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5" r:id="rId3"/>
    <p:sldId id="274" r:id="rId4"/>
    <p:sldId id="287" r:id="rId5"/>
    <p:sldId id="288" r:id="rId6"/>
    <p:sldId id="267" r:id="rId7"/>
    <p:sldId id="272" r:id="rId8"/>
    <p:sldId id="275" r:id="rId9"/>
    <p:sldId id="276" r:id="rId10"/>
    <p:sldId id="277" r:id="rId11"/>
    <p:sldId id="279" r:id="rId12"/>
    <p:sldId id="281" r:id="rId13"/>
    <p:sldId id="283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79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8647BA3-48D8-40DB-898E-4225D370D0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57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0CAC3-14DA-4E12-82C4-D31649E813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42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D347A-1902-472D-AF02-B521489BB7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54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8AB88-CE5E-47DD-98CA-314AEFE551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71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93E0A-34A1-4FE2-95F1-F2AD70B7B7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48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ECEE-3904-41F0-9F81-B79404F0E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46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33623-C668-483D-9327-2DE70B5B02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23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742C5-2CAE-42FD-A951-68382AFE09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24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43B5-95B1-4576-9973-513A71EBE7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06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568C0-ED4A-4684-9926-76EEE96F6F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17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B1292-098C-44F6-98BF-751C1A0A3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26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4853237-80D1-4248-8DF2-AB7C3D5A24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quest.safaribooksonline.com/9780134686097/lev34_html#lev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Map.html#merge-K-V-java.util.function.BiFunction-" TargetMode="External"/><Relationship Id="rId2" Type="http://schemas.openxmlformats.org/officeDocument/2006/relationships/hyperlink" Target="https://docs.oracle.com/javase/8/docs/api/java/util/Ma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java/util/function/BiFunction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function/package-summary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8458200" cy="14620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Effective Java, 3</a:t>
            </a:r>
            <a:r>
              <a:rPr lang="en-US" altLang="en-US" baseline="30000" dirty="0" smtClean="0"/>
              <a:t>rd</a:t>
            </a:r>
            <a:r>
              <a:rPr lang="en-US" altLang="en-US" dirty="0" smtClean="0"/>
              <a:t> Edition</a:t>
            </a:r>
            <a:br>
              <a:rPr lang="en-US" altLang="en-US" dirty="0" smtClean="0"/>
            </a:br>
            <a:r>
              <a:rPr lang="en-US" altLang="en-US" dirty="0" smtClean="0"/>
              <a:t>Chapter </a:t>
            </a:r>
            <a:r>
              <a:rPr lang="en-US" altLang="en-US" dirty="0"/>
              <a:t>7</a:t>
            </a:r>
            <a:r>
              <a:rPr lang="en-US" altLang="en-US" dirty="0" smtClean="0"/>
              <a:t>: Lambdas and Streams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Items 42-48</a:t>
            </a:r>
          </a:p>
          <a:p>
            <a:pPr eaLnBrk="1" hangingPunct="1"/>
            <a:r>
              <a:rPr lang="en-US" altLang="en-US" dirty="0" smtClean="0"/>
              <a:t>Last modified Fall 2018</a:t>
            </a:r>
          </a:p>
          <a:p>
            <a:pPr eaLnBrk="1" hangingPunct="1"/>
            <a:r>
              <a:rPr lang="en-US" altLang="en-US" dirty="0" smtClean="0"/>
              <a:t>Paul Ammann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Item 45:  Use streams judiciously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97888" cy="422751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ym typeface="Wingdings" pitchFamily="2" charset="2"/>
              </a:rPr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22511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Item 46:  Prefer side-effect-free functions in streams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97888" cy="422751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ym typeface="Wingdings" pitchFamily="2" charset="2"/>
              </a:rPr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22511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Item 47:  Prefer Collection to Stream as a return type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97888" cy="422751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ym typeface="Wingdings" pitchFamily="2" charset="2"/>
              </a:rPr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22511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Item 48:  Use caution when making streams parallel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97888" cy="422751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ym typeface="Wingdings" pitchFamily="2" charset="2"/>
              </a:rPr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36958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More Item 42:  Prefer lambdas to anonymous classes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26488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 smtClean="0"/>
              <a:t>Old Java:  interfaces with one method represented function types: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Anonymous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instance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object - obsolete!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new Comparator&lt;String&gt;() {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compare(String s1, String s2) 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Integer.compare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(s1.length(), s2.length());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/>
              <a:t>In Java 8, use lambdas to instantiate small function objects: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Lambda expression as function object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replaces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anonymous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s1, s2) -&gt;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Integer.compare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(s1.length(), s2.length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 smtClean="0"/>
              <a:t>With Comparator construction method: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(words,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(String::length));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/>
              <a:t>With </a:t>
            </a:r>
            <a:r>
              <a:rPr lang="en-US" altLang="en-US" sz="2000" dirty="0" smtClean="0"/>
              <a:t>new sort method added to List interface: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words.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::length));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6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More Item 42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2"/>
            <a:ext cx="8345488" cy="445928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 more complex </a:t>
            </a:r>
            <a:r>
              <a:rPr lang="en-US" altLang="en-US" sz="2000" dirty="0" err="1" smtClean="0"/>
              <a:t>enum</a:t>
            </a:r>
            <a:r>
              <a:rPr lang="en-US" altLang="en-US" sz="2000" dirty="0" smtClean="0"/>
              <a:t> example:  old version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type with constant-specific class bodies &amp; data 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Item 34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 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PLUS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("+") { public double apply(double x, double y)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x + y; } },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MINUS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("-") { public double apply(double x, double y)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x - y; } },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("*") { public double apply(double x, double y)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x * y; } },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DIVIDE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("/") { public double apply(double x, double y)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{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x / y; } };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 symbol;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Operation(String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symbol)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this.symbol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symbol; }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 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symbol; }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 double apply(double x, double y);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34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More Item 42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97888" cy="4648199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 more complex </a:t>
            </a:r>
            <a:r>
              <a:rPr lang="en-US" altLang="en-US" sz="2000" dirty="0" err="1" smtClean="0"/>
              <a:t>enum</a:t>
            </a:r>
            <a:r>
              <a:rPr lang="en-US" altLang="en-US" sz="2000" dirty="0" smtClean="0"/>
              <a:t> example:  updated version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function object fields &amp; constant-specific behavior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 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PLUS  ("+",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-&gt; x + y),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MINUS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("-", (x, y) -&gt; x - y),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TIMES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("*", (x, y) -&gt; x * y),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DIVIDE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("/", (x, y) -&gt; x / y);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 symbol;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DoubleBinaryOperator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op;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lambda instance field!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Operation(String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symbol,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DoubleBinaryOperator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op) 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this.symbol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symbol;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op;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Override public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symbol; }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apply(double x, double y) 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op.applyAsDouble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795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More Item 42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ym typeface="Wingdings" pitchFamily="2" charset="2"/>
              </a:rPr>
              <a:t>Downside for lambdas in constant-specific method bodies?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ym typeface="Wingdings" pitchFamily="2" charset="2"/>
              </a:rPr>
              <a:t>They lack names and documentation, so keep them short!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ym typeface="Wingdings" pitchFamily="2" charset="2"/>
              </a:rPr>
              <a:t>Sometimes a constant-specific method body is more readable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ym typeface="Wingdings" pitchFamily="2" charset="2"/>
              </a:rPr>
              <a:t>Anonymous classes still have their 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ym typeface="Wingdings" pitchFamily="2" charset="2"/>
              </a:rPr>
              <a:t>Instantiating abstract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ym typeface="Wingdings" pitchFamily="2" charset="2"/>
              </a:rPr>
              <a:t>Instantiating interfaces with multiple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ym typeface="Wingdings" pitchFamily="2" charset="2"/>
              </a:rPr>
              <a:t>lambdas can’t references themselves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156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Item 43:  Prefer method references to lambdas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497888" cy="4227513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i="1" dirty="0" smtClean="0">
                <a:cs typeface="Courier New" panose="02070309020205020404" pitchFamily="49" charset="0"/>
              </a:rPr>
              <a:t>Where method references are shorter and clearer, use them; where they aren’t, stick with lambdas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6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map.merge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(key, 1, (count,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-&gt; count 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vs.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map.merge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(key, 1, Integer::sum)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600" dirty="0" smtClean="0">
                <a:cs typeface="Courier New" panose="02070309020205020404" pitchFamily="49" charset="0"/>
              </a:rPr>
              <a:t>Note that the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merge() </a:t>
            </a:r>
            <a:r>
              <a:rPr lang="en-US" sz="1600" dirty="0" smtClean="0">
                <a:cs typeface="Courier New" panose="02070309020205020404" pitchFamily="49" charset="0"/>
              </a:rPr>
              <a:t>method 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dirty="0" smtClean="0">
                <a:cs typeface="Courier New" panose="02070309020205020404" pitchFamily="49" charset="0"/>
              </a:rPr>
              <a:t> has the following documentation.  What does that tell us about the example?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00307"/>
              </p:ext>
            </p:extLst>
          </p:nvPr>
        </p:nvGraphicFramePr>
        <p:xfrm>
          <a:off x="609600" y="5334000"/>
          <a:ext cx="7772400" cy="1033639"/>
        </p:xfrm>
        <a:graphic>
          <a:graphicData uri="http://schemas.openxmlformats.org/drawingml/2006/table">
            <a:tbl>
              <a:tblPr/>
              <a:tblGrid>
                <a:gridCol w="1886145"/>
                <a:gridCol w="5886255"/>
              </a:tblGrid>
              <a:tr h="51604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default 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2" tooltip="type parameter in Map"/>
                        </a:rPr>
                        <a:t>V</a:t>
                      </a:r>
                      <a:endParaRPr lang="en-US" sz="1600" dirty="0">
                        <a:effectLst/>
                      </a:endParaRPr>
                    </a:p>
                  </a:txBody>
                  <a:tcPr marL="52982" marR="15894" marT="42385" marB="1589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3"/>
                        </a:rPr>
                        <a:t>merge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2" tooltip="type parameter in Map"/>
                        </a:rPr>
                        <a:t>K</a:t>
                      </a:r>
                      <a:r>
                        <a:rPr lang="en-US" sz="1600" dirty="0">
                          <a:effectLst/>
                        </a:rPr>
                        <a:t> key, 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2" tooltip="type parameter in Map"/>
                        </a:rPr>
                        <a:t>V</a:t>
                      </a:r>
                      <a:r>
                        <a:rPr lang="en-US" sz="1600" dirty="0">
                          <a:effectLst/>
                        </a:rPr>
                        <a:t> value, </a:t>
                      </a:r>
                      <a:r>
                        <a:rPr lang="en-US" sz="1600" b="1" u="none" strike="noStrike" dirty="0" err="1">
                          <a:solidFill>
                            <a:srgbClr val="4A6782"/>
                          </a:solidFill>
                          <a:effectLst/>
                          <a:hlinkClick r:id="rId4" tooltip="interface in java.util.function"/>
                        </a:rPr>
                        <a:t>BiFunction</a:t>
                      </a:r>
                      <a:r>
                        <a:rPr lang="en-US" sz="1600" dirty="0">
                          <a:effectLst/>
                        </a:rPr>
                        <a:t>&lt;? super 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2" tooltip="type parameter in Map"/>
                        </a:rPr>
                        <a:t>V</a:t>
                      </a:r>
                      <a:r>
                        <a:rPr lang="en-US" sz="1600" dirty="0">
                          <a:effectLst/>
                        </a:rPr>
                        <a:t>,? super 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2" tooltip="type parameter in Map"/>
                        </a:rPr>
                        <a:t>V</a:t>
                      </a:r>
                      <a:r>
                        <a:rPr lang="en-US" sz="1600" dirty="0">
                          <a:effectLst/>
                        </a:rPr>
                        <a:t>,? extends </a:t>
                      </a:r>
                      <a:r>
                        <a:rPr lang="en-US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2" tooltip="type parameter in Map"/>
                        </a:rPr>
                        <a:t>V</a:t>
                      </a:r>
                      <a:r>
                        <a:rPr lang="en-US" sz="1600" dirty="0">
                          <a:effectLst/>
                        </a:rPr>
                        <a:t>&gt; </a:t>
                      </a:r>
                      <a:r>
                        <a:rPr lang="en-US" sz="1600" dirty="0" err="1">
                          <a:effectLst/>
                        </a:rPr>
                        <a:t>remappingFunction</a:t>
                      </a:r>
                      <a:r>
                        <a:rPr lang="en-US" sz="1600" dirty="0" smtClean="0">
                          <a:effectLst/>
                        </a:rPr>
                        <a:t>)</a:t>
                      </a:r>
                    </a:p>
                    <a:p>
                      <a:pPr algn="l" fontAlgn="t"/>
                      <a:r>
                        <a:rPr lang="en-US" sz="1600" dirty="0" smtClean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If </a:t>
                      </a:r>
                      <a:r>
                        <a:rPr lang="en-US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the specified key is not already associated with a value or is associated with null, associates it with the given non-null value.</a:t>
                      </a:r>
                    </a:p>
                  </a:txBody>
                  <a:tcPr marL="52982" marR="15894" marT="42385" marB="15894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More Item 43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ym typeface="Wingdings" pitchFamily="2" charset="2"/>
              </a:rPr>
              <a:t>Java’s 5 kinds of method references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 smtClean="0">
              <a:sym typeface="Wingdings" pitchFamily="2" charset="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50784"/>
              </p:ext>
            </p:extLst>
          </p:nvPr>
        </p:nvGraphicFramePr>
        <p:xfrm>
          <a:off x="685800" y="3145410"/>
          <a:ext cx="7772400" cy="1906524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275332">
                <a:tc>
                  <a:txBody>
                    <a:bodyPr/>
                    <a:lstStyle/>
                    <a:p>
                      <a:pPr indent="0" fontAlgn="t"/>
                      <a:r>
                        <a:rPr lang="en-US" sz="1400" b="1" dirty="0">
                          <a:effectLst/>
                        </a:rPr>
                        <a:t>Method Ref Type</a:t>
                      </a:r>
                      <a:endParaRPr lang="en-US" sz="1400" b="0" dirty="0">
                        <a:effectLst/>
                      </a:endParaRP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t"/>
                      <a:r>
                        <a:rPr lang="en-US" sz="1400" b="1">
                          <a:effectLst/>
                        </a:rPr>
                        <a:t>Example</a:t>
                      </a:r>
                      <a:endParaRPr lang="en-US" sz="1400" b="0">
                        <a:effectLst/>
                      </a:endParaRP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t"/>
                      <a:r>
                        <a:rPr lang="en-US" sz="1400" b="1">
                          <a:effectLst/>
                        </a:rPr>
                        <a:t>Lambda Equivalent</a:t>
                      </a:r>
                      <a:endParaRPr lang="en-US" sz="1400" b="0">
                        <a:effectLst/>
                      </a:endParaRP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5332"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 dirty="0">
                          <a:effectLst/>
                        </a:rPr>
                        <a:t>Static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Integer::parseInt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str -&gt; Integer.parseInt(str)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1831"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Bound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Instant.now()::isAfter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Instant then = Instant.now(); t -&gt; then.isAfter(t)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332"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Unbound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String::toLowerCase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str -&gt; str.toLowerCase()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332"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Class Constructor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TreeMap&lt;K,V&gt;::new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() -&gt; new TreeMap&lt;K,V&gt;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332"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Array Constructor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int[]::new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 dirty="0" err="1">
                          <a:effectLst/>
                        </a:rPr>
                        <a:t>len</a:t>
                      </a:r>
                      <a:r>
                        <a:rPr lang="en-US" sz="1400" b="0" dirty="0">
                          <a:effectLst/>
                        </a:rPr>
                        <a:t> -&gt; new </a:t>
                      </a:r>
                      <a:r>
                        <a:rPr lang="en-US" sz="1400" b="0" dirty="0" err="1">
                          <a:effectLst/>
                        </a:rPr>
                        <a:t>int</a:t>
                      </a:r>
                      <a:r>
                        <a:rPr lang="en-US" sz="1400" b="0" dirty="0">
                          <a:effectLst/>
                        </a:rPr>
                        <a:t>[</a:t>
                      </a:r>
                      <a:r>
                        <a:rPr lang="en-US" sz="1400" b="0" dirty="0" err="1">
                          <a:effectLst/>
                        </a:rPr>
                        <a:t>len</a:t>
                      </a:r>
                      <a:r>
                        <a:rPr lang="en-US" sz="1400" b="0" dirty="0">
                          <a:effectLst/>
                        </a:rPr>
                        <a:t>]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82688" y="3122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Item 44:  Favor the use of standard functional interfaces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97888" cy="422751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err="1" smtClean="0">
                <a:sym typeface="Wingdings" pitchFamily="2" charset="2"/>
                <a:hlinkClick r:id="rId2"/>
              </a:rPr>
              <a:t>java.util.function</a:t>
            </a:r>
            <a:r>
              <a:rPr lang="en-US" altLang="en-US" sz="2400" dirty="0" smtClean="0">
                <a:sym typeface="Wingdings" pitchFamily="2" charset="2"/>
              </a:rPr>
              <a:t> has 43 predefined functional interfaces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ym typeface="Wingdings" pitchFamily="2" charset="2"/>
              </a:rPr>
              <a:t>Use them!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ym typeface="Wingdings" pitchFamily="2" charset="2"/>
              </a:rPr>
              <a:t>Usually better not to rewrite, but there are exceptions.</a:t>
            </a:r>
            <a:endParaRPr lang="en-US" altLang="en-US" sz="20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798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More Item 44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Java’s standard functional interfaces:  variants on the 6 types below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 smtClean="0">
              <a:sym typeface="Wingdings" pitchFamily="2" charset="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22922"/>
              </p:ext>
            </p:extLst>
          </p:nvPr>
        </p:nvGraphicFramePr>
        <p:xfrm>
          <a:off x="762000" y="3352800"/>
          <a:ext cx="7772400" cy="1975358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275332">
                <a:tc>
                  <a:txBody>
                    <a:bodyPr/>
                    <a:lstStyle/>
                    <a:p>
                      <a:pPr indent="0" fontAlgn="t"/>
                      <a:r>
                        <a:rPr lang="en-US" sz="1400" b="1">
                          <a:effectLst/>
                        </a:rPr>
                        <a:t>Interface</a:t>
                      </a:r>
                      <a:endParaRPr lang="en-US" sz="1400" b="0">
                        <a:effectLst/>
                      </a:endParaRP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t"/>
                      <a:r>
                        <a:rPr lang="en-US" sz="1400" b="1">
                          <a:effectLst/>
                        </a:rPr>
                        <a:t>Function Signature</a:t>
                      </a:r>
                      <a:endParaRPr lang="en-US" sz="1400" b="0">
                        <a:effectLst/>
                      </a:endParaRP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fontAlgn="t"/>
                      <a:r>
                        <a:rPr lang="en-US" sz="1400" b="1">
                          <a:effectLst/>
                        </a:rPr>
                        <a:t>Example</a:t>
                      </a:r>
                      <a:endParaRPr lang="en-US" sz="1400" b="0">
                        <a:effectLst/>
                      </a:endParaRP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5332"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UnaryOperator&lt;T&gt;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T apply(T t)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String::toLowerCase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332"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BinaryOperator&lt;T&gt;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fr-FR" sz="1400" b="0">
                          <a:effectLst/>
                        </a:rPr>
                        <a:t>T apply(T t1, T t2)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BigInteger::add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332"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Predicate&lt;T&gt;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boolean test(T t)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Collection::isEmpty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332"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Function&lt;T,R&gt;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R apply(T t)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Arrays::asList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332"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Supplier&lt;T&gt;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T get()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Instant::now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5332"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Consumer&lt;T&gt;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>
                          <a:effectLst/>
                        </a:rPr>
                        <a:t>void accept(T t)</a:t>
                      </a: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25" fontAlgn="t"/>
                      <a:r>
                        <a:rPr lang="en-US" sz="1400" b="0" dirty="0" err="1">
                          <a:effectLst/>
                        </a:rPr>
                        <a:t>System.out</a:t>
                      </a:r>
                      <a:r>
                        <a:rPr lang="en-US" sz="1400" b="0" dirty="0">
                          <a:effectLst/>
                        </a:rPr>
                        <a:t>::</a:t>
                      </a:r>
                      <a:r>
                        <a:rPr lang="en-US" sz="1400" b="0" dirty="0" err="1">
                          <a:effectLst/>
                        </a:rPr>
                        <a:t>println</a:t>
                      </a:r>
                      <a:endParaRPr lang="en-US" sz="1400" b="0" dirty="0">
                        <a:effectLst/>
                      </a:endParaRPr>
                    </a:p>
                  </a:txBody>
                  <a:tcPr marL="68833" marR="68833" marT="34417" marB="3441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82688" y="3087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2273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409</TotalTime>
  <Words>733</Words>
  <Application>Microsoft Office PowerPoint</Application>
  <PresentationFormat>On-screen Show (4:3)</PresentationFormat>
  <Paragraphs>133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Blends</vt:lpstr>
      <vt:lpstr>Effective Java, 3rd Edition Chapter 7: Lambdas and Streams</vt:lpstr>
      <vt:lpstr>More Item 42:  Prefer lambdas to anonymous classes</vt:lpstr>
      <vt:lpstr> More Item 42</vt:lpstr>
      <vt:lpstr> More Item 42</vt:lpstr>
      <vt:lpstr> More Item 42</vt:lpstr>
      <vt:lpstr>Item 43:  Prefer method references to lambdas</vt:lpstr>
      <vt:lpstr> More Item 43</vt:lpstr>
      <vt:lpstr>Item 44:  Favor the use of standard functional interfaces</vt:lpstr>
      <vt:lpstr> More Item 44</vt:lpstr>
      <vt:lpstr>Item 45:  Use streams judiciously</vt:lpstr>
      <vt:lpstr>Item 46:  Prefer side-effect-free functions in streams</vt:lpstr>
      <vt:lpstr>Item 47:  Prefer Collection to Stream as a return type</vt:lpstr>
      <vt:lpstr>Item 48:  Use caution when making streams parallel</vt:lpstr>
    </vt:vector>
  </TitlesOfParts>
  <Company>George Mason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Exceptions: Bloch</dc:title>
  <dc:creator>IT&amp;E</dc:creator>
  <cp:lastModifiedBy>Paul Ammann</cp:lastModifiedBy>
  <cp:revision>69</cp:revision>
  <dcterms:created xsi:type="dcterms:W3CDTF">2004-09-17T23:47:10Z</dcterms:created>
  <dcterms:modified xsi:type="dcterms:W3CDTF">2018-10-23T20:12:05Z</dcterms:modified>
</cp:coreProperties>
</file>