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5" r:id="rId3"/>
    <p:sldId id="286" r:id="rId4"/>
    <p:sldId id="295" r:id="rId5"/>
    <p:sldId id="288" r:id="rId6"/>
    <p:sldId id="292" r:id="rId7"/>
    <p:sldId id="293" r:id="rId8"/>
    <p:sldId id="294" r:id="rId9"/>
    <p:sldId id="283" r:id="rId10"/>
    <p:sldId id="287" r:id="rId11"/>
    <p:sldId id="289" r:id="rId12"/>
    <p:sldId id="296" r:id="rId13"/>
    <p:sldId id="297" r:id="rId14"/>
    <p:sldId id="290" r:id="rId15"/>
    <p:sldId id="298" r:id="rId16"/>
    <p:sldId id="291" r:id="rId17"/>
    <p:sldId id="284" r:id="rId18"/>
    <p:sldId id="299" r:id="rId19"/>
    <p:sldId id="302" r:id="rId20"/>
    <p:sldId id="301" r:id="rId21"/>
    <p:sldId id="30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A906FD-F0C7-4471-8EFF-2B7CC7255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3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A65A4-DE79-4B5B-BB74-8CECA9CD3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89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93EE1-42AE-49C7-9303-2035A66DB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1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74386-E417-4A07-967D-543FFB2A5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8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5A8C6-635A-402C-9A4F-F12203FE4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02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64E9A-0CC0-4EA3-B4E4-CCF7F1957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7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4593D-10C5-4157-9665-855F6606F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8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16672-0072-4E24-96F5-8D51D2268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36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68295-F408-4359-9026-097DD1A387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5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FDD44-225D-4F18-93F4-28667B8F6B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1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26A0A-FA36-4773-B71D-C896D9798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4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4A3A644-3FB1-4E14-BA2F-7C3438D681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Effective Java, 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Edition</a:t>
            </a:r>
            <a:br>
              <a:rPr lang="en-US" altLang="en-US" dirty="0" smtClean="0"/>
            </a:br>
            <a:r>
              <a:rPr lang="en-US" altLang="en-US" smtClean="0"/>
              <a:t>Chapter 8:  </a:t>
            </a:r>
            <a:r>
              <a:rPr lang="en-US" altLang="en-US" dirty="0" smtClean="0"/>
              <a:t>Methods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Items 49-56 </a:t>
            </a:r>
          </a:p>
          <a:p>
            <a:pPr eaLnBrk="1" hangingPunct="1"/>
            <a:r>
              <a:rPr lang="en-US" altLang="en-US" dirty="0" smtClean="0"/>
              <a:t>Last modified Fall 2019</a:t>
            </a:r>
          </a:p>
          <a:p>
            <a:pPr eaLnBrk="1" hangingPunct="1"/>
            <a:r>
              <a:rPr lang="en-US" altLang="en-US" dirty="0" smtClean="0"/>
              <a:t>Paul Ammann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87CAE0-1581-4EBC-8CFA-92E92BB423A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41525"/>
            <a:ext cx="8610600" cy="4435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For parameter types, favor interfaces over classes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TreeSet&lt;Color&gt; filterPrimary(TreeSet&lt;Color&gt; 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vs.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Set&lt;Color&gt; filterPrimary(Set&lt;Color&gt; 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Prefer two-element enum types to boolean parameters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 Fahrenheit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// vs.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enum TemperatureScale { FAHRENHEIT, CELSIUS }</a:t>
            </a:r>
          </a:p>
          <a:p>
            <a:pPr lvl="1">
              <a:lnSpc>
                <a:spcPct val="80000"/>
              </a:lnSpc>
            </a:pP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cs typeface="Courier New" panose="02070309020205020404" pitchFamily="49" charset="0"/>
              </a:rPr>
              <a:t>Think about adding Kelvin temperatures to these types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533400"/>
            <a:ext cx="7793038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More Item 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51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B63422-DA62-4BB1-8DEF-0224472B78C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8153400" cy="1462087"/>
          </a:xfrm>
        </p:spPr>
        <p:txBody>
          <a:bodyPr/>
          <a:lstStyle/>
          <a:p>
            <a:r>
              <a:rPr lang="en-US" altLang="en-US" dirty="0" smtClean="0"/>
              <a:t>Bloch Item 52: Use Overloading Judiciously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Overriding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Normal OO Pattern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Dynamically determined by runtime system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Overloading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Exceptional OO Pattern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Statically determined by compiler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Avoid confusing uses of overloading, especially in APIs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Overloading documentation in Java Language Specification is 33 pages long!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Safe Policy: Don’t export two overloadings with the same number of parameters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4000" dirty="0" smtClean="0"/>
              <a:t>More Item 52: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Broken! – What does this program print?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Problem:  classify() is overloaded, not overridden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CollectionClassifier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String classify(Set&lt;?&gt; s)        { return “Set”; }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String classify(List&lt;?&gt; l)       { return “List”; }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String classify(Collection&lt;?&gt; c) { return “Collection”;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Collection &lt;?&gt;[] collections =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 HashSet&lt;String&gt;(),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 ArrayList&lt;BigInteger&gt;(),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 HashMap&lt;String, String&gt;().values()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(Collection &lt;?&gt; c : collections)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System.out.println(classify(c));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4000" dirty="0" smtClean="0"/>
              <a:t>More Item 52: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Broken! – Autoboxing and overloading combine for total confusion!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SetList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Set &lt;Integer&gt; set  = new TreeSet  &lt;Integer&gt;();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List&lt;Integer&gt; list = new ArrayList&lt;Integer&gt;();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(int i = -3; i &lt; 3; i++) 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set.add(i); list.add(i);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(int i = 0; i &lt; 3; i++) 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set.remove(i); list.remove(i);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System.out.println(set + “ “ + list);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Expect [-3, -2, -1] [-3, -2, -1]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Actual [-3, -2, -1] [-2, 0, 2]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Key:  List interface overloads remove(E e) and remove(int i)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Prior to generics (Java 1.5), this wasn’t a problem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11E81A-49C7-466A-B3E5-4275517E33E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8153400" cy="1462087"/>
          </a:xfrm>
        </p:spPr>
        <p:txBody>
          <a:bodyPr/>
          <a:lstStyle/>
          <a:p>
            <a:r>
              <a:rPr lang="en-US" altLang="en-US" dirty="0" smtClean="0"/>
              <a:t>Bloch Item 53: Use </a:t>
            </a:r>
            <a:r>
              <a:rPr lang="en-US" altLang="en-US" dirty="0" err="1" smtClean="0"/>
              <a:t>Varargs</a:t>
            </a:r>
            <a:r>
              <a:rPr lang="en-US" altLang="en-US" dirty="0" smtClean="0"/>
              <a:t> Judiciously	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278813" cy="3978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Variable number of argument introduce in Java 1.5 to mimic printf() in 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Generally, avoid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But sometimes, it’s very useful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Simple use of varargs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int sum(int ... args)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sum = 0;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(int arg : args)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+= arg;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sum;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4000" dirty="0" smtClean="0"/>
              <a:t>More Item 53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Example of WRONG way to use varargs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Runtime (instead of compile time) notice for 0 arguments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Ugly for loop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int min(int ... args)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(args.length == 0) throw new IAE (“Too Few Arguments”);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min = args[0];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(int i = 1; i &lt; args.length; i++)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(args[i] &lt; min) min = args[i];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min;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Much better version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int min(int firstArg, int ... remainingArgs)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min = firstArg;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(int arg : remainingArgs)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(arg &lt; min) min = arg;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min;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975B8D-3617-4B65-B53D-A3C5F29BC6B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8153400" cy="1462087"/>
          </a:xfrm>
        </p:spPr>
        <p:txBody>
          <a:bodyPr/>
          <a:lstStyle/>
          <a:p>
            <a:r>
              <a:rPr lang="en-US" altLang="en-US" dirty="0" smtClean="0"/>
              <a:t>Bloch Item 54: Return Empty Arrays or Collections, Not Nulls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278813" cy="44196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Common example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final List&lt;Cheese&gt; cheesesInStock = . . .;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*@return an array containing all of the cheeses in the shop,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   or null if no cheeses are available for purchase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Cheese[] getCheeses()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(cheesesInStock.size() == 0) return null;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Client code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Cheese[] cheeses = shop.getCheeses();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if (cheeses != null &amp;&amp;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Arrays.asList(cheeses).contains(Cheese.STILTON))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System.out.println(“Jolly good, just the thing.”);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vs.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if (Arrays.asList(cheeses).contains(Cheese.STILTON))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System.out.println(“Jolly good, just the thing.”);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C2F2DC-CC07-4592-93BE-F03D3E7B704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3600" dirty="0" smtClean="0"/>
              <a:t>More Item 54: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41525"/>
            <a:ext cx="8278813" cy="4816475"/>
          </a:xfrm>
        </p:spPr>
        <p:txBody>
          <a:bodyPr/>
          <a:lstStyle/>
          <a:p>
            <a:r>
              <a:rPr lang="en-US" altLang="en-US" sz="2400" dirty="0" smtClean="0"/>
              <a:t>Making client handle null as special case is undesirable</a:t>
            </a:r>
          </a:p>
          <a:p>
            <a:r>
              <a:rPr lang="en-US" altLang="en-US" sz="2400" smtClean="0"/>
              <a:t>Performance penalty of creating an empty array is almost always irrelevant  (See Item </a:t>
            </a:r>
            <a:r>
              <a:rPr lang="en-US" altLang="en-US" sz="2400" smtClean="0"/>
              <a:t>67</a:t>
            </a:r>
            <a:r>
              <a:rPr lang="en-US" altLang="en-US" sz="2400" smtClean="0"/>
              <a:t>)</a:t>
            </a:r>
            <a:endParaRPr lang="en-US" altLang="en-US" sz="2400" smtClean="0"/>
          </a:p>
          <a:p>
            <a:r>
              <a:rPr lang="en-US" altLang="en-US" sz="2400" dirty="0" smtClean="0"/>
              <a:t>Null return idiom probably a holdover from C</a:t>
            </a:r>
          </a:p>
          <a:p>
            <a:pPr lvl="1"/>
            <a:r>
              <a:rPr lang="en-US" altLang="en-US" sz="2000" dirty="0" smtClean="0"/>
              <a:t>C programs must separately return arrays and array lengths</a:t>
            </a:r>
          </a:p>
          <a:p>
            <a:r>
              <a:rPr lang="en-US" altLang="en-US" sz="2400" dirty="0" smtClean="0"/>
              <a:t>Model for Lists (which are preferable to Arrays)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right way to return a copy of a collection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List&lt;Cheese&gt;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getCheeseList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cheesesInStock.isEmpty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Collections.emptyList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// Always return same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new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&lt;Cheese&gt;(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cheesesInStock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BB371D-E0D1-432C-A158-3DB33143A11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Bloch Item 55: Return </a:t>
            </a:r>
            <a:r>
              <a:rPr lang="en-US" altLang="en-US" sz="3600" dirty="0" err="1" smtClean="0"/>
              <a:t>optionals</a:t>
            </a:r>
            <a:r>
              <a:rPr lang="en-US" altLang="en-US" sz="3600" dirty="0" smtClean="0"/>
              <a:t> judiciously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41525"/>
            <a:ext cx="8278813" cy="4816475"/>
          </a:xfrm>
        </p:spPr>
        <p:txBody>
          <a:bodyPr/>
          <a:lstStyle/>
          <a:p>
            <a:r>
              <a:rPr lang="en-US" altLang="en-US" sz="2800" dirty="0" smtClean="0"/>
              <a:t>Java 8 added the a facility for optional returns</a:t>
            </a:r>
          </a:p>
          <a:p>
            <a:r>
              <a:rPr lang="en-US" altLang="en-US" sz="2800" dirty="0" smtClean="0"/>
              <a:t>Integrates with the Java stream mechanism</a:t>
            </a:r>
          </a:p>
          <a:p>
            <a:r>
              <a:rPr lang="en-US" altLang="en-US" sz="2800" dirty="0" err="1" smtClean="0"/>
              <a:t>Optionals</a:t>
            </a:r>
            <a:r>
              <a:rPr lang="en-US" altLang="en-US" sz="2800" dirty="0" smtClean="0"/>
              <a:t> are similar in spirit to checked exceptions in that they force the user of an API to confront the fact that there may be no return value.</a:t>
            </a:r>
          </a:p>
          <a:p>
            <a:r>
              <a:rPr lang="en-US" altLang="en-US" sz="2800" dirty="0" smtClean="0"/>
              <a:t>Don’t wrap Java containers in </a:t>
            </a:r>
            <a:r>
              <a:rPr lang="en-US" altLang="en-US" sz="2800" dirty="0" err="1" smtClean="0"/>
              <a:t>optionals</a:t>
            </a:r>
            <a:r>
              <a:rPr lang="en-US" altLang="en-US" sz="2800" dirty="0" smtClean="0"/>
              <a:t> </a:t>
            </a:r>
          </a:p>
          <a:p>
            <a:pPr lvl="1"/>
            <a:r>
              <a:rPr lang="en-US" altLang="en-US" sz="2400" dirty="0" smtClean="0"/>
              <a:t>Return empty containers instead (Item 54)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838200"/>
          </a:xfrm>
        </p:spPr>
        <p:txBody>
          <a:bodyPr/>
          <a:lstStyle/>
          <a:p>
            <a:r>
              <a:rPr lang="en-US" altLang="en-US" sz="4000" dirty="0" smtClean="0"/>
              <a:t>More Item 55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Returns maximum value in collection as an Optional&lt;E&gt;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static &lt;E extends Comparable&lt;E&gt;&gt;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Optional&lt;E&gt; max(Collection&lt;E&gt; c)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c.isEmpty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 result = null;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(E e: c)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(result == null ||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e.compareTo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 &gt; 0)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Objects.requireNonNull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Optional.of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Using an optional to provide a chosen default value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lastWordInLexicon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max(words).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 words…”);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5D1B3C-48E7-4A7B-82D0-33E651FADDE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Bloch Item 49: </a:t>
            </a:r>
            <a:br>
              <a:rPr lang="en-US" altLang="en-US" dirty="0" smtClean="0"/>
            </a:br>
            <a:r>
              <a:rPr lang="en-US" altLang="en-US" dirty="0" smtClean="0"/>
              <a:t>Check Parameters for Validity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278813" cy="4206875"/>
          </a:xfrm>
        </p:spPr>
        <p:txBody>
          <a:bodyPr/>
          <a:lstStyle/>
          <a:p>
            <a:r>
              <a:rPr lang="en-US" altLang="en-US" smtClean="0"/>
              <a:t>Check and Document</a:t>
            </a:r>
          </a:p>
          <a:p>
            <a:pPr lvl="1"/>
            <a:r>
              <a:rPr lang="en-US" altLang="en-US" sz="2400" smtClean="0"/>
              <a:t>Genuine Preconditions – use assert() facility</a:t>
            </a:r>
          </a:p>
          <a:p>
            <a:pPr lvl="2"/>
            <a:r>
              <a:rPr lang="en-US" altLang="en-US" smtClean="0"/>
              <a:t>Often for nonpublic methods</a:t>
            </a:r>
          </a:p>
          <a:p>
            <a:pPr lvl="2"/>
            <a:r>
              <a:rPr lang="en-US" altLang="en-US" smtClean="0"/>
              <a:t>Particularly important for parameters that are stored away for later use</a:t>
            </a:r>
          </a:p>
          <a:p>
            <a:pPr lvl="2"/>
            <a:r>
              <a:rPr lang="en-US" altLang="en-US" smtClean="0"/>
              <a:t>Early detection!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BB371D-E0D1-432C-A158-3DB33143A11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Bloch Item 56: Write doc comments for all exposed API Elements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41525"/>
            <a:ext cx="8278813" cy="4816475"/>
          </a:xfrm>
        </p:spPr>
        <p:txBody>
          <a:bodyPr/>
          <a:lstStyle/>
          <a:p>
            <a:r>
              <a:rPr lang="en-US" altLang="en-US" sz="2400" smtClean="0"/>
              <a:t>Precede every exported class, interface, constructor, method, and field description with a doc comment</a:t>
            </a:r>
          </a:p>
          <a:p>
            <a:r>
              <a:rPr lang="en-US" altLang="en-US" sz="2400" smtClean="0"/>
              <a:t>Doc comment should describe CONTRACT between method and its client</a:t>
            </a:r>
          </a:p>
          <a:p>
            <a:r>
              <a:rPr lang="en-US" altLang="en-US" sz="2400" smtClean="0"/>
              <a:t>No two members or constructors should have the same summary description</a:t>
            </a:r>
          </a:p>
          <a:p>
            <a:r>
              <a:rPr lang="en-US" altLang="en-US" sz="2400" smtClean="0"/>
              <a:t>Every method should have</a:t>
            </a:r>
          </a:p>
          <a:p>
            <a:pPr lvl="1"/>
            <a:r>
              <a:rPr lang="en-US" altLang="en-US" sz="2000" smtClean="0"/>
              <a:t>@param tag for each parameter</a:t>
            </a:r>
          </a:p>
          <a:p>
            <a:pPr lvl="1"/>
            <a:r>
              <a:rPr lang="en-US" altLang="en-US" sz="2000" smtClean="0"/>
              <a:t>@return tag (unless return type is void)</a:t>
            </a:r>
          </a:p>
          <a:p>
            <a:pPr lvl="1"/>
            <a:r>
              <a:rPr lang="en-US" altLang="en-US" sz="2000" smtClean="0"/>
              <a:t>@throws tag for each exception (both checked and unchecked)</a:t>
            </a:r>
          </a:p>
        </p:txBody>
      </p:sp>
    </p:spTree>
    <p:extLst>
      <p:ext uri="{BB962C8B-B14F-4D97-AF65-F5344CB8AC3E}">
        <p14:creationId xmlns:p14="http://schemas.microsoft.com/office/powerpoint/2010/main" val="37831990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4000" dirty="0" smtClean="0"/>
              <a:t>More Item 56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Good Example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Returns the element at the specified position in this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&lt;p&gt;This method is &lt;i&gt;not&lt;/i&gt; guaranteed to run in constant time.  In some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implementations it may run in time proportional to the element position.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@param index index of element to return; must be non-negative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       and less than the size of this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@return the element at the specified position in this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@throws IndexOutOfBoundsException if the index is out of the range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         ({@code index &lt; 0 || index &gt;= this.size()})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E get(int index)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526D49-CB85-4238-B3CA-D0BDF417F7A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1004888"/>
          </a:xfrm>
        </p:spPr>
        <p:txBody>
          <a:bodyPr/>
          <a:lstStyle/>
          <a:p>
            <a:r>
              <a:rPr lang="en-US" altLang="en-US" dirty="0" smtClean="0"/>
              <a:t>More Item 49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278813" cy="4206875"/>
          </a:xfrm>
        </p:spPr>
        <p:txBody>
          <a:bodyPr/>
          <a:lstStyle/>
          <a:p>
            <a:pPr lvl="1"/>
            <a:r>
              <a:rPr lang="en-US" altLang="en-US" sz="2400" smtClean="0"/>
              <a:t>Postconditions – use exceptions and @throws tag</a:t>
            </a:r>
          </a:p>
          <a:p>
            <a:pPr lvl="1"/>
            <a:r>
              <a:rPr lang="en-US" altLang="en-US" sz="2400" smtClean="0"/>
              <a:t>Don’t throw the wrong exception</a:t>
            </a:r>
          </a:p>
          <a:p>
            <a:pPr lvl="2"/>
            <a:r>
              <a:rPr lang="en-US" altLang="en-US" smtClean="0"/>
              <a:t>E.g. Client passes no index, but sees IOOBE</a:t>
            </a:r>
          </a:p>
          <a:p>
            <a:pPr lvl="1"/>
            <a:r>
              <a:rPr lang="en-US" altLang="en-US" sz="2400" smtClean="0"/>
              <a:t>Make sure necessary exceptions </a:t>
            </a:r>
            <a:r>
              <a:rPr lang="en-US" altLang="en-US" sz="2400" b="1" smtClean="0"/>
              <a:t>are</a:t>
            </a:r>
            <a:r>
              <a:rPr lang="en-US" altLang="en-US" sz="2400" smtClean="0"/>
              <a:t> thrown</a:t>
            </a:r>
          </a:p>
          <a:p>
            <a:pPr lvl="2"/>
            <a:r>
              <a:rPr lang="en-US" altLang="en-US" smtClean="0"/>
              <a:t>E.g.Client expects NPE, but gets normal return instead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4000" dirty="0" smtClean="0"/>
              <a:t>More Item 49: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helper function for a recursive sort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Notice the use of assertions for genuine preconditions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sort (long a[], int offset, int length){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assert a != null;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assert offset &gt;= 0 &amp;&amp; ofset &lt;= a.length;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assert length &gt;= 0  &amp;&amp; length &lt;= a.length – offset;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Do the computation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Big Integer example of checking for documented exception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 @throws ArithmeticException if m is les than or equal to 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BigInteger mod (BigInteger)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(m.signum() &lt;= 0) throw new ArithmeticException(“Modulus &lt;= 0: “ + m);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276950-EE13-4CAE-9414-E733E924EF7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8153400" cy="1462087"/>
          </a:xfrm>
        </p:spPr>
        <p:txBody>
          <a:bodyPr/>
          <a:lstStyle/>
          <a:p>
            <a:r>
              <a:rPr lang="en-US" altLang="en-US" dirty="0" smtClean="0"/>
              <a:t>Bloch Item 50: Make Defensive Copies When Needed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534400" cy="413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Java is a safe language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Yeah!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No buffer overflow, array overruns, wild pointers, memory corruption as in C, C++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But you still need to insulate your class from client classes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Best Approach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Assume Clients of your class will do their best to destroy your invariants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/>
              <a:t>This is actually what happens in any type of security attack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Surprisingly easy to unintentionally provide access to internal state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4000" dirty="0" smtClean="0"/>
              <a:t>More Item 50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Broken “immutable” time period class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Period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final Date start;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final Date end;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Period (Date start, Date end)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(start.compareTo(end) &gt; 0) throw new IAE(…);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this.start = start; this.end = end;   //oops – should make defensive copies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Date start() { return start;}    // oops again!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Date end()   { return end;}      // oops yet again!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" pitchFamily="49" charset="0"/>
              </a:rPr>
              <a:t>// Attack code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" pitchFamily="49" charset="0"/>
              </a:rPr>
              <a:t>Date start = new Date();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" pitchFamily="49" charset="0"/>
              </a:rPr>
              <a:t>Date end   = new Date();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" pitchFamily="49" charset="0"/>
              </a:rPr>
              <a:t>Period p   = new Period(start, end);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" pitchFamily="49" charset="0"/>
              </a:rPr>
              <a:t>end.setYear(78);     // Attack 1: Modify internals of p via passed reference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" pitchFamily="49" charset="0"/>
              </a:rPr>
              <a:t>p.end().setYear(78); // Attack 2: Modify internals of p via returned state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r>
              <a:rPr lang="en-US" altLang="en-US" sz="4000" dirty="0" smtClean="0"/>
              <a:t>More Item 50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61168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Repaired constructor and getters – now Period really is immutable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Period (Date start, Date end)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// Note:   clone() *not* used to make defensive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// Reason: Date class not final; hence return type may not be java.util.Date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this.start = new Date(start.getTime());  // Defensive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this.end   = new Date(end.getTime());    // Defensive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// Defensive copies made *before* exception check to avoid TOCTOU attack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(this.start.compareTo(end) &gt; 0) throw new IAE(…);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// clone also safe here, but constructors or static factories better (Item 11)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Date start() { return new Date(start.getTime()); }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Date end()   { return new Date(end.getTime());}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E3A5DE-CA6F-444D-B244-8D9DAEC0514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8153400" cy="914400"/>
          </a:xfrm>
        </p:spPr>
        <p:txBody>
          <a:bodyPr/>
          <a:lstStyle/>
          <a:p>
            <a:r>
              <a:rPr lang="en-US" altLang="en-US" dirty="0" smtClean="0"/>
              <a:t>More Item 50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534400" cy="413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Make defensive copies of all mutable data provided by client</a:t>
            </a: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Make defensive copies of all mutable internal state returned to client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Includes all arrays of length &gt;0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Arguably, the lesson is that Immutable objects should be used where possible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No copying necessary, so you can’t forget!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Caveat:  Occasionally, you can’t afford the copy </a:t>
            </a:r>
            <a:r>
              <a:rPr lang="en-US" altLang="en-US" sz="2400" smtClean="0">
                <a:sym typeface="Wingdings" panose="05000000000000000000" pitchFamily="2" charset="2"/>
              </a:rPr>
              <a:t>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Heavy performance penalty?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Do you trust the client?  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sym typeface="Wingdings" panose="05000000000000000000" pitchFamily="2" charset="2"/>
              </a:rPr>
              <a:t>From a security perspective, trust is a bad thing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Some objects are explicitly handed off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>
                <a:sym typeface="Wingdings" panose="05000000000000000000" pitchFamily="2" charset="2"/>
              </a:rPr>
              <a:t>Hence, it is not possible to protect the object</a:t>
            </a:r>
            <a:endParaRPr lang="en-US" altLang="en-US" sz="1600" smtClean="0"/>
          </a:p>
          <a:p>
            <a:pPr>
              <a:lnSpc>
                <a:spcPct val="80000"/>
              </a:lnSpc>
            </a:pPr>
            <a:endParaRPr lang="en-US" altLang="en-US" sz="240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CF02EE-517B-4426-BB18-F6415ECBEAE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8153400" cy="1462087"/>
          </a:xfrm>
        </p:spPr>
        <p:txBody>
          <a:bodyPr/>
          <a:lstStyle/>
          <a:p>
            <a:r>
              <a:rPr lang="en-US" altLang="en-US" dirty="0" smtClean="0"/>
              <a:t>Bloch Item 51: Design Method Signatures Carefully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278813" cy="3978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Choose methods names carefully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Don’t go overboard providing convenience methods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Avoid long parameter lists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May require multiple methods instead of one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View idiom helpful here</a:t>
            </a:r>
            <a:endParaRPr lang="en-US" altLang="en-US" sz="1600" smtClean="0"/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Example: Finding first or last element in a sublist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Standalone method requires 3 arguments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java.util.List interface provides a subList() view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indexOf(), lastIndexOf() can be applied to subList() result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Resulting API has very high “power to weight” ratio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861</TotalTime>
  <Words>1947</Words>
  <Application>Microsoft Office PowerPoint</Application>
  <PresentationFormat>On-screen Show (4:3)</PresentationFormat>
  <Paragraphs>296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Courier</vt:lpstr>
      <vt:lpstr>Courier New</vt:lpstr>
      <vt:lpstr>Tahoma</vt:lpstr>
      <vt:lpstr>Wingdings</vt:lpstr>
      <vt:lpstr>Blends</vt:lpstr>
      <vt:lpstr>Effective Java, 3rd Edition Chapter 8:  Methods</vt:lpstr>
      <vt:lpstr>Bloch Item 49:  Check Parameters for Validity</vt:lpstr>
      <vt:lpstr>More Item 49</vt:lpstr>
      <vt:lpstr>More Item 49: Examples</vt:lpstr>
      <vt:lpstr>Bloch Item 50: Make Defensive Copies When Needed</vt:lpstr>
      <vt:lpstr>More Item 50</vt:lpstr>
      <vt:lpstr>More Item 50</vt:lpstr>
      <vt:lpstr>More Item 50</vt:lpstr>
      <vt:lpstr>Bloch Item 51: Design Method Signatures Carefully</vt:lpstr>
      <vt:lpstr>PowerPoint Presentation</vt:lpstr>
      <vt:lpstr>Bloch Item 52: Use Overloading Judiciously</vt:lpstr>
      <vt:lpstr>More Item 52:</vt:lpstr>
      <vt:lpstr>More Item 52:</vt:lpstr>
      <vt:lpstr>Bloch Item 53: Use Varargs Judiciously </vt:lpstr>
      <vt:lpstr>More Item 53</vt:lpstr>
      <vt:lpstr>Bloch Item 54: Return Empty Arrays or Collections, Not Nulls</vt:lpstr>
      <vt:lpstr>More Item 54:</vt:lpstr>
      <vt:lpstr>Bloch Item 55: Return optionals judiciously</vt:lpstr>
      <vt:lpstr>More Item 55</vt:lpstr>
      <vt:lpstr>Bloch Item 56: Write doc comments for all exposed API Elements</vt:lpstr>
      <vt:lpstr>More Item 56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Exceptions: Bloch</dc:title>
  <dc:creator>IT&amp;E</dc:creator>
  <cp:lastModifiedBy>Paul Ammann</cp:lastModifiedBy>
  <cp:revision>78</cp:revision>
  <dcterms:created xsi:type="dcterms:W3CDTF">2004-09-17T23:47:10Z</dcterms:created>
  <dcterms:modified xsi:type="dcterms:W3CDTF">2019-09-25T17:04:26Z</dcterms:modified>
</cp:coreProperties>
</file>