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452" r:id="rId4"/>
    <p:sldId id="257" r:id="rId5"/>
    <p:sldId id="445" r:id="rId6"/>
    <p:sldId id="446" r:id="rId7"/>
    <p:sldId id="259" r:id="rId8"/>
    <p:sldId id="262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4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CA1A-C963-E356-7388-55B21C0A5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2E0FA-0358-6E9C-B6CF-7829791A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709D-F88E-35EB-8B60-316DE5C9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5996D-8FB9-8A0E-7B8F-0A6B5920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D4BD-7D64-DA83-7FBE-776229A5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F694-453A-CA76-2FAA-CC22B350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5775-AD29-3EBA-6408-2F92638BA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E4FD-CBFE-64CF-01BC-C0D13E50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07A5-96DC-623D-B4D5-AE299C0B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0613-54D3-5A2B-2F7C-2F2524FB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6749B-03AD-FFBC-18D9-51C8C11B8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86A3D-2E75-13AB-DD26-0C0BA10F3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41C0-72CC-B2C4-5981-0B7D100E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3573-9022-9141-16EE-8F10DAEF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BF74-F2E3-7190-1E2D-A3F3B6D2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1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8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7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9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58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22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BC15-C08C-82DB-062F-8950AA18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31A4-67EC-DE88-BE55-EFA779AB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6755-4F1F-F4D7-9B27-D6B2C0C6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A6E1-F5B1-49CA-6953-F0BC6CCD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0E58-C41E-FB3A-028D-6394A995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7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78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25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52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17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05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43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04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1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CA65-9081-55C7-F501-3C4CCD1A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D986-18A1-8806-55A4-3FA54ADA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C3F6-859D-54A4-F0C9-D945FF5A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02C7-1EDE-0D95-9A9F-942C8D36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A7F4-1BE1-423F-B371-EC8D0B64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E64C-8AD6-2DD6-B18D-FF1A54AF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CD32-F935-EB4D-1E03-576EED23B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F0D37-70A8-1DF9-057A-75DAA9BF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C6730-25F4-A865-F92B-548E23F8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D5FC-ED66-1EA8-A1CE-BD76337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8E71-9DF5-C9DA-CA73-C062DEB9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2804-33D2-065B-1934-B90F03B4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008F7-B0C0-F329-4A73-B1FBE6A3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86A75-C50D-35F2-4585-723952D0F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D8C4B-BDDC-5F06-BB44-C5B71D72F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8B56F-A629-4D81-B3B5-EA7E4CB9F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AFC3E-B362-AE3D-A8AD-A6388CDF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E0B1A-7171-D03D-F5A3-B29391AA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299C7-37AF-4739-7ECF-F39841E3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741E-169B-9518-EE28-F66DDAA2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E974D-649F-920A-D40C-5828DCE3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DC2F2-8146-BAC0-8AE0-D6369071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3A0B2-12C9-AC33-317A-B28A2C67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5C7B-9926-5C99-72DA-A3F15B80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3F697-EAE7-2C50-DBDC-C7FE4631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62DE-50F3-AB10-34B9-10C8E5E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20B-9C76-8D3D-1B50-59377F7A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BB13-E6A3-46B9-8F67-39423DC4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ADFAF-202B-B6CC-C1D8-F1196963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DC10-0DA2-98D3-D82C-C25602D9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D35F-7D4E-85B8-C81B-332BF5A1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1269-31A0-9090-2C28-FB922E34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EE19-6ACA-7CA4-778E-9C4EC00D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5FF15-9794-885A-BC9F-4075F7C98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9D5F1-6792-E2B5-65BE-4D2DA4775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2667-0E67-DD6C-9702-BE981A4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4A194-4D42-F945-F08D-95CCA591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C426-16BC-0449-0104-5E1F4633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0CB57-AD3B-BC02-9C9A-B6EE29C9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D405D-3B4E-C1E5-062C-2A791B83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C1CE-9A7C-A5C0-BBAB-6E329A7C1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1DF7-D80C-42C9-A68B-4CCE8F5EDB9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DB17-6E8D-795C-8E61-9301FC32E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0AA7-67E2-8EFC-E77D-C0237B704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9FA0-DF0B-48D0-8AAD-60B1F421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5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DA2C2D-4633-6FC4-DC79-1DEBA050FD4C}"/>
              </a:ext>
            </a:extLst>
          </p:cNvPr>
          <p:cNvSpPr txBox="1">
            <a:spLocks/>
          </p:cNvSpPr>
          <p:nvPr/>
        </p:nvSpPr>
        <p:spPr>
          <a:xfrm>
            <a:off x="1227777" y="1785665"/>
            <a:ext cx="9601196" cy="21479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SWA-590</a:t>
            </a: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br>
              <a:rPr lang="en-US" sz="1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b="1" dirty="0">
                <a:ln w="3175" cmpd="sng">
                  <a:noFill/>
                </a:ln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Final Project Presentation</a:t>
            </a:r>
            <a:endParaRPr lang="en-US" sz="4100" b="1" dirty="0">
              <a:ln w="3175" cmpd="sng">
                <a:noFill/>
              </a:ln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457200">
              <a:spcBef>
                <a:spcPct val="0"/>
              </a:spcBef>
              <a:spcAft>
                <a:spcPts val="600"/>
              </a:spcAft>
            </a:pPr>
            <a:endParaRPr lang="en-US" sz="41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9151E4-EFE1-B620-E7F8-12EF6032D336}"/>
              </a:ext>
            </a:extLst>
          </p:cNvPr>
          <p:cNvSpPr txBox="1"/>
          <p:nvPr/>
        </p:nvSpPr>
        <p:spPr>
          <a:xfrm>
            <a:off x="7805582" y="3801532"/>
            <a:ext cx="3327397" cy="24468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defTabSz="457200" fontAlgn="auto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lang="en-US" sz="3800" b="1" dirty="0">
                <a:solidFill>
                  <a:prstClr val="black"/>
                </a:solidFill>
                <a:latin typeface="Papyrus" panose="03070502060502030205" pitchFamily="66" charset="0"/>
                <a:cs typeface="Aharoni" panose="02010803020104030203" pitchFamily="2" charset="-79"/>
              </a:rPr>
              <a:t>Group - B</a:t>
            </a:r>
            <a:endParaRPr kumimoji="0" lang="en-US" sz="2400" b="1" i="0" u="none" strike="noStrik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</a:endParaRPr>
          </a:p>
          <a:p>
            <a:pPr marL="1408560" marR="0" lvl="7" indent="0" defTabSz="457200" fontAlgn="auto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Amasis MT Pro Light" panose="02040304050005020304" pitchFamily="18" charset="0"/>
              </a:rPr>
              <a:t>Daniel T. </a:t>
            </a:r>
          </a:p>
          <a:p>
            <a:pPr marL="1408560" marR="0" lvl="7" indent="0" defTabSz="457200" fontAlgn="auto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Amasis MT Pro Light" panose="02040304050005020304" pitchFamily="18" charset="0"/>
              </a:rPr>
              <a:t>Yonas A.</a:t>
            </a:r>
          </a:p>
          <a:p>
            <a:pPr marL="1408560" marR="0" lvl="7" indent="0" defTabSz="457200" fontAlgn="auto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Amasis MT Pro Light" panose="02040304050005020304" pitchFamily="18" charset="0"/>
              </a:rPr>
              <a:t>Samuel B. </a:t>
            </a:r>
          </a:p>
          <a:p>
            <a:pPr marL="1408560" marR="0" lvl="7" indent="0" defTabSz="457200" fontAlgn="auto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Amasis MT Pro Light" panose="02040304050005020304" pitchFamily="18" charset="0"/>
              </a:rPr>
              <a:t>Emmanuel N.</a:t>
            </a:r>
          </a:p>
          <a:p>
            <a:pPr marL="1408560" marR="0" lvl="7" indent="0" defTabSz="457200" fontAlgn="auto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Amasis MT Pro Light" panose="02040304050005020304" pitchFamily="18" charset="0"/>
              </a:rPr>
              <a:t>Tesfalem F.</a:t>
            </a:r>
          </a:p>
        </p:txBody>
      </p:sp>
    </p:spTree>
    <p:extLst>
      <p:ext uri="{BB962C8B-B14F-4D97-AF65-F5344CB8AC3E}">
        <p14:creationId xmlns:p14="http://schemas.microsoft.com/office/powerpoint/2010/main" val="27835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8084-ED40-D32F-96CC-47D58A79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rmAutofit/>
          </a:bodyPr>
          <a:lstStyle/>
          <a:p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WebCrawlerController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. .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5269-88D6-086F-39B3-F2F116CD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@GetMapping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"/crawl"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startCrawling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@RequestParam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searchQuery)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Initiates the web crawling process and link filtering based on a search query.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You can use the list of URLs from your original code or modify it as needed.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urlsToCrawl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urlsToCrawl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"https://www.google.com"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urlsToCrawl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"https://www.bing.com"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urlsToCrawl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"https://www.yahoo.com"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91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1772-B2DE-F0E4-7349-D2723989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/>
          </a:bodyPr>
          <a:lstStyle/>
          <a:p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WebCrawlerController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. .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1ACE-B306-E3B5-9205-73E7B72C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967"/>
            <a:ext cx="10515600" cy="4748996"/>
          </a:xfrm>
        </p:spPr>
        <p:txBody>
          <a:bodyPr>
            <a:norm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crawledLinks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webCrawlerService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.startCrawling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urlsToCrawl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crawledLinks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sender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"Message"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crawledLinks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filterLinks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crawledLinks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searchQuery);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crawledLinks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crawledLinks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6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BEA-B121-FCBB-EDB7-9883EB06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WebCrawlerController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. .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66D503-E0EC-AF8F-DB3E-A938D8A49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22228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filterLinks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links,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searchQuery)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Filters links based on the provided search query.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filteredLinks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HashSet&lt;&gt;();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link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links)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link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(searchQuery))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filteredLinks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filteredLinks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CA20-2D13-C0E1-CA32-CA26DEF9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485"/>
            <a:ext cx="10515600" cy="46159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omic Sans MS" panose="030F0702030302020204" pitchFamily="66" charset="0"/>
              </a:rPr>
              <a:t>Publish service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FC8EA-69C2-4D5C-EEAD-52DB252CF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4470"/>
            <a:ext cx="9295356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Sender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This class is responsible for sending messages to a Kafka topic.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KafkaTemplate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kafkaTemplate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Autowired KafkaTemplate for sending Kafka messages.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"${app.topic.newApiTopic}"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topic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Load the Kafka topic name from application properties.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9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12B0-D370-9A7D-CF48-B26A8465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85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omic Sans MS" panose="030F0702030302020204" pitchFamily="66" charset="0"/>
              </a:rPr>
              <a:t>Publish service</a:t>
            </a:r>
            <a:r>
              <a:rPr lang="en-US" sz="2400" b="1" dirty="0">
                <a:latin typeface="Comic Sans MS" panose="030F0702030302020204" pitchFamily="66" charset="0"/>
              </a:rPr>
              <a:t>. . .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23F5-5662-43CB-42C9-1B0A615E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181"/>
            <a:ext cx="10515600" cy="4886782"/>
          </a:xfrm>
        </p:spPr>
        <p:txBody>
          <a:bodyPr>
            <a:norm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Sends the specified message to the configured Kafka topic.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"sending message="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message +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to topic="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topic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Print a log message indicating the message being sent and the target topic.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kafkaTemplate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topic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message);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Use KafkaTemplate to send the message to the Kafka topic.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5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231C-F478-0720-CA8A-61025567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Comic Sans MS" panose="030F0702030302020204" pitchFamily="66" charset="0"/>
              </a:rPr>
              <a:t>Subscribe service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807EC-F9CD-FB07-E8E4-DBA5771A0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98607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Receiver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This class defines a Kafka message receiver that listens to a specific topic.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@KafkaListener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(topics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app.topic.newApiTopic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 @KafkaListener annotation specifies the topic to listen to.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5878-7308-7803-987B-81ED7A9A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Comic Sans MS" panose="030F0702030302020204" pitchFamily="66" charset="0"/>
              </a:rPr>
              <a:t>Subscribe service</a:t>
            </a:r>
            <a:r>
              <a:rPr lang="en-US" sz="2400" b="1" dirty="0">
                <a:latin typeface="Comic Sans MS" panose="030F0702030302020204" pitchFamily="66" charset="0"/>
              </a:rPr>
              <a:t>. . .</a:t>
            </a:r>
            <a:r>
              <a:rPr lang="en-US" sz="2400" b="1" u="sng" dirty="0">
                <a:latin typeface="Comic Sans MS" panose="030F0702030302020204" pitchFamily="66" charset="0"/>
              </a:rPr>
              <a:t>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81B9-A099-EF2F-FE8D-8C0676B2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receive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@Payload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@Headers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MessageHeaders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headers)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This method is called when a message is received from the specified Kafka topic.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"received message="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message);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Print the received message to the console.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headers.keySet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(key -&gt;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(key +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: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headers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(key)));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Print the message headers to the console.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641-BC72-A731-D8CC-0CC35DDB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Application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B72C22-8510-D5CD-48F0-E6B784DDC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791511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@SpringBootApplication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@EnableKafka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FinalProjectApplication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args)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SpringApplication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FinalProjectApplication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args);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6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Different science and technology icons on a green background">
            <a:extLst>
              <a:ext uri="{FF2B5EF4-FFF2-40B4-BE49-F238E27FC236}">
                <a16:creationId xmlns:a16="http://schemas.microsoft.com/office/drawing/2014/main" id="{223CB374-508B-9E11-A253-D66F96C1E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0187" b="14813"/>
          <a:stretch/>
        </p:blipFill>
        <p:spPr>
          <a:xfrm>
            <a:off x="3195" y="-3309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3E85E-0BEB-8A13-5856-A114B392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989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30C20-B7C7-F131-65DD-81B9642723D7}"/>
              </a:ext>
            </a:extLst>
          </p:cNvPr>
          <p:cNvSpPr/>
          <p:nvPr/>
        </p:nvSpPr>
        <p:spPr>
          <a:xfrm>
            <a:off x="1179195" y="4306694"/>
            <a:ext cx="987552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50C9EFF-BFD5-8AD1-DE6E-9C78A640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CS590 - SA [Oct 2023]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0F9778B-DD68-B957-F5FB-88351496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- B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86127C-1346-DEE9-2F20-88039627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F0E3C8-C562-7A1A-30A2-5FE7F18ADE88}"/>
              </a:ext>
            </a:extLst>
          </p:cNvPr>
          <p:cNvGrpSpPr/>
          <p:nvPr/>
        </p:nvGrpSpPr>
        <p:grpSpPr>
          <a:xfrm rot="16200000">
            <a:off x="1139512" y="-1147976"/>
            <a:ext cx="1771798" cy="3893566"/>
            <a:chOff x="4811074" y="1254334"/>
            <a:chExt cx="2569852" cy="4349332"/>
          </a:xfrm>
          <a:noFill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925C32-EFA8-6D4B-290E-6EB1F475F254}"/>
                </a:ext>
              </a:extLst>
            </p:cNvPr>
            <p:cNvGrpSpPr/>
            <p:nvPr/>
          </p:nvGrpSpPr>
          <p:grpSpPr>
            <a:xfrm>
              <a:off x="5944379" y="1254334"/>
              <a:ext cx="621047" cy="713847"/>
              <a:chOff x="5106178" y="1002"/>
              <a:chExt cx="621047" cy="713847"/>
            </a:xfrm>
            <a:grpFill/>
          </p:grpSpPr>
          <p:sp>
            <p:nvSpPr>
              <p:cNvPr id="62" name="Hexagon 61">
                <a:extLst>
                  <a:ext uri="{FF2B5EF4-FFF2-40B4-BE49-F238E27FC236}">
                    <a16:creationId xmlns:a16="http://schemas.microsoft.com/office/drawing/2014/main" id="{EDAEE6C9-E0AD-D85E-4E71-BB0868B69AAD}"/>
                  </a:ext>
                </a:extLst>
              </p:cNvPr>
              <p:cNvSpPr/>
              <p:nvPr/>
            </p:nvSpPr>
            <p:spPr>
              <a:xfrm rot="5400000">
                <a:off x="5059778" y="47402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Hexagon 4">
                <a:extLst>
                  <a:ext uri="{FF2B5EF4-FFF2-40B4-BE49-F238E27FC236}">
                    <a16:creationId xmlns:a16="http://schemas.microsoft.com/office/drawing/2014/main" id="{AE556C15-B0B0-7C44-482D-9A1E59C61B4F}"/>
                  </a:ext>
                </a:extLst>
              </p:cNvPr>
              <p:cNvSpPr txBox="1"/>
              <p:nvPr/>
            </p:nvSpPr>
            <p:spPr>
              <a:xfrm>
                <a:off x="5202958" y="112243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7F4B0B-93B2-25D3-3D50-5BC291C42D67}"/>
                </a:ext>
              </a:extLst>
            </p:cNvPr>
            <p:cNvSpPr/>
            <p:nvPr/>
          </p:nvSpPr>
          <p:spPr>
            <a:xfrm>
              <a:off x="6584272" y="1397104"/>
              <a:ext cx="796654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07A44-EF8B-3D75-5FD4-939D7EACB713}"/>
                </a:ext>
              </a:extLst>
            </p:cNvPr>
            <p:cNvGrpSpPr/>
            <p:nvPr/>
          </p:nvGrpSpPr>
          <p:grpSpPr>
            <a:xfrm>
              <a:off x="5273648" y="1254334"/>
              <a:ext cx="621047" cy="713847"/>
              <a:chOff x="4435447" y="1002"/>
              <a:chExt cx="621047" cy="713847"/>
            </a:xfrm>
            <a:grpFill/>
          </p:grpSpPr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34BF0323-E764-6080-283D-90049914BF57}"/>
                  </a:ext>
                </a:extLst>
              </p:cNvPr>
              <p:cNvSpPr/>
              <p:nvPr/>
            </p:nvSpPr>
            <p:spPr>
              <a:xfrm rot="5400000">
                <a:off x="4389047" y="47402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Hexagon 7">
                <a:extLst>
                  <a:ext uri="{FF2B5EF4-FFF2-40B4-BE49-F238E27FC236}">
                    <a16:creationId xmlns:a16="http://schemas.microsoft.com/office/drawing/2014/main" id="{9982E8CC-404F-DE63-4AAF-5C275757D063}"/>
                  </a:ext>
                </a:extLst>
              </p:cNvPr>
              <p:cNvSpPr txBox="1"/>
              <p:nvPr/>
            </p:nvSpPr>
            <p:spPr>
              <a:xfrm>
                <a:off x="4532227" y="112243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28319C-EC0F-9B44-EAD2-1360208B8299}"/>
                </a:ext>
              </a:extLst>
            </p:cNvPr>
            <p:cNvGrpSpPr/>
            <p:nvPr/>
          </p:nvGrpSpPr>
          <p:grpSpPr>
            <a:xfrm>
              <a:off x="5607728" y="1860248"/>
              <a:ext cx="621047" cy="713847"/>
              <a:chOff x="4769527" y="606916"/>
              <a:chExt cx="621047" cy="713847"/>
            </a:xfrm>
            <a:grpFill/>
          </p:grpSpPr>
          <p:sp>
            <p:nvSpPr>
              <p:cNvPr id="58" name="Hexagon 57">
                <a:extLst>
                  <a:ext uri="{FF2B5EF4-FFF2-40B4-BE49-F238E27FC236}">
                    <a16:creationId xmlns:a16="http://schemas.microsoft.com/office/drawing/2014/main" id="{0889F7B8-6C2C-D13A-6730-F4FBEF2E01F4}"/>
                  </a:ext>
                </a:extLst>
              </p:cNvPr>
              <p:cNvSpPr/>
              <p:nvPr/>
            </p:nvSpPr>
            <p:spPr>
              <a:xfrm rot="5400000">
                <a:off x="4723127" y="653316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Hexagon 9">
                <a:extLst>
                  <a:ext uri="{FF2B5EF4-FFF2-40B4-BE49-F238E27FC236}">
                    <a16:creationId xmlns:a16="http://schemas.microsoft.com/office/drawing/2014/main" id="{0B979504-0925-1AA8-90BA-06613A3BE3F1}"/>
                  </a:ext>
                </a:extLst>
              </p:cNvPr>
              <p:cNvSpPr txBox="1"/>
              <p:nvPr/>
            </p:nvSpPr>
            <p:spPr>
              <a:xfrm>
                <a:off x="4866307" y="718157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02A29A-F7E8-5991-E884-8E95FCDA137C}"/>
                </a:ext>
              </a:extLst>
            </p:cNvPr>
            <p:cNvSpPr/>
            <p:nvPr/>
          </p:nvSpPr>
          <p:spPr>
            <a:xfrm>
              <a:off x="4811074" y="2003018"/>
              <a:ext cx="770955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FF5027-A062-E574-4F1D-6B0ACC6930EF}"/>
                </a:ext>
              </a:extLst>
            </p:cNvPr>
            <p:cNvGrpSpPr/>
            <p:nvPr/>
          </p:nvGrpSpPr>
          <p:grpSpPr>
            <a:xfrm>
              <a:off x="6278460" y="1860248"/>
              <a:ext cx="621047" cy="713847"/>
              <a:chOff x="5440259" y="606916"/>
              <a:chExt cx="621047" cy="713847"/>
            </a:xfrm>
            <a:grpFill/>
          </p:grpSpPr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ABA89B0B-48DB-294D-5F3F-6CAD07CE6033}"/>
                  </a:ext>
                </a:extLst>
              </p:cNvPr>
              <p:cNvSpPr/>
              <p:nvPr/>
            </p:nvSpPr>
            <p:spPr>
              <a:xfrm rot="5400000">
                <a:off x="5393859" y="653316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Hexagon 12">
                <a:extLst>
                  <a:ext uri="{FF2B5EF4-FFF2-40B4-BE49-F238E27FC236}">
                    <a16:creationId xmlns:a16="http://schemas.microsoft.com/office/drawing/2014/main" id="{FB64587E-419D-453E-3029-5797488D9FD9}"/>
                  </a:ext>
                </a:extLst>
              </p:cNvPr>
              <p:cNvSpPr txBox="1"/>
              <p:nvPr/>
            </p:nvSpPr>
            <p:spPr>
              <a:xfrm>
                <a:off x="5537039" y="718157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AE8F1E-713B-AEB4-DF21-A825BDD7D7A3}"/>
                </a:ext>
              </a:extLst>
            </p:cNvPr>
            <p:cNvGrpSpPr/>
            <p:nvPr/>
          </p:nvGrpSpPr>
          <p:grpSpPr>
            <a:xfrm>
              <a:off x="5944379" y="2466163"/>
              <a:ext cx="621047" cy="713847"/>
              <a:chOff x="5106178" y="1212831"/>
              <a:chExt cx="621047" cy="713847"/>
            </a:xfrm>
            <a:grpFill/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2C6C77B8-731A-0E4E-5E43-69FFBBD9C578}"/>
                  </a:ext>
                </a:extLst>
              </p:cNvPr>
              <p:cNvSpPr/>
              <p:nvPr/>
            </p:nvSpPr>
            <p:spPr>
              <a:xfrm rot="5400000">
                <a:off x="5059778" y="1259231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Hexagon 14">
                <a:extLst>
                  <a:ext uri="{FF2B5EF4-FFF2-40B4-BE49-F238E27FC236}">
                    <a16:creationId xmlns:a16="http://schemas.microsoft.com/office/drawing/2014/main" id="{70F01FB6-33EE-0247-A7CD-6DDA06238659}"/>
                  </a:ext>
                </a:extLst>
              </p:cNvPr>
              <p:cNvSpPr txBox="1"/>
              <p:nvPr/>
            </p:nvSpPr>
            <p:spPr>
              <a:xfrm>
                <a:off x="5202958" y="1324072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768F81-8CAD-941D-BB49-B28FC5EBBFEC}"/>
                </a:ext>
              </a:extLst>
            </p:cNvPr>
            <p:cNvSpPr/>
            <p:nvPr/>
          </p:nvSpPr>
          <p:spPr>
            <a:xfrm>
              <a:off x="6584272" y="2608932"/>
              <a:ext cx="796654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CD9733-0BF5-8FFD-38ED-2468EAD4C315}"/>
                </a:ext>
              </a:extLst>
            </p:cNvPr>
            <p:cNvGrpSpPr/>
            <p:nvPr/>
          </p:nvGrpSpPr>
          <p:grpSpPr>
            <a:xfrm>
              <a:off x="5273648" y="2466163"/>
              <a:ext cx="621047" cy="713847"/>
              <a:chOff x="4435447" y="1212831"/>
              <a:chExt cx="621047" cy="713847"/>
            </a:xfrm>
            <a:grpFill/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D2C425EA-CE84-44F9-0B53-723A9F60CD27}"/>
                  </a:ext>
                </a:extLst>
              </p:cNvPr>
              <p:cNvSpPr/>
              <p:nvPr/>
            </p:nvSpPr>
            <p:spPr>
              <a:xfrm rot="5400000">
                <a:off x="4389047" y="1259231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Hexagon 17">
                <a:extLst>
                  <a:ext uri="{FF2B5EF4-FFF2-40B4-BE49-F238E27FC236}">
                    <a16:creationId xmlns:a16="http://schemas.microsoft.com/office/drawing/2014/main" id="{137688A2-C757-0773-61AB-B6ECAF64CEB2}"/>
                  </a:ext>
                </a:extLst>
              </p:cNvPr>
              <p:cNvSpPr txBox="1"/>
              <p:nvPr/>
            </p:nvSpPr>
            <p:spPr>
              <a:xfrm>
                <a:off x="4532227" y="1324072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6F9970-D6BC-EF55-62E8-B50F31BFC21B}"/>
                </a:ext>
              </a:extLst>
            </p:cNvPr>
            <p:cNvGrpSpPr/>
            <p:nvPr/>
          </p:nvGrpSpPr>
          <p:grpSpPr>
            <a:xfrm>
              <a:off x="5607728" y="3072077"/>
              <a:ext cx="621047" cy="713847"/>
              <a:chOff x="4769527" y="1818745"/>
              <a:chExt cx="621047" cy="713847"/>
            </a:xfrm>
            <a:grpFill/>
          </p:grpSpPr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FA0B23E8-4F38-AB08-3C68-D1C8EDB3BE16}"/>
                  </a:ext>
                </a:extLst>
              </p:cNvPr>
              <p:cNvSpPr/>
              <p:nvPr/>
            </p:nvSpPr>
            <p:spPr>
              <a:xfrm rot="5400000">
                <a:off x="4723127" y="1865145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Hexagon 19">
                <a:extLst>
                  <a:ext uri="{FF2B5EF4-FFF2-40B4-BE49-F238E27FC236}">
                    <a16:creationId xmlns:a16="http://schemas.microsoft.com/office/drawing/2014/main" id="{27D6BA03-FDDF-4EB0-0D56-255E57CA8CA9}"/>
                  </a:ext>
                </a:extLst>
              </p:cNvPr>
              <p:cNvSpPr txBox="1"/>
              <p:nvPr/>
            </p:nvSpPr>
            <p:spPr>
              <a:xfrm>
                <a:off x="4866307" y="1929986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8ECAB2-98F1-F113-3B6A-EF038E4F8126}"/>
                </a:ext>
              </a:extLst>
            </p:cNvPr>
            <p:cNvSpPr/>
            <p:nvPr/>
          </p:nvSpPr>
          <p:spPr>
            <a:xfrm>
              <a:off x="4811074" y="3214846"/>
              <a:ext cx="770955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076F24-D087-D7F4-5BC0-FBB30C6D9CF6}"/>
                </a:ext>
              </a:extLst>
            </p:cNvPr>
            <p:cNvGrpSpPr/>
            <p:nvPr/>
          </p:nvGrpSpPr>
          <p:grpSpPr>
            <a:xfrm>
              <a:off x="6278460" y="3072077"/>
              <a:ext cx="621047" cy="713847"/>
              <a:chOff x="5440259" y="1818745"/>
              <a:chExt cx="621047" cy="713847"/>
            </a:xfrm>
            <a:grpFill/>
          </p:grpSpPr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597B4163-F459-36E4-22BD-756715EA6E1E}"/>
                  </a:ext>
                </a:extLst>
              </p:cNvPr>
              <p:cNvSpPr/>
              <p:nvPr/>
            </p:nvSpPr>
            <p:spPr>
              <a:xfrm rot="5400000">
                <a:off x="5393859" y="1865145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Hexagon 22">
                <a:extLst>
                  <a:ext uri="{FF2B5EF4-FFF2-40B4-BE49-F238E27FC236}">
                    <a16:creationId xmlns:a16="http://schemas.microsoft.com/office/drawing/2014/main" id="{5C099D23-5F8B-FDA7-AD0B-3FF871F2A161}"/>
                  </a:ext>
                </a:extLst>
              </p:cNvPr>
              <p:cNvSpPr txBox="1"/>
              <p:nvPr/>
            </p:nvSpPr>
            <p:spPr>
              <a:xfrm>
                <a:off x="5537039" y="1929986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CEFEC4-0248-2A67-2F32-400B64364307}"/>
                </a:ext>
              </a:extLst>
            </p:cNvPr>
            <p:cNvGrpSpPr/>
            <p:nvPr/>
          </p:nvGrpSpPr>
          <p:grpSpPr>
            <a:xfrm>
              <a:off x="5944379" y="3677991"/>
              <a:ext cx="621047" cy="713847"/>
              <a:chOff x="5106178" y="2424659"/>
              <a:chExt cx="621047" cy="713847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5D0F2881-80B3-2193-E3FE-883D67492700}"/>
                  </a:ext>
                </a:extLst>
              </p:cNvPr>
              <p:cNvSpPr/>
              <p:nvPr/>
            </p:nvSpPr>
            <p:spPr>
              <a:xfrm rot="5400000">
                <a:off x="5059778" y="2471059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Hexagon 24">
                <a:extLst>
                  <a:ext uri="{FF2B5EF4-FFF2-40B4-BE49-F238E27FC236}">
                    <a16:creationId xmlns:a16="http://schemas.microsoft.com/office/drawing/2014/main" id="{2EE230DB-D3EE-3080-4019-5850AECE0294}"/>
                  </a:ext>
                </a:extLst>
              </p:cNvPr>
              <p:cNvSpPr txBox="1"/>
              <p:nvPr/>
            </p:nvSpPr>
            <p:spPr>
              <a:xfrm>
                <a:off x="5202958" y="2535900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5EA589-6AC9-10FD-A1F6-C72644782374}"/>
                </a:ext>
              </a:extLst>
            </p:cNvPr>
            <p:cNvSpPr/>
            <p:nvPr/>
          </p:nvSpPr>
          <p:spPr>
            <a:xfrm>
              <a:off x="6584272" y="3820760"/>
              <a:ext cx="796654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D88933-C692-F711-CFC7-A98EA8ACE509}"/>
                </a:ext>
              </a:extLst>
            </p:cNvPr>
            <p:cNvGrpSpPr/>
            <p:nvPr/>
          </p:nvGrpSpPr>
          <p:grpSpPr>
            <a:xfrm>
              <a:off x="5273648" y="3677991"/>
              <a:ext cx="621047" cy="713847"/>
              <a:chOff x="4435447" y="2424659"/>
              <a:chExt cx="621047" cy="713847"/>
            </a:xfrm>
            <a:grpFill/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9B0BD4EB-4146-3C23-56FE-55E010A2F5F4}"/>
                  </a:ext>
                </a:extLst>
              </p:cNvPr>
              <p:cNvSpPr/>
              <p:nvPr/>
            </p:nvSpPr>
            <p:spPr>
              <a:xfrm rot="5400000">
                <a:off x="4389047" y="2471059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Hexagon 27">
                <a:extLst>
                  <a:ext uri="{FF2B5EF4-FFF2-40B4-BE49-F238E27FC236}">
                    <a16:creationId xmlns:a16="http://schemas.microsoft.com/office/drawing/2014/main" id="{89897712-A821-A285-00CC-A6AEDD41050F}"/>
                  </a:ext>
                </a:extLst>
              </p:cNvPr>
              <p:cNvSpPr txBox="1"/>
              <p:nvPr/>
            </p:nvSpPr>
            <p:spPr>
              <a:xfrm>
                <a:off x="4532227" y="2535900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D48BA2-AA3F-928B-68C4-F859397E843D}"/>
                </a:ext>
              </a:extLst>
            </p:cNvPr>
            <p:cNvGrpSpPr/>
            <p:nvPr/>
          </p:nvGrpSpPr>
          <p:grpSpPr>
            <a:xfrm>
              <a:off x="5607728" y="4283905"/>
              <a:ext cx="621047" cy="713847"/>
              <a:chOff x="4769527" y="3030573"/>
              <a:chExt cx="621047" cy="713847"/>
            </a:xfrm>
            <a:grpFill/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368BC52C-6C6D-0A87-02F2-BCD500EA8906}"/>
                  </a:ext>
                </a:extLst>
              </p:cNvPr>
              <p:cNvSpPr/>
              <p:nvPr/>
            </p:nvSpPr>
            <p:spPr>
              <a:xfrm rot="5400000">
                <a:off x="4723127" y="3076973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Hexagon 29">
                <a:extLst>
                  <a:ext uri="{FF2B5EF4-FFF2-40B4-BE49-F238E27FC236}">
                    <a16:creationId xmlns:a16="http://schemas.microsoft.com/office/drawing/2014/main" id="{4EC4A8CB-119B-125A-98AE-54E61F6A2BC4}"/>
                  </a:ext>
                </a:extLst>
              </p:cNvPr>
              <p:cNvSpPr txBox="1"/>
              <p:nvPr/>
            </p:nvSpPr>
            <p:spPr>
              <a:xfrm>
                <a:off x="4866307" y="3141814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4F48A5-9835-3211-D0F3-BA4C6B326B65}"/>
                </a:ext>
              </a:extLst>
            </p:cNvPr>
            <p:cNvSpPr/>
            <p:nvPr/>
          </p:nvSpPr>
          <p:spPr>
            <a:xfrm>
              <a:off x="4811074" y="4426674"/>
              <a:ext cx="770955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E21A38-1867-7CB8-93E8-CB4218D91454}"/>
                </a:ext>
              </a:extLst>
            </p:cNvPr>
            <p:cNvGrpSpPr/>
            <p:nvPr/>
          </p:nvGrpSpPr>
          <p:grpSpPr>
            <a:xfrm>
              <a:off x="6278460" y="4283905"/>
              <a:ext cx="621047" cy="713847"/>
              <a:chOff x="5440259" y="3030573"/>
              <a:chExt cx="621047" cy="713847"/>
            </a:xfrm>
            <a:grpFill/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E092EA12-1412-74D6-DF00-CECA45CE2CF0}"/>
                  </a:ext>
                </a:extLst>
              </p:cNvPr>
              <p:cNvSpPr/>
              <p:nvPr/>
            </p:nvSpPr>
            <p:spPr>
              <a:xfrm rot="5400000">
                <a:off x="5393859" y="3076973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Hexagon 32">
                <a:extLst>
                  <a:ext uri="{FF2B5EF4-FFF2-40B4-BE49-F238E27FC236}">
                    <a16:creationId xmlns:a16="http://schemas.microsoft.com/office/drawing/2014/main" id="{524918B0-A390-2C6F-4FA5-74112A73B593}"/>
                  </a:ext>
                </a:extLst>
              </p:cNvPr>
              <p:cNvSpPr txBox="1"/>
              <p:nvPr/>
            </p:nvSpPr>
            <p:spPr>
              <a:xfrm>
                <a:off x="5537039" y="3141814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0D94EFF-5CA2-4A63-0A12-04413549941C}"/>
                </a:ext>
              </a:extLst>
            </p:cNvPr>
            <p:cNvGrpSpPr/>
            <p:nvPr/>
          </p:nvGrpSpPr>
          <p:grpSpPr>
            <a:xfrm>
              <a:off x="5944379" y="4889819"/>
              <a:ext cx="621047" cy="713847"/>
              <a:chOff x="5106178" y="3636487"/>
              <a:chExt cx="621047" cy="713847"/>
            </a:xfrm>
            <a:grpFill/>
          </p:grpSpPr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990991E3-6635-22BD-EB92-0FBE58DD12B3}"/>
                  </a:ext>
                </a:extLst>
              </p:cNvPr>
              <p:cNvSpPr/>
              <p:nvPr/>
            </p:nvSpPr>
            <p:spPr>
              <a:xfrm rot="5400000">
                <a:off x="5059778" y="3682887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Hexagon 34">
                <a:extLst>
                  <a:ext uri="{FF2B5EF4-FFF2-40B4-BE49-F238E27FC236}">
                    <a16:creationId xmlns:a16="http://schemas.microsoft.com/office/drawing/2014/main" id="{7F573209-F31B-290C-1A53-EC7496646203}"/>
                  </a:ext>
                </a:extLst>
              </p:cNvPr>
              <p:cNvSpPr txBox="1"/>
              <p:nvPr/>
            </p:nvSpPr>
            <p:spPr>
              <a:xfrm>
                <a:off x="5202958" y="3747728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5CFF9E-D699-9465-D4BE-3BC90ACBFCCE}"/>
                </a:ext>
              </a:extLst>
            </p:cNvPr>
            <p:cNvSpPr/>
            <p:nvPr/>
          </p:nvSpPr>
          <p:spPr>
            <a:xfrm>
              <a:off x="6584272" y="5032588"/>
              <a:ext cx="796654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B89FF8-243B-D76A-5FA5-0417673BAECC}"/>
                </a:ext>
              </a:extLst>
            </p:cNvPr>
            <p:cNvGrpSpPr/>
            <p:nvPr/>
          </p:nvGrpSpPr>
          <p:grpSpPr>
            <a:xfrm>
              <a:off x="5273648" y="4889819"/>
              <a:ext cx="621047" cy="713847"/>
              <a:chOff x="4435447" y="3636487"/>
              <a:chExt cx="621047" cy="713847"/>
            </a:xfrm>
            <a:grpFill/>
          </p:grpSpPr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54E8E1D4-3264-14C2-14D5-E5CC1E151C24}"/>
                  </a:ext>
                </a:extLst>
              </p:cNvPr>
              <p:cNvSpPr/>
              <p:nvPr/>
            </p:nvSpPr>
            <p:spPr>
              <a:xfrm rot="5400000">
                <a:off x="4389047" y="3682887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Hexagon 37">
                <a:extLst>
                  <a:ext uri="{FF2B5EF4-FFF2-40B4-BE49-F238E27FC236}">
                    <a16:creationId xmlns:a16="http://schemas.microsoft.com/office/drawing/2014/main" id="{04AAA7B2-E87C-AD06-B448-3A06E3BAF6B8}"/>
                  </a:ext>
                </a:extLst>
              </p:cNvPr>
              <p:cNvSpPr txBox="1"/>
              <p:nvPr/>
            </p:nvSpPr>
            <p:spPr>
              <a:xfrm>
                <a:off x="4532227" y="3747728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981A8-FC8D-6290-791C-A6FD90D057E5}"/>
              </a:ext>
            </a:extLst>
          </p:cNvPr>
          <p:cNvGrpSpPr/>
          <p:nvPr/>
        </p:nvGrpSpPr>
        <p:grpSpPr>
          <a:xfrm>
            <a:off x="184743" y="2382770"/>
            <a:ext cx="1771798" cy="3893566"/>
            <a:chOff x="4811074" y="1254334"/>
            <a:chExt cx="2569852" cy="4349332"/>
          </a:xfrm>
          <a:solidFill>
            <a:srgbClr val="00B0F0">
              <a:alpha val="56000"/>
            </a:srgb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C75AE35-72AB-3699-0096-C71A647BFBFB}"/>
                </a:ext>
              </a:extLst>
            </p:cNvPr>
            <p:cNvGrpSpPr/>
            <p:nvPr/>
          </p:nvGrpSpPr>
          <p:grpSpPr>
            <a:xfrm>
              <a:off x="5944379" y="1254334"/>
              <a:ext cx="621047" cy="713847"/>
              <a:chOff x="5106178" y="1002"/>
              <a:chExt cx="621047" cy="713847"/>
            </a:xfrm>
            <a:grpFill/>
          </p:grpSpPr>
          <p:sp>
            <p:nvSpPr>
              <p:cNvPr id="112" name="Hexagon 111">
                <a:extLst>
                  <a:ext uri="{FF2B5EF4-FFF2-40B4-BE49-F238E27FC236}">
                    <a16:creationId xmlns:a16="http://schemas.microsoft.com/office/drawing/2014/main" id="{7825698E-2661-1626-6EAF-58C42774DF66}"/>
                  </a:ext>
                </a:extLst>
              </p:cNvPr>
              <p:cNvSpPr/>
              <p:nvPr/>
            </p:nvSpPr>
            <p:spPr>
              <a:xfrm rot="5400000">
                <a:off x="5059778" y="47402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Hexagon 4">
                <a:extLst>
                  <a:ext uri="{FF2B5EF4-FFF2-40B4-BE49-F238E27FC236}">
                    <a16:creationId xmlns:a16="http://schemas.microsoft.com/office/drawing/2014/main" id="{DE82B428-334F-282D-0AB8-99DC97636A79}"/>
                  </a:ext>
                </a:extLst>
              </p:cNvPr>
              <p:cNvSpPr txBox="1"/>
              <p:nvPr/>
            </p:nvSpPr>
            <p:spPr>
              <a:xfrm>
                <a:off x="5202958" y="112243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25F6109-1EE9-494E-C007-AF4EF967634F}"/>
                </a:ext>
              </a:extLst>
            </p:cNvPr>
            <p:cNvSpPr/>
            <p:nvPr/>
          </p:nvSpPr>
          <p:spPr>
            <a:xfrm>
              <a:off x="6584272" y="1397104"/>
              <a:ext cx="796654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76B858A-5EAE-0AC3-F33D-7F0CE0B7FB10}"/>
                </a:ext>
              </a:extLst>
            </p:cNvPr>
            <p:cNvGrpSpPr/>
            <p:nvPr/>
          </p:nvGrpSpPr>
          <p:grpSpPr>
            <a:xfrm>
              <a:off x="5273648" y="1254334"/>
              <a:ext cx="621047" cy="713847"/>
              <a:chOff x="4435447" y="1002"/>
              <a:chExt cx="621047" cy="713847"/>
            </a:xfrm>
            <a:grpFill/>
          </p:grpSpPr>
          <p:sp>
            <p:nvSpPr>
              <p:cNvPr id="110" name="Hexagon 109">
                <a:extLst>
                  <a:ext uri="{FF2B5EF4-FFF2-40B4-BE49-F238E27FC236}">
                    <a16:creationId xmlns:a16="http://schemas.microsoft.com/office/drawing/2014/main" id="{D6950EBC-3663-DE20-ABC3-F3FBAC26906F}"/>
                  </a:ext>
                </a:extLst>
              </p:cNvPr>
              <p:cNvSpPr/>
              <p:nvPr/>
            </p:nvSpPr>
            <p:spPr>
              <a:xfrm rot="5400000">
                <a:off x="4389047" y="47402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Hexagon 7">
                <a:extLst>
                  <a:ext uri="{FF2B5EF4-FFF2-40B4-BE49-F238E27FC236}">
                    <a16:creationId xmlns:a16="http://schemas.microsoft.com/office/drawing/2014/main" id="{92E7F4D6-FF16-23D1-A4A8-3F2CFAF69B39}"/>
                  </a:ext>
                </a:extLst>
              </p:cNvPr>
              <p:cNvSpPr txBox="1"/>
              <p:nvPr/>
            </p:nvSpPr>
            <p:spPr>
              <a:xfrm>
                <a:off x="4532227" y="112243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571F885-139C-F89B-4312-ACA37DFC7AD2}"/>
                </a:ext>
              </a:extLst>
            </p:cNvPr>
            <p:cNvGrpSpPr/>
            <p:nvPr/>
          </p:nvGrpSpPr>
          <p:grpSpPr>
            <a:xfrm>
              <a:off x="5607728" y="1860248"/>
              <a:ext cx="621047" cy="713847"/>
              <a:chOff x="4769527" y="606916"/>
              <a:chExt cx="621047" cy="713847"/>
            </a:xfrm>
            <a:grpFill/>
          </p:grpSpPr>
          <p:sp>
            <p:nvSpPr>
              <p:cNvPr id="108" name="Hexagon 107">
                <a:extLst>
                  <a:ext uri="{FF2B5EF4-FFF2-40B4-BE49-F238E27FC236}">
                    <a16:creationId xmlns:a16="http://schemas.microsoft.com/office/drawing/2014/main" id="{D11E348E-9D15-6D57-B2B1-BB3B0E1DAC71}"/>
                  </a:ext>
                </a:extLst>
              </p:cNvPr>
              <p:cNvSpPr/>
              <p:nvPr/>
            </p:nvSpPr>
            <p:spPr>
              <a:xfrm rot="5400000">
                <a:off x="4723127" y="653316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Hexagon 9">
                <a:extLst>
                  <a:ext uri="{FF2B5EF4-FFF2-40B4-BE49-F238E27FC236}">
                    <a16:creationId xmlns:a16="http://schemas.microsoft.com/office/drawing/2014/main" id="{5BE24C06-509B-ACC8-4050-A645EF4BB21D}"/>
                  </a:ext>
                </a:extLst>
              </p:cNvPr>
              <p:cNvSpPr txBox="1"/>
              <p:nvPr/>
            </p:nvSpPr>
            <p:spPr>
              <a:xfrm>
                <a:off x="4866307" y="718157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149CE90-CFE9-BFAA-D88F-54646A9615DB}"/>
                </a:ext>
              </a:extLst>
            </p:cNvPr>
            <p:cNvSpPr/>
            <p:nvPr/>
          </p:nvSpPr>
          <p:spPr>
            <a:xfrm>
              <a:off x="4811074" y="2003018"/>
              <a:ext cx="770955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AF99C7-2B19-C0DD-D783-3A9DCDD93ADA}"/>
                </a:ext>
              </a:extLst>
            </p:cNvPr>
            <p:cNvGrpSpPr/>
            <p:nvPr/>
          </p:nvGrpSpPr>
          <p:grpSpPr>
            <a:xfrm>
              <a:off x="6278460" y="1860248"/>
              <a:ext cx="621047" cy="713847"/>
              <a:chOff x="5440259" y="606916"/>
              <a:chExt cx="621047" cy="713847"/>
            </a:xfrm>
            <a:grpFill/>
          </p:grpSpPr>
          <p:sp>
            <p:nvSpPr>
              <p:cNvPr id="106" name="Hexagon 105">
                <a:extLst>
                  <a:ext uri="{FF2B5EF4-FFF2-40B4-BE49-F238E27FC236}">
                    <a16:creationId xmlns:a16="http://schemas.microsoft.com/office/drawing/2014/main" id="{3DF7EA86-BD1A-E1D1-4DA0-B6515F59236B}"/>
                  </a:ext>
                </a:extLst>
              </p:cNvPr>
              <p:cNvSpPr/>
              <p:nvPr/>
            </p:nvSpPr>
            <p:spPr>
              <a:xfrm rot="5400000">
                <a:off x="5393859" y="653316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Hexagon 12">
                <a:extLst>
                  <a:ext uri="{FF2B5EF4-FFF2-40B4-BE49-F238E27FC236}">
                    <a16:creationId xmlns:a16="http://schemas.microsoft.com/office/drawing/2014/main" id="{AF54319E-7452-B7C6-0A55-0C0CDA2200F8}"/>
                  </a:ext>
                </a:extLst>
              </p:cNvPr>
              <p:cNvSpPr txBox="1"/>
              <p:nvPr/>
            </p:nvSpPr>
            <p:spPr>
              <a:xfrm>
                <a:off x="5537039" y="718157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36389B9-F58A-2A43-49F1-DE8201BB4210}"/>
                </a:ext>
              </a:extLst>
            </p:cNvPr>
            <p:cNvGrpSpPr/>
            <p:nvPr/>
          </p:nvGrpSpPr>
          <p:grpSpPr>
            <a:xfrm>
              <a:off x="5944379" y="2466163"/>
              <a:ext cx="621047" cy="713847"/>
              <a:chOff x="5106178" y="1212831"/>
              <a:chExt cx="621047" cy="713847"/>
            </a:xfrm>
            <a:grpFill/>
          </p:grpSpPr>
          <p:sp>
            <p:nvSpPr>
              <p:cNvPr id="104" name="Hexagon 103">
                <a:extLst>
                  <a:ext uri="{FF2B5EF4-FFF2-40B4-BE49-F238E27FC236}">
                    <a16:creationId xmlns:a16="http://schemas.microsoft.com/office/drawing/2014/main" id="{F5D75834-87D6-69F8-47A8-F32650580481}"/>
                  </a:ext>
                </a:extLst>
              </p:cNvPr>
              <p:cNvSpPr/>
              <p:nvPr/>
            </p:nvSpPr>
            <p:spPr>
              <a:xfrm rot="5400000">
                <a:off x="5059778" y="1259231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Hexagon 14">
                <a:extLst>
                  <a:ext uri="{FF2B5EF4-FFF2-40B4-BE49-F238E27FC236}">
                    <a16:creationId xmlns:a16="http://schemas.microsoft.com/office/drawing/2014/main" id="{2A631AA7-7222-4124-11E0-5B48399A72E8}"/>
                  </a:ext>
                </a:extLst>
              </p:cNvPr>
              <p:cNvSpPr txBox="1"/>
              <p:nvPr/>
            </p:nvSpPr>
            <p:spPr>
              <a:xfrm>
                <a:off x="5202958" y="1324072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12641B-B5F4-286C-2A89-8FF5991082B8}"/>
                </a:ext>
              </a:extLst>
            </p:cNvPr>
            <p:cNvSpPr/>
            <p:nvPr/>
          </p:nvSpPr>
          <p:spPr>
            <a:xfrm>
              <a:off x="6584272" y="2608932"/>
              <a:ext cx="796654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13DC3-193C-DCDA-D522-E35C588A8FE0}"/>
                </a:ext>
              </a:extLst>
            </p:cNvPr>
            <p:cNvGrpSpPr/>
            <p:nvPr/>
          </p:nvGrpSpPr>
          <p:grpSpPr>
            <a:xfrm>
              <a:off x="5273648" y="2466163"/>
              <a:ext cx="621047" cy="713847"/>
              <a:chOff x="4435447" y="1212831"/>
              <a:chExt cx="621047" cy="713847"/>
            </a:xfrm>
            <a:grpFill/>
          </p:grpSpPr>
          <p:sp>
            <p:nvSpPr>
              <p:cNvPr id="102" name="Hexagon 101">
                <a:extLst>
                  <a:ext uri="{FF2B5EF4-FFF2-40B4-BE49-F238E27FC236}">
                    <a16:creationId xmlns:a16="http://schemas.microsoft.com/office/drawing/2014/main" id="{A5E02A13-2033-AEF0-354B-CDB95111B05B}"/>
                  </a:ext>
                </a:extLst>
              </p:cNvPr>
              <p:cNvSpPr/>
              <p:nvPr/>
            </p:nvSpPr>
            <p:spPr>
              <a:xfrm rot="5400000">
                <a:off x="4389047" y="1259231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Hexagon 17">
                <a:extLst>
                  <a:ext uri="{FF2B5EF4-FFF2-40B4-BE49-F238E27FC236}">
                    <a16:creationId xmlns:a16="http://schemas.microsoft.com/office/drawing/2014/main" id="{F9FA232F-F8C0-467C-5049-FB5516F6CCE8}"/>
                  </a:ext>
                </a:extLst>
              </p:cNvPr>
              <p:cNvSpPr txBox="1"/>
              <p:nvPr/>
            </p:nvSpPr>
            <p:spPr>
              <a:xfrm>
                <a:off x="4532227" y="1324072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0BA78F9-1C6C-B047-EF9F-46DFBEF35BF2}"/>
                </a:ext>
              </a:extLst>
            </p:cNvPr>
            <p:cNvGrpSpPr/>
            <p:nvPr/>
          </p:nvGrpSpPr>
          <p:grpSpPr>
            <a:xfrm>
              <a:off x="5607728" y="3072077"/>
              <a:ext cx="621047" cy="713847"/>
              <a:chOff x="4769527" y="1818745"/>
              <a:chExt cx="621047" cy="713847"/>
            </a:xfrm>
            <a:grpFill/>
          </p:grpSpPr>
          <p:sp>
            <p:nvSpPr>
              <p:cNvPr id="100" name="Hexagon 99">
                <a:extLst>
                  <a:ext uri="{FF2B5EF4-FFF2-40B4-BE49-F238E27FC236}">
                    <a16:creationId xmlns:a16="http://schemas.microsoft.com/office/drawing/2014/main" id="{EA110909-9DFC-695F-1B5E-6A9376816C1E}"/>
                  </a:ext>
                </a:extLst>
              </p:cNvPr>
              <p:cNvSpPr/>
              <p:nvPr/>
            </p:nvSpPr>
            <p:spPr>
              <a:xfrm rot="5400000">
                <a:off x="4723127" y="1865145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Hexagon 19">
                <a:extLst>
                  <a:ext uri="{FF2B5EF4-FFF2-40B4-BE49-F238E27FC236}">
                    <a16:creationId xmlns:a16="http://schemas.microsoft.com/office/drawing/2014/main" id="{2DB933D7-C10C-C38D-60DF-A251E47C9AC0}"/>
                  </a:ext>
                </a:extLst>
              </p:cNvPr>
              <p:cNvSpPr txBox="1"/>
              <p:nvPr/>
            </p:nvSpPr>
            <p:spPr>
              <a:xfrm>
                <a:off x="4866307" y="1929986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8754A5-DC04-5A63-F7BF-BA41B48121E1}"/>
                </a:ext>
              </a:extLst>
            </p:cNvPr>
            <p:cNvSpPr/>
            <p:nvPr/>
          </p:nvSpPr>
          <p:spPr>
            <a:xfrm>
              <a:off x="4811074" y="3214846"/>
              <a:ext cx="770955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2CC3F2C-BEAC-E81B-0413-7FEA917EF3E9}"/>
                </a:ext>
              </a:extLst>
            </p:cNvPr>
            <p:cNvGrpSpPr/>
            <p:nvPr/>
          </p:nvGrpSpPr>
          <p:grpSpPr>
            <a:xfrm>
              <a:off x="6278460" y="3072077"/>
              <a:ext cx="621047" cy="713847"/>
              <a:chOff x="5440259" y="1818745"/>
              <a:chExt cx="621047" cy="713847"/>
            </a:xfrm>
            <a:grpFill/>
          </p:grpSpPr>
          <p:sp>
            <p:nvSpPr>
              <p:cNvPr id="98" name="Hexagon 97">
                <a:extLst>
                  <a:ext uri="{FF2B5EF4-FFF2-40B4-BE49-F238E27FC236}">
                    <a16:creationId xmlns:a16="http://schemas.microsoft.com/office/drawing/2014/main" id="{0BBDD526-B7E3-5748-494B-A36E27F9F7EC}"/>
                  </a:ext>
                </a:extLst>
              </p:cNvPr>
              <p:cNvSpPr/>
              <p:nvPr/>
            </p:nvSpPr>
            <p:spPr>
              <a:xfrm rot="5400000">
                <a:off x="5393859" y="1865145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Hexagon 22">
                <a:extLst>
                  <a:ext uri="{FF2B5EF4-FFF2-40B4-BE49-F238E27FC236}">
                    <a16:creationId xmlns:a16="http://schemas.microsoft.com/office/drawing/2014/main" id="{8BFBB2BD-C441-A308-7179-D1CBBF6D2CD1}"/>
                  </a:ext>
                </a:extLst>
              </p:cNvPr>
              <p:cNvSpPr txBox="1"/>
              <p:nvPr/>
            </p:nvSpPr>
            <p:spPr>
              <a:xfrm>
                <a:off x="5537039" y="1929986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9B55BDA-43B6-10C0-E038-EEC54B1E914F}"/>
                </a:ext>
              </a:extLst>
            </p:cNvPr>
            <p:cNvGrpSpPr/>
            <p:nvPr/>
          </p:nvGrpSpPr>
          <p:grpSpPr>
            <a:xfrm>
              <a:off x="5944379" y="3677991"/>
              <a:ext cx="621047" cy="713847"/>
              <a:chOff x="5106178" y="2424659"/>
              <a:chExt cx="621047" cy="713847"/>
            </a:xfrm>
            <a:grpFill/>
          </p:grpSpPr>
          <p:sp>
            <p:nvSpPr>
              <p:cNvPr id="96" name="Hexagon 95">
                <a:extLst>
                  <a:ext uri="{FF2B5EF4-FFF2-40B4-BE49-F238E27FC236}">
                    <a16:creationId xmlns:a16="http://schemas.microsoft.com/office/drawing/2014/main" id="{B52B9A49-E188-C232-214C-C88F85B48D21}"/>
                  </a:ext>
                </a:extLst>
              </p:cNvPr>
              <p:cNvSpPr/>
              <p:nvPr/>
            </p:nvSpPr>
            <p:spPr>
              <a:xfrm rot="5400000">
                <a:off x="5059778" y="2471059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Hexagon 24">
                <a:extLst>
                  <a:ext uri="{FF2B5EF4-FFF2-40B4-BE49-F238E27FC236}">
                    <a16:creationId xmlns:a16="http://schemas.microsoft.com/office/drawing/2014/main" id="{E810BD88-1128-6D1E-2BAA-075E64E45D63}"/>
                  </a:ext>
                </a:extLst>
              </p:cNvPr>
              <p:cNvSpPr txBox="1"/>
              <p:nvPr/>
            </p:nvSpPr>
            <p:spPr>
              <a:xfrm>
                <a:off x="5202958" y="2535900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FFB4FA0-76CB-2E49-62CC-E8B8B0F29F4A}"/>
                </a:ext>
              </a:extLst>
            </p:cNvPr>
            <p:cNvSpPr/>
            <p:nvPr/>
          </p:nvSpPr>
          <p:spPr>
            <a:xfrm>
              <a:off x="6584272" y="3820760"/>
              <a:ext cx="796654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36633DF-B3B2-BBB8-4EF9-E7C882330A1B}"/>
                </a:ext>
              </a:extLst>
            </p:cNvPr>
            <p:cNvGrpSpPr/>
            <p:nvPr/>
          </p:nvGrpSpPr>
          <p:grpSpPr>
            <a:xfrm>
              <a:off x="5273648" y="3677991"/>
              <a:ext cx="621047" cy="713847"/>
              <a:chOff x="4435447" y="2424659"/>
              <a:chExt cx="621047" cy="713847"/>
            </a:xfrm>
            <a:grpFill/>
          </p:grpSpPr>
          <p:sp>
            <p:nvSpPr>
              <p:cNvPr id="94" name="Hexagon 93">
                <a:extLst>
                  <a:ext uri="{FF2B5EF4-FFF2-40B4-BE49-F238E27FC236}">
                    <a16:creationId xmlns:a16="http://schemas.microsoft.com/office/drawing/2014/main" id="{9B8B7F66-411B-F250-C248-2B8AA40298FB}"/>
                  </a:ext>
                </a:extLst>
              </p:cNvPr>
              <p:cNvSpPr/>
              <p:nvPr/>
            </p:nvSpPr>
            <p:spPr>
              <a:xfrm rot="5400000">
                <a:off x="4389047" y="2471059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Hexagon 27">
                <a:extLst>
                  <a:ext uri="{FF2B5EF4-FFF2-40B4-BE49-F238E27FC236}">
                    <a16:creationId xmlns:a16="http://schemas.microsoft.com/office/drawing/2014/main" id="{5E329643-0666-CCCC-3769-C6872660267C}"/>
                  </a:ext>
                </a:extLst>
              </p:cNvPr>
              <p:cNvSpPr txBox="1"/>
              <p:nvPr/>
            </p:nvSpPr>
            <p:spPr>
              <a:xfrm>
                <a:off x="4532227" y="2535900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BD3F10-2B29-F6DA-BB49-7B3B659511BB}"/>
                </a:ext>
              </a:extLst>
            </p:cNvPr>
            <p:cNvGrpSpPr/>
            <p:nvPr/>
          </p:nvGrpSpPr>
          <p:grpSpPr>
            <a:xfrm>
              <a:off x="5607728" y="4283905"/>
              <a:ext cx="621047" cy="713847"/>
              <a:chOff x="4769527" y="3030573"/>
              <a:chExt cx="621047" cy="713847"/>
            </a:xfrm>
            <a:grpFill/>
          </p:grpSpPr>
          <p:sp>
            <p:nvSpPr>
              <p:cNvPr id="92" name="Hexagon 91">
                <a:extLst>
                  <a:ext uri="{FF2B5EF4-FFF2-40B4-BE49-F238E27FC236}">
                    <a16:creationId xmlns:a16="http://schemas.microsoft.com/office/drawing/2014/main" id="{739596C2-9EBB-6059-3982-7598CE4B2B9E}"/>
                  </a:ext>
                </a:extLst>
              </p:cNvPr>
              <p:cNvSpPr/>
              <p:nvPr/>
            </p:nvSpPr>
            <p:spPr>
              <a:xfrm rot="5400000">
                <a:off x="4723127" y="3076973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Hexagon 29">
                <a:extLst>
                  <a:ext uri="{FF2B5EF4-FFF2-40B4-BE49-F238E27FC236}">
                    <a16:creationId xmlns:a16="http://schemas.microsoft.com/office/drawing/2014/main" id="{23016CFA-5062-8898-E699-AD79D539E5F3}"/>
                  </a:ext>
                </a:extLst>
              </p:cNvPr>
              <p:cNvSpPr txBox="1"/>
              <p:nvPr/>
            </p:nvSpPr>
            <p:spPr>
              <a:xfrm>
                <a:off x="4866307" y="3141814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35092A6-4B64-29F5-3AD2-8E962DF997C5}"/>
                </a:ext>
              </a:extLst>
            </p:cNvPr>
            <p:cNvSpPr/>
            <p:nvPr/>
          </p:nvSpPr>
          <p:spPr>
            <a:xfrm>
              <a:off x="4811074" y="4426674"/>
              <a:ext cx="770955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AB37774-F2D2-8BF2-D841-09670F0D45E8}"/>
                </a:ext>
              </a:extLst>
            </p:cNvPr>
            <p:cNvGrpSpPr/>
            <p:nvPr/>
          </p:nvGrpSpPr>
          <p:grpSpPr>
            <a:xfrm>
              <a:off x="6278460" y="4283905"/>
              <a:ext cx="621047" cy="713847"/>
              <a:chOff x="5440259" y="3030573"/>
              <a:chExt cx="621047" cy="713847"/>
            </a:xfrm>
            <a:grpFill/>
          </p:grpSpPr>
          <p:sp>
            <p:nvSpPr>
              <p:cNvPr id="90" name="Hexagon 89">
                <a:extLst>
                  <a:ext uri="{FF2B5EF4-FFF2-40B4-BE49-F238E27FC236}">
                    <a16:creationId xmlns:a16="http://schemas.microsoft.com/office/drawing/2014/main" id="{A59723F3-8C11-F5A9-1E7C-71EED8310030}"/>
                  </a:ext>
                </a:extLst>
              </p:cNvPr>
              <p:cNvSpPr/>
              <p:nvPr/>
            </p:nvSpPr>
            <p:spPr>
              <a:xfrm rot="5400000">
                <a:off x="5393859" y="3076973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Hexagon 32">
                <a:extLst>
                  <a:ext uri="{FF2B5EF4-FFF2-40B4-BE49-F238E27FC236}">
                    <a16:creationId xmlns:a16="http://schemas.microsoft.com/office/drawing/2014/main" id="{C93CE4DD-0C9B-9C5E-CF2C-FDBC229C6391}"/>
                  </a:ext>
                </a:extLst>
              </p:cNvPr>
              <p:cNvSpPr txBox="1"/>
              <p:nvPr/>
            </p:nvSpPr>
            <p:spPr>
              <a:xfrm>
                <a:off x="5537039" y="3141814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6BE5249-74D2-866C-F633-A805378869E8}"/>
                </a:ext>
              </a:extLst>
            </p:cNvPr>
            <p:cNvGrpSpPr/>
            <p:nvPr/>
          </p:nvGrpSpPr>
          <p:grpSpPr>
            <a:xfrm>
              <a:off x="5944379" y="4889819"/>
              <a:ext cx="621047" cy="713847"/>
              <a:chOff x="5106178" y="3636487"/>
              <a:chExt cx="621047" cy="713847"/>
            </a:xfrm>
            <a:grpFill/>
          </p:grpSpPr>
          <p:sp>
            <p:nvSpPr>
              <p:cNvPr id="88" name="Hexagon 87">
                <a:extLst>
                  <a:ext uri="{FF2B5EF4-FFF2-40B4-BE49-F238E27FC236}">
                    <a16:creationId xmlns:a16="http://schemas.microsoft.com/office/drawing/2014/main" id="{47E95F8A-1770-9E06-048A-64F22F2FD810}"/>
                  </a:ext>
                </a:extLst>
              </p:cNvPr>
              <p:cNvSpPr/>
              <p:nvPr/>
            </p:nvSpPr>
            <p:spPr>
              <a:xfrm rot="5400000">
                <a:off x="5059778" y="3682887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Hexagon 34">
                <a:extLst>
                  <a:ext uri="{FF2B5EF4-FFF2-40B4-BE49-F238E27FC236}">
                    <a16:creationId xmlns:a16="http://schemas.microsoft.com/office/drawing/2014/main" id="{18FB2565-CC14-3AB2-823C-1E38058C15FC}"/>
                  </a:ext>
                </a:extLst>
              </p:cNvPr>
              <p:cNvSpPr txBox="1"/>
              <p:nvPr/>
            </p:nvSpPr>
            <p:spPr>
              <a:xfrm>
                <a:off x="5202958" y="3747728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 dirty="0"/>
                  <a:t>Group</a:t>
                </a:r>
              </a:p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dirty="0"/>
                  <a:t>B</a:t>
                </a:r>
                <a:endParaRPr lang="en-US" sz="500" kern="1200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63DFFA-7661-1C6B-77A4-137A092035A4}"/>
                </a:ext>
              </a:extLst>
            </p:cNvPr>
            <p:cNvSpPr/>
            <p:nvPr/>
          </p:nvSpPr>
          <p:spPr>
            <a:xfrm>
              <a:off x="6584272" y="5032588"/>
              <a:ext cx="796654" cy="428308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5217630-FC16-F5B1-C66D-23E210D37E53}"/>
                </a:ext>
              </a:extLst>
            </p:cNvPr>
            <p:cNvGrpSpPr/>
            <p:nvPr/>
          </p:nvGrpSpPr>
          <p:grpSpPr>
            <a:xfrm>
              <a:off x="5273648" y="4889819"/>
              <a:ext cx="621047" cy="713847"/>
              <a:chOff x="4435447" y="3636487"/>
              <a:chExt cx="621047" cy="713847"/>
            </a:xfrm>
            <a:grpFill/>
          </p:grpSpPr>
          <p:sp>
            <p:nvSpPr>
              <p:cNvPr id="86" name="Hexagon 85">
                <a:extLst>
                  <a:ext uri="{FF2B5EF4-FFF2-40B4-BE49-F238E27FC236}">
                    <a16:creationId xmlns:a16="http://schemas.microsoft.com/office/drawing/2014/main" id="{C53E2B33-096F-2F19-F760-4AB4AEDCE6DC}"/>
                  </a:ext>
                </a:extLst>
              </p:cNvPr>
              <p:cNvSpPr/>
              <p:nvPr/>
            </p:nvSpPr>
            <p:spPr>
              <a:xfrm rot="5400000">
                <a:off x="4389047" y="3682887"/>
                <a:ext cx="713847" cy="621047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Hexagon 37">
                <a:extLst>
                  <a:ext uri="{FF2B5EF4-FFF2-40B4-BE49-F238E27FC236}">
                    <a16:creationId xmlns:a16="http://schemas.microsoft.com/office/drawing/2014/main" id="{D5E67F60-D9F1-A15A-CDD7-93E9515F4483}"/>
                  </a:ext>
                </a:extLst>
              </p:cNvPr>
              <p:cNvSpPr txBox="1"/>
              <p:nvPr/>
            </p:nvSpPr>
            <p:spPr>
              <a:xfrm>
                <a:off x="4532227" y="3747728"/>
                <a:ext cx="427487" cy="49136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253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DEB6-1931-DBFC-61C2-96160FA0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134" y="2948091"/>
            <a:ext cx="7425731" cy="1515533"/>
          </a:xfrm>
        </p:spPr>
        <p:txBody>
          <a:bodyPr/>
          <a:lstStyle/>
          <a:p>
            <a:r>
              <a:rPr lang="en-US" b="1" dirty="0"/>
              <a:t>Web Data Finder Service (WDFS)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3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EC9D3-4AAF-8CD6-0701-032C3865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069" y="435173"/>
            <a:ext cx="6762158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Project Requirements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BF80F4B-7B2F-C40D-F380-D4E5C6F85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3962399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27EE-D2A4-7500-C088-27C51E33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0" y="2706624"/>
            <a:ext cx="7180072" cy="337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Web</a:t>
            </a:r>
            <a:r>
              <a:rPr lang="en-US" b="1" dirty="0"/>
              <a:t> 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Data Finder Service (WDFS): 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dirty="0">
                <a:latin typeface="News Gothic MT" panose="020B0504020203020204" pitchFamily="34" charset="0"/>
                <a:cs typeface="Cavolini" panose="03000502040302020204" pitchFamily="66" charset="0"/>
              </a:rPr>
              <a:t>This service runs all the time to search for web-based data provider APIs</a:t>
            </a:r>
          </a:p>
          <a:p>
            <a:endParaRPr lang="en-US" sz="2200" dirty="0">
              <a:latin typeface="News Gothic MT" panose="020B0504020203020204" pitchFamily="34" charset="0"/>
              <a:cs typeface="Cavolini" panose="03000502040302020204" pitchFamily="66" charset="0"/>
            </a:endParaRPr>
          </a:p>
          <a:p>
            <a:r>
              <a:rPr lang="en-US" sz="2200" dirty="0">
                <a:latin typeface="News Gothic MT" panose="020B0504020203020204" pitchFamily="34" charset="0"/>
                <a:cs typeface="Cavolini" panose="03000502040302020204" pitchFamily="66" charset="0"/>
              </a:rPr>
              <a:t>Upon finding one, takes the API link and publishes it with the topic, NEWAPI into the available running Kafka message broker of the system.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52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EC9D3-4AAF-8CD6-0701-032C3865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Project</a:t>
            </a:r>
            <a:r>
              <a:rPr lang="en-US" sz="5400" dirty="0"/>
              <a:t> </a:t>
            </a: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Requirements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3BF80F4B-7B2F-C40D-F380-D4E5C6F85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3992879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27EE-D2A4-7500-C088-27C51E33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0" y="2706624"/>
            <a:ext cx="7180072" cy="34838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News Gothic MT" panose="020B0504020203020204" pitchFamily="34" charset="0"/>
                <a:cs typeface="Cavolini" panose="03000502040302020204" pitchFamily="66" charset="0"/>
              </a:rPr>
              <a:t>The service needs to check if the new API is really new and was not found and published before. </a:t>
            </a:r>
          </a:p>
          <a:p>
            <a:endParaRPr lang="en-US" sz="2400" dirty="0">
              <a:latin typeface="News Gothic MT" panose="020B0504020203020204" pitchFamily="34" charset="0"/>
              <a:cs typeface="Cavolini" panose="03000502040302020204" pitchFamily="66" charset="0"/>
            </a:endParaRPr>
          </a:p>
          <a:p>
            <a:r>
              <a:rPr lang="en-US" sz="2400" dirty="0">
                <a:latin typeface="News Gothic MT" panose="020B0504020203020204" pitchFamily="34" charset="0"/>
                <a:cs typeface="Cavolini" panose="03000502040302020204" pitchFamily="66" charset="0"/>
              </a:rPr>
              <a:t>It is not safe if it does keep an in-memory or a separate database for keeping a list of the published NEWAPI messages. 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056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C377-5FE3-134F-4283-4A56A87D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81205"/>
          </a:xfrm>
        </p:spPr>
        <p:txBody>
          <a:bodyPr/>
          <a:lstStyle/>
          <a:p>
            <a:r>
              <a:rPr lang="en-US" b="1" dirty="0"/>
              <a:t>Web Data Finder Service (WDFS)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F8E9-875B-6AA9-C756-21F9607A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5012"/>
            <a:ext cx="9601196" cy="3711788"/>
          </a:xfrm>
        </p:spPr>
        <p:txBody>
          <a:bodyPr>
            <a:normAutofit fontScale="77500" lnSpcReduction="20000"/>
          </a:bodyPr>
          <a:lstStyle/>
          <a:p>
            <a:r>
              <a:rPr lang="en-US" sz="3100" b="0" i="0" dirty="0">
                <a:effectLst/>
                <a:latin typeface="Söhne"/>
              </a:rPr>
              <a:t>This project involves a service that continuously searching for web-based data provider APIs, validates them, and publishes the newly discovered APIs to a Kafka message broker while avoiding duplication.</a:t>
            </a:r>
          </a:p>
          <a:p>
            <a:r>
              <a:rPr lang="en-US" sz="3100" dirty="0">
                <a:latin typeface="Söhne"/>
              </a:rPr>
              <a:t>In this project we created:</a:t>
            </a:r>
          </a:p>
          <a:p>
            <a:pPr lvl="1"/>
            <a:r>
              <a:rPr lang="en-US" sz="2600" dirty="0">
                <a:latin typeface="Söhne"/>
              </a:rPr>
              <a:t>Web Crawler services and controller. </a:t>
            </a:r>
          </a:p>
          <a:p>
            <a:pPr lvl="1"/>
            <a:r>
              <a:rPr lang="en-US" sz="2600" dirty="0">
                <a:latin typeface="Söhne"/>
              </a:rPr>
              <a:t>Publisher/Sender services</a:t>
            </a:r>
          </a:p>
          <a:p>
            <a:pPr lvl="1"/>
            <a:r>
              <a:rPr lang="en-US" sz="2600" dirty="0">
                <a:latin typeface="Söhne"/>
              </a:rPr>
              <a:t>Subscriber/Receiver services</a:t>
            </a:r>
          </a:p>
          <a:p>
            <a:r>
              <a:rPr lang="en-US" sz="3100" dirty="0">
                <a:latin typeface="Söhne"/>
              </a:rPr>
              <a:t>In this project we install and run Zookeeper and Kafka server</a:t>
            </a:r>
          </a:p>
          <a:p>
            <a:r>
              <a:rPr lang="en-US" sz="3100" dirty="0">
                <a:latin typeface="Söhne"/>
              </a:rPr>
              <a:t>We have created topic called </a:t>
            </a:r>
            <a:r>
              <a:rPr lang="en-US" sz="3100" b="1" dirty="0">
                <a:latin typeface="Söhne"/>
              </a:rPr>
              <a:t>NEWAPI</a:t>
            </a:r>
          </a:p>
          <a:p>
            <a:endParaRPr lang="en-US" dirty="0"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2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FF42-935B-0FEA-9B2F-81D3E25A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119"/>
          </a:xfrm>
        </p:spPr>
        <p:txBody>
          <a:bodyPr>
            <a:noAutofit/>
          </a:bodyPr>
          <a:lstStyle/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WebCrawlerService</a:t>
            </a:r>
            <a:endParaRPr lang="en-US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C7FFA2-85E2-A667-2C7F-69F9BABF7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446275"/>
            <a:ext cx="12979131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@Data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WebCrawlerService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This service class provides web crawling functionality to discover and collect links from web pages.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final int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MAX_DEPTH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Maximum depth of crawling, limiting how far the crawler will traverse links.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visitedLinks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HashSet&lt;&gt;();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 set to keep track of visited links, avoiding duplicate requests.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startCrawling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Initiates the web crawling process and returns a set of visited links.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visitedLinks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Clear the visited links set before starting.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crawl(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Start crawling from the provided URLs.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visitedLinks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Return the set of visited links.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F325F-1DEA-FBCA-D760-4C4F90FF9678}"/>
              </a:ext>
            </a:extLst>
          </p:cNvPr>
          <p:cNvSpPr txBox="1"/>
          <p:nvPr/>
        </p:nvSpPr>
        <p:spPr>
          <a:xfrm>
            <a:off x="2087880" y="55730"/>
            <a:ext cx="6532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WebCrawlerService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1513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DA3-C071-4D9B-3C8D-02DC6128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00" y="365125"/>
            <a:ext cx="10515600" cy="549275"/>
          </a:xfrm>
        </p:spPr>
        <p:txBody>
          <a:bodyPr>
            <a:noAutofit/>
          </a:bodyPr>
          <a:lstStyle/>
          <a:p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WebCrawlerService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. .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3DB1E1-24D2-8530-0910-733C528CB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8100" y="1185139"/>
            <a:ext cx="1152394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crawl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level,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Recursive method to crawl web pages to the specified depth.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(level &lt;=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Document doc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request(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Element link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"a[href]"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link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.absUrl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"href"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visitedLinks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visitedLinks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crawl(level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Recursively crawl the next link.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8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720E-652D-BEA5-E7D0-EE5AD438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911"/>
          </a:xfrm>
        </p:spPr>
        <p:txBody>
          <a:bodyPr>
            <a:noAutofit/>
          </a:bodyPr>
          <a:lstStyle/>
          <a:p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WebCrawlerService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. .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64596B-0B9D-AE4A-EA12-B77558C21E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6122" y="1195299"/>
            <a:ext cx="1161128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Document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Sends an HTTP request to the specified URL and retrieves the web page content.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 con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Jsoup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Document doc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.response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statusCode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"Received web page at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title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"Title: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visitedLinks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Mark the URL as visited.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Handle IO exceptions and return null for unsuccessful requests.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5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3703-919A-BFAC-914E-32CA884B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119"/>
          </a:xfrm>
        </p:spPr>
        <p:txBody>
          <a:bodyPr>
            <a:normAutofit/>
          </a:bodyPr>
          <a:lstStyle/>
          <a:p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WebCrawlerController</a:t>
            </a:r>
            <a:endParaRPr lang="en-US" sz="2400" b="1" u="sng" dirty="0">
              <a:latin typeface="Comic Sans MS" panose="030F0702030302020204" pitchFamily="66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4AFCE-0BE8-FAF0-4237-B88EE9D88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50891"/>
            <a:ext cx="10515600" cy="5555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@RestController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@RequestMapping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"/crawler"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@RequiredArgsConstructor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WebCrawlerController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This controller handles web scraping and link filtering operations.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WebCrawlerService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webCrawlerService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Autowired instance of WebCrawlerService to initiate web crawling.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Sender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sender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Autowired instance of Sender to send messages to a Kafka topic.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434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1496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Abyssinica SIL</vt:lpstr>
      <vt:lpstr>Amasis MT Pro Light</vt:lpstr>
      <vt:lpstr>Arial</vt:lpstr>
      <vt:lpstr>Calibri</vt:lpstr>
      <vt:lpstr>Calibri Light</vt:lpstr>
      <vt:lpstr>Cavolini</vt:lpstr>
      <vt:lpstr>Comic Sans MS</vt:lpstr>
      <vt:lpstr>Garamond</vt:lpstr>
      <vt:lpstr>JetBrains Mono</vt:lpstr>
      <vt:lpstr>News Gothic MT</vt:lpstr>
      <vt:lpstr>Papyrus</vt:lpstr>
      <vt:lpstr>Söhne</vt:lpstr>
      <vt:lpstr>Office Theme</vt:lpstr>
      <vt:lpstr>Organic</vt:lpstr>
      <vt:lpstr>PowerPoint Presentation</vt:lpstr>
      <vt:lpstr>Web Data Finder Service (WDFS)</vt:lpstr>
      <vt:lpstr>Project Requirements</vt:lpstr>
      <vt:lpstr>Project Requirements</vt:lpstr>
      <vt:lpstr>Web Data Finder Service (WDFS)</vt:lpstr>
      <vt:lpstr>WebCrawlerService</vt:lpstr>
      <vt:lpstr>WebCrawlerService. . .</vt:lpstr>
      <vt:lpstr>WebCrawlerService. . .</vt:lpstr>
      <vt:lpstr>WebCrawlerController</vt:lpstr>
      <vt:lpstr>WebCrawlerController. . .</vt:lpstr>
      <vt:lpstr>WebCrawlerController. . .</vt:lpstr>
      <vt:lpstr>WebCrawlerController. . .</vt:lpstr>
      <vt:lpstr>Publish service</vt:lpstr>
      <vt:lpstr>Publish service. . .</vt:lpstr>
      <vt:lpstr>Subscribe service</vt:lpstr>
      <vt:lpstr>Subscribe service. . . </vt:lpstr>
      <vt:lpstr>Application class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SWA-590 Final Project Presentation</dc:title>
  <dc:creator>Daniel Tekie</dc:creator>
  <cp:lastModifiedBy>Yonas Abraha</cp:lastModifiedBy>
  <cp:revision>7</cp:revision>
  <dcterms:created xsi:type="dcterms:W3CDTF">2023-10-26T13:19:33Z</dcterms:created>
  <dcterms:modified xsi:type="dcterms:W3CDTF">2023-10-26T17:10:22Z</dcterms:modified>
</cp:coreProperties>
</file>