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260" r:id="rId17"/>
  </p:sldIdLst>
  <p:sldSz cx="10058400" cy="77724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58" y="-54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80D37-D75B-4189-8626-0096BA7AC97B}" type="doc">
      <dgm:prSet loTypeId="urn:microsoft.com/office/officeart/2005/8/layout/hList7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15A9166-E828-4B30-807C-C58A745010FE}">
      <dgm:prSet/>
      <dgm:spPr/>
      <dgm:t>
        <a:bodyPr/>
        <a:lstStyle/>
        <a:p>
          <a:pPr rtl="0"/>
          <a:r>
            <a:rPr lang="en-US" b="0" i="0" dirty="0" err="1" smtClean="0"/>
            <a:t>Tìm</a:t>
          </a:r>
          <a:r>
            <a:rPr lang="en-US" b="0" i="0" dirty="0" smtClean="0"/>
            <a:t> </a:t>
          </a:r>
          <a:r>
            <a:rPr lang="en-US" b="0" i="0" dirty="0" err="1" smtClean="0"/>
            <a:t>hiểu</a:t>
          </a:r>
          <a:r>
            <a:rPr lang="en-US" b="0" i="0" dirty="0" smtClean="0"/>
            <a:t> </a:t>
          </a:r>
          <a:r>
            <a:rPr lang="en-US" b="0" i="0" dirty="0" err="1" smtClean="0"/>
            <a:t>về</a:t>
          </a:r>
          <a:r>
            <a:rPr lang="en-US" b="0" i="0" dirty="0" smtClean="0"/>
            <a:t> router </a:t>
          </a:r>
          <a:r>
            <a:rPr lang="en-US" b="0" i="0" dirty="0" err="1" smtClean="0"/>
            <a:t>trong</a:t>
          </a:r>
          <a:r>
            <a:rPr lang="en-US" b="0" i="0" dirty="0" smtClean="0"/>
            <a:t> </a:t>
          </a:r>
          <a:r>
            <a:rPr lang="en-US" b="0" i="0" dirty="0" err="1" smtClean="0"/>
            <a:t>AngularJS</a:t>
          </a:r>
          <a:endParaRPr lang="en-US" dirty="0"/>
        </a:p>
      </dgm:t>
    </dgm:pt>
    <dgm:pt modelId="{DC80ED04-EC77-4767-8704-53F0513C3C00}" type="parTrans" cxnId="{9AD99F3A-3B09-4F93-BD57-80F8EDA100A8}">
      <dgm:prSet/>
      <dgm:spPr/>
      <dgm:t>
        <a:bodyPr/>
        <a:lstStyle/>
        <a:p>
          <a:endParaRPr lang="en-US"/>
        </a:p>
      </dgm:t>
    </dgm:pt>
    <dgm:pt modelId="{0EEED95E-434A-4842-B523-3400C02F821F}" type="sibTrans" cxnId="{9AD99F3A-3B09-4F93-BD57-80F8EDA100A8}">
      <dgm:prSet/>
      <dgm:spPr/>
      <dgm:t>
        <a:bodyPr/>
        <a:lstStyle/>
        <a:p>
          <a:endParaRPr lang="en-US"/>
        </a:p>
      </dgm:t>
    </dgm:pt>
    <dgm:pt modelId="{7B701C06-6FFE-42F4-8CA4-DB46AB3316F7}">
      <dgm:prSet/>
      <dgm:spPr/>
      <dgm:t>
        <a:bodyPr/>
        <a:lstStyle/>
        <a:p>
          <a:pPr rtl="0"/>
          <a:r>
            <a:rPr lang="en-US" b="0" i="0" smtClean="0"/>
            <a:t>Các sử dụng router trong AngularJS</a:t>
          </a:r>
          <a:endParaRPr lang="en-US"/>
        </a:p>
      </dgm:t>
    </dgm:pt>
    <dgm:pt modelId="{1352BB92-BF33-4A4E-B463-59F733C7E60F}" type="parTrans" cxnId="{43EE9182-269A-449E-A693-6104C7D2371C}">
      <dgm:prSet/>
      <dgm:spPr/>
      <dgm:t>
        <a:bodyPr/>
        <a:lstStyle/>
        <a:p>
          <a:endParaRPr lang="en-US"/>
        </a:p>
      </dgm:t>
    </dgm:pt>
    <dgm:pt modelId="{BB107702-C8E3-4D5E-B61A-0B4AD54E7A4C}" type="sibTrans" cxnId="{43EE9182-269A-449E-A693-6104C7D2371C}">
      <dgm:prSet/>
      <dgm:spPr/>
      <dgm:t>
        <a:bodyPr/>
        <a:lstStyle/>
        <a:p>
          <a:endParaRPr lang="en-US"/>
        </a:p>
      </dgm:t>
    </dgm:pt>
    <dgm:pt modelId="{185EB5DF-AA51-4503-AC34-B9225773DA1A}" type="pres">
      <dgm:prSet presAssocID="{49980D37-D75B-4189-8626-0096BA7AC9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DD28AB-88DD-45E7-8210-6E75E47E39DF}" type="pres">
      <dgm:prSet presAssocID="{49980D37-D75B-4189-8626-0096BA7AC97B}" presName="fgShape" presStyleLbl="fgShp" presStyleIdx="0" presStyleCnt="1"/>
      <dgm:spPr/>
    </dgm:pt>
    <dgm:pt modelId="{723EE337-DD2C-4D59-91A6-5EB9912CEA0E}" type="pres">
      <dgm:prSet presAssocID="{49980D37-D75B-4189-8626-0096BA7AC97B}" presName="linComp" presStyleCnt="0"/>
      <dgm:spPr/>
    </dgm:pt>
    <dgm:pt modelId="{BB8558E1-DC85-4EAA-B35D-E0C72354A760}" type="pres">
      <dgm:prSet presAssocID="{515A9166-E828-4B30-807C-C58A745010FE}" presName="compNode" presStyleCnt="0"/>
      <dgm:spPr/>
    </dgm:pt>
    <dgm:pt modelId="{69F6F5A1-1134-4E47-9059-7063183F940C}" type="pres">
      <dgm:prSet presAssocID="{515A9166-E828-4B30-807C-C58A745010FE}" presName="bkgdShape" presStyleLbl="node1" presStyleIdx="0" presStyleCnt="2"/>
      <dgm:spPr/>
      <dgm:t>
        <a:bodyPr/>
        <a:lstStyle/>
        <a:p>
          <a:endParaRPr lang="en-US"/>
        </a:p>
      </dgm:t>
    </dgm:pt>
    <dgm:pt modelId="{C22C7E73-1D11-4173-B0A6-D9E59707A099}" type="pres">
      <dgm:prSet presAssocID="{515A9166-E828-4B30-807C-C58A745010FE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5B48F-E222-41C5-BC59-9D02A53F210B}" type="pres">
      <dgm:prSet presAssocID="{515A9166-E828-4B30-807C-C58A745010FE}" presName="invisiNode" presStyleLbl="node1" presStyleIdx="0" presStyleCnt="2"/>
      <dgm:spPr/>
    </dgm:pt>
    <dgm:pt modelId="{F28E69E3-6F04-403E-A53D-B88FEE9589F7}" type="pres">
      <dgm:prSet presAssocID="{515A9166-E828-4B30-807C-C58A745010FE}" presName="imagNode" presStyleLbl="fgImgPlace1" presStyleIdx="0" presStyleCnt="2"/>
      <dgm:spPr/>
    </dgm:pt>
    <dgm:pt modelId="{B01FB6C5-FA25-4823-A8CA-739E485654FF}" type="pres">
      <dgm:prSet presAssocID="{0EEED95E-434A-4842-B523-3400C02F82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A1100C-FC03-4B08-B59E-736320F19ACB}" type="pres">
      <dgm:prSet presAssocID="{7B701C06-6FFE-42F4-8CA4-DB46AB3316F7}" presName="compNode" presStyleCnt="0"/>
      <dgm:spPr/>
    </dgm:pt>
    <dgm:pt modelId="{B271065F-4B38-4FB0-AF7D-288A746F9C1A}" type="pres">
      <dgm:prSet presAssocID="{7B701C06-6FFE-42F4-8CA4-DB46AB3316F7}" presName="bkgdShape" presStyleLbl="node1" presStyleIdx="1" presStyleCnt="2"/>
      <dgm:spPr/>
      <dgm:t>
        <a:bodyPr/>
        <a:lstStyle/>
        <a:p>
          <a:endParaRPr lang="en-US"/>
        </a:p>
      </dgm:t>
    </dgm:pt>
    <dgm:pt modelId="{EFC13835-663B-42F9-A962-07DBDF874E45}" type="pres">
      <dgm:prSet presAssocID="{7B701C06-6FFE-42F4-8CA4-DB46AB3316F7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82CC3-7F6F-4636-A3FE-9C63E1FF7C46}" type="pres">
      <dgm:prSet presAssocID="{7B701C06-6FFE-42F4-8CA4-DB46AB3316F7}" presName="invisiNode" presStyleLbl="node1" presStyleIdx="1" presStyleCnt="2"/>
      <dgm:spPr/>
    </dgm:pt>
    <dgm:pt modelId="{F69B7DFC-ADC4-4775-A77B-6B4DC677EEDB}" type="pres">
      <dgm:prSet presAssocID="{7B701C06-6FFE-42F4-8CA4-DB46AB3316F7}" presName="imagNode" presStyleLbl="fgImgPlace1" presStyleIdx="1" presStyleCnt="2"/>
      <dgm:spPr/>
    </dgm:pt>
  </dgm:ptLst>
  <dgm:cxnLst>
    <dgm:cxn modelId="{27316392-C611-47D2-B44E-8089CE23EBFE}" type="presOf" srcId="{515A9166-E828-4B30-807C-C58A745010FE}" destId="{69F6F5A1-1134-4E47-9059-7063183F940C}" srcOrd="0" destOrd="0" presId="urn:microsoft.com/office/officeart/2005/8/layout/hList7"/>
    <dgm:cxn modelId="{C4A35612-1478-4BF6-8DDA-6616553E6A63}" type="presOf" srcId="{0EEED95E-434A-4842-B523-3400C02F821F}" destId="{B01FB6C5-FA25-4823-A8CA-739E485654FF}" srcOrd="0" destOrd="0" presId="urn:microsoft.com/office/officeart/2005/8/layout/hList7"/>
    <dgm:cxn modelId="{4485C924-ECFC-4123-B71F-5EAA1CFEA1B6}" type="presOf" srcId="{7B701C06-6FFE-42F4-8CA4-DB46AB3316F7}" destId="{EFC13835-663B-42F9-A962-07DBDF874E45}" srcOrd="1" destOrd="0" presId="urn:microsoft.com/office/officeart/2005/8/layout/hList7"/>
    <dgm:cxn modelId="{9AD99F3A-3B09-4F93-BD57-80F8EDA100A8}" srcId="{49980D37-D75B-4189-8626-0096BA7AC97B}" destId="{515A9166-E828-4B30-807C-C58A745010FE}" srcOrd="0" destOrd="0" parTransId="{DC80ED04-EC77-4767-8704-53F0513C3C00}" sibTransId="{0EEED95E-434A-4842-B523-3400C02F821F}"/>
    <dgm:cxn modelId="{C66BE80D-2BA2-4C23-8A1B-5138FB497187}" type="presOf" srcId="{7B701C06-6FFE-42F4-8CA4-DB46AB3316F7}" destId="{B271065F-4B38-4FB0-AF7D-288A746F9C1A}" srcOrd="0" destOrd="0" presId="urn:microsoft.com/office/officeart/2005/8/layout/hList7"/>
    <dgm:cxn modelId="{B93FAD11-CAAF-411E-B0A5-CF92998F2EF7}" type="presOf" srcId="{49980D37-D75B-4189-8626-0096BA7AC97B}" destId="{185EB5DF-AA51-4503-AC34-B9225773DA1A}" srcOrd="0" destOrd="0" presId="urn:microsoft.com/office/officeart/2005/8/layout/hList7"/>
    <dgm:cxn modelId="{6264D87C-161D-454B-AFEB-F01E8EFE2B55}" type="presOf" srcId="{515A9166-E828-4B30-807C-C58A745010FE}" destId="{C22C7E73-1D11-4173-B0A6-D9E59707A099}" srcOrd="1" destOrd="0" presId="urn:microsoft.com/office/officeart/2005/8/layout/hList7"/>
    <dgm:cxn modelId="{43EE9182-269A-449E-A693-6104C7D2371C}" srcId="{49980D37-D75B-4189-8626-0096BA7AC97B}" destId="{7B701C06-6FFE-42F4-8CA4-DB46AB3316F7}" srcOrd="1" destOrd="0" parTransId="{1352BB92-BF33-4A4E-B463-59F733C7E60F}" sibTransId="{BB107702-C8E3-4D5E-B61A-0B4AD54E7A4C}"/>
    <dgm:cxn modelId="{E8E9230F-6B74-4BCD-BF0C-C96D3E915DB4}" type="presParOf" srcId="{185EB5DF-AA51-4503-AC34-B9225773DA1A}" destId="{C7DD28AB-88DD-45E7-8210-6E75E47E39DF}" srcOrd="0" destOrd="0" presId="urn:microsoft.com/office/officeart/2005/8/layout/hList7"/>
    <dgm:cxn modelId="{4352647C-CD1E-47F2-8F12-D8255B315ACF}" type="presParOf" srcId="{185EB5DF-AA51-4503-AC34-B9225773DA1A}" destId="{723EE337-DD2C-4D59-91A6-5EB9912CEA0E}" srcOrd="1" destOrd="0" presId="urn:microsoft.com/office/officeart/2005/8/layout/hList7"/>
    <dgm:cxn modelId="{092CEE47-F624-46C4-BDAD-73E34F698A0F}" type="presParOf" srcId="{723EE337-DD2C-4D59-91A6-5EB9912CEA0E}" destId="{BB8558E1-DC85-4EAA-B35D-E0C72354A760}" srcOrd="0" destOrd="0" presId="urn:microsoft.com/office/officeart/2005/8/layout/hList7"/>
    <dgm:cxn modelId="{C7785D4F-DAF2-47F9-91B1-E30B8ADEBA1C}" type="presParOf" srcId="{BB8558E1-DC85-4EAA-B35D-E0C72354A760}" destId="{69F6F5A1-1134-4E47-9059-7063183F940C}" srcOrd="0" destOrd="0" presId="urn:microsoft.com/office/officeart/2005/8/layout/hList7"/>
    <dgm:cxn modelId="{505DF3F5-2040-46B2-ABEC-0A545BC1EDE6}" type="presParOf" srcId="{BB8558E1-DC85-4EAA-B35D-E0C72354A760}" destId="{C22C7E73-1D11-4173-B0A6-D9E59707A099}" srcOrd="1" destOrd="0" presId="urn:microsoft.com/office/officeart/2005/8/layout/hList7"/>
    <dgm:cxn modelId="{2C681DFE-EE0B-4C54-BA58-AFFE65471322}" type="presParOf" srcId="{BB8558E1-DC85-4EAA-B35D-E0C72354A760}" destId="{8F25B48F-E222-41C5-BC59-9D02A53F210B}" srcOrd="2" destOrd="0" presId="urn:microsoft.com/office/officeart/2005/8/layout/hList7"/>
    <dgm:cxn modelId="{99BAB705-26DC-4BC7-8214-2364DBD227B8}" type="presParOf" srcId="{BB8558E1-DC85-4EAA-B35D-E0C72354A760}" destId="{F28E69E3-6F04-403E-A53D-B88FEE9589F7}" srcOrd="3" destOrd="0" presId="urn:microsoft.com/office/officeart/2005/8/layout/hList7"/>
    <dgm:cxn modelId="{42EC950D-D228-442C-AB62-7C9CEEB61C4B}" type="presParOf" srcId="{723EE337-DD2C-4D59-91A6-5EB9912CEA0E}" destId="{B01FB6C5-FA25-4823-A8CA-739E485654FF}" srcOrd="1" destOrd="0" presId="urn:microsoft.com/office/officeart/2005/8/layout/hList7"/>
    <dgm:cxn modelId="{B99C9ADB-C968-46B0-8642-9C20E2CB0DCD}" type="presParOf" srcId="{723EE337-DD2C-4D59-91A6-5EB9912CEA0E}" destId="{A4A1100C-FC03-4B08-B59E-736320F19ACB}" srcOrd="2" destOrd="0" presId="urn:microsoft.com/office/officeart/2005/8/layout/hList7"/>
    <dgm:cxn modelId="{6E57191E-266D-47DE-92CB-250EA7A066A9}" type="presParOf" srcId="{A4A1100C-FC03-4B08-B59E-736320F19ACB}" destId="{B271065F-4B38-4FB0-AF7D-288A746F9C1A}" srcOrd="0" destOrd="0" presId="urn:microsoft.com/office/officeart/2005/8/layout/hList7"/>
    <dgm:cxn modelId="{A3B646C9-81C3-433B-AE22-C3BBBB863DA5}" type="presParOf" srcId="{A4A1100C-FC03-4B08-B59E-736320F19ACB}" destId="{EFC13835-663B-42F9-A962-07DBDF874E45}" srcOrd="1" destOrd="0" presId="urn:microsoft.com/office/officeart/2005/8/layout/hList7"/>
    <dgm:cxn modelId="{253062B2-CFC4-435D-BC78-6720E63A0AF5}" type="presParOf" srcId="{A4A1100C-FC03-4B08-B59E-736320F19ACB}" destId="{36B82CC3-7F6F-4636-A3FE-9C63E1FF7C46}" srcOrd="2" destOrd="0" presId="urn:microsoft.com/office/officeart/2005/8/layout/hList7"/>
    <dgm:cxn modelId="{BF581CB1-9EB0-41BC-954D-01ED0C0B20DA}" type="presParOf" srcId="{A4A1100C-FC03-4B08-B59E-736320F19ACB}" destId="{F69B7DFC-ADC4-4775-A77B-6B4DC677EED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F5A1-1134-4E47-9059-7063183F940C}">
      <dsp:nvSpPr>
        <dsp:cNvPr id="0" name=""/>
        <dsp:cNvSpPr/>
      </dsp:nvSpPr>
      <dsp:spPr>
        <a:xfrm>
          <a:off x="3727" y="0"/>
          <a:ext cx="4269908" cy="4931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Tìm</a:t>
          </a:r>
          <a:r>
            <a:rPr lang="en-US" sz="3600" b="0" i="0" kern="1200" dirty="0" smtClean="0"/>
            <a:t> </a:t>
          </a:r>
          <a:r>
            <a:rPr lang="en-US" sz="3600" b="0" i="0" kern="1200" dirty="0" err="1" smtClean="0"/>
            <a:t>hiểu</a:t>
          </a:r>
          <a:r>
            <a:rPr lang="en-US" sz="3600" b="0" i="0" kern="1200" dirty="0" smtClean="0"/>
            <a:t> </a:t>
          </a:r>
          <a:r>
            <a:rPr lang="en-US" sz="3600" b="0" i="0" kern="1200" dirty="0" err="1" smtClean="0"/>
            <a:t>về</a:t>
          </a:r>
          <a:r>
            <a:rPr lang="en-US" sz="3600" b="0" i="0" kern="1200" dirty="0" smtClean="0"/>
            <a:t> router </a:t>
          </a:r>
          <a:r>
            <a:rPr lang="en-US" sz="3600" b="0" i="0" kern="1200" dirty="0" err="1" smtClean="0"/>
            <a:t>trong</a:t>
          </a:r>
          <a:r>
            <a:rPr lang="en-US" sz="3600" b="0" i="0" kern="1200" dirty="0" smtClean="0"/>
            <a:t> </a:t>
          </a:r>
          <a:r>
            <a:rPr lang="en-US" sz="3600" b="0" i="0" kern="1200" dirty="0" err="1" smtClean="0"/>
            <a:t>AngularJS</a:t>
          </a:r>
          <a:endParaRPr lang="en-US" sz="3600" kern="1200" dirty="0"/>
        </a:p>
      </dsp:txBody>
      <dsp:txXfrm>
        <a:off x="3727" y="1972606"/>
        <a:ext cx="4269908" cy="1972606"/>
      </dsp:txXfrm>
    </dsp:sp>
    <dsp:sp modelId="{F28E69E3-6F04-403E-A53D-B88FEE9589F7}">
      <dsp:nvSpPr>
        <dsp:cNvPr id="0" name=""/>
        <dsp:cNvSpPr/>
      </dsp:nvSpPr>
      <dsp:spPr>
        <a:xfrm>
          <a:off x="1317584" y="295890"/>
          <a:ext cx="1642194" cy="164219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1065F-4B38-4FB0-AF7D-288A746F9C1A}">
      <dsp:nvSpPr>
        <dsp:cNvPr id="0" name=""/>
        <dsp:cNvSpPr/>
      </dsp:nvSpPr>
      <dsp:spPr>
        <a:xfrm>
          <a:off x="4401733" y="0"/>
          <a:ext cx="4269908" cy="4931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smtClean="0"/>
            <a:t>Các sử dụng router trong AngularJS</a:t>
          </a:r>
          <a:endParaRPr lang="en-US" sz="3600" kern="1200"/>
        </a:p>
      </dsp:txBody>
      <dsp:txXfrm>
        <a:off x="4401733" y="1972606"/>
        <a:ext cx="4269908" cy="1972606"/>
      </dsp:txXfrm>
    </dsp:sp>
    <dsp:sp modelId="{F69B7DFC-ADC4-4775-A77B-6B4DC677EEDB}">
      <dsp:nvSpPr>
        <dsp:cNvPr id="0" name=""/>
        <dsp:cNvSpPr/>
      </dsp:nvSpPr>
      <dsp:spPr>
        <a:xfrm>
          <a:off x="5715589" y="295890"/>
          <a:ext cx="1642194" cy="164219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28AB-88DD-45E7-8210-6E75E47E39DF}">
      <dsp:nvSpPr>
        <dsp:cNvPr id="0" name=""/>
        <dsp:cNvSpPr/>
      </dsp:nvSpPr>
      <dsp:spPr>
        <a:xfrm>
          <a:off x="347014" y="3945212"/>
          <a:ext cx="7981339" cy="739727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257300" y="1272010"/>
            <a:ext cx="7543800" cy="2705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91517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492616" y="7358592"/>
            <a:ext cx="377190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91517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91517" y="2069042"/>
            <a:ext cx="8675369" cy="4931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91517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9555481" y="7318291"/>
            <a:ext cx="440054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517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517" y="2069042"/>
            <a:ext cx="8675369" cy="4931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91517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9492616" y="7364351"/>
            <a:ext cx="440054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>
              <a:defRPr sz="1600" b="1"/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0203981" cy="77875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691515" y="2529958"/>
            <a:ext cx="8985639" cy="21334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04:</a:t>
            </a:r>
            <a:endParaRPr lang="en-US"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ROUTES &amp; SINGLE PAGE APP</a:t>
            </a:r>
            <a:endParaRPr lang="en-US"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&lt;</a:t>
            </a:r>
            <a:r>
              <a:rPr lang="en-US" sz="2400" dirty="0" err="1" smtClean="0"/>
              <a:t>ng</a:t>
            </a:r>
            <a:r>
              <a:rPr lang="en-US" sz="2400" dirty="0" smtClean="0"/>
              <a:t>-view&gt;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html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Ng-view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Ng-view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html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tring</a:t>
            </a:r>
            <a:r>
              <a:rPr lang="en-US" sz="2400" dirty="0" smtClean="0"/>
              <a:t> route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Tạo</a:t>
            </a:r>
            <a:r>
              <a:rPr lang="fr-FR" sz="3000" b="1" dirty="0" smtClean="0">
                <a:solidFill>
                  <a:srgbClr val="832C8B"/>
                </a:solidFill>
              </a:rPr>
              <a:t> Single </a:t>
            </a:r>
            <a:r>
              <a:rPr lang="fr-FR" sz="3000" b="1" dirty="0">
                <a:solidFill>
                  <a:srgbClr val="832C8B"/>
                </a:solidFill>
              </a:rPr>
              <a:t>Page </a:t>
            </a:r>
            <a:r>
              <a:rPr lang="fr-FR" sz="3000" b="1" dirty="0" smtClean="0">
                <a:solidFill>
                  <a:srgbClr val="832C8B"/>
                </a:solidFill>
              </a:rPr>
              <a:t>Application(SPA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56776"/>
            <a:ext cx="4910762" cy="19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11" y="3856776"/>
            <a:ext cx="4590054" cy="188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7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file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File </a:t>
            </a:r>
            <a:r>
              <a:rPr lang="en-US" sz="2400" b="1" dirty="0" err="1" smtClean="0"/>
              <a:t>js</a:t>
            </a:r>
            <a:r>
              <a:rPr lang="en-US" sz="2400" b="1" dirty="0" smtClean="0"/>
              <a:t>/angular.min.js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js</a:t>
            </a:r>
            <a:r>
              <a:rPr lang="en-US" sz="2400" b="1" dirty="0" smtClean="0"/>
              <a:t>/angular-route.min.js</a:t>
            </a:r>
            <a:r>
              <a:rPr lang="en-US" sz="2400" dirty="0" smtClean="0"/>
              <a:t> </a:t>
            </a:r>
            <a:r>
              <a:rPr lang="en-US" sz="2400" dirty="0" err="1" smtClean="0"/>
              <a:t>tải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File </a:t>
            </a:r>
            <a:r>
              <a:rPr lang="en-US" sz="2400" b="1" dirty="0" err="1" smtClean="0"/>
              <a:t>js</a:t>
            </a:r>
            <a:r>
              <a:rPr lang="en-US" sz="2400" b="1" dirty="0" smtClean="0"/>
              <a:t>/app.js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file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do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File </a:t>
            </a:r>
            <a:r>
              <a:rPr lang="en-US" sz="2400" b="1" dirty="0" smtClean="0"/>
              <a:t>index.html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html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nhúng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js</a:t>
            </a:r>
            <a:r>
              <a:rPr lang="en-US" sz="2400" dirty="0" smtClean="0"/>
              <a:t>,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b="1" dirty="0" smtClean="0"/>
              <a:t>page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file </a:t>
            </a:r>
            <a:r>
              <a:rPr lang="en-US" sz="2400" b="1" dirty="0" smtClean="0"/>
              <a:t>home.html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file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about.htm</a:t>
            </a:r>
            <a:r>
              <a:rPr lang="en-US" sz="2400" dirty="0" smtClean="0"/>
              <a:t>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file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route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tứng</a:t>
            </a: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Ví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dụ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về</a:t>
            </a:r>
            <a:r>
              <a:rPr lang="fr-FR" sz="3000" b="1" dirty="0" smtClean="0">
                <a:solidFill>
                  <a:srgbClr val="832C8B"/>
                </a:solidFill>
              </a:rPr>
              <a:t> SAP </a:t>
            </a:r>
            <a:r>
              <a:rPr lang="fr-FR" sz="3000" b="1" dirty="0" err="1" smtClean="0">
                <a:solidFill>
                  <a:srgbClr val="832C8B"/>
                </a:solidFill>
              </a:rPr>
              <a:t>đơn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giản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41557"/>
            <a:ext cx="3581400" cy="3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Ví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dụ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về</a:t>
            </a:r>
            <a:r>
              <a:rPr lang="fr-FR" sz="3000" b="1" dirty="0" smtClean="0">
                <a:solidFill>
                  <a:srgbClr val="832C8B"/>
                </a:solidFill>
              </a:rPr>
              <a:t> SAP </a:t>
            </a:r>
            <a:r>
              <a:rPr lang="fr-FR" sz="3000" b="1" dirty="0" err="1" smtClean="0">
                <a:solidFill>
                  <a:srgbClr val="832C8B"/>
                </a:solidFill>
              </a:rPr>
              <a:t>đơn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giản</a:t>
            </a:r>
            <a:r>
              <a:rPr lang="fr-FR" sz="3000" b="1" dirty="0" smtClean="0">
                <a:solidFill>
                  <a:srgbClr val="832C8B"/>
                </a:solidFill>
              </a:rPr>
              <a:t> – index.html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6" y="990600"/>
            <a:ext cx="7912280" cy="60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Ví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dụ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về</a:t>
            </a:r>
            <a:r>
              <a:rPr lang="fr-FR" sz="3000" b="1" dirty="0" smtClean="0">
                <a:solidFill>
                  <a:srgbClr val="832C8B"/>
                </a:solidFill>
              </a:rPr>
              <a:t> SAP </a:t>
            </a:r>
            <a:r>
              <a:rPr lang="fr-FR" sz="3000" b="1" dirty="0" err="1" smtClean="0">
                <a:solidFill>
                  <a:srgbClr val="832C8B"/>
                </a:solidFill>
              </a:rPr>
              <a:t>đơn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giản</a:t>
            </a:r>
            <a:r>
              <a:rPr lang="fr-FR" sz="3000" b="1" dirty="0" smtClean="0">
                <a:solidFill>
                  <a:srgbClr val="832C8B"/>
                </a:solidFill>
              </a:rPr>
              <a:t> – app.js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1194"/>
            <a:ext cx="713197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975000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Ví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dụ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về</a:t>
            </a:r>
            <a:r>
              <a:rPr lang="fr-FR" sz="3000" b="1" dirty="0" smtClean="0">
                <a:solidFill>
                  <a:srgbClr val="832C8B"/>
                </a:solidFill>
              </a:rPr>
              <a:t> SAP </a:t>
            </a:r>
            <a:r>
              <a:rPr lang="fr-FR" sz="3000" b="1" dirty="0" err="1" smtClean="0">
                <a:solidFill>
                  <a:srgbClr val="832C8B"/>
                </a:solidFill>
              </a:rPr>
              <a:t>đơn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giản</a:t>
            </a:r>
            <a:r>
              <a:rPr lang="fr-FR" sz="3000" b="1" dirty="0" smtClean="0">
                <a:solidFill>
                  <a:srgbClr val="832C8B"/>
                </a:solidFill>
              </a:rPr>
              <a:t> – hone.html </a:t>
            </a:r>
            <a:r>
              <a:rPr lang="fr-FR" sz="3000" b="1" dirty="0" err="1" smtClean="0">
                <a:solidFill>
                  <a:srgbClr val="832C8B"/>
                </a:solidFill>
              </a:rPr>
              <a:t>và</a:t>
            </a:r>
            <a:r>
              <a:rPr lang="fr-FR" sz="3000" b="1" dirty="0" smtClean="0">
                <a:solidFill>
                  <a:srgbClr val="832C8B"/>
                </a:solidFill>
              </a:rPr>
              <a:t> about.html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80013"/>
            <a:ext cx="8041718" cy="26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47309"/>
            <a:ext cx="804171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975000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Kết</a:t>
            </a:r>
            <a:r>
              <a:rPr lang="fr-FR" sz="3000" b="1" dirty="0" smtClean="0">
                <a:solidFill>
                  <a:srgbClr val="832C8B"/>
                </a:solidFill>
              </a:rPr>
              <a:t> </a:t>
            </a:r>
            <a:r>
              <a:rPr lang="fr-FR" sz="3000" b="1" dirty="0" err="1" smtClean="0">
                <a:solidFill>
                  <a:srgbClr val="832C8B"/>
                </a:solidFill>
              </a:rPr>
              <a:t>quả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51363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33850"/>
            <a:ext cx="6923087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8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57400" y="2103241"/>
            <a:ext cx="6096000" cy="802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91161" y="1122680"/>
            <a:ext cx="9400761" cy="526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92" name="Shape 92"/>
          <p:cNvSpPr txBox="1"/>
          <p:nvPr/>
        </p:nvSpPr>
        <p:spPr>
          <a:xfrm>
            <a:off x="391160" y="190474"/>
            <a:ext cx="3137180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b="1" dirty="0" smtClean="0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MỤC </a:t>
            </a:r>
            <a:r>
              <a:rPr lang="en-US" sz="3000" b="1" dirty="0">
                <a:solidFill>
                  <a:srgbClr val="832C8B"/>
                </a:solidFill>
              </a:rPr>
              <a:t>TIÊU </a:t>
            </a:r>
            <a:r>
              <a:rPr lang="en-US" sz="3000" b="1" dirty="0" smtClean="0">
                <a:solidFill>
                  <a:srgbClr val="832C8B"/>
                </a:solidFill>
              </a:rPr>
              <a:t>(1-3)</a:t>
            </a:r>
            <a:endParaRPr lang="en-US" sz="3000" b="1" dirty="0">
              <a:solidFill>
                <a:srgbClr val="832C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48175495"/>
              </p:ext>
            </p:extLst>
          </p:nvPr>
        </p:nvGraphicFramePr>
        <p:xfrm>
          <a:off x="753856" y="1122680"/>
          <a:ext cx="8675369" cy="493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 dirty="0"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angulaJS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thì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routes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giúp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ra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dung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single-page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quả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dễ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dàng</a:t>
            </a:r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Module </a:t>
            </a:r>
            <a:r>
              <a:rPr lang="en-US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ngRoute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ra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single-page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Module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thư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viện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angular-route.js,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nó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nhúng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ngay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dưới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file angular.js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b="1" dirty="0" smtClean="0">
                <a:solidFill>
                  <a:srgbClr val="832C8B"/>
                </a:solidFill>
              </a:rPr>
              <a:t>ROUTES</a:t>
            </a:r>
            <a:endParaRPr lang="en-US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1151"/>
            <a:ext cx="95056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2259544"/>
            <a:ext cx="4598669" cy="2464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SPA </a:t>
            </a:r>
            <a:r>
              <a:rPr lang="vi-VN" sz="2400" dirty="0">
                <a:solidFill>
                  <a:schemeClr val="tx1"/>
                </a:solidFill>
                <a:latin typeface="Arial" charset="0"/>
                <a:cs typeface="Arial" charset="0"/>
              </a:rPr>
              <a:t>là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một</a:t>
            </a:r>
            <a:r>
              <a:rPr lang="vi-V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trang web hay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một</a:t>
            </a:r>
            <a:r>
              <a:rPr lang="vi-V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Arial" charset="0"/>
                <a:cs typeface="Arial" charset="0"/>
              </a:rPr>
              <a:t>ứng dụng web, khi tất cả những thao tác xử lý đều được diễn ra trên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một</a:t>
            </a:r>
            <a:r>
              <a:rPr lang="vi-V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trang duy </a:t>
            </a:r>
            <a:r>
              <a:rPr lang="vi-V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nhất</a:t>
            </a:r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>
                <a:solidFill>
                  <a:srgbClr val="832C8B"/>
                </a:solidFill>
              </a:rPr>
              <a:t>Single Page Application(SPA) là </a:t>
            </a:r>
            <a:r>
              <a:rPr lang="fr-FR" sz="3000" b="1" dirty="0" err="1">
                <a:solidFill>
                  <a:srgbClr val="832C8B"/>
                </a:solidFill>
              </a:rPr>
              <a:t>gì</a:t>
            </a:r>
            <a:r>
              <a:rPr lang="fr-FR" sz="3000" b="1" dirty="0">
                <a:solidFill>
                  <a:srgbClr val="832C8B"/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53" y="1247898"/>
            <a:ext cx="4796539" cy="258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53" y="4236720"/>
            <a:ext cx="4902753" cy="26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7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solidFill>
                  <a:schemeClr val="tx1"/>
                </a:solidFill>
                <a:latin typeface="Arial" charset="0"/>
                <a:cs typeface="Arial" charset="0"/>
              </a:rPr>
              <a:t>Với các trang web truyền thống, khi user request 1 trang web thì server sẽ tính toán và trả về trang web đó dưới dạng mã HTML và hầu như không có bất kỳ sự liên kết nào giữa 2 yêu cầu gần nhau. Do đó khi có nhiều yêu cầu được đưa ra thì quá trình tính toán sẽ diễn ra lâu hơn. Và trả về 1 trang web hoàn trỉnh.</a:t>
            </a:r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>
                <a:solidFill>
                  <a:srgbClr val="832C8B"/>
                </a:solidFill>
              </a:rPr>
              <a:t>Single Page Application(SPA) là </a:t>
            </a:r>
            <a:r>
              <a:rPr lang="fr-FR" sz="3000" b="1" dirty="0" err="1">
                <a:solidFill>
                  <a:srgbClr val="832C8B"/>
                </a:solidFill>
              </a:rPr>
              <a:t>gì</a:t>
            </a:r>
            <a:r>
              <a:rPr lang="fr-FR" sz="3000" b="1" dirty="0">
                <a:solidFill>
                  <a:srgbClr val="832C8B"/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7" y="3832826"/>
            <a:ext cx="5052121" cy="272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400" dirty="0"/>
              <a:t>Còn với SPA thì khi user request lần đầu thì server sẽ tính toàn và trả về trang web dưới dạng HTML.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</a:t>
            </a:r>
            <a:r>
              <a:rPr lang="vi-VN" sz="2400" dirty="0" smtClean="0"/>
              <a:t>uy </a:t>
            </a:r>
            <a:r>
              <a:rPr lang="vi-VN" sz="2400" dirty="0"/>
              <a:t>nhiên ở những lần yêu cầu tiếp theo thì client chỉ phải request nhưng phần nào </a:t>
            </a:r>
            <a:r>
              <a:rPr lang="vi-VN" sz="2400" dirty="0" smtClean="0"/>
              <a:t> </a:t>
            </a:r>
            <a:r>
              <a:rPr lang="vi-VN" sz="2400" dirty="0"/>
              <a:t>cần </a:t>
            </a:r>
            <a:r>
              <a:rPr lang="vi-VN" sz="2400" dirty="0" smtClean="0"/>
              <a:t>trả </a:t>
            </a:r>
            <a:r>
              <a:rPr lang="vi-VN" sz="2400" dirty="0"/>
              <a:t>dữ liệu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thôi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load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vi-VN" sz="2400" dirty="0" smtClean="0"/>
              <a:t>Hay </a:t>
            </a:r>
            <a:r>
              <a:rPr lang="vi-VN" sz="2400" dirty="0"/>
              <a:t>nói cách khác SPA chỉ load phần trang cần thiết.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>
                <a:solidFill>
                  <a:srgbClr val="832C8B"/>
                </a:solidFill>
              </a:rPr>
              <a:t>Single Page Application(SPA) là </a:t>
            </a:r>
            <a:r>
              <a:rPr lang="fr-FR" sz="3000" b="1" dirty="0" err="1">
                <a:solidFill>
                  <a:srgbClr val="832C8B"/>
                </a:solidFill>
              </a:rPr>
              <a:t>gì</a:t>
            </a:r>
            <a:r>
              <a:rPr lang="fr-FR" sz="3000" b="1" dirty="0">
                <a:solidFill>
                  <a:srgbClr val="832C8B"/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7" y="4343400"/>
            <a:ext cx="5052121" cy="272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2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anular-route.js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nhúng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dile</a:t>
            </a:r>
            <a:r>
              <a:rPr lang="en-US" sz="2400" dirty="0" smtClean="0"/>
              <a:t> app.js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module </a:t>
            </a:r>
            <a:r>
              <a:rPr lang="en-US" sz="2400" dirty="0" err="1" smtClean="0"/>
              <a:t>ngRoute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smtClean="0"/>
              <a:t>sau</a:t>
            </a:r>
            <a:endParaRPr lang="vi-VN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Tạo</a:t>
            </a:r>
            <a:r>
              <a:rPr lang="fr-FR" sz="3000" b="1" dirty="0" smtClean="0">
                <a:solidFill>
                  <a:srgbClr val="832C8B"/>
                </a:solidFill>
              </a:rPr>
              <a:t> Single </a:t>
            </a:r>
            <a:r>
              <a:rPr lang="fr-FR" sz="3000" b="1" dirty="0">
                <a:solidFill>
                  <a:srgbClr val="832C8B"/>
                </a:solidFill>
              </a:rPr>
              <a:t>Page </a:t>
            </a:r>
            <a:r>
              <a:rPr lang="fr-FR" sz="3000" b="1" dirty="0" smtClean="0">
                <a:solidFill>
                  <a:srgbClr val="832C8B"/>
                </a:solidFill>
              </a:rPr>
              <a:t>Application(SPA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27975"/>
            <a:ext cx="95056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46914"/>
            <a:ext cx="75124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4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route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r>
              <a:rPr lang="en-US" sz="2400" dirty="0" err="1" smtClean="0"/>
              <a:t>Biến</a:t>
            </a:r>
            <a:r>
              <a:rPr lang="en-US" sz="2400" dirty="0"/>
              <a:t> $</a:t>
            </a:r>
            <a:r>
              <a:rPr lang="en-US" sz="2400" dirty="0" err="1" smtClean="0"/>
              <a:t>routeProvider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route</a:t>
            </a:r>
          </a:p>
          <a:p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when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endParaRPr lang="en-US" sz="2400" dirty="0" smtClean="0"/>
          </a:p>
          <a:p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route</a:t>
            </a:r>
          </a:p>
          <a:p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2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html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load route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Tạo</a:t>
            </a:r>
            <a:r>
              <a:rPr lang="fr-FR" sz="3000" b="1" dirty="0" smtClean="0">
                <a:solidFill>
                  <a:srgbClr val="832C8B"/>
                </a:solidFill>
              </a:rPr>
              <a:t> Single </a:t>
            </a:r>
            <a:r>
              <a:rPr lang="fr-FR" sz="3000" b="1" dirty="0">
                <a:solidFill>
                  <a:srgbClr val="832C8B"/>
                </a:solidFill>
              </a:rPr>
              <a:t>Page </a:t>
            </a:r>
            <a:r>
              <a:rPr lang="fr-FR" sz="3000" b="1" dirty="0" smtClean="0">
                <a:solidFill>
                  <a:srgbClr val="832C8B"/>
                </a:solidFill>
              </a:rPr>
              <a:t>Application(SPA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58483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1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731" y="863600"/>
            <a:ext cx="9400761" cy="5986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Cách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link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a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href</a:t>
            </a:r>
            <a:r>
              <a:rPr lang="en-US" sz="2400" b="1" dirty="0" smtClean="0"/>
              <a:t>=“#!</a:t>
            </a:r>
            <a:r>
              <a:rPr lang="en-US" sz="2400" b="1" dirty="0" err="1" smtClean="0"/>
              <a:t>ten_route</a:t>
            </a:r>
            <a:r>
              <a:rPr lang="en-US" sz="2400" dirty="0" smtClean="0"/>
              <a:t>”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b="1" dirty="0" smtClean="0"/>
              <a:t>#!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Theo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route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when() ở </a:t>
            </a:r>
            <a:r>
              <a:rPr lang="en-US" sz="2400" dirty="0" err="1" smtClean="0"/>
              <a:t>trên</a:t>
            </a:r>
            <a:endParaRPr lang="en-US" sz="2400" dirty="0"/>
          </a:p>
        </p:txBody>
      </p:sp>
      <p:sp>
        <p:nvSpPr>
          <p:cNvPr id="105" name="Shape 105"/>
          <p:cNvSpPr txBox="1"/>
          <p:nvPr/>
        </p:nvSpPr>
        <p:spPr>
          <a:xfrm>
            <a:off x="3592" y="42429"/>
            <a:ext cx="8043128" cy="62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3000" b="1" dirty="0" err="1" smtClean="0">
                <a:solidFill>
                  <a:srgbClr val="832C8B"/>
                </a:solidFill>
              </a:rPr>
              <a:t>Tạo</a:t>
            </a:r>
            <a:r>
              <a:rPr lang="fr-FR" sz="3000" b="1" dirty="0" smtClean="0">
                <a:solidFill>
                  <a:srgbClr val="832C8B"/>
                </a:solidFill>
              </a:rPr>
              <a:t> Single </a:t>
            </a:r>
            <a:r>
              <a:rPr lang="fr-FR" sz="3000" b="1" dirty="0">
                <a:solidFill>
                  <a:srgbClr val="832C8B"/>
                </a:solidFill>
              </a:rPr>
              <a:t>Page </a:t>
            </a:r>
            <a:r>
              <a:rPr lang="fr-FR" sz="3000" b="1" dirty="0" smtClean="0">
                <a:solidFill>
                  <a:srgbClr val="832C8B"/>
                </a:solidFill>
              </a:rPr>
              <a:t>Application(SPA</a:t>
            </a:r>
            <a:endParaRPr lang="fr-FR" sz="3000" b="1" dirty="0">
              <a:solidFill>
                <a:srgbClr val="832C8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3352800"/>
            <a:ext cx="8226647" cy="30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5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544</Words>
  <Application>Microsoft Office PowerPoint</Application>
  <PresentationFormat>Custom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Luongit</dc:creator>
  <cp:lastModifiedBy>Nguyen Anh Luong</cp:lastModifiedBy>
  <cp:revision>331</cp:revision>
  <dcterms:modified xsi:type="dcterms:W3CDTF">2019-03-30T03:57:07Z</dcterms:modified>
</cp:coreProperties>
</file>