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2" r:id="rId2"/>
    <p:sldId id="285" r:id="rId3"/>
    <p:sldId id="286" r:id="rId4"/>
    <p:sldId id="287" r:id="rId5"/>
    <p:sldId id="298" r:id="rId6"/>
    <p:sldId id="299" r:id="rId7"/>
    <p:sldId id="288" r:id="rId8"/>
    <p:sldId id="289" r:id="rId9"/>
    <p:sldId id="300" r:id="rId10"/>
    <p:sldId id="290" r:id="rId11"/>
    <p:sldId id="291" r:id="rId12"/>
    <p:sldId id="292" r:id="rId13"/>
    <p:sldId id="293" r:id="rId14"/>
    <p:sldId id="294" r:id="rId15"/>
    <p:sldId id="301" r:id="rId16"/>
    <p:sldId id="303" r:id="rId17"/>
    <p:sldId id="302" r:id="rId18"/>
    <p:sldId id="296" r:id="rId19"/>
    <p:sldId id="297" r:id="rId20"/>
    <p:sldId id="280" r:id="rId21"/>
  </p:sldIdLst>
  <p:sldSz cx="9144000" cy="5143500" type="screen16x9"/>
  <p:notesSz cx="6858000" cy="9144000"/>
  <p:embeddedFontLs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5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21506" y="4022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endParaRPr lang="e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967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Nguyễn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err="1"/>
              <a:t>Hỷ</a:t>
            </a:r>
            <a:r>
              <a:rPr lang="en-US" sz="1600"/>
              <a:t>          </a:t>
            </a:r>
            <a:r>
              <a:rPr lang="en-US" sz="1600" smtClean="0"/>
              <a:t> 20162111</a:t>
            </a:r>
            <a:r>
              <a:rPr lang="en-US" sz="16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Nguyễn Văn Huy            20161844</a:t>
            </a:r>
            <a:endParaRPr lang="en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F41A341-75F8-4FDD-8A24-C42C2A5B3F5A}"/>
              </a:ext>
            </a:extLst>
          </p:cNvPr>
          <p:cNvSpPr txBox="1"/>
          <p:nvPr/>
        </p:nvSpPr>
        <p:spPr>
          <a:xfrm>
            <a:off x="1889522" y="1899704"/>
            <a:ext cx="5364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: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TUỆ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9DFCB1-19E8-4265-B040-5A053682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38" y="307182"/>
            <a:ext cx="5490756" cy="40500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err="1"/>
              <a:t>thuật</a:t>
            </a:r>
            <a:r>
              <a:rPr lang="en-US"/>
              <a:t> toán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vi-VN"/>
              <a:t>ư</a:t>
            </a:r>
            <a:r>
              <a:rPr lang="en-US"/>
              <a:t>ơng tự với trường hợp xấu nhất của dfs thì độ phức tạp bfs cũng nh</a:t>
            </a:r>
            <a:r>
              <a:rPr lang="vi-VN"/>
              <a:t>ư</a:t>
            </a:r>
            <a:r>
              <a:rPr lang="en-US"/>
              <a:t> thế.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Tuy nhiên độ phức tạp không gian bộ nhớ thì bfs thực sự không tốt vì sử dụng queue để l</a:t>
            </a:r>
            <a:r>
              <a:rPr lang="vi-VN"/>
              <a:t>ư</a:t>
            </a:r>
            <a:r>
              <a:rPr lang="en-US"/>
              <a:t>u trữ các ô lân cận nên có độ phức tạp O(n^3)</a:t>
            </a:r>
          </a:p>
          <a:p>
            <a:pPr>
              <a:buNone/>
            </a:pPr>
            <a:r>
              <a:rPr lang="en-US"/>
              <a:t>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smtClean="0"/>
              <a:t>O(n*m)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err="1"/>
              <a:t>Tính</a:t>
            </a:r>
            <a:r>
              <a:rPr lang="en-US"/>
              <a:t> </a:t>
            </a:r>
            <a:r>
              <a:rPr lang="en-US" smtClean="0"/>
              <a:t>hoàn chỉnh</a:t>
            </a:r>
            <a:r>
              <a:rPr lang="en-US" smtClean="0"/>
              <a:t> </a:t>
            </a:r>
            <a:r>
              <a:rPr lang="en-US" dirty="0"/>
              <a:t>: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,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/>
              <a:t>( </a:t>
            </a:r>
            <a:r>
              <a:rPr lang="en-US" dirty="0" err="1"/>
              <a:t>đ</a:t>
            </a:r>
            <a:r>
              <a:rPr lang="en-US" smtClean="0"/>
              <a:t>ộ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err="1"/>
              <a:t>lâu</a:t>
            </a:r>
            <a:r>
              <a:rPr lang="en-US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Thuật toán là tối ưu nếu chi phí cho mỗi bước đi là 1.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260FD0-934B-42A5-BE26-AFB7CB36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F51F186-A5B4-49BD-95F6-F0B0B9F8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428" y="1349925"/>
            <a:ext cx="6047969" cy="31735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1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heuristic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 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Dijkstra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chi </a:t>
            </a:r>
            <a:r>
              <a:rPr lang="en-US" err="1"/>
              <a:t>phí</a:t>
            </a:r>
            <a:r>
              <a:rPr lang="en-US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Hàm heuristic là hàm đánh giá thô , giá trị của hàm phụ thuộc vào trạng thái hiện tại của bài toán tại mỗi bước giải.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Ta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842F36-9754-44C9-83C0-55D602E4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61" y="105487"/>
            <a:ext cx="6996600" cy="715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7D06E6-D3AE-4FF7-B736-5E95E795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861" y="1271343"/>
            <a:ext cx="6996600" cy="3543544"/>
          </a:xfrm>
        </p:spPr>
        <p:txBody>
          <a:bodyPr/>
          <a:lstStyle/>
          <a:p>
            <a:pPr>
              <a:buNone/>
            </a:pPr>
            <a:r>
              <a:rPr lang="en-US"/>
              <a:t> Độ </a:t>
            </a:r>
            <a:r>
              <a:rPr lang="vi-VN"/>
              <a:t>ư</a:t>
            </a:r>
            <a:r>
              <a:rPr lang="en-US"/>
              <a:t>u tiên đường đi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x qua </a:t>
            </a:r>
            <a:r>
              <a:rPr lang="en-US" dirty="0" err="1"/>
              <a:t>hàm</a:t>
            </a:r>
            <a:r>
              <a:rPr lang="en-US" dirty="0"/>
              <a:t> f(x)=g(x)+h(x).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-f(x):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-g(x):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quãng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-h(x):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5810003-81C8-4DA5-BAFF-663352A8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0213" y="671514"/>
            <a:ext cx="5222081" cy="365760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-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list open (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xét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Close (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xét</a:t>
            </a:r>
            <a:r>
              <a:rPr lang="en-US" sz="1600" dirty="0"/>
              <a:t>).</a:t>
            </a:r>
          </a:p>
          <a:p>
            <a:pPr>
              <a:buNone/>
            </a:pPr>
            <a:r>
              <a:rPr lang="en-US" sz="1600" dirty="0"/>
              <a:t>-Đ</a:t>
            </a:r>
            <a:r>
              <a:rPr lang="vi-VN" sz="1600" dirty="0"/>
              <a:t>ư</a:t>
            </a:r>
            <a:r>
              <a:rPr lang="en-US" sz="1600" dirty="0"/>
              <a:t>a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open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rỗng</a:t>
            </a:r>
            <a:r>
              <a:rPr lang="en-US" sz="1600" dirty="0"/>
              <a:t> close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while(open !=</a:t>
            </a:r>
            <a:r>
              <a:rPr lang="en-US" sz="1600" dirty="0" err="1"/>
              <a:t>rỗng</a:t>
            </a:r>
            <a:r>
              <a:rPr lang="en-US" sz="1600" dirty="0"/>
              <a:t>){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=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f min </a:t>
            </a:r>
            <a:r>
              <a:rPr lang="en-US" sz="1600" dirty="0" err="1"/>
              <a:t>trong</a:t>
            </a:r>
            <a:r>
              <a:rPr lang="en-US" sz="1600" dirty="0"/>
              <a:t> open</a:t>
            </a:r>
          </a:p>
          <a:p>
            <a:pPr>
              <a:buNone/>
            </a:pPr>
            <a:r>
              <a:rPr lang="en-US" sz="1600" dirty="0"/>
              <a:t>	if(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)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khỏi</a:t>
            </a:r>
            <a:r>
              <a:rPr lang="en-US" sz="1600" dirty="0"/>
              <a:t> open </a:t>
            </a:r>
            <a:r>
              <a:rPr lang="en-US" sz="1600" dirty="0" err="1"/>
              <a:t>và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/>
              <a:t>a </a:t>
            </a:r>
            <a:r>
              <a:rPr lang="en-US" sz="1600" dirty="0" err="1"/>
              <a:t>vào</a:t>
            </a:r>
            <a:r>
              <a:rPr lang="en-US" sz="1600" dirty="0"/>
              <a:t> close</a:t>
            </a:r>
          </a:p>
          <a:p>
            <a:pPr>
              <a:buNone/>
            </a:pPr>
            <a:r>
              <a:rPr lang="en-US" sz="1600" dirty="0"/>
              <a:t>	đ</a:t>
            </a:r>
            <a:r>
              <a:rPr lang="vi-VN" sz="1600" dirty="0"/>
              <a:t>ư</a:t>
            </a:r>
            <a:r>
              <a:rPr lang="en-US" sz="1600" dirty="0"/>
              <a:t>a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close </a:t>
            </a:r>
            <a:r>
              <a:rPr lang="en-US" sz="1600" dirty="0" err="1"/>
              <a:t>vào</a:t>
            </a:r>
            <a:r>
              <a:rPr lang="en-US" sz="1600" dirty="0"/>
              <a:t> open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sắp</a:t>
            </a:r>
            <a:r>
              <a:rPr lang="en-US" sz="1600" dirty="0"/>
              <a:t> </a:t>
            </a:r>
            <a:r>
              <a:rPr lang="en-US" sz="1600" dirty="0" err="1"/>
              <a:t>xếp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list open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heuristic f(x) (</a:t>
            </a:r>
            <a:r>
              <a:rPr lang="en-US" sz="1600" dirty="0" err="1"/>
              <a:t>sắp</a:t>
            </a:r>
            <a:r>
              <a:rPr lang="en-US" sz="1600" dirty="0"/>
              <a:t> </a:t>
            </a:r>
            <a:r>
              <a:rPr lang="en-US" sz="1600" dirty="0" err="1"/>
              <a:t>xếp</a:t>
            </a:r>
            <a:r>
              <a:rPr lang="en-US" sz="1600" dirty="0"/>
              <a:t> </a:t>
            </a:r>
            <a:r>
              <a:rPr lang="en-US" sz="1600" dirty="0" err="1"/>
              <a:t>tăng</a:t>
            </a:r>
            <a:r>
              <a:rPr lang="en-US" sz="1600" dirty="0"/>
              <a:t> </a:t>
            </a:r>
            <a:r>
              <a:rPr lang="en-US" sz="1600" dirty="0" err="1"/>
              <a:t>dần</a:t>
            </a:r>
            <a:r>
              <a:rPr lang="en-US" sz="1600" dirty="0"/>
              <a:t>).</a:t>
            </a:r>
          </a:p>
          <a:p>
            <a:pPr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8984C9-5EFB-4D55-9B89-9DF1E6E3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91225"/>
            <a:ext cx="6996600" cy="715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EAD9720-FFE4-4ADD-B1DB-9B0EB9AE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264444"/>
            <a:ext cx="6805206" cy="30861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heuristic</a:t>
            </a:r>
          </a:p>
          <a:p>
            <a:pPr>
              <a:buNone/>
            </a:pP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tồi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err="1"/>
              <a:t>mũ</a:t>
            </a:r>
            <a:r>
              <a:rPr lang="en-US"/>
              <a:t> .</a:t>
            </a:r>
            <a:endParaRPr lang="en-US" dirty="0"/>
          </a:p>
          <a:p>
            <a:pPr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heuristic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ô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Euclid,…) </a:t>
            </a:r>
            <a:r>
              <a:rPr lang="en-US" err="1"/>
              <a:t>sao</a:t>
            </a:r>
            <a:r>
              <a:rPr lang="en-US"/>
              <a:t> cho </a:t>
            </a: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err="1"/>
              <a:t>ớc</a:t>
            </a:r>
            <a:r>
              <a:rPr lang="en-US"/>
              <a:t> lượng hay nói cách khác 0&lt;h(n)&lt;=h*(n).</a:t>
            </a:r>
            <a:endParaRPr lang="en-US" dirty="0"/>
          </a:p>
          <a:p>
            <a:pPr>
              <a:buNone/>
            </a:pPr>
            <a:r>
              <a:rPr lang="en-US" dirty="0" err="1"/>
              <a:t>Hàm</a:t>
            </a:r>
            <a:r>
              <a:rPr lang="en-US" dirty="0"/>
              <a:t> Heuristic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err="1"/>
              <a:t>hàm</a:t>
            </a:r>
            <a:r>
              <a:rPr lang="en-US"/>
              <a:t> cho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/>
              <a:t>	 h(n)=(|xđích-xcurrent|+|yđích-ycurrent|)</a:t>
            </a:r>
            <a:endParaRPr lang="en-US" dirty="0"/>
          </a:p>
          <a:p>
            <a:pPr>
              <a:buNone/>
            </a:pPr>
            <a:r>
              <a:rPr lang="en-US" dirty="0" err="1"/>
              <a:t>Hàm</a:t>
            </a:r>
            <a:r>
              <a:rPr lang="en-US" dirty="0"/>
              <a:t> heuristic : </a:t>
            </a:r>
            <a:r>
              <a:rPr lang="en-US"/>
              <a:t>f(n)=g(n)+ </a:t>
            </a:r>
            <a:r>
              <a:rPr lang="en-US" dirty="0"/>
              <a:t>(|</a:t>
            </a:r>
            <a:r>
              <a:rPr lang="en-US" dirty="0" err="1"/>
              <a:t>xĐích-xCurrent</a:t>
            </a:r>
            <a:r>
              <a:rPr lang="en-US" dirty="0"/>
              <a:t>|+|</a:t>
            </a:r>
            <a:r>
              <a:rPr lang="en-US" dirty="0" err="1"/>
              <a:t>yĐích-yCurrent</a:t>
            </a:r>
            <a:r>
              <a:rPr lang="en-US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2906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3817C6C-F83E-4867-AA13-422AE220D0EC}"/>
              </a:ext>
            </a:extLst>
          </p:cNvPr>
          <p:cNvSpPr txBox="1"/>
          <p:nvPr/>
        </p:nvSpPr>
        <p:spPr>
          <a:xfrm>
            <a:off x="2085976" y="164306"/>
            <a:ext cx="513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MỘT SỐ VÍ DỤ CHỨNG MINH </a:t>
            </a:r>
            <a:r>
              <a:rPr lang="vi-VN" b="1"/>
              <a:t>Ư</a:t>
            </a:r>
            <a:r>
              <a:rPr lang="en-US" b="1"/>
              <a:t>ỚC LƯỢNG ƯU THẾ</a:t>
            </a:r>
          </a:p>
        </p:txBody>
      </p:sp>
      <p:pic>
        <p:nvPicPr>
          <p:cNvPr id="4" name="Hình ảnh 3" descr="Ảnh có chứa đồng hồ, đối tượng&#10;&#10;Mô tả được tạo tự động">
            <a:extLst>
              <a:ext uri="{FF2B5EF4-FFF2-40B4-BE49-F238E27FC236}">
                <a16:creationId xmlns:a16="http://schemas.microsoft.com/office/drawing/2014/main" id="{CBB87274-4C10-444B-89E4-5AF0E9B7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0" y="1008980"/>
            <a:ext cx="3815866" cy="2457450"/>
          </a:xfrm>
          <a:prstGeom prst="rect">
            <a:avLst/>
          </a:prstGeom>
        </p:spPr>
      </p:pic>
      <p:pic>
        <p:nvPicPr>
          <p:cNvPr id="6" name="Hình ảnh 5" descr="Ảnh có chứa đồng hồ, đối tượng&#10;&#10;Mô tả được tạo tự động">
            <a:extLst>
              <a:ext uri="{FF2B5EF4-FFF2-40B4-BE49-F238E27FC236}">
                <a16:creationId xmlns:a16="http://schemas.microsoft.com/office/drawing/2014/main" id="{4560AE18-C66A-4635-9A49-38EA8C5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04" y="1008979"/>
            <a:ext cx="3675756" cy="2457451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A7E09D9-CF26-4A9E-9F92-4B24226C96DF}"/>
              </a:ext>
            </a:extLst>
          </p:cNvPr>
          <p:cNvSpPr txBox="1"/>
          <p:nvPr/>
        </p:nvSpPr>
        <p:spPr>
          <a:xfrm>
            <a:off x="25927" y="586642"/>
            <a:ext cx="462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f(n)=g(n)+√((xđích-xcurrent)^2+ (yđích-ycurrent)^2)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785DBEE-D574-4352-B772-FD99B6BCB61E}"/>
              </a:ext>
            </a:extLst>
          </p:cNvPr>
          <p:cNvSpPr txBox="1"/>
          <p:nvPr/>
        </p:nvSpPr>
        <p:spPr>
          <a:xfrm>
            <a:off x="4874342" y="586641"/>
            <a:ext cx="392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f(n)=g(n)+|xđích-xcurrent|+|yđích-ycurrent|</a:t>
            </a:r>
          </a:p>
        </p:txBody>
      </p:sp>
    </p:spTree>
    <p:extLst>
      <p:ext uri="{BB962C8B-B14F-4D97-AF65-F5344CB8AC3E}">
        <p14:creationId xmlns:p14="http://schemas.microsoft.com/office/powerpoint/2010/main" val="17788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8E57D27-3BE2-47EC-B766-FAE89C4B2303}"/>
              </a:ext>
            </a:extLst>
          </p:cNvPr>
          <p:cNvSpPr txBox="1"/>
          <p:nvPr/>
        </p:nvSpPr>
        <p:spPr>
          <a:xfrm>
            <a:off x="2085976" y="164306"/>
            <a:ext cx="513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MỘT SỐ VÍ DỤ CHỨNG MINH </a:t>
            </a:r>
            <a:r>
              <a:rPr lang="vi-VN" b="1"/>
              <a:t>Ư</a:t>
            </a:r>
            <a:r>
              <a:rPr lang="en-US" b="1"/>
              <a:t>ỚC LƯỢNG ƯU THẾ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4E176E8-C485-4FFA-A782-62A7E2E286AF}"/>
              </a:ext>
            </a:extLst>
          </p:cNvPr>
          <p:cNvSpPr txBox="1"/>
          <p:nvPr/>
        </p:nvSpPr>
        <p:spPr>
          <a:xfrm>
            <a:off x="25927" y="586642"/>
            <a:ext cx="462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f(n)=g(n)+√((xđích-xcurrent)^2+ (yđích-ycurrent)^2)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BA5DA48-222C-4B37-ABC9-51917B0C4DC2}"/>
              </a:ext>
            </a:extLst>
          </p:cNvPr>
          <p:cNvSpPr txBox="1"/>
          <p:nvPr/>
        </p:nvSpPr>
        <p:spPr>
          <a:xfrm>
            <a:off x="4874342" y="586641"/>
            <a:ext cx="392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f(n)=g(n)+|xđích-xcurrent|+|yđích-ycurrent|</a:t>
            </a:r>
          </a:p>
        </p:txBody>
      </p:sp>
      <p:pic>
        <p:nvPicPr>
          <p:cNvPr id="6" name="Hình ảnh 5" descr="Ảnh có chứa đồng hồ, đối tượng&#10;&#10;Mô tả được tạo tự động">
            <a:extLst>
              <a:ext uri="{FF2B5EF4-FFF2-40B4-BE49-F238E27FC236}">
                <a16:creationId xmlns:a16="http://schemas.microsoft.com/office/drawing/2014/main" id="{A069A0D1-7592-45A0-906E-9F960024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60" y="1008978"/>
            <a:ext cx="3969043" cy="25717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009DBF3-69D6-4690-8722-B7DB7654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1" y="1008978"/>
            <a:ext cx="38124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B4F07F-11B1-41F6-9960-2073D1A9249D}"/>
              </a:ext>
            </a:extLst>
          </p:cNvPr>
          <p:cNvSpPr txBox="1"/>
          <p:nvPr/>
        </p:nvSpPr>
        <p:spPr>
          <a:xfrm>
            <a:off x="2085976" y="164306"/>
            <a:ext cx="513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MỘT SỐ VÍ DỤ CHỨNG MINH </a:t>
            </a:r>
            <a:r>
              <a:rPr lang="vi-VN" b="1"/>
              <a:t>Ư</a:t>
            </a:r>
            <a:r>
              <a:rPr lang="en-US" b="1"/>
              <a:t>ỚC LƯỢNG ƯU THẾ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C56A510-3E0B-4C9D-8221-DDD97775608B}"/>
              </a:ext>
            </a:extLst>
          </p:cNvPr>
          <p:cNvSpPr txBox="1"/>
          <p:nvPr/>
        </p:nvSpPr>
        <p:spPr>
          <a:xfrm>
            <a:off x="25927" y="586642"/>
            <a:ext cx="462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f(n)=g(n)+√((xđích-xcurrent)^2+ (yđích-ycurrent)^2)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A845509-826A-4FCA-A2EB-DE26AA2655FE}"/>
              </a:ext>
            </a:extLst>
          </p:cNvPr>
          <p:cNvSpPr txBox="1"/>
          <p:nvPr/>
        </p:nvSpPr>
        <p:spPr>
          <a:xfrm>
            <a:off x="4874342" y="586641"/>
            <a:ext cx="392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f(n)=g(n)+|xđích-xcurrent|+|yđích-ycurrent|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71B84F5-2D48-44E8-A1D9-3A26CD9F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42" y="1163279"/>
            <a:ext cx="3926478" cy="25717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C876DF5-C2B6-40A7-9AB8-B1A2AB55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43" y="1163279"/>
            <a:ext cx="388891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04995AC-0A1F-4384-918F-AB8602C6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806" y="1150145"/>
            <a:ext cx="6162269" cy="2704274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vi-VN" dirty="0"/>
              <a:t>Tuy nhiên,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r>
              <a:rPr lang="vi-VN"/>
              <a:t> </a:t>
            </a:r>
            <a:r>
              <a:rPr lang="vi-VN" smtClean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"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vẻ</a:t>
            </a:r>
            <a:r>
              <a:rPr lang="vi-VN" dirty="0"/>
              <a:t>"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,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A*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5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452A43-1836-4566-9C36-51EA3323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94713"/>
            <a:ext cx="6996600" cy="7158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CDDD030B-DB33-4F42-92D6-048D2B78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0822"/>
              </p:ext>
            </p:extLst>
          </p:nvPr>
        </p:nvGraphicFramePr>
        <p:xfrm>
          <a:off x="638175" y="1625601"/>
          <a:ext cx="6096000" cy="2260600"/>
        </p:xfrm>
        <a:graphic>
          <a:graphicData uri="http://schemas.openxmlformats.org/drawingml/2006/table">
            <a:tbl>
              <a:tblPr firstRow="1" bandRow="1">
                <a:tableStyleId>{9064341A-4EE2-4885-B17D-4086B769AF5B}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424533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00795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16386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132077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8314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Nhiều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7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Mê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Ít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tr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biết</a:t>
                      </a:r>
                      <a:r>
                        <a:rPr lang="en-US" dirty="0"/>
                        <a:t> tr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ớc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mê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Mê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hàm</a:t>
                      </a:r>
                      <a:r>
                        <a:rPr lang="en-US" dirty="0"/>
                        <a:t> f(x) </a:t>
                      </a:r>
                      <a:r>
                        <a:rPr lang="en-US" dirty="0" err="1"/>
                        <a:t>tồi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486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9DE6DDC6-BA4C-4565-9A49-5A3CDF65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21692"/>
              </p:ext>
            </p:extLst>
          </p:nvPr>
        </p:nvGraphicFramePr>
        <p:xfrm>
          <a:off x="638175" y="1320801"/>
          <a:ext cx="1212056" cy="304800"/>
        </p:xfrm>
        <a:graphic>
          <a:graphicData uri="http://schemas.openxmlformats.org/drawingml/2006/table">
            <a:tbl>
              <a:tblPr/>
              <a:tblGrid>
                <a:gridCol w="1212056">
                  <a:extLst>
                    <a:ext uri="{9D8B030D-6E8A-4147-A177-3AD203B41FA5}">
                      <a16:colId xmlns:a16="http://schemas.microsoft.com/office/drawing/2014/main" val="2307274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72926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507348E6-B3DB-43C4-8F02-E00BDBFB3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97528"/>
              </p:ext>
            </p:extLst>
          </p:nvPr>
        </p:nvGraphicFramePr>
        <p:xfrm>
          <a:off x="1850231" y="1320801"/>
          <a:ext cx="1212057" cy="304800"/>
        </p:xfrm>
        <a:graphic>
          <a:graphicData uri="http://schemas.openxmlformats.org/drawingml/2006/table">
            <a:tbl>
              <a:tblPr/>
              <a:tblGrid>
                <a:gridCol w="1212057">
                  <a:extLst>
                    <a:ext uri="{9D8B030D-6E8A-4147-A177-3AD203B41FA5}">
                      <a16:colId xmlns:a16="http://schemas.microsoft.com/office/drawing/2014/main" val="1901399359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78705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69D939D9-A906-4034-8CF2-4D207C630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5561"/>
              </p:ext>
            </p:extLst>
          </p:nvPr>
        </p:nvGraphicFramePr>
        <p:xfrm>
          <a:off x="3067049" y="1320801"/>
          <a:ext cx="1238251" cy="304800"/>
        </p:xfrm>
        <a:graphic>
          <a:graphicData uri="http://schemas.openxmlformats.org/drawingml/2006/table">
            <a:tbl>
              <a:tblPr/>
              <a:tblGrid>
                <a:gridCol w="1238251">
                  <a:extLst>
                    <a:ext uri="{9D8B030D-6E8A-4147-A177-3AD203B41FA5}">
                      <a16:colId xmlns:a16="http://schemas.microsoft.com/office/drawing/2014/main" val="342970713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tế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13888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85D77E8E-0949-4090-84EE-1C2EC5763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42276"/>
              </p:ext>
            </p:extLst>
          </p:nvPr>
        </p:nvGraphicFramePr>
        <p:xfrm>
          <a:off x="4295777" y="1328738"/>
          <a:ext cx="1212056" cy="304800"/>
        </p:xfrm>
        <a:graphic>
          <a:graphicData uri="http://schemas.openxmlformats.org/drawingml/2006/table">
            <a:tbl>
              <a:tblPr/>
              <a:tblGrid>
                <a:gridCol w="1212056">
                  <a:extLst>
                    <a:ext uri="{9D8B030D-6E8A-4147-A177-3AD203B41FA5}">
                      <a16:colId xmlns:a16="http://schemas.microsoft.com/office/drawing/2014/main" val="1321364613"/>
                    </a:ext>
                  </a:extLst>
                </a:gridCol>
              </a:tblGrid>
              <a:tr h="292894">
                <a:tc>
                  <a:txBody>
                    <a:bodyPr/>
                    <a:lstStyle/>
                    <a:p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thuộc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84514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3D0F06DF-BA74-4ED6-9E47-30404E106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02066"/>
              </p:ext>
            </p:extLst>
          </p:nvPr>
        </p:nvGraphicFramePr>
        <p:xfrm>
          <a:off x="5514975" y="1320802"/>
          <a:ext cx="1228725" cy="304800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4392608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nhớ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50737"/>
                  </a:ext>
                </a:extLst>
              </a:tr>
            </a:tbl>
          </a:graphicData>
        </a:graphic>
      </p:graphicFrame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20FBEA69-CC99-4992-B1BD-52ECE3E9F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14120"/>
              </p:ext>
            </p:extLst>
          </p:nvPr>
        </p:nvGraphicFramePr>
        <p:xfrm>
          <a:off x="6734175" y="1321595"/>
          <a:ext cx="1014413" cy="304800"/>
        </p:xfrm>
        <a:graphic>
          <a:graphicData uri="http://schemas.openxmlformats.org/drawingml/2006/table">
            <a:tbl>
              <a:tblPr/>
              <a:tblGrid>
                <a:gridCol w="1014413">
                  <a:extLst>
                    <a:ext uri="{9D8B030D-6E8A-4147-A177-3AD203B41FA5}">
                      <a16:colId xmlns:a16="http://schemas.microsoft.com/office/drawing/2014/main" val="158694885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r>
                        <a:rPr lang="en-US" dirty="0" err="1"/>
                        <a:t>Lời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006352"/>
                  </a:ext>
                </a:extLst>
              </a:tr>
            </a:tbl>
          </a:graphicData>
        </a:graphic>
      </p:graphicFrame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8289813F-EE6A-4BFA-98A5-5E5916F2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9863"/>
              </p:ext>
            </p:extLst>
          </p:nvPr>
        </p:nvGraphicFramePr>
        <p:xfrm>
          <a:off x="6734175" y="1625599"/>
          <a:ext cx="1009650" cy="500061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523163053"/>
                    </a:ext>
                  </a:extLst>
                </a:gridCol>
              </a:tblGrid>
              <a:tr h="500061">
                <a:tc>
                  <a:txBody>
                    <a:bodyPr/>
                    <a:lstStyle/>
                    <a:p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9546"/>
                  </a:ext>
                </a:extLst>
              </a:tr>
            </a:tbl>
          </a:graphicData>
        </a:graphic>
      </p:graphicFrame>
      <p:graphicFrame>
        <p:nvGraphicFramePr>
          <p:cNvPr id="16" name="Bảng 15">
            <a:extLst>
              <a:ext uri="{FF2B5EF4-FFF2-40B4-BE49-F238E27FC236}">
                <a16:creationId xmlns:a16="http://schemas.microsoft.com/office/drawing/2014/main" id="{4C34D09C-36C5-4D67-BD3C-8FDCE0436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04075"/>
              </p:ext>
            </p:extLst>
          </p:nvPr>
        </p:nvGraphicFramePr>
        <p:xfrm>
          <a:off x="6743699" y="2132805"/>
          <a:ext cx="1009649" cy="381795"/>
        </p:xfrm>
        <a:graphic>
          <a:graphicData uri="http://schemas.openxmlformats.org/drawingml/2006/table">
            <a:tbl>
              <a:tblPr/>
              <a:tblGrid>
                <a:gridCol w="1009649">
                  <a:extLst>
                    <a:ext uri="{9D8B030D-6E8A-4147-A177-3AD203B41FA5}">
                      <a16:colId xmlns:a16="http://schemas.microsoft.com/office/drawing/2014/main" val="1272750313"/>
                    </a:ext>
                  </a:extLst>
                </a:gridCol>
              </a:tblGrid>
              <a:tr h="381795">
                <a:tc>
                  <a:txBody>
                    <a:bodyPr/>
                    <a:lstStyle/>
                    <a:p>
                      <a:r>
                        <a:rPr lang="en-US" dirty="0" err="1"/>
                        <a:t>Tốt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65248"/>
                  </a:ext>
                </a:extLst>
              </a:tr>
            </a:tbl>
          </a:graphicData>
        </a:graphic>
      </p:graphicFrame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1A6CF5B4-F813-4A0C-8004-0100E186E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38221"/>
              </p:ext>
            </p:extLst>
          </p:nvPr>
        </p:nvGraphicFramePr>
        <p:xfrm>
          <a:off x="6729413" y="2521745"/>
          <a:ext cx="1019176" cy="1364456"/>
        </p:xfrm>
        <a:graphic>
          <a:graphicData uri="http://schemas.openxmlformats.org/drawingml/2006/table">
            <a:tbl>
              <a:tblPr/>
              <a:tblGrid>
                <a:gridCol w="1019176">
                  <a:extLst>
                    <a:ext uri="{9D8B030D-6E8A-4147-A177-3AD203B41FA5}">
                      <a16:colId xmlns:a16="http://schemas.microsoft.com/office/drawing/2014/main" val="222002296"/>
                    </a:ext>
                  </a:extLst>
                </a:gridCol>
              </a:tblGrid>
              <a:tr h="1364456">
                <a:tc>
                  <a:txBody>
                    <a:bodyPr/>
                    <a:lstStyle/>
                    <a:p>
                      <a:r>
                        <a:rPr lang="en-US" dirty="0" err="1"/>
                        <a:t>Tốt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5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887E0E-6281-4A7B-902C-8AF665E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99" y="134062"/>
            <a:ext cx="6996600" cy="7158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B9DAAF-7B7F-40B3-8C37-08B3C304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099" y="931444"/>
            <a:ext cx="3339899" cy="2665799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vuông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Ô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Ô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Ô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Ô t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91DF98F-2DBA-4D7E-B193-43A7CB42B9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29800" y="931444"/>
            <a:ext cx="3339899" cy="2665799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Chỉ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ô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, ô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ô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trái,phải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389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523AAA-5A32-4554-A962-4CF61EE1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99" y="208951"/>
            <a:ext cx="6996600" cy="7158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11B5214-24F4-45CB-A2D2-C9CA8F0B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099" y="1060031"/>
            <a:ext cx="6256376" cy="3026194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-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bám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(</a:t>
            </a:r>
            <a:r>
              <a:rPr lang="en-US" dirty="0" err="1"/>
              <a:t>đi</a:t>
            </a:r>
            <a:r>
              <a:rPr lang="en-US" dirty="0"/>
              <a:t> men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</a:t>
            </a:r>
            <a:r>
              <a:rPr lang="en-US" dirty="0" err="1"/>
              <a:t>Lấp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(</a:t>
            </a:r>
            <a:r>
              <a:rPr lang="en-US" dirty="0" err="1"/>
              <a:t>lấp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(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(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loang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A*(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heuristic)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14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41D8F8-DBD4-4BE1-B722-2A1FAD19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99" y="208950"/>
            <a:ext cx="6996600" cy="1105499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111E86-7AD5-416C-99E5-6B7F43EBF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919" y="1374356"/>
            <a:ext cx="3339899" cy="266579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 </a:t>
            </a:r>
            <a:r>
              <a:rPr lang="en-US" err="1"/>
              <a:t>sẽ</a:t>
            </a:r>
            <a:r>
              <a:rPr lang="en-US"/>
              <a:t> quay về </a:t>
            </a:r>
            <a:r>
              <a:rPr lang="en-US" dirty="0"/>
              <a:t>ô tr</a:t>
            </a:r>
            <a:r>
              <a:rPr lang="vi-VN" dirty="0"/>
              <a:t>ư</a:t>
            </a:r>
            <a:r>
              <a:rPr lang="en-US" err="1"/>
              <a:t>ớc</a:t>
            </a:r>
            <a:r>
              <a:rPr lang="en-US"/>
              <a:t> đó để xét các nhánh mà ch</a:t>
            </a:r>
            <a:r>
              <a:rPr lang="vi-VN"/>
              <a:t>ư</a:t>
            </a:r>
            <a:r>
              <a:rPr lang="en-US"/>
              <a:t>a duyệt.</a:t>
            </a:r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8C3C1D7-0397-4E57-A73C-CE74CDC5BC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6850" y="1517232"/>
            <a:ext cx="3339899" cy="266579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346313-E100-43DA-ADCA-5F4C153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51" y="960469"/>
            <a:ext cx="3633930" cy="3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DE53448-960F-4959-BCB4-863DE1049EEC}"/>
              </a:ext>
            </a:extLst>
          </p:cNvPr>
          <p:cNvSpPr txBox="1"/>
          <p:nvPr/>
        </p:nvSpPr>
        <p:spPr>
          <a:xfrm>
            <a:off x="1200151" y="671513"/>
            <a:ext cx="69723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Mã giả :</a:t>
            </a:r>
          </a:p>
          <a:p>
            <a:r>
              <a:rPr lang="en-US"/>
              <a:t>Function DFS (x){</a:t>
            </a:r>
          </a:p>
          <a:p>
            <a:r>
              <a:rPr lang="en-US"/>
              <a:t>	Đánh dấu ô x đã duyệt</a:t>
            </a:r>
          </a:p>
          <a:p>
            <a:r>
              <a:rPr lang="en-US"/>
              <a:t>	stack St.push(x);</a:t>
            </a:r>
          </a:p>
          <a:p>
            <a:r>
              <a:rPr lang="en-US"/>
              <a:t>	if(x là đích) then{</a:t>
            </a:r>
          </a:p>
          <a:p>
            <a:r>
              <a:rPr lang="en-US"/>
              <a:t>		truy vết ng</a:t>
            </a:r>
            <a:r>
              <a:rPr lang="vi-VN"/>
              <a:t>ư</a:t>
            </a:r>
            <a:r>
              <a:rPr lang="en-US"/>
              <a:t>ợc lại tìm lối đi</a:t>
            </a:r>
          </a:p>
          <a:p>
            <a:r>
              <a:rPr lang="en-US"/>
              <a:t>		return }</a:t>
            </a:r>
          </a:p>
          <a:p>
            <a:r>
              <a:rPr lang="en-US"/>
              <a:t>	if(x là lối cụt) St.pop();</a:t>
            </a:r>
          </a:p>
          <a:p>
            <a:r>
              <a:rPr lang="en-US"/>
              <a:t>	foreach( ô v kề với ô x là lối đi ch</a:t>
            </a:r>
            <a:r>
              <a:rPr lang="vi-VN"/>
              <a:t>ư</a:t>
            </a:r>
            <a:r>
              <a:rPr lang="en-US"/>
              <a:t>a đ</a:t>
            </a:r>
            <a:r>
              <a:rPr lang="vi-VN"/>
              <a:t>ư</a:t>
            </a:r>
            <a:r>
              <a:rPr lang="en-US"/>
              <a:t>ợc duyệt){</a:t>
            </a:r>
          </a:p>
          <a:p>
            <a:r>
              <a:rPr lang="en-US"/>
              <a:t>		v.parent =x	</a:t>
            </a:r>
          </a:p>
          <a:p>
            <a:r>
              <a:rPr lang="en-US"/>
              <a:t>		DFS(v)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0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F14A785-B15E-4781-9D51-36AFCE1E1E5B}"/>
              </a:ext>
            </a:extLst>
          </p:cNvPr>
          <p:cNvSpPr txBox="1"/>
          <p:nvPr/>
        </p:nvSpPr>
        <p:spPr>
          <a:xfrm>
            <a:off x="1028700" y="1578769"/>
            <a:ext cx="485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E1470D7-6147-40A9-982A-EA81FD7F61A7}"/>
              </a:ext>
            </a:extLst>
          </p:cNvPr>
          <p:cNvSpPr txBox="1"/>
          <p:nvPr/>
        </p:nvSpPr>
        <p:spPr>
          <a:xfrm>
            <a:off x="43729" y="992982"/>
            <a:ext cx="3386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Mỗi ô sẽ đ</a:t>
            </a:r>
            <a:r>
              <a:rPr lang="vi-VN"/>
              <a:t>ư</a:t>
            </a:r>
            <a:r>
              <a:rPr lang="en-US"/>
              <a:t>ợc gọi đệ quy tối đa 1 lần nếu đó là lối đi vì có đánh nhãn các ô đã duyệt, nên không v</a:t>
            </a:r>
            <a:r>
              <a:rPr lang="vi-VN"/>
              <a:t>ư</a:t>
            </a:r>
            <a:r>
              <a:rPr lang="en-US"/>
              <a:t>ớng phải sự chồng chéo.</a:t>
            </a:r>
          </a:p>
          <a:p>
            <a:pPr marL="285750" indent="-285750">
              <a:buFontTx/>
              <a:buChar char="-"/>
            </a:pPr>
            <a:r>
              <a:rPr lang="en-US"/>
              <a:t>Trong trường hợp tồi tệ nhất với một mê cung kích th</a:t>
            </a:r>
            <a:r>
              <a:rPr lang="vi-VN"/>
              <a:t>ư</a:t>
            </a:r>
            <a:r>
              <a:rPr lang="en-US"/>
              <a:t>ớc m*n nó sẽ duyệt qua tất cả các ô là lối đi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/>
              <a:t>nếu mê cung chỉ gồm lối đi thì nó phải duyệt qua tất cả mê cung</a:t>
            </a:r>
          </a:p>
          <a:p>
            <a:r>
              <a:rPr lang="en-US"/>
              <a:t>Độ phức tạp thuật toán: O(m*n)</a:t>
            </a:r>
          </a:p>
          <a:p>
            <a:r>
              <a:rPr lang="en-US"/>
              <a:t>Dùng cấu trúc stack để l</a:t>
            </a:r>
            <a:r>
              <a:rPr lang="vi-VN"/>
              <a:t>ư</a:t>
            </a:r>
            <a:r>
              <a:rPr lang="en-US"/>
              <a:t>u trữ kết quả lối đi O(m*n)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2D64AA1-A9A4-4043-AE50-0D03ED3D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03" y="401015"/>
            <a:ext cx="5592689" cy="38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F1A185D-26DE-4A02-8318-ABC09AFB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394" y="600076"/>
            <a:ext cx="6650831" cy="36186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/>
              <a:t>-Độ phức tạp thuật toán O(m*n) kích th</a:t>
            </a:r>
            <a:r>
              <a:rPr lang="vi-VN"/>
              <a:t>ư</a:t>
            </a:r>
            <a:r>
              <a:rPr lang="en-US"/>
              <a:t>ớc mê cung</a:t>
            </a:r>
          </a:p>
          <a:p>
            <a:pPr>
              <a:buNone/>
            </a:pPr>
            <a:r>
              <a:rPr lang="en-US"/>
              <a:t>-Tính </a:t>
            </a:r>
            <a:r>
              <a:rPr lang="en-US" smtClean="0"/>
              <a:t>hoàn chỉnh</a:t>
            </a:r>
            <a:r>
              <a:rPr lang="en-US" smtClean="0"/>
              <a:t> </a:t>
            </a:r>
            <a:r>
              <a:rPr lang="en-US"/>
              <a:t>(tìm thấy lời giải) : luôn luôn có thể tìm đ</a:t>
            </a:r>
            <a:r>
              <a:rPr lang="vi-VN"/>
              <a:t>ư</a:t>
            </a:r>
            <a:r>
              <a:rPr lang="en-US"/>
              <a:t>ợc lời giải nếu mê cung có đ</a:t>
            </a:r>
            <a:r>
              <a:rPr lang="vi-VN"/>
              <a:t>ư</a:t>
            </a:r>
            <a:r>
              <a:rPr lang="en-US"/>
              <a:t>ờng đi tới đích tuy nhiên không hẳn là lời giải tốt nhất.</a:t>
            </a:r>
          </a:p>
          <a:p>
            <a:pPr>
              <a:buNone/>
            </a:pPr>
            <a:r>
              <a:rPr lang="en-US" smtClean="0"/>
              <a:t>- Thời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err="1"/>
              <a:t>tiên</a:t>
            </a:r>
            <a:r>
              <a:rPr lang="en-US" smtClean="0"/>
              <a:t>.</a:t>
            </a:r>
          </a:p>
          <a:p>
            <a:pPr>
              <a:buNone/>
            </a:pPr>
            <a:r>
              <a:rPr lang="en-US" smtClean="0"/>
              <a:t>- Thuật toán không tối ưu(không đảm bảo tìm được tuyến đường có chi phí thấp nhất).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FBCAE4-6570-4D54-94A6-F77443B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rộng(BFS)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7F10D6-E49E-45BE-9A30-35007C6C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2E44D8-83DD-4D4F-BFF7-DC0E2F8F9D5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A97300F-A84C-40CC-AA93-0B3CAC85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62" y="1526625"/>
            <a:ext cx="3339898" cy="26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ADE3320-C789-4BF4-B8E3-D54DA1DDB657}"/>
              </a:ext>
            </a:extLst>
          </p:cNvPr>
          <p:cNvSpPr txBox="1"/>
          <p:nvPr/>
        </p:nvSpPr>
        <p:spPr>
          <a:xfrm>
            <a:off x="692943" y="742949"/>
            <a:ext cx="37861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Mã giả:</a:t>
            </a:r>
          </a:p>
          <a:p>
            <a:r>
              <a:rPr lang="en-US"/>
              <a:t>Function BFS(x){</a:t>
            </a:r>
          </a:p>
          <a:p>
            <a:r>
              <a:rPr lang="en-US"/>
              <a:t>	if(x là đích) return</a:t>
            </a:r>
          </a:p>
          <a:p>
            <a:r>
              <a:rPr lang="en-US"/>
              <a:t>	foreach(ô v kề với x ch</a:t>
            </a:r>
            <a:r>
              <a:rPr lang="vi-VN"/>
              <a:t>ư</a:t>
            </a:r>
            <a:r>
              <a:rPr lang="en-US"/>
              <a:t>a xét){</a:t>
            </a:r>
          </a:p>
          <a:p>
            <a:r>
              <a:rPr lang="en-US"/>
              <a:t>		v.parent =x</a:t>
            </a:r>
          </a:p>
          <a:p>
            <a:r>
              <a:rPr lang="en-US"/>
              <a:t>		queue Q.push(v)</a:t>
            </a:r>
          </a:p>
          <a:p>
            <a:r>
              <a:rPr lang="en-US"/>
              <a:t>	}</a:t>
            </a:r>
          </a:p>
          <a:p>
            <a:r>
              <a:rPr lang="en-US"/>
              <a:t>	if(Q.empty()) then return</a:t>
            </a:r>
          </a:p>
          <a:p>
            <a:r>
              <a:rPr lang="en-US"/>
              <a:t>	y=Q.front()</a:t>
            </a:r>
          </a:p>
          <a:p>
            <a:r>
              <a:rPr lang="en-US"/>
              <a:t>	Q.pop()</a:t>
            </a:r>
          </a:p>
          <a:p>
            <a:r>
              <a:rPr lang="en-US"/>
              <a:t>	BFS(y)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CB3AC2E-A829-4731-AAD3-718E3235C817}"/>
              </a:ext>
            </a:extLst>
          </p:cNvPr>
          <p:cNvSpPr txBox="1"/>
          <p:nvPr/>
        </p:nvSpPr>
        <p:spPr>
          <a:xfrm>
            <a:off x="5157788" y="992982"/>
            <a:ext cx="3914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vi-VN"/>
              <a:t>ư</a:t>
            </a:r>
            <a:r>
              <a:rPr lang="en-US"/>
              <a:t>ơng tự với trường hợp xấu nhất của dfs thì độ phức tạp bfs cũng nh</a:t>
            </a:r>
            <a:r>
              <a:rPr lang="vi-VN"/>
              <a:t>ư</a:t>
            </a:r>
            <a:r>
              <a:rPr lang="en-US"/>
              <a:t> thế.</a:t>
            </a:r>
          </a:p>
          <a:p>
            <a:r>
              <a:rPr lang="en-US"/>
              <a:t>Tuy nhiên độ phức tạp không gian bộ nhớ thì bfs thực sự không tốt vì sử dụng queue để l</a:t>
            </a:r>
            <a:r>
              <a:rPr lang="vi-VN"/>
              <a:t>ư</a:t>
            </a:r>
            <a:r>
              <a:rPr lang="en-US"/>
              <a:t>u trữ các ô lân cận nên có độ phức tạp O(n^3)</a:t>
            </a:r>
          </a:p>
        </p:txBody>
      </p:sp>
    </p:spTree>
    <p:extLst>
      <p:ext uri="{BB962C8B-B14F-4D97-AF65-F5344CB8AC3E}">
        <p14:creationId xmlns:p14="http://schemas.microsoft.com/office/powerpoint/2010/main" val="3879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1347</Words>
  <Application>Microsoft Office PowerPoint</Application>
  <PresentationFormat>On-screen Show (16:9)</PresentationFormat>
  <Paragraphs>138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Source Sans Pro</vt:lpstr>
      <vt:lpstr>Arial</vt:lpstr>
      <vt:lpstr>Oswald</vt:lpstr>
      <vt:lpstr>Wingdings</vt:lpstr>
      <vt:lpstr>Times New Roman</vt:lpstr>
      <vt:lpstr>Symbol</vt:lpstr>
      <vt:lpstr>Quince template</vt:lpstr>
      <vt:lpstr>BÀI TOÁN MÊ CUNG</vt:lpstr>
      <vt:lpstr>I Mô tả bài toán </vt:lpstr>
      <vt:lpstr>II Các giải pháp</vt:lpstr>
      <vt:lpstr>III Chi tiết thuật toán trong bài làm  III.1 Thuật toán DFS</vt:lpstr>
      <vt:lpstr>PowerPoint Presentation</vt:lpstr>
      <vt:lpstr>PowerPoint Presentation</vt:lpstr>
      <vt:lpstr>PowerPoint Presentation</vt:lpstr>
      <vt:lpstr>III.2 Thuật toán duyệt chiều rộng(BFS)  </vt:lpstr>
      <vt:lpstr>PowerPoint Presentation</vt:lpstr>
      <vt:lpstr>PowerPoint Presentation</vt:lpstr>
      <vt:lpstr>III.3 Thuật toán A*</vt:lpstr>
      <vt:lpstr>Mô tả thuật toán</vt:lpstr>
      <vt:lpstr>PowerPoint Presentation</vt:lpstr>
      <vt:lpstr>Lựa chọn hàm heuristic</vt:lpstr>
      <vt:lpstr>PowerPoint Presentation</vt:lpstr>
      <vt:lpstr>PowerPoint Presentation</vt:lpstr>
      <vt:lpstr>PowerPoint Presentation</vt:lpstr>
      <vt:lpstr>PowerPoint Presentation</vt:lpstr>
      <vt:lpstr>IV So sánh các thuật toán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Admin</cp:lastModifiedBy>
  <cp:revision>49</cp:revision>
  <dcterms:modified xsi:type="dcterms:W3CDTF">2018-12-23T13:46:05Z</dcterms:modified>
</cp:coreProperties>
</file>