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73" r:id="rId5"/>
    <p:sldId id="274" r:id="rId6"/>
    <p:sldId id="275" r:id="rId7"/>
    <p:sldId id="269" r:id="rId8"/>
    <p:sldId id="270" r:id="rId9"/>
    <p:sldId id="258" r:id="rId10"/>
    <p:sldId id="276" r:id="rId11"/>
    <p:sldId id="277" r:id="rId12"/>
    <p:sldId id="278" r:id="rId13"/>
    <p:sldId id="279" r:id="rId14"/>
    <p:sldId id="280" r:id="rId15"/>
    <p:sldId id="268" r:id="rId16"/>
    <p:sldId id="259" r:id="rId17"/>
    <p:sldId id="260" r:id="rId18"/>
    <p:sldId id="261" r:id="rId19"/>
    <p:sldId id="262" r:id="rId20"/>
    <p:sldId id="263" r:id="rId21"/>
    <p:sldId id="264" r:id="rId22"/>
    <p:sldId id="265" r:id="rId23"/>
    <p:sldId id="266" r:id="rId24"/>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87"/>
  </p:normalViewPr>
  <p:slideViewPr>
    <p:cSldViewPr snapToGrid="0">
      <p:cViewPr varScale="1">
        <p:scale>
          <a:sx n="100" d="100"/>
          <a:sy n="100" d="100"/>
        </p:scale>
        <p:origin x="6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BEF5-6D57-F489-896A-61C21A4163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A663EF08-A8CB-5EA2-C872-4860246C4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F28F753D-C4CC-59EC-799A-D585345770FC}"/>
              </a:ext>
            </a:extLst>
          </p:cNvPr>
          <p:cNvSpPr>
            <a:spLocks noGrp="1"/>
          </p:cNvSpPr>
          <p:nvPr>
            <p:ph type="dt" sz="half" idx="10"/>
          </p:nvPr>
        </p:nvSpPr>
        <p:spPr/>
        <p:txBody>
          <a:bodyPr/>
          <a:lstStyle/>
          <a:p>
            <a:fld id="{FFB5EBB5-B85F-2841-82BB-F556448C4D82}" type="datetimeFigureOut">
              <a:rPr lang="en-VN" smtClean="0"/>
              <a:t>27/06/2023</a:t>
            </a:fld>
            <a:endParaRPr lang="en-VN"/>
          </a:p>
        </p:txBody>
      </p:sp>
      <p:sp>
        <p:nvSpPr>
          <p:cNvPr id="5" name="Footer Placeholder 4">
            <a:extLst>
              <a:ext uri="{FF2B5EF4-FFF2-40B4-BE49-F238E27FC236}">
                <a16:creationId xmlns:a16="http://schemas.microsoft.com/office/drawing/2014/main" id="{BC97BF5A-E129-78B6-1370-AB2218F6C6D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F0D23CE-4CC4-440D-650A-4E4FFC11E029}"/>
              </a:ext>
            </a:extLst>
          </p:cNvPr>
          <p:cNvSpPr>
            <a:spLocks noGrp="1"/>
          </p:cNvSpPr>
          <p:nvPr>
            <p:ph type="sldNum" sz="quarter" idx="12"/>
          </p:nvPr>
        </p:nvSpPr>
        <p:spPr/>
        <p:txBody>
          <a:bodyPr/>
          <a:lstStyle/>
          <a:p>
            <a:fld id="{51801FBF-491A-5748-B2C2-0D2428B8CE58}" type="slidenum">
              <a:rPr lang="en-VN" smtClean="0"/>
              <a:t>‹#›</a:t>
            </a:fld>
            <a:endParaRPr lang="en-VN"/>
          </a:p>
        </p:txBody>
      </p:sp>
    </p:spTree>
    <p:extLst>
      <p:ext uri="{BB962C8B-B14F-4D97-AF65-F5344CB8AC3E}">
        <p14:creationId xmlns:p14="http://schemas.microsoft.com/office/powerpoint/2010/main" val="166149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1437-EC39-E7CA-49CC-94658CFCE371}"/>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F98AFC81-70F1-D71E-4C09-7834B2FE75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32F6041-1A69-BBBD-2792-1D79705BA258}"/>
              </a:ext>
            </a:extLst>
          </p:cNvPr>
          <p:cNvSpPr>
            <a:spLocks noGrp="1"/>
          </p:cNvSpPr>
          <p:nvPr>
            <p:ph type="dt" sz="half" idx="10"/>
          </p:nvPr>
        </p:nvSpPr>
        <p:spPr/>
        <p:txBody>
          <a:bodyPr/>
          <a:lstStyle/>
          <a:p>
            <a:fld id="{FFB5EBB5-B85F-2841-82BB-F556448C4D82}" type="datetimeFigureOut">
              <a:rPr lang="en-VN" smtClean="0"/>
              <a:t>27/06/2023</a:t>
            </a:fld>
            <a:endParaRPr lang="en-VN"/>
          </a:p>
        </p:txBody>
      </p:sp>
      <p:sp>
        <p:nvSpPr>
          <p:cNvPr id="5" name="Footer Placeholder 4">
            <a:extLst>
              <a:ext uri="{FF2B5EF4-FFF2-40B4-BE49-F238E27FC236}">
                <a16:creationId xmlns:a16="http://schemas.microsoft.com/office/drawing/2014/main" id="{1D787DDD-B4EB-3CA9-6332-338C90F7E8F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EDAD54D-4035-B041-19CF-088637131CE0}"/>
              </a:ext>
            </a:extLst>
          </p:cNvPr>
          <p:cNvSpPr>
            <a:spLocks noGrp="1"/>
          </p:cNvSpPr>
          <p:nvPr>
            <p:ph type="sldNum" sz="quarter" idx="12"/>
          </p:nvPr>
        </p:nvSpPr>
        <p:spPr/>
        <p:txBody>
          <a:bodyPr/>
          <a:lstStyle/>
          <a:p>
            <a:fld id="{51801FBF-491A-5748-B2C2-0D2428B8CE58}" type="slidenum">
              <a:rPr lang="en-VN" smtClean="0"/>
              <a:t>‹#›</a:t>
            </a:fld>
            <a:endParaRPr lang="en-VN"/>
          </a:p>
        </p:txBody>
      </p:sp>
    </p:spTree>
    <p:extLst>
      <p:ext uri="{BB962C8B-B14F-4D97-AF65-F5344CB8AC3E}">
        <p14:creationId xmlns:p14="http://schemas.microsoft.com/office/powerpoint/2010/main" val="152358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D8F0EC-D874-1714-DF3A-5E667D6D6A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B758202B-9CF3-A7C3-83BA-DA98FD4116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5F5FD17-01AA-4D8D-1C36-1B3B8DE66323}"/>
              </a:ext>
            </a:extLst>
          </p:cNvPr>
          <p:cNvSpPr>
            <a:spLocks noGrp="1"/>
          </p:cNvSpPr>
          <p:nvPr>
            <p:ph type="dt" sz="half" idx="10"/>
          </p:nvPr>
        </p:nvSpPr>
        <p:spPr/>
        <p:txBody>
          <a:bodyPr/>
          <a:lstStyle/>
          <a:p>
            <a:fld id="{FFB5EBB5-B85F-2841-82BB-F556448C4D82}" type="datetimeFigureOut">
              <a:rPr lang="en-VN" smtClean="0"/>
              <a:t>27/06/2023</a:t>
            </a:fld>
            <a:endParaRPr lang="en-VN"/>
          </a:p>
        </p:txBody>
      </p:sp>
      <p:sp>
        <p:nvSpPr>
          <p:cNvPr id="5" name="Footer Placeholder 4">
            <a:extLst>
              <a:ext uri="{FF2B5EF4-FFF2-40B4-BE49-F238E27FC236}">
                <a16:creationId xmlns:a16="http://schemas.microsoft.com/office/drawing/2014/main" id="{3D715200-81DB-8670-9963-A1D0794EC43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CCFEA8D-5F0D-5A69-02E0-DA229B1A8725}"/>
              </a:ext>
            </a:extLst>
          </p:cNvPr>
          <p:cNvSpPr>
            <a:spLocks noGrp="1"/>
          </p:cNvSpPr>
          <p:nvPr>
            <p:ph type="sldNum" sz="quarter" idx="12"/>
          </p:nvPr>
        </p:nvSpPr>
        <p:spPr/>
        <p:txBody>
          <a:bodyPr/>
          <a:lstStyle/>
          <a:p>
            <a:fld id="{51801FBF-491A-5748-B2C2-0D2428B8CE58}" type="slidenum">
              <a:rPr lang="en-VN" smtClean="0"/>
              <a:t>‹#›</a:t>
            </a:fld>
            <a:endParaRPr lang="en-VN"/>
          </a:p>
        </p:txBody>
      </p:sp>
    </p:spTree>
    <p:extLst>
      <p:ext uri="{BB962C8B-B14F-4D97-AF65-F5344CB8AC3E}">
        <p14:creationId xmlns:p14="http://schemas.microsoft.com/office/powerpoint/2010/main" val="400196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8E03-3871-C0D6-8C97-039807C5C4F8}"/>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CC5A0226-26B7-4200-222B-7AD4B33BF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3610E80-491C-EBCB-3700-09F5CDDF70DA}"/>
              </a:ext>
            </a:extLst>
          </p:cNvPr>
          <p:cNvSpPr>
            <a:spLocks noGrp="1"/>
          </p:cNvSpPr>
          <p:nvPr>
            <p:ph type="dt" sz="half" idx="10"/>
          </p:nvPr>
        </p:nvSpPr>
        <p:spPr/>
        <p:txBody>
          <a:bodyPr/>
          <a:lstStyle/>
          <a:p>
            <a:fld id="{FFB5EBB5-B85F-2841-82BB-F556448C4D82}" type="datetimeFigureOut">
              <a:rPr lang="en-VN" smtClean="0"/>
              <a:t>27/06/2023</a:t>
            </a:fld>
            <a:endParaRPr lang="en-VN"/>
          </a:p>
        </p:txBody>
      </p:sp>
      <p:sp>
        <p:nvSpPr>
          <p:cNvPr id="5" name="Footer Placeholder 4">
            <a:extLst>
              <a:ext uri="{FF2B5EF4-FFF2-40B4-BE49-F238E27FC236}">
                <a16:creationId xmlns:a16="http://schemas.microsoft.com/office/drawing/2014/main" id="{CE7903CB-9C26-AA3E-6E45-3158F82ADC8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0878E8A3-C3A3-4AB4-F1D9-1CD25CF2112B}"/>
              </a:ext>
            </a:extLst>
          </p:cNvPr>
          <p:cNvSpPr>
            <a:spLocks noGrp="1"/>
          </p:cNvSpPr>
          <p:nvPr>
            <p:ph type="sldNum" sz="quarter" idx="12"/>
          </p:nvPr>
        </p:nvSpPr>
        <p:spPr/>
        <p:txBody>
          <a:bodyPr/>
          <a:lstStyle/>
          <a:p>
            <a:fld id="{51801FBF-491A-5748-B2C2-0D2428B8CE58}" type="slidenum">
              <a:rPr lang="en-VN" smtClean="0"/>
              <a:t>‹#›</a:t>
            </a:fld>
            <a:endParaRPr lang="en-VN"/>
          </a:p>
        </p:txBody>
      </p:sp>
    </p:spTree>
    <p:extLst>
      <p:ext uri="{BB962C8B-B14F-4D97-AF65-F5344CB8AC3E}">
        <p14:creationId xmlns:p14="http://schemas.microsoft.com/office/powerpoint/2010/main" val="110270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A830-081D-ED16-606E-CFC51A9C7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58A8DB8B-9E44-74CF-6D2E-395F592B94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1F2F23-7500-2F28-FB03-126EE37411F9}"/>
              </a:ext>
            </a:extLst>
          </p:cNvPr>
          <p:cNvSpPr>
            <a:spLocks noGrp="1"/>
          </p:cNvSpPr>
          <p:nvPr>
            <p:ph type="dt" sz="half" idx="10"/>
          </p:nvPr>
        </p:nvSpPr>
        <p:spPr/>
        <p:txBody>
          <a:bodyPr/>
          <a:lstStyle/>
          <a:p>
            <a:fld id="{FFB5EBB5-B85F-2841-82BB-F556448C4D82}" type="datetimeFigureOut">
              <a:rPr lang="en-VN" smtClean="0"/>
              <a:t>27/06/2023</a:t>
            </a:fld>
            <a:endParaRPr lang="en-VN"/>
          </a:p>
        </p:txBody>
      </p:sp>
      <p:sp>
        <p:nvSpPr>
          <p:cNvPr id="5" name="Footer Placeholder 4">
            <a:extLst>
              <a:ext uri="{FF2B5EF4-FFF2-40B4-BE49-F238E27FC236}">
                <a16:creationId xmlns:a16="http://schemas.microsoft.com/office/drawing/2014/main" id="{27C969F2-6484-D115-1820-2CAED00555A3}"/>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78ADD4B-2DAB-0F88-2927-99ADC1108EE5}"/>
              </a:ext>
            </a:extLst>
          </p:cNvPr>
          <p:cNvSpPr>
            <a:spLocks noGrp="1"/>
          </p:cNvSpPr>
          <p:nvPr>
            <p:ph type="sldNum" sz="quarter" idx="12"/>
          </p:nvPr>
        </p:nvSpPr>
        <p:spPr/>
        <p:txBody>
          <a:bodyPr/>
          <a:lstStyle/>
          <a:p>
            <a:fld id="{51801FBF-491A-5748-B2C2-0D2428B8CE58}" type="slidenum">
              <a:rPr lang="en-VN" smtClean="0"/>
              <a:t>‹#›</a:t>
            </a:fld>
            <a:endParaRPr lang="en-VN"/>
          </a:p>
        </p:txBody>
      </p:sp>
    </p:spTree>
    <p:extLst>
      <p:ext uri="{BB962C8B-B14F-4D97-AF65-F5344CB8AC3E}">
        <p14:creationId xmlns:p14="http://schemas.microsoft.com/office/powerpoint/2010/main" val="245685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EA0B-A469-5304-C146-EB249E2AF038}"/>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2A22227F-F956-9064-2718-60645B0886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37F64906-BAA1-95AD-C958-B5A71BA041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D5E716C5-C184-EBE4-B7E0-B1A4EB4FC003}"/>
              </a:ext>
            </a:extLst>
          </p:cNvPr>
          <p:cNvSpPr>
            <a:spLocks noGrp="1"/>
          </p:cNvSpPr>
          <p:nvPr>
            <p:ph type="dt" sz="half" idx="10"/>
          </p:nvPr>
        </p:nvSpPr>
        <p:spPr/>
        <p:txBody>
          <a:bodyPr/>
          <a:lstStyle/>
          <a:p>
            <a:fld id="{FFB5EBB5-B85F-2841-82BB-F556448C4D82}" type="datetimeFigureOut">
              <a:rPr lang="en-VN" smtClean="0"/>
              <a:t>27/06/2023</a:t>
            </a:fld>
            <a:endParaRPr lang="en-VN"/>
          </a:p>
        </p:txBody>
      </p:sp>
      <p:sp>
        <p:nvSpPr>
          <p:cNvPr id="6" name="Footer Placeholder 5">
            <a:extLst>
              <a:ext uri="{FF2B5EF4-FFF2-40B4-BE49-F238E27FC236}">
                <a16:creationId xmlns:a16="http://schemas.microsoft.com/office/drawing/2014/main" id="{EB39588E-FDF2-631B-0196-8CE658B3E5A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1165C99-B0D4-0BC3-1115-00D5C768A444}"/>
              </a:ext>
            </a:extLst>
          </p:cNvPr>
          <p:cNvSpPr>
            <a:spLocks noGrp="1"/>
          </p:cNvSpPr>
          <p:nvPr>
            <p:ph type="sldNum" sz="quarter" idx="12"/>
          </p:nvPr>
        </p:nvSpPr>
        <p:spPr/>
        <p:txBody>
          <a:bodyPr/>
          <a:lstStyle/>
          <a:p>
            <a:fld id="{51801FBF-491A-5748-B2C2-0D2428B8CE58}" type="slidenum">
              <a:rPr lang="en-VN" smtClean="0"/>
              <a:t>‹#›</a:t>
            </a:fld>
            <a:endParaRPr lang="en-VN"/>
          </a:p>
        </p:txBody>
      </p:sp>
    </p:spTree>
    <p:extLst>
      <p:ext uri="{BB962C8B-B14F-4D97-AF65-F5344CB8AC3E}">
        <p14:creationId xmlns:p14="http://schemas.microsoft.com/office/powerpoint/2010/main" val="194836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F613-61DC-5405-85C0-85A4CFFF4FB2}"/>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4D11B0C2-1933-19A8-35FF-F99F60734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8ECFF6-16AB-7571-7005-5D3B07D67B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E47B9851-93A2-0B2C-C75E-8C9CF60ED1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D0521B-6CB6-4044-B465-B2D1EEE1C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662591E9-A541-1AEA-27FF-C87C1ABFF1ED}"/>
              </a:ext>
            </a:extLst>
          </p:cNvPr>
          <p:cNvSpPr>
            <a:spLocks noGrp="1"/>
          </p:cNvSpPr>
          <p:nvPr>
            <p:ph type="dt" sz="half" idx="10"/>
          </p:nvPr>
        </p:nvSpPr>
        <p:spPr/>
        <p:txBody>
          <a:bodyPr/>
          <a:lstStyle/>
          <a:p>
            <a:fld id="{FFB5EBB5-B85F-2841-82BB-F556448C4D82}" type="datetimeFigureOut">
              <a:rPr lang="en-VN" smtClean="0"/>
              <a:t>27/06/2023</a:t>
            </a:fld>
            <a:endParaRPr lang="en-VN"/>
          </a:p>
        </p:txBody>
      </p:sp>
      <p:sp>
        <p:nvSpPr>
          <p:cNvPr id="8" name="Footer Placeholder 7">
            <a:extLst>
              <a:ext uri="{FF2B5EF4-FFF2-40B4-BE49-F238E27FC236}">
                <a16:creationId xmlns:a16="http://schemas.microsoft.com/office/drawing/2014/main" id="{30DE0D2E-7794-6959-30FB-25DF162AA31E}"/>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E03D5F4B-126D-6315-1581-FBF9997CB957}"/>
              </a:ext>
            </a:extLst>
          </p:cNvPr>
          <p:cNvSpPr>
            <a:spLocks noGrp="1"/>
          </p:cNvSpPr>
          <p:nvPr>
            <p:ph type="sldNum" sz="quarter" idx="12"/>
          </p:nvPr>
        </p:nvSpPr>
        <p:spPr/>
        <p:txBody>
          <a:bodyPr/>
          <a:lstStyle/>
          <a:p>
            <a:fld id="{51801FBF-491A-5748-B2C2-0D2428B8CE58}" type="slidenum">
              <a:rPr lang="en-VN" smtClean="0"/>
              <a:t>‹#›</a:t>
            </a:fld>
            <a:endParaRPr lang="en-VN"/>
          </a:p>
        </p:txBody>
      </p:sp>
    </p:spTree>
    <p:extLst>
      <p:ext uri="{BB962C8B-B14F-4D97-AF65-F5344CB8AC3E}">
        <p14:creationId xmlns:p14="http://schemas.microsoft.com/office/powerpoint/2010/main" val="224087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FC3D-26CD-5CBC-B974-618A504AB229}"/>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E06987FE-FEB5-4911-1FD6-BE604E673BEB}"/>
              </a:ext>
            </a:extLst>
          </p:cNvPr>
          <p:cNvSpPr>
            <a:spLocks noGrp="1"/>
          </p:cNvSpPr>
          <p:nvPr>
            <p:ph type="dt" sz="half" idx="10"/>
          </p:nvPr>
        </p:nvSpPr>
        <p:spPr/>
        <p:txBody>
          <a:bodyPr/>
          <a:lstStyle/>
          <a:p>
            <a:fld id="{FFB5EBB5-B85F-2841-82BB-F556448C4D82}" type="datetimeFigureOut">
              <a:rPr lang="en-VN" smtClean="0"/>
              <a:t>27/06/2023</a:t>
            </a:fld>
            <a:endParaRPr lang="en-VN"/>
          </a:p>
        </p:txBody>
      </p:sp>
      <p:sp>
        <p:nvSpPr>
          <p:cNvPr id="4" name="Footer Placeholder 3">
            <a:extLst>
              <a:ext uri="{FF2B5EF4-FFF2-40B4-BE49-F238E27FC236}">
                <a16:creationId xmlns:a16="http://schemas.microsoft.com/office/drawing/2014/main" id="{37AE813F-C446-0F31-B825-19A14854782A}"/>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07669708-A3C5-FC66-C73F-735E78105604}"/>
              </a:ext>
            </a:extLst>
          </p:cNvPr>
          <p:cNvSpPr>
            <a:spLocks noGrp="1"/>
          </p:cNvSpPr>
          <p:nvPr>
            <p:ph type="sldNum" sz="quarter" idx="12"/>
          </p:nvPr>
        </p:nvSpPr>
        <p:spPr/>
        <p:txBody>
          <a:bodyPr/>
          <a:lstStyle/>
          <a:p>
            <a:fld id="{51801FBF-491A-5748-B2C2-0D2428B8CE58}" type="slidenum">
              <a:rPr lang="en-VN" smtClean="0"/>
              <a:t>‹#›</a:t>
            </a:fld>
            <a:endParaRPr lang="en-VN"/>
          </a:p>
        </p:txBody>
      </p:sp>
    </p:spTree>
    <p:extLst>
      <p:ext uri="{BB962C8B-B14F-4D97-AF65-F5344CB8AC3E}">
        <p14:creationId xmlns:p14="http://schemas.microsoft.com/office/powerpoint/2010/main" val="363072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490DB6-CAD5-1BFC-A0A5-AA135CB2027C}"/>
              </a:ext>
            </a:extLst>
          </p:cNvPr>
          <p:cNvSpPr>
            <a:spLocks noGrp="1"/>
          </p:cNvSpPr>
          <p:nvPr>
            <p:ph type="dt" sz="half" idx="10"/>
          </p:nvPr>
        </p:nvSpPr>
        <p:spPr/>
        <p:txBody>
          <a:bodyPr/>
          <a:lstStyle/>
          <a:p>
            <a:fld id="{FFB5EBB5-B85F-2841-82BB-F556448C4D82}" type="datetimeFigureOut">
              <a:rPr lang="en-VN" smtClean="0"/>
              <a:t>27/06/2023</a:t>
            </a:fld>
            <a:endParaRPr lang="en-VN"/>
          </a:p>
        </p:txBody>
      </p:sp>
      <p:sp>
        <p:nvSpPr>
          <p:cNvPr id="3" name="Footer Placeholder 2">
            <a:extLst>
              <a:ext uri="{FF2B5EF4-FFF2-40B4-BE49-F238E27FC236}">
                <a16:creationId xmlns:a16="http://schemas.microsoft.com/office/drawing/2014/main" id="{4E04DD04-D7D9-6F45-3281-E4B63D372616}"/>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62E335C9-D508-7529-CADC-425F9F6E8B23}"/>
              </a:ext>
            </a:extLst>
          </p:cNvPr>
          <p:cNvSpPr>
            <a:spLocks noGrp="1"/>
          </p:cNvSpPr>
          <p:nvPr>
            <p:ph type="sldNum" sz="quarter" idx="12"/>
          </p:nvPr>
        </p:nvSpPr>
        <p:spPr/>
        <p:txBody>
          <a:bodyPr/>
          <a:lstStyle/>
          <a:p>
            <a:fld id="{51801FBF-491A-5748-B2C2-0D2428B8CE58}" type="slidenum">
              <a:rPr lang="en-VN" smtClean="0"/>
              <a:t>‹#›</a:t>
            </a:fld>
            <a:endParaRPr lang="en-VN"/>
          </a:p>
        </p:txBody>
      </p:sp>
    </p:spTree>
    <p:extLst>
      <p:ext uri="{BB962C8B-B14F-4D97-AF65-F5344CB8AC3E}">
        <p14:creationId xmlns:p14="http://schemas.microsoft.com/office/powerpoint/2010/main" val="402964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D5EA-546C-5401-93A1-E6C88D3BA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49F028E9-EC25-4780-1227-B4D162704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6FB09F66-357E-7792-F53E-003B7DEDD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EA958-9253-5426-43E8-2245DB5258FA}"/>
              </a:ext>
            </a:extLst>
          </p:cNvPr>
          <p:cNvSpPr>
            <a:spLocks noGrp="1"/>
          </p:cNvSpPr>
          <p:nvPr>
            <p:ph type="dt" sz="half" idx="10"/>
          </p:nvPr>
        </p:nvSpPr>
        <p:spPr/>
        <p:txBody>
          <a:bodyPr/>
          <a:lstStyle/>
          <a:p>
            <a:fld id="{FFB5EBB5-B85F-2841-82BB-F556448C4D82}" type="datetimeFigureOut">
              <a:rPr lang="en-VN" smtClean="0"/>
              <a:t>27/06/2023</a:t>
            </a:fld>
            <a:endParaRPr lang="en-VN"/>
          </a:p>
        </p:txBody>
      </p:sp>
      <p:sp>
        <p:nvSpPr>
          <p:cNvPr id="6" name="Footer Placeholder 5">
            <a:extLst>
              <a:ext uri="{FF2B5EF4-FFF2-40B4-BE49-F238E27FC236}">
                <a16:creationId xmlns:a16="http://schemas.microsoft.com/office/drawing/2014/main" id="{D2E456DD-28E7-9FBB-6C53-3FC8E1CCF7A2}"/>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5DE598D-2E18-246F-F569-913669252485}"/>
              </a:ext>
            </a:extLst>
          </p:cNvPr>
          <p:cNvSpPr>
            <a:spLocks noGrp="1"/>
          </p:cNvSpPr>
          <p:nvPr>
            <p:ph type="sldNum" sz="quarter" idx="12"/>
          </p:nvPr>
        </p:nvSpPr>
        <p:spPr/>
        <p:txBody>
          <a:bodyPr/>
          <a:lstStyle/>
          <a:p>
            <a:fld id="{51801FBF-491A-5748-B2C2-0D2428B8CE58}" type="slidenum">
              <a:rPr lang="en-VN" smtClean="0"/>
              <a:t>‹#›</a:t>
            </a:fld>
            <a:endParaRPr lang="en-VN"/>
          </a:p>
        </p:txBody>
      </p:sp>
    </p:spTree>
    <p:extLst>
      <p:ext uri="{BB962C8B-B14F-4D97-AF65-F5344CB8AC3E}">
        <p14:creationId xmlns:p14="http://schemas.microsoft.com/office/powerpoint/2010/main" val="97377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F61C-2C5E-09A1-C880-647BD70F6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18EF60F7-C96E-4CB1-B9A3-E7F9BBFCE3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96CC7205-5350-AEC3-B39E-BDA2DB70A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84F484-6405-2324-1C7D-E4F6945251F5}"/>
              </a:ext>
            </a:extLst>
          </p:cNvPr>
          <p:cNvSpPr>
            <a:spLocks noGrp="1"/>
          </p:cNvSpPr>
          <p:nvPr>
            <p:ph type="dt" sz="half" idx="10"/>
          </p:nvPr>
        </p:nvSpPr>
        <p:spPr/>
        <p:txBody>
          <a:bodyPr/>
          <a:lstStyle/>
          <a:p>
            <a:fld id="{FFB5EBB5-B85F-2841-82BB-F556448C4D82}" type="datetimeFigureOut">
              <a:rPr lang="en-VN" smtClean="0"/>
              <a:t>27/06/2023</a:t>
            </a:fld>
            <a:endParaRPr lang="en-VN"/>
          </a:p>
        </p:txBody>
      </p:sp>
      <p:sp>
        <p:nvSpPr>
          <p:cNvPr id="6" name="Footer Placeholder 5">
            <a:extLst>
              <a:ext uri="{FF2B5EF4-FFF2-40B4-BE49-F238E27FC236}">
                <a16:creationId xmlns:a16="http://schemas.microsoft.com/office/drawing/2014/main" id="{ABB86A3B-F4C4-25A5-0F80-B579E19344B2}"/>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48E3D5D-9B87-468A-00FA-87BDD18E597D}"/>
              </a:ext>
            </a:extLst>
          </p:cNvPr>
          <p:cNvSpPr>
            <a:spLocks noGrp="1"/>
          </p:cNvSpPr>
          <p:nvPr>
            <p:ph type="sldNum" sz="quarter" idx="12"/>
          </p:nvPr>
        </p:nvSpPr>
        <p:spPr/>
        <p:txBody>
          <a:bodyPr/>
          <a:lstStyle/>
          <a:p>
            <a:fld id="{51801FBF-491A-5748-B2C2-0D2428B8CE58}" type="slidenum">
              <a:rPr lang="en-VN" smtClean="0"/>
              <a:t>‹#›</a:t>
            </a:fld>
            <a:endParaRPr lang="en-VN"/>
          </a:p>
        </p:txBody>
      </p:sp>
    </p:spTree>
    <p:extLst>
      <p:ext uri="{BB962C8B-B14F-4D97-AF65-F5344CB8AC3E}">
        <p14:creationId xmlns:p14="http://schemas.microsoft.com/office/powerpoint/2010/main" val="9868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1ACA85-97B9-ABB3-A5E1-7596D43335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ECA008C7-2B8C-0869-9170-D7F70091D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6283BDB-018C-AE64-ADE0-E49C2B9FD2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5EBB5-B85F-2841-82BB-F556448C4D82}" type="datetimeFigureOut">
              <a:rPr lang="en-VN" smtClean="0"/>
              <a:t>27/06/2023</a:t>
            </a:fld>
            <a:endParaRPr lang="en-VN"/>
          </a:p>
        </p:txBody>
      </p:sp>
      <p:sp>
        <p:nvSpPr>
          <p:cNvPr id="5" name="Footer Placeholder 4">
            <a:extLst>
              <a:ext uri="{FF2B5EF4-FFF2-40B4-BE49-F238E27FC236}">
                <a16:creationId xmlns:a16="http://schemas.microsoft.com/office/drawing/2014/main" id="{FC38B54F-901D-4675-87BB-77B80D2FF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624A10CD-8DA3-1DD1-737F-2DBAB186E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01FBF-491A-5748-B2C2-0D2428B8CE58}" type="slidenum">
              <a:rPr lang="en-VN" smtClean="0"/>
              <a:t>‹#›</a:t>
            </a:fld>
            <a:endParaRPr lang="en-VN"/>
          </a:p>
        </p:txBody>
      </p:sp>
    </p:spTree>
    <p:extLst>
      <p:ext uri="{BB962C8B-B14F-4D97-AF65-F5344CB8AC3E}">
        <p14:creationId xmlns:p14="http://schemas.microsoft.com/office/powerpoint/2010/main" val="179451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ijraset.com/research-paper/techniques-to-enhance-the-performance-of-dbscan-clustering-algorith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EDFD90F-CD1D-0F01-041A-FEA456A74E97}"/>
              </a:ext>
            </a:extLst>
          </p:cNvPr>
          <p:cNvSpPr>
            <a:spLocks noGrp="1"/>
          </p:cNvSpPr>
          <p:nvPr>
            <p:ph type="ctrTitle"/>
          </p:nvPr>
        </p:nvSpPr>
        <p:spPr>
          <a:xfrm>
            <a:off x="1314824" y="735106"/>
            <a:ext cx="10053763" cy="2928470"/>
          </a:xfrm>
        </p:spPr>
        <p:txBody>
          <a:bodyPr vert="horz" lIns="91440" tIns="45720" rIns="91440" bIns="45720" rtlCol="0" anchor="b">
            <a:normAutofit/>
          </a:bodyPr>
          <a:lstStyle/>
          <a:p>
            <a:pPr algn="l"/>
            <a:r>
              <a:rPr lang="en-US" sz="4800" kern="1200">
                <a:solidFill>
                  <a:srgbClr val="FFFFFF"/>
                </a:solidFill>
                <a:latin typeface="+mj-lt"/>
                <a:ea typeface="+mj-ea"/>
                <a:cs typeface="+mj-cs"/>
              </a:rPr>
              <a:t>Unsupervised Learning</a:t>
            </a:r>
          </a:p>
        </p:txBody>
      </p:sp>
      <p:sp>
        <p:nvSpPr>
          <p:cNvPr id="3" name="Subtitle 2">
            <a:extLst>
              <a:ext uri="{FF2B5EF4-FFF2-40B4-BE49-F238E27FC236}">
                <a16:creationId xmlns:a16="http://schemas.microsoft.com/office/drawing/2014/main" id="{2B70B00F-0FB7-9645-FAEA-5E776C581EED}"/>
              </a:ext>
            </a:extLst>
          </p:cNvPr>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US" kern="1200">
                <a:solidFill>
                  <a:schemeClr val="tx1"/>
                </a:solidFill>
                <a:latin typeface="+mn-lt"/>
                <a:ea typeface="+mn-ea"/>
                <a:cs typeface="+mn-cs"/>
              </a:rPr>
              <a:t>Fraud Dectection on Bank Transactions</a:t>
            </a:r>
          </a:p>
        </p:txBody>
      </p:sp>
      <p:pic>
        <p:nvPicPr>
          <p:cNvPr id="5" name="Picture 4">
            <a:extLst>
              <a:ext uri="{FF2B5EF4-FFF2-40B4-BE49-F238E27FC236}">
                <a16:creationId xmlns:a16="http://schemas.microsoft.com/office/drawing/2014/main" id="{A9BD6814-ED71-F4CC-B44C-CAA68C356620}"/>
              </a:ext>
            </a:extLst>
          </p:cNvPr>
          <p:cNvPicPr>
            <a:picLocks noChangeAspect="1"/>
          </p:cNvPicPr>
          <p:nvPr/>
        </p:nvPicPr>
        <p:blipFill>
          <a:blip r:embed="rId2"/>
          <a:stretch>
            <a:fillRect/>
          </a:stretch>
        </p:blipFill>
        <p:spPr>
          <a:xfrm>
            <a:off x="1270000" y="1270000"/>
            <a:ext cx="63500" cy="76200"/>
          </a:xfrm>
          <a:prstGeom prst="rect">
            <a:avLst/>
          </a:prstGeom>
        </p:spPr>
      </p:pic>
      <p:pic>
        <p:nvPicPr>
          <p:cNvPr id="6" name="Picture 5">
            <a:extLst>
              <a:ext uri="{FF2B5EF4-FFF2-40B4-BE49-F238E27FC236}">
                <a16:creationId xmlns:a16="http://schemas.microsoft.com/office/drawing/2014/main" id="{79A41C36-B894-DDBA-43E6-401E22418FC0}"/>
              </a:ext>
            </a:extLst>
          </p:cNvPr>
          <p:cNvPicPr>
            <a:picLocks noChangeAspect="1"/>
          </p:cNvPicPr>
          <p:nvPr/>
        </p:nvPicPr>
        <p:blipFill>
          <a:blip r:embed="rId2"/>
          <a:stretch>
            <a:fillRect/>
          </a:stretch>
        </p:blipFill>
        <p:spPr>
          <a:xfrm>
            <a:off x="1270000" y="1270000"/>
            <a:ext cx="63500" cy="76200"/>
          </a:xfrm>
          <a:prstGeom prst="rect">
            <a:avLst/>
          </a:prstGeom>
        </p:spPr>
      </p:pic>
      <p:sp>
        <p:nvSpPr>
          <p:cNvPr id="7" name="Subtitle 2">
            <a:extLst>
              <a:ext uri="{FF2B5EF4-FFF2-40B4-BE49-F238E27FC236}">
                <a16:creationId xmlns:a16="http://schemas.microsoft.com/office/drawing/2014/main" id="{2A5ECE74-8ADE-B6BD-0E47-EE6C278BA587}"/>
              </a:ext>
            </a:extLst>
          </p:cNvPr>
          <p:cNvSpPr txBox="1">
            <a:spLocks/>
          </p:cNvSpPr>
          <p:nvPr/>
        </p:nvSpPr>
        <p:spPr>
          <a:xfrm>
            <a:off x="1612900" y="5951538"/>
            <a:ext cx="9144000" cy="449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VN" dirty="0"/>
              <a:t>Nguyen Thien Toan</a:t>
            </a:r>
          </a:p>
        </p:txBody>
      </p:sp>
    </p:spTree>
    <p:extLst>
      <p:ext uri="{BB962C8B-B14F-4D97-AF65-F5344CB8AC3E}">
        <p14:creationId xmlns:p14="http://schemas.microsoft.com/office/powerpoint/2010/main" val="3516032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628B65-F56F-97E6-580F-75C952EE48B4}"/>
              </a:ext>
            </a:extLst>
          </p:cNvPr>
          <p:cNvSpPr>
            <a:spLocks noGrp="1"/>
          </p:cNvSpPr>
          <p:nvPr>
            <p:ph type="title"/>
          </p:nvPr>
        </p:nvSpPr>
        <p:spPr>
          <a:xfrm>
            <a:off x="1051560" y="586822"/>
            <a:ext cx="3657600" cy="1645920"/>
          </a:xfrm>
        </p:spPr>
        <p:txBody>
          <a:bodyPr>
            <a:normAutofit/>
          </a:bodyPr>
          <a:lstStyle/>
          <a:p>
            <a:r>
              <a:rPr lang="en-VN" sz="3200"/>
              <a:t>Preprocessing data</a:t>
            </a:r>
            <a:br>
              <a:rPr lang="en-VN" sz="3200"/>
            </a:br>
            <a:endParaRPr lang="en-VN" sz="3200"/>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37B96C4-B872-66E2-60BE-E8B7119D5501}"/>
              </a:ext>
            </a:extLst>
          </p:cNvPr>
          <p:cNvSpPr>
            <a:spLocks noGrp="1"/>
          </p:cNvSpPr>
          <p:nvPr>
            <p:ph idx="1"/>
          </p:nvPr>
        </p:nvSpPr>
        <p:spPr>
          <a:xfrm>
            <a:off x="5250106" y="586822"/>
            <a:ext cx="6106742" cy="1645920"/>
          </a:xfrm>
        </p:spPr>
        <p:txBody>
          <a:bodyPr anchor="ctr">
            <a:normAutofit/>
          </a:bodyPr>
          <a:lstStyle/>
          <a:p>
            <a:r>
              <a:rPr lang="en-VN" sz="1800"/>
              <a:t>One-Hot Encoding</a:t>
            </a:r>
          </a:p>
          <a:p>
            <a:r>
              <a:rPr lang="en-VN" sz="1800"/>
              <a:t>MinMaxScaler</a:t>
            </a:r>
          </a:p>
        </p:txBody>
      </p:sp>
      <p:pic>
        <p:nvPicPr>
          <p:cNvPr id="7" name="Picture 6" descr="A screenshot of a computer&#10;&#10;Description automatically generated">
            <a:extLst>
              <a:ext uri="{FF2B5EF4-FFF2-40B4-BE49-F238E27FC236}">
                <a16:creationId xmlns:a16="http://schemas.microsoft.com/office/drawing/2014/main" id="{0A008DAC-8294-B743-8ACB-9F7DD7280913}"/>
              </a:ext>
            </a:extLst>
          </p:cNvPr>
          <p:cNvPicPr>
            <a:picLocks noChangeAspect="1"/>
          </p:cNvPicPr>
          <p:nvPr/>
        </p:nvPicPr>
        <p:blipFill>
          <a:blip r:embed="rId2"/>
          <a:stretch>
            <a:fillRect/>
          </a:stretch>
        </p:blipFill>
        <p:spPr>
          <a:xfrm>
            <a:off x="434756" y="2753773"/>
            <a:ext cx="4763933" cy="3787327"/>
          </a:xfrm>
          <a:prstGeom prst="rect">
            <a:avLst/>
          </a:prstGeom>
        </p:spPr>
      </p:pic>
      <p:pic>
        <p:nvPicPr>
          <p:cNvPr id="5" name="Picture 4" descr="A picture containing text, screenshot&#10;&#10;Description automatically generated">
            <a:extLst>
              <a:ext uri="{FF2B5EF4-FFF2-40B4-BE49-F238E27FC236}">
                <a16:creationId xmlns:a16="http://schemas.microsoft.com/office/drawing/2014/main" id="{73948682-A2E7-D9C5-B2E7-FE31C1850866}"/>
              </a:ext>
            </a:extLst>
          </p:cNvPr>
          <p:cNvPicPr>
            <a:picLocks noChangeAspect="1"/>
          </p:cNvPicPr>
          <p:nvPr/>
        </p:nvPicPr>
        <p:blipFill>
          <a:blip r:embed="rId3"/>
          <a:stretch>
            <a:fillRect/>
          </a:stretch>
        </p:blipFill>
        <p:spPr>
          <a:xfrm>
            <a:off x="5527763" y="4391909"/>
            <a:ext cx="6335162" cy="1362059"/>
          </a:xfrm>
          <a:prstGeom prst="rect">
            <a:avLst/>
          </a:prstGeom>
        </p:spPr>
      </p:pic>
    </p:spTree>
    <p:extLst>
      <p:ext uri="{BB962C8B-B14F-4D97-AF65-F5344CB8AC3E}">
        <p14:creationId xmlns:p14="http://schemas.microsoft.com/office/powerpoint/2010/main" val="243543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9070-D6E8-0708-767F-234F4F25A182}"/>
              </a:ext>
            </a:extLst>
          </p:cNvPr>
          <p:cNvSpPr>
            <a:spLocks noGrp="1"/>
          </p:cNvSpPr>
          <p:nvPr>
            <p:ph type="title"/>
          </p:nvPr>
        </p:nvSpPr>
        <p:spPr>
          <a:xfrm>
            <a:off x="152400" y="1181099"/>
            <a:ext cx="11887200" cy="1325563"/>
          </a:xfrm>
        </p:spPr>
        <p:txBody>
          <a:bodyPr/>
          <a:lstStyle/>
          <a:p>
            <a:r>
              <a:rPr lang="en-VN" dirty="0"/>
              <a:t>Elbow method points out that  4 cluster is the best</a:t>
            </a:r>
          </a:p>
        </p:txBody>
      </p:sp>
      <p:pic>
        <p:nvPicPr>
          <p:cNvPr id="5" name="Content Placeholder 4" descr="A picture containing text, screenshot, line, plot&#10;&#10;Description automatically generated">
            <a:extLst>
              <a:ext uri="{FF2B5EF4-FFF2-40B4-BE49-F238E27FC236}">
                <a16:creationId xmlns:a16="http://schemas.microsoft.com/office/drawing/2014/main" id="{0F900E94-A81E-05B4-B939-2FBA75D8A841}"/>
              </a:ext>
            </a:extLst>
          </p:cNvPr>
          <p:cNvPicPr>
            <a:picLocks noGrp="1" noChangeAspect="1"/>
          </p:cNvPicPr>
          <p:nvPr>
            <p:ph idx="1"/>
          </p:nvPr>
        </p:nvPicPr>
        <p:blipFill>
          <a:blip r:embed="rId2"/>
          <a:stretch>
            <a:fillRect/>
          </a:stretch>
        </p:blipFill>
        <p:spPr>
          <a:xfrm>
            <a:off x="804949" y="2506662"/>
            <a:ext cx="6019607" cy="4351338"/>
          </a:xfrm>
        </p:spPr>
      </p:pic>
      <p:sp>
        <p:nvSpPr>
          <p:cNvPr id="6" name="TextBox 5">
            <a:extLst>
              <a:ext uri="{FF2B5EF4-FFF2-40B4-BE49-F238E27FC236}">
                <a16:creationId xmlns:a16="http://schemas.microsoft.com/office/drawing/2014/main" id="{14A112E6-3B45-0993-ED86-2049FDEA55AE}"/>
              </a:ext>
            </a:extLst>
          </p:cNvPr>
          <p:cNvSpPr txBox="1"/>
          <p:nvPr/>
        </p:nvSpPr>
        <p:spPr>
          <a:xfrm>
            <a:off x="152400" y="333652"/>
            <a:ext cx="9792393" cy="646331"/>
          </a:xfrm>
          <a:prstGeom prst="rect">
            <a:avLst/>
          </a:prstGeom>
          <a:noFill/>
        </p:spPr>
        <p:txBody>
          <a:bodyPr wrap="square" rtlCol="0">
            <a:spAutoFit/>
          </a:bodyPr>
          <a:lstStyle/>
          <a:p>
            <a:r>
              <a:rPr lang="en-VN" sz="3600" b="1" dirty="0"/>
              <a:t>K</a:t>
            </a:r>
            <a:r>
              <a:rPr lang="en-US" sz="3600" b="1" dirty="0"/>
              <a:t>m</a:t>
            </a:r>
            <a:r>
              <a:rPr lang="en-VN" sz="3600" b="1" dirty="0"/>
              <a:t>ean Method</a:t>
            </a:r>
          </a:p>
        </p:txBody>
      </p:sp>
    </p:spTree>
    <p:extLst>
      <p:ext uri="{BB962C8B-B14F-4D97-AF65-F5344CB8AC3E}">
        <p14:creationId xmlns:p14="http://schemas.microsoft.com/office/powerpoint/2010/main" val="2592597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Description automatically generated with low confidence">
            <a:extLst>
              <a:ext uri="{FF2B5EF4-FFF2-40B4-BE49-F238E27FC236}">
                <a16:creationId xmlns:a16="http://schemas.microsoft.com/office/drawing/2014/main" id="{C5C44511-6EBC-303C-5242-1C8C2548A405}"/>
              </a:ext>
            </a:extLst>
          </p:cNvPr>
          <p:cNvPicPr>
            <a:picLocks noGrp="1" noChangeAspect="1"/>
          </p:cNvPicPr>
          <p:nvPr>
            <p:ph idx="1"/>
          </p:nvPr>
        </p:nvPicPr>
        <p:blipFill>
          <a:blip r:embed="rId2"/>
          <a:stretch>
            <a:fillRect/>
          </a:stretch>
        </p:blipFill>
        <p:spPr>
          <a:xfrm>
            <a:off x="1320800" y="3917043"/>
            <a:ext cx="10383292" cy="2940957"/>
          </a:xfrm>
        </p:spPr>
      </p:pic>
      <p:pic>
        <p:nvPicPr>
          <p:cNvPr id="7" name="Picture 6" descr="A screenshot of a computer&#10;&#10;Description automatically generated with medium confidence">
            <a:extLst>
              <a:ext uri="{FF2B5EF4-FFF2-40B4-BE49-F238E27FC236}">
                <a16:creationId xmlns:a16="http://schemas.microsoft.com/office/drawing/2014/main" id="{A8D1173E-1834-FB5A-9E6F-683AC519F2B1}"/>
              </a:ext>
            </a:extLst>
          </p:cNvPr>
          <p:cNvPicPr>
            <a:picLocks noChangeAspect="1"/>
          </p:cNvPicPr>
          <p:nvPr/>
        </p:nvPicPr>
        <p:blipFill>
          <a:blip r:embed="rId3"/>
          <a:stretch>
            <a:fillRect/>
          </a:stretch>
        </p:blipFill>
        <p:spPr>
          <a:xfrm>
            <a:off x="7516164" y="178739"/>
            <a:ext cx="4385551" cy="3738304"/>
          </a:xfrm>
          <a:prstGeom prst="rect">
            <a:avLst/>
          </a:prstGeom>
        </p:spPr>
      </p:pic>
    </p:spTree>
    <p:extLst>
      <p:ext uri="{BB962C8B-B14F-4D97-AF65-F5344CB8AC3E}">
        <p14:creationId xmlns:p14="http://schemas.microsoft.com/office/powerpoint/2010/main" val="6223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C5B0-01DA-F429-3C3D-0C05C1BF506B}"/>
              </a:ext>
            </a:extLst>
          </p:cNvPr>
          <p:cNvSpPr>
            <a:spLocks noGrp="1"/>
          </p:cNvSpPr>
          <p:nvPr>
            <p:ph type="title"/>
          </p:nvPr>
        </p:nvSpPr>
        <p:spPr>
          <a:xfrm>
            <a:off x="0" y="1"/>
            <a:ext cx="10515600" cy="947854"/>
          </a:xfrm>
        </p:spPr>
        <p:txBody>
          <a:bodyPr/>
          <a:lstStyle/>
          <a:p>
            <a:r>
              <a:rPr lang="en-VN" b="1" dirty="0"/>
              <a:t>DBSCAN METHOD </a:t>
            </a:r>
          </a:p>
        </p:txBody>
      </p:sp>
      <p:pic>
        <p:nvPicPr>
          <p:cNvPr id="5" name="Picture 4" descr="A picture containing text, font, screenshot&#10;&#10;Description automatically generated">
            <a:extLst>
              <a:ext uri="{FF2B5EF4-FFF2-40B4-BE49-F238E27FC236}">
                <a16:creationId xmlns:a16="http://schemas.microsoft.com/office/drawing/2014/main" id="{5D3DAEA4-3F4E-6AC8-C161-2363E6C11E3B}"/>
              </a:ext>
            </a:extLst>
          </p:cNvPr>
          <p:cNvPicPr>
            <a:picLocks noChangeAspect="1"/>
          </p:cNvPicPr>
          <p:nvPr/>
        </p:nvPicPr>
        <p:blipFill>
          <a:blip r:embed="rId2"/>
          <a:stretch>
            <a:fillRect/>
          </a:stretch>
        </p:blipFill>
        <p:spPr>
          <a:xfrm>
            <a:off x="0" y="738153"/>
            <a:ext cx="7772400" cy="2364495"/>
          </a:xfrm>
          <a:prstGeom prst="rect">
            <a:avLst/>
          </a:prstGeom>
        </p:spPr>
      </p:pic>
      <p:pic>
        <p:nvPicPr>
          <p:cNvPr id="7" name="Picture 6" descr="A screenshot of a computer program&#10;&#10;Description automatically generated with low confidence">
            <a:extLst>
              <a:ext uri="{FF2B5EF4-FFF2-40B4-BE49-F238E27FC236}">
                <a16:creationId xmlns:a16="http://schemas.microsoft.com/office/drawing/2014/main" id="{C3BC7DE0-76C8-7555-22F7-321361220F61}"/>
              </a:ext>
            </a:extLst>
          </p:cNvPr>
          <p:cNvPicPr>
            <a:picLocks noChangeAspect="1"/>
          </p:cNvPicPr>
          <p:nvPr/>
        </p:nvPicPr>
        <p:blipFill>
          <a:blip r:embed="rId3"/>
          <a:stretch>
            <a:fillRect/>
          </a:stretch>
        </p:blipFill>
        <p:spPr>
          <a:xfrm>
            <a:off x="124139" y="3345894"/>
            <a:ext cx="3762061" cy="2773953"/>
          </a:xfrm>
          <a:prstGeom prst="rect">
            <a:avLst/>
          </a:prstGeom>
        </p:spPr>
      </p:pic>
    </p:spTree>
    <p:extLst>
      <p:ext uri="{BB962C8B-B14F-4D97-AF65-F5344CB8AC3E}">
        <p14:creationId xmlns:p14="http://schemas.microsoft.com/office/powerpoint/2010/main" val="126419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font&#10;&#10;Description automatically generated">
            <a:extLst>
              <a:ext uri="{FF2B5EF4-FFF2-40B4-BE49-F238E27FC236}">
                <a16:creationId xmlns:a16="http://schemas.microsoft.com/office/drawing/2014/main" id="{B50767E4-5B9E-560C-C9C6-1FEE7B8DF826}"/>
              </a:ext>
            </a:extLst>
          </p:cNvPr>
          <p:cNvPicPr>
            <a:picLocks noGrp="1" noChangeAspect="1"/>
          </p:cNvPicPr>
          <p:nvPr>
            <p:ph idx="1"/>
          </p:nvPr>
        </p:nvPicPr>
        <p:blipFill>
          <a:blip r:embed="rId2"/>
          <a:stretch>
            <a:fillRect/>
          </a:stretch>
        </p:blipFill>
        <p:spPr>
          <a:xfrm>
            <a:off x="68765" y="1865500"/>
            <a:ext cx="7428571" cy="1563500"/>
          </a:xfrm>
        </p:spPr>
      </p:pic>
      <p:pic>
        <p:nvPicPr>
          <p:cNvPr id="7" name="Picture 6" descr="A screenshot of a computer&#10;&#10;Description automatically generated with medium confidence">
            <a:extLst>
              <a:ext uri="{FF2B5EF4-FFF2-40B4-BE49-F238E27FC236}">
                <a16:creationId xmlns:a16="http://schemas.microsoft.com/office/drawing/2014/main" id="{BA77BB51-44DB-7AC1-4613-5CFF118AB8DB}"/>
              </a:ext>
            </a:extLst>
          </p:cNvPr>
          <p:cNvPicPr>
            <a:picLocks noChangeAspect="1"/>
          </p:cNvPicPr>
          <p:nvPr/>
        </p:nvPicPr>
        <p:blipFill>
          <a:blip r:embed="rId3"/>
          <a:stretch>
            <a:fillRect/>
          </a:stretch>
        </p:blipFill>
        <p:spPr>
          <a:xfrm>
            <a:off x="68765" y="3429000"/>
            <a:ext cx="3312292" cy="3429000"/>
          </a:xfrm>
          <a:prstGeom prst="rect">
            <a:avLst/>
          </a:prstGeom>
        </p:spPr>
      </p:pic>
    </p:spTree>
    <p:extLst>
      <p:ext uri="{BB962C8B-B14F-4D97-AF65-F5344CB8AC3E}">
        <p14:creationId xmlns:p14="http://schemas.microsoft.com/office/powerpoint/2010/main" val="172271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0B29268C-9571-A61F-5AAF-8D25C5FB0823}"/>
              </a:ext>
            </a:extLst>
          </p:cNvPr>
          <p:cNvSpPr txBox="1"/>
          <p:nvPr/>
        </p:nvSpPr>
        <p:spPr>
          <a:xfrm>
            <a:off x="1804988" y="1442172"/>
            <a:ext cx="8582025" cy="21773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kern="1200" dirty="0">
                <a:solidFill>
                  <a:schemeClr val="tx1"/>
                </a:solidFill>
                <a:latin typeface="+mj-lt"/>
                <a:ea typeface="+mj-ea"/>
                <a:cs typeface="+mj-cs"/>
              </a:rPr>
              <a:t>Part </a:t>
            </a:r>
            <a:r>
              <a:rPr lang="en-US" sz="6600" dirty="0">
                <a:latin typeface="+mj-lt"/>
                <a:ea typeface="+mj-ea"/>
                <a:cs typeface="+mj-cs"/>
              </a:rPr>
              <a:t>3: Idea to improve models</a:t>
            </a:r>
            <a:endParaRPr lang="en-US" sz="6600" kern="1200" dirty="0">
              <a:solidFill>
                <a:schemeClr val="tx1"/>
              </a:solidFill>
              <a:latin typeface="+mj-lt"/>
              <a:ea typeface="+mj-ea"/>
              <a:cs typeface="+mj-cs"/>
            </a:endParaRPr>
          </a:p>
        </p:txBody>
      </p:sp>
      <p:sp>
        <p:nvSpPr>
          <p:cNvPr id="24" name="Rectangle: Rounded Corners 1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379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36FC-A61E-1FAE-927A-4356118DB211}"/>
              </a:ext>
            </a:extLst>
          </p:cNvPr>
          <p:cNvSpPr>
            <a:spLocks noGrp="1"/>
          </p:cNvSpPr>
          <p:nvPr>
            <p:ph type="title"/>
          </p:nvPr>
        </p:nvSpPr>
        <p:spPr/>
        <p:txBody>
          <a:bodyPr/>
          <a:lstStyle/>
          <a:p>
            <a:r>
              <a:rPr lang="en-VN" dirty="0"/>
              <a:t>No models are perfect. We need to improve it everyday</a:t>
            </a:r>
          </a:p>
        </p:txBody>
      </p:sp>
      <p:sp>
        <p:nvSpPr>
          <p:cNvPr id="3" name="Content Placeholder 2">
            <a:extLst>
              <a:ext uri="{FF2B5EF4-FFF2-40B4-BE49-F238E27FC236}">
                <a16:creationId xmlns:a16="http://schemas.microsoft.com/office/drawing/2014/main" id="{50D266BD-37D6-099C-1F46-599CA7421A7B}"/>
              </a:ext>
            </a:extLst>
          </p:cNvPr>
          <p:cNvSpPr>
            <a:spLocks noGrp="1"/>
          </p:cNvSpPr>
          <p:nvPr>
            <p:ph idx="1"/>
          </p:nvPr>
        </p:nvSpPr>
        <p:spPr/>
        <p:txBody>
          <a:bodyPr/>
          <a:lstStyle/>
          <a:p>
            <a:r>
              <a:rPr lang="en-VN" dirty="0"/>
              <a:t>Since the sihoullet score in both K</a:t>
            </a:r>
            <a:r>
              <a:rPr lang="en-US" dirty="0"/>
              <a:t>M</a:t>
            </a:r>
            <a:r>
              <a:rPr lang="en-VN" dirty="0"/>
              <a:t>ean and DBSCAN were not good, just around 0.5 meaning they were not seperated perfectly, it is good to clean data deeply(exclude some reduntdant points).</a:t>
            </a:r>
          </a:p>
          <a:p>
            <a:r>
              <a:rPr lang="en-VN" dirty="0"/>
              <a:t>I found a paper (link below), their technique can improve DBSCAN model. It improve the accuracy of the cluster and decrease the execute time. </a:t>
            </a:r>
            <a:r>
              <a:rPr lang="en-US" dirty="0">
                <a:hlinkClick r:id="rId2"/>
              </a:rPr>
              <a:t>https://www.ijraset.com/research-paper/techniques-to-enhance-the-performance-of-dbscan-clustering-algorithm</a:t>
            </a:r>
            <a:r>
              <a:rPr lang="en-US" dirty="0"/>
              <a:t> </a:t>
            </a:r>
            <a:endParaRPr lang="en-VN" dirty="0"/>
          </a:p>
          <a:p>
            <a:endParaRPr lang="en-VN" dirty="0"/>
          </a:p>
        </p:txBody>
      </p:sp>
    </p:spTree>
    <p:extLst>
      <p:ext uri="{BB962C8B-B14F-4D97-AF65-F5344CB8AC3E}">
        <p14:creationId xmlns:p14="http://schemas.microsoft.com/office/powerpoint/2010/main" val="1888752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01D7-A54D-FA30-B87D-4365E1400771}"/>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24C8B524-EB38-7CC4-B030-8B2FF2183865}"/>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2363622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3E64-AB05-EBAC-16F3-7D0E26FE1DC2}"/>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4789B765-9E6D-046E-9894-1D097563CC7B}"/>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2284951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E57E-B5B0-40EB-E92A-4B1742D208CA}"/>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D606F114-1FF4-4315-77A0-66606FD70D1E}"/>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1565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2FED60EC-0887-D0CF-06F6-AE0914B6E8CD}"/>
              </a:ext>
            </a:extLst>
          </p:cNvPr>
          <p:cNvSpPr txBox="1"/>
          <p:nvPr/>
        </p:nvSpPr>
        <p:spPr>
          <a:xfrm>
            <a:off x="1263578" y="1148196"/>
            <a:ext cx="9535816" cy="830997"/>
          </a:xfrm>
          <a:prstGeom prst="rect">
            <a:avLst/>
          </a:prstGeom>
          <a:noFill/>
        </p:spPr>
        <p:txBody>
          <a:bodyPr wrap="square" rtlCol="0">
            <a:spAutoFit/>
          </a:bodyPr>
          <a:lstStyle/>
          <a:p>
            <a:pPr defTabSz="768096">
              <a:spcAft>
                <a:spcPts val="600"/>
              </a:spcAft>
            </a:pPr>
            <a:r>
              <a:rPr lang="en-VN" sz="4800" kern="1200" dirty="0">
                <a:solidFill>
                  <a:schemeClr val="tx1"/>
                </a:solidFill>
                <a:latin typeface="+mn-lt"/>
                <a:ea typeface="+mn-ea"/>
                <a:cs typeface="+mn-cs"/>
              </a:rPr>
              <a:t>Outline:</a:t>
            </a:r>
            <a:endParaRPr lang="en-VN" sz="6000" dirty="0"/>
          </a:p>
        </p:txBody>
      </p:sp>
      <p:sp>
        <p:nvSpPr>
          <p:cNvPr id="5" name="TextBox 4">
            <a:extLst>
              <a:ext uri="{FF2B5EF4-FFF2-40B4-BE49-F238E27FC236}">
                <a16:creationId xmlns:a16="http://schemas.microsoft.com/office/drawing/2014/main" id="{ABCDA706-6798-15E4-E96F-8758708173BD}"/>
              </a:ext>
            </a:extLst>
          </p:cNvPr>
          <p:cNvSpPr txBox="1"/>
          <p:nvPr/>
        </p:nvSpPr>
        <p:spPr>
          <a:xfrm>
            <a:off x="1263579" y="2894784"/>
            <a:ext cx="9646412" cy="461665"/>
          </a:xfrm>
          <a:prstGeom prst="rect">
            <a:avLst/>
          </a:prstGeom>
          <a:noFill/>
        </p:spPr>
        <p:txBody>
          <a:bodyPr wrap="square" rtlCol="0">
            <a:spAutoFit/>
          </a:bodyPr>
          <a:lstStyle/>
          <a:p>
            <a:pPr marL="288036" indent="-288036" defTabSz="768096">
              <a:spcAft>
                <a:spcPts val="600"/>
              </a:spcAft>
              <a:buAutoNum type="arabicPeriod"/>
            </a:pPr>
            <a:r>
              <a:rPr lang="en-VN" sz="2400" kern="1200" dirty="0">
                <a:solidFill>
                  <a:schemeClr val="tx1"/>
                </a:solidFill>
                <a:latin typeface="+mn-lt"/>
                <a:ea typeface="+mn-ea"/>
                <a:cs typeface="+mn-cs"/>
              </a:rPr>
              <a:t>Introduction</a:t>
            </a:r>
            <a:r>
              <a:rPr lang="en-VN" sz="2000" kern="1200" dirty="0">
                <a:solidFill>
                  <a:schemeClr val="tx1"/>
                </a:solidFill>
                <a:latin typeface="+mn-lt"/>
                <a:ea typeface="+mn-ea"/>
                <a:cs typeface="+mn-cs"/>
              </a:rPr>
              <a:t> </a:t>
            </a:r>
            <a:endParaRPr lang="en-VN" sz="2800" dirty="0"/>
          </a:p>
        </p:txBody>
      </p:sp>
      <p:sp>
        <p:nvSpPr>
          <p:cNvPr id="6" name="TextBox 5">
            <a:extLst>
              <a:ext uri="{FF2B5EF4-FFF2-40B4-BE49-F238E27FC236}">
                <a16:creationId xmlns:a16="http://schemas.microsoft.com/office/drawing/2014/main" id="{26433697-607B-9534-4B4E-B9F4FFDA5CE6}"/>
              </a:ext>
            </a:extLst>
          </p:cNvPr>
          <p:cNvSpPr txBox="1"/>
          <p:nvPr/>
        </p:nvSpPr>
        <p:spPr>
          <a:xfrm>
            <a:off x="1263578" y="3472340"/>
            <a:ext cx="9646412" cy="461665"/>
          </a:xfrm>
          <a:prstGeom prst="rect">
            <a:avLst/>
          </a:prstGeom>
          <a:noFill/>
        </p:spPr>
        <p:txBody>
          <a:bodyPr wrap="square" rtlCol="0">
            <a:spAutoFit/>
          </a:bodyPr>
          <a:lstStyle/>
          <a:p>
            <a:pPr defTabSz="768096">
              <a:spcAft>
                <a:spcPts val="600"/>
              </a:spcAft>
            </a:pPr>
            <a:r>
              <a:rPr lang="en-VN" sz="2400" kern="1200" dirty="0">
                <a:solidFill>
                  <a:schemeClr val="tx1"/>
                </a:solidFill>
                <a:latin typeface="+mn-lt"/>
                <a:ea typeface="+mn-ea"/>
                <a:cs typeface="+mn-cs"/>
              </a:rPr>
              <a:t>2. Models</a:t>
            </a:r>
            <a:endParaRPr lang="en-VN" sz="3200" dirty="0"/>
          </a:p>
        </p:txBody>
      </p:sp>
      <p:sp>
        <p:nvSpPr>
          <p:cNvPr id="7" name="TextBox 6">
            <a:extLst>
              <a:ext uri="{FF2B5EF4-FFF2-40B4-BE49-F238E27FC236}">
                <a16:creationId xmlns:a16="http://schemas.microsoft.com/office/drawing/2014/main" id="{A9D03E22-D4C5-8DB8-3CA3-463B548E19B0}"/>
              </a:ext>
            </a:extLst>
          </p:cNvPr>
          <p:cNvSpPr txBox="1"/>
          <p:nvPr/>
        </p:nvSpPr>
        <p:spPr>
          <a:xfrm>
            <a:off x="1263578" y="4049897"/>
            <a:ext cx="9646412" cy="461665"/>
          </a:xfrm>
          <a:prstGeom prst="rect">
            <a:avLst/>
          </a:prstGeom>
          <a:noFill/>
        </p:spPr>
        <p:txBody>
          <a:bodyPr wrap="square" rtlCol="0">
            <a:spAutoFit/>
          </a:bodyPr>
          <a:lstStyle/>
          <a:p>
            <a:pPr defTabSz="768096">
              <a:spcAft>
                <a:spcPts val="600"/>
              </a:spcAft>
            </a:pPr>
            <a:r>
              <a:rPr lang="en-VN" sz="2400" kern="1200" dirty="0">
                <a:solidFill>
                  <a:schemeClr val="tx1"/>
                </a:solidFill>
                <a:latin typeface="+mn-lt"/>
                <a:ea typeface="+mn-ea"/>
                <a:cs typeface="+mn-cs"/>
              </a:rPr>
              <a:t>3. Idea to improve models</a:t>
            </a:r>
            <a:endParaRPr lang="en-VN" sz="3200" dirty="0"/>
          </a:p>
        </p:txBody>
      </p:sp>
    </p:spTree>
    <p:extLst>
      <p:ext uri="{BB962C8B-B14F-4D97-AF65-F5344CB8AC3E}">
        <p14:creationId xmlns:p14="http://schemas.microsoft.com/office/powerpoint/2010/main" val="2718519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81120-AC36-E37E-D739-E6F444BA6F92}"/>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FE038D49-F89C-7249-72D2-AABA77EF776F}"/>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2675810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D6A4-30F9-B794-DD9D-69FCC5FB999C}"/>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9A6BBBDC-DCBD-65E5-28CE-DED6D3550894}"/>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32882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D213-9053-D76A-8F89-526609B2E929}"/>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11C1287B-AFB8-59FD-0473-CF4248B34329}"/>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1950381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5065-2C29-13EF-4897-A8019A202F59}"/>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B4D8E030-2317-1424-3B54-0A00DA0BAB3F}"/>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377493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0B29268C-9571-A61F-5AAF-8D25C5FB0823}"/>
              </a:ext>
            </a:extLst>
          </p:cNvPr>
          <p:cNvSpPr txBox="1"/>
          <p:nvPr/>
        </p:nvSpPr>
        <p:spPr>
          <a:xfrm>
            <a:off x="1804988" y="1442172"/>
            <a:ext cx="8582025" cy="21773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kern="1200">
                <a:solidFill>
                  <a:schemeClr val="tx1"/>
                </a:solidFill>
                <a:latin typeface="+mj-lt"/>
                <a:ea typeface="+mj-ea"/>
                <a:cs typeface="+mj-cs"/>
              </a:rPr>
              <a:t>Part 1: Introduction</a:t>
            </a:r>
          </a:p>
        </p:txBody>
      </p:sp>
      <p:sp>
        <p:nvSpPr>
          <p:cNvPr id="24" name="Rectangle: Rounded Corners 1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99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715A-77C6-1236-34E8-B6AFD4D77B89}"/>
              </a:ext>
            </a:extLst>
          </p:cNvPr>
          <p:cNvSpPr>
            <a:spLocks noGrp="1"/>
          </p:cNvSpPr>
          <p:nvPr>
            <p:ph type="title"/>
          </p:nvPr>
        </p:nvSpPr>
        <p:spPr>
          <a:xfrm>
            <a:off x="0" y="1001485"/>
            <a:ext cx="10515600" cy="1325563"/>
          </a:xfrm>
        </p:spPr>
        <p:txBody>
          <a:bodyPr/>
          <a:lstStyle/>
          <a:p>
            <a:pPr>
              <a:lnSpc>
                <a:spcPct val="150000"/>
              </a:lnSpc>
            </a:pPr>
            <a:r>
              <a:rPr lang="en-VN" b="1" dirty="0">
                <a:latin typeface="Helvetica" pitchFamily="2" charset="0"/>
              </a:rPr>
              <a:t>Problem</a:t>
            </a:r>
          </a:p>
        </p:txBody>
      </p:sp>
      <p:sp>
        <p:nvSpPr>
          <p:cNvPr id="4" name="TextBox 3">
            <a:extLst>
              <a:ext uri="{FF2B5EF4-FFF2-40B4-BE49-F238E27FC236}">
                <a16:creationId xmlns:a16="http://schemas.microsoft.com/office/drawing/2014/main" id="{E460BAA7-41AB-5200-0ADA-E07C7ECC5A2D}"/>
              </a:ext>
            </a:extLst>
          </p:cNvPr>
          <p:cNvSpPr txBox="1"/>
          <p:nvPr/>
        </p:nvSpPr>
        <p:spPr>
          <a:xfrm>
            <a:off x="5791201" y="464459"/>
            <a:ext cx="7155542" cy="6284606"/>
          </a:xfrm>
          <a:prstGeom prst="rect">
            <a:avLst/>
          </a:prstGeom>
          <a:noFill/>
        </p:spPr>
        <p:txBody>
          <a:bodyPr wrap="square" rtlCol="0">
            <a:spAutoFit/>
          </a:bodyPr>
          <a:lstStyle/>
          <a:p>
            <a:pPr algn="just">
              <a:lnSpc>
                <a:spcPct val="150000"/>
              </a:lnSpc>
            </a:pPr>
            <a:r>
              <a:rPr lang="en-US" b="0" i="0" dirty="0">
                <a:solidFill>
                  <a:srgbClr val="000000"/>
                </a:solidFill>
                <a:effectLst/>
                <a:latin typeface="Helvetica" pitchFamily="2" charset="0"/>
              </a:rPr>
              <a:t>Card fraud is one of the biggest threats to organizations </a:t>
            </a:r>
          </a:p>
          <a:p>
            <a:pPr algn="just">
              <a:lnSpc>
                <a:spcPct val="150000"/>
              </a:lnSpc>
            </a:pPr>
            <a:r>
              <a:rPr lang="en-US" b="0" i="0" dirty="0">
                <a:solidFill>
                  <a:srgbClr val="000000"/>
                </a:solidFill>
                <a:effectLst/>
                <a:latin typeface="Helvetica" pitchFamily="2" charset="0"/>
              </a:rPr>
              <a:t>today. Card fraud is simply defined as unauthorized, </a:t>
            </a:r>
          </a:p>
          <a:p>
            <a:pPr algn="just">
              <a:lnSpc>
                <a:spcPct val="150000"/>
              </a:lnSpc>
            </a:pPr>
            <a:r>
              <a:rPr lang="en-US" b="0" i="0" dirty="0">
                <a:solidFill>
                  <a:srgbClr val="000000"/>
                </a:solidFill>
                <a:effectLst/>
                <a:latin typeface="Helvetica" pitchFamily="2" charset="0"/>
              </a:rPr>
              <a:t>deliberate deception to secure unfair or unlawful access </a:t>
            </a:r>
          </a:p>
          <a:p>
            <a:pPr algn="just">
              <a:lnSpc>
                <a:spcPct val="150000"/>
              </a:lnSpc>
            </a:pPr>
            <a:r>
              <a:rPr lang="en-US" b="0" i="0" dirty="0">
                <a:solidFill>
                  <a:srgbClr val="000000"/>
                </a:solidFill>
                <a:effectLst/>
                <a:latin typeface="Helvetica" pitchFamily="2" charset="0"/>
              </a:rPr>
              <a:t>to a </a:t>
            </a:r>
            <a:r>
              <a:rPr lang="en-US" b="0" i="0" dirty="0" err="1">
                <a:solidFill>
                  <a:srgbClr val="000000"/>
                </a:solidFill>
                <a:effectLst/>
                <a:latin typeface="Helvetica" pitchFamily="2" charset="0"/>
              </a:rPr>
              <a:t>victim‟s</a:t>
            </a:r>
            <a:r>
              <a:rPr lang="en-US" b="0" i="0" dirty="0">
                <a:solidFill>
                  <a:srgbClr val="000000"/>
                </a:solidFill>
                <a:effectLst/>
                <a:latin typeface="Helvetica" pitchFamily="2" charset="0"/>
              </a:rPr>
              <a:t> transaction card in order to defraud him </a:t>
            </a:r>
          </a:p>
          <a:p>
            <a:pPr algn="just">
              <a:lnSpc>
                <a:spcPct val="150000"/>
              </a:lnSpc>
            </a:pPr>
            <a:r>
              <a:rPr lang="en-US" b="0" i="0" dirty="0">
                <a:solidFill>
                  <a:srgbClr val="000000"/>
                </a:solidFill>
                <a:effectLst/>
                <a:latin typeface="Helvetica" pitchFamily="2" charset="0"/>
              </a:rPr>
              <a:t>(Salem, 2012). </a:t>
            </a:r>
          </a:p>
          <a:p>
            <a:pPr algn="just">
              <a:lnSpc>
                <a:spcPct val="150000"/>
              </a:lnSpc>
            </a:pPr>
            <a:endParaRPr lang="en-US" b="0" i="0" dirty="0">
              <a:solidFill>
                <a:srgbClr val="000000"/>
              </a:solidFill>
              <a:effectLst/>
              <a:latin typeface="Helvetica" pitchFamily="2" charset="0"/>
            </a:endParaRPr>
          </a:p>
          <a:p>
            <a:pPr algn="just">
              <a:lnSpc>
                <a:spcPct val="150000"/>
              </a:lnSpc>
            </a:pPr>
            <a:r>
              <a:rPr lang="en-US" b="0" i="0" dirty="0">
                <a:solidFill>
                  <a:srgbClr val="000000"/>
                </a:solidFill>
                <a:effectLst/>
                <a:latin typeface="Helvetica" pitchFamily="2" charset="0"/>
              </a:rPr>
              <a:t>A fraud detection system usually comes to play when </a:t>
            </a:r>
          </a:p>
          <a:p>
            <a:pPr algn="just">
              <a:lnSpc>
                <a:spcPct val="150000"/>
              </a:lnSpc>
            </a:pPr>
            <a:r>
              <a:rPr lang="en-US" b="0" i="0" dirty="0">
                <a:solidFill>
                  <a:srgbClr val="000000"/>
                </a:solidFill>
                <a:effectLst/>
                <a:latin typeface="Helvetica" pitchFamily="2" charset="0"/>
              </a:rPr>
              <a:t>the fraudsters outwit the fraud prevention mechanism and </a:t>
            </a:r>
          </a:p>
          <a:p>
            <a:pPr algn="just">
              <a:lnSpc>
                <a:spcPct val="150000"/>
              </a:lnSpc>
            </a:pPr>
            <a:r>
              <a:rPr lang="en-US" b="0" i="0" dirty="0">
                <a:solidFill>
                  <a:srgbClr val="000000"/>
                </a:solidFill>
                <a:effectLst/>
                <a:latin typeface="Helvetica" pitchFamily="2" charset="0"/>
              </a:rPr>
              <a:t>initiate fraudulent transactions. In the business world, the </a:t>
            </a:r>
          </a:p>
          <a:p>
            <a:pPr algn="just">
              <a:lnSpc>
                <a:spcPct val="150000"/>
              </a:lnSpc>
            </a:pPr>
            <a:r>
              <a:rPr lang="en-US" b="0" i="0" dirty="0">
                <a:solidFill>
                  <a:srgbClr val="000000"/>
                </a:solidFill>
                <a:effectLst/>
                <a:latin typeface="Helvetica" pitchFamily="2" charset="0"/>
              </a:rPr>
              <a:t>application of data mining technique to fraud detection is </a:t>
            </a:r>
          </a:p>
          <a:p>
            <a:pPr algn="just">
              <a:lnSpc>
                <a:spcPct val="150000"/>
              </a:lnSpc>
            </a:pPr>
            <a:r>
              <a:rPr lang="en-US" b="0" i="0" dirty="0">
                <a:solidFill>
                  <a:srgbClr val="000000"/>
                </a:solidFill>
                <a:effectLst/>
                <a:latin typeface="Helvetica" pitchFamily="2" charset="0"/>
              </a:rPr>
              <a:t>of special interest as a result of the great losses </a:t>
            </a:r>
          </a:p>
          <a:p>
            <a:pPr algn="just">
              <a:lnSpc>
                <a:spcPct val="150000"/>
              </a:lnSpc>
            </a:pPr>
            <a:r>
              <a:rPr lang="en-US" b="0" i="0" dirty="0">
                <a:solidFill>
                  <a:srgbClr val="000000"/>
                </a:solidFill>
                <a:effectLst/>
                <a:latin typeface="Helvetica" pitchFamily="2" charset="0"/>
              </a:rPr>
              <a:t>companies suffer due to such fraudulent activities. This </a:t>
            </a:r>
          </a:p>
          <a:p>
            <a:pPr algn="just">
              <a:lnSpc>
                <a:spcPct val="150000"/>
              </a:lnSpc>
            </a:pPr>
            <a:r>
              <a:rPr lang="en-US" b="0" i="0" dirty="0">
                <a:solidFill>
                  <a:srgbClr val="000000"/>
                </a:solidFill>
                <a:effectLst/>
                <a:latin typeface="Helvetica" pitchFamily="2" charset="0"/>
              </a:rPr>
              <a:t>work describes data mining technique and its application </a:t>
            </a:r>
          </a:p>
          <a:p>
            <a:pPr algn="just">
              <a:lnSpc>
                <a:spcPct val="150000"/>
              </a:lnSpc>
            </a:pPr>
            <a:r>
              <a:rPr lang="en-US" b="0" i="0" dirty="0">
                <a:solidFill>
                  <a:srgbClr val="000000"/>
                </a:solidFill>
                <a:effectLst/>
                <a:latin typeface="Helvetica" pitchFamily="2" charset="0"/>
              </a:rPr>
              <a:t>to card fraud detection.</a:t>
            </a:r>
          </a:p>
          <a:p>
            <a:pPr algn="just">
              <a:lnSpc>
                <a:spcPct val="150000"/>
              </a:lnSpc>
            </a:pPr>
            <a:endParaRPr lang="en-VN" dirty="0">
              <a:latin typeface="Helvetica" pitchFamily="2" charset="0"/>
            </a:endParaRPr>
          </a:p>
        </p:txBody>
      </p:sp>
      <p:pic>
        <p:nvPicPr>
          <p:cNvPr id="8" name="Picture 7" descr="A screenshot of a graph&#10;&#10;Description automatically generated with low confidence">
            <a:extLst>
              <a:ext uri="{FF2B5EF4-FFF2-40B4-BE49-F238E27FC236}">
                <a16:creationId xmlns:a16="http://schemas.microsoft.com/office/drawing/2014/main" id="{5F479DFF-ECB0-DDDE-DDE1-FA15EA2F8096}"/>
              </a:ext>
            </a:extLst>
          </p:cNvPr>
          <p:cNvPicPr>
            <a:picLocks noChangeAspect="1"/>
          </p:cNvPicPr>
          <p:nvPr/>
        </p:nvPicPr>
        <p:blipFill>
          <a:blip r:embed="rId2"/>
          <a:stretch>
            <a:fillRect/>
          </a:stretch>
        </p:blipFill>
        <p:spPr>
          <a:xfrm>
            <a:off x="0" y="2815771"/>
            <a:ext cx="5481788" cy="3715119"/>
          </a:xfrm>
          <a:prstGeom prst="rect">
            <a:avLst/>
          </a:prstGeom>
        </p:spPr>
      </p:pic>
    </p:spTree>
    <p:extLst>
      <p:ext uri="{BB962C8B-B14F-4D97-AF65-F5344CB8AC3E}">
        <p14:creationId xmlns:p14="http://schemas.microsoft.com/office/powerpoint/2010/main" val="290789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731E13-BB3F-ECF4-73DF-8072B1CFAFB6}"/>
              </a:ext>
            </a:extLst>
          </p:cNvPr>
          <p:cNvSpPr txBox="1"/>
          <p:nvPr/>
        </p:nvSpPr>
        <p:spPr>
          <a:xfrm>
            <a:off x="508000" y="1951281"/>
            <a:ext cx="8273143" cy="4470711"/>
          </a:xfrm>
          <a:prstGeom prst="rect">
            <a:avLst/>
          </a:prstGeom>
          <a:noFill/>
        </p:spPr>
        <p:txBody>
          <a:bodyPr wrap="square">
            <a:spAutoFit/>
          </a:bodyPr>
          <a:lstStyle/>
          <a:p>
            <a:pPr algn="just">
              <a:lnSpc>
                <a:spcPct val="150000"/>
              </a:lnSpc>
            </a:pPr>
            <a:r>
              <a:rPr lang="en-US" sz="2400" b="0" i="0" dirty="0">
                <a:effectLst/>
                <a:latin typeface="Helvetica" pitchFamily="2" charset="0"/>
              </a:rPr>
              <a:t>Unsupervised learning are models that don’t take the y(target) as an argument. It does not fit the data so you don’t need the ground truth to make predictions. Banks are in a similar situation where they don’t know if a transaction is fraud when the transaction is happening.</a:t>
            </a:r>
          </a:p>
          <a:p>
            <a:pPr algn="just">
              <a:lnSpc>
                <a:spcPct val="150000"/>
              </a:lnSpc>
            </a:pPr>
            <a:r>
              <a:rPr lang="en-US" sz="2400" b="0" i="0" dirty="0">
                <a:effectLst/>
                <a:latin typeface="Helvetica" pitchFamily="2" charset="0"/>
              </a:rPr>
              <a:t>The unsupervised models will take a feature matrix X and make labels based on unseen structures and hidden correlations within the feature space.</a:t>
            </a:r>
          </a:p>
        </p:txBody>
      </p:sp>
      <p:sp>
        <p:nvSpPr>
          <p:cNvPr id="6" name="TextBox 5">
            <a:extLst>
              <a:ext uri="{FF2B5EF4-FFF2-40B4-BE49-F238E27FC236}">
                <a16:creationId xmlns:a16="http://schemas.microsoft.com/office/drawing/2014/main" id="{3221F102-1EC5-2D68-3FEC-191F815C408B}"/>
              </a:ext>
            </a:extLst>
          </p:cNvPr>
          <p:cNvSpPr txBox="1"/>
          <p:nvPr/>
        </p:nvSpPr>
        <p:spPr>
          <a:xfrm>
            <a:off x="508000" y="304800"/>
            <a:ext cx="6879771" cy="1323439"/>
          </a:xfrm>
          <a:prstGeom prst="rect">
            <a:avLst/>
          </a:prstGeom>
          <a:noFill/>
        </p:spPr>
        <p:txBody>
          <a:bodyPr wrap="square" rtlCol="0">
            <a:spAutoFit/>
          </a:bodyPr>
          <a:lstStyle/>
          <a:p>
            <a:r>
              <a:rPr lang="en-US" sz="4000" b="1" i="0" dirty="0">
                <a:solidFill>
                  <a:srgbClr val="000000"/>
                </a:solidFill>
                <a:effectLst/>
                <a:latin typeface="Helvetica" pitchFamily="2" charset="0"/>
              </a:rPr>
              <a:t>Why unsupervised learning?</a:t>
            </a:r>
            <a:endParaRPr lang="en-VN" sz="4000" b="1" dirty="0">
              <a:latin typeface="Helvetica" pitchFamily="2" charset="0"/>
            </a:endParaRPr>
          </a:p>
        </p:txBody>
      </p:sp>
    </p:spTree>
    <p:extLst>
      <p:ext uri="{BB962C8B-B14F-4D97-AF65-F5344CB8AC3E}">
        <p14:creationId xmlns:p14="http://schemas.microsoft.com/office/powerpoint/2010/main" val="62732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68E59A-CA9B-4842-CBE4-8CB1B160EAE6}"/>
              </a:ext>
            </a:extLst>
          </p:cNvPr>
          <p:cNvSpPr txBox="1"/>
          <p:nvPr/>
        </p:nvSpPr>
        <p:spPr>
          <a:xfrm>
            <a:off x="478971" y="1832712"/>
            <a:ext cx="9144000" cy="466429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222222"/>
                </a:solidFill>
                <a:effectLst/>
                <a:latin typeface="Helvetica" pitchFamily="2" charset="0"/>
              </a:rPr>
              <a:t>You cannot get precise information regarding data sorting, and the output as data used in unsupervised learning is labeled and not known</a:t>
            </a:r>
          </a:p>
          <a:p>
            <a:pPr marL="342900" indent="-342900" algn="just">
              <a:lnSpc>
                <a:spcPct val="150000"/>
              </a:lnSpc>
              <a:buFont typeface="Arial" panose="020B0604020202020204" pitchFamily="34" charset="0"/>
              <a:buChar char="•"/>
            </a:pPr>
            <a:r>
              <a:rPr lang="en-US" sz="2000" b="0" i="0" dirty="0">
                <a:solidFill>
                  <a:srgbClr val="222222"/>
                </a:solidFill>
                <a:effectLst/>
                <a:latin typeface="Helvetica" pitchFamily="2" charset="0"/>
              </a:rPr>
              <a:t>Less accuracy of the results is because the input data is not known and not labeled by people in advance. This means that the machine requires to do this itself.</a:t>
            </a:r>
          </a:p>
          <a:p>
            <a:pPr marL="342900" indent="-342900" algn="just">
              <a:lnSpc>
                <a:spcPct val="150000"/>
              </a:lnSpc>
              <a:buFont typeface="Arial" panose="020B0604020202020204" pitchFamily="34" charset="0"/>
              <a:buChar char="•"/>
            </a:pPr>
            <a:r>
              <a:rPr lang="en-US" sz="2000" b="0" i="0" dirty="0">
                <a:solidFill>
                  <a:srgbClr val="222222"/>
                </a:solidFill>
                <a:effectLst/>
                <a:latin typeface="Helvetica" pitchFamily="2" charset="0"/>
              </a:rPr>
              <a:t>The spectral classes do not always correspond to informational classes.</a:t>
            </a:r>
          </a:p>
          <a:p>
            <a:pPr marL="342900" indent="-342900" algn="just">
              <a:lnSpc>
                <a:spcPct val="150000"/>
              </a:lnSpc>
              <a:buFont typeface="Arial" panose="020B0604020202020204" pitchFamily="34" charset="0"/>
              <a:buChar char="•"/>
            </a:pPr>
            <a:r>
              <a:rPr lang="en-US" sz="2000" b="0" i="0" dirty="0">
                <a:solidFill>
                  <a:srgbClr val="222222"/>
                </a:solidFill>
                <a:effectLst/>
                <a:latin typeface="Helvetica" pitchFamily="2" charset="0"/>
              </a:rPr>
              <a:t>The user needs to spend time interpreting and label the classes which follow that classification.</a:t>
            </a:r>
          </a:p>
          <a:p>
            <a:pPr marL="342900" indent="-342900" algn="just">
              <a:lnSpc>
                <a:spcPct val="150000"/>
              </a:lnSpc>
              <a:buFont typeface="Arial" panose="020B0604020202020204" pitchFamily="34" charset="0"/>
              <a:buChar char="•"/>
            </a:pPr>
            <a:r>
              <a:rPr lang="en-US" sz="2000" b="0" i="0" dirty="0">
                <a:solidFill>
                  <a:srgbClr val="222222"/>
                </a:solidFill>
                <a:effectLst/>
                <a:latin typeface="Helvetica" pitchFamily="2" charset="0"/>
              </a:rPr>
              <a:t>Spectral properties of classes can also change over time so you can’t have the same class information while moving from one image to another.</a:t>
            </a:r>
          </a:p>
        </p:txBody>
      </p:sp>
      <p:sp>
        <p:nvSpPr>
          <p:cNvPr id="6" name="TextBox 5">
            <a:extLst>
              <a:ext uri="{FF2B5EF4-FFF2-40B4-BE49-F238E27FC236}">
                <a16:creationId xmlns:a16="http://schemas.microsoft.com/office/drawing/2014/main" id="{DA215649-D5E2-C69D-4D82-0A29294CC8AD}"/>
              </a:ext>
            </a:extLst>
          </p:cNvPr>
          <p:cNvSpPr txBox="1"/>
          <p:nvPr/>
        </p:nvSpPr>
        <p:spPr>
          <a:xfrm>
            <a:off x="159658" y="508000"/>
            <a:ext cx="12758057" cy="584775"/>
          </a:xfrm>
          <a:prstGeom prst="rect">
            <a:avLst/>
          </a:prstGeom>
          <a:noFill/>
        </p:spPr>
        <p:txBody>
          <a:bodyPr wrap="square" rtlCol="0">
            <a:spAutoFit/>
          </a:bodyPr>
          <a:lstStyle/>
          <a:p>
            <a:r>
              <a:rPr lang="en-US" sz="3200" b="1" dirty="0"/>
              <a:t>W</a:t>
            </a:r>
            <a:r>
              <a:rPr lang="en-VN" sz="3200" b="1" dirty="0"/>
              <a:t>hat we should consider when using unsupervised learning models?</a:t>
            </a:r>
          </a:p>
        </p:txBody>
      </p:sp>
    </p:spTree>
    <p:extLst>
      <p:ext uri="{BB962C8B-B14F-4D97-AF65-F5344CB8AC3E}">
        <p14:creationId xmlns:p14="http://schemas.microsoft.com/office/powerpoint/2010/main" val="32280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E2CC37-87C7-CA75-869C-E5A48A8D90C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a:t>Describe data</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C22D13A4-2B32-3A79-7C84-67F75FEBEBD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a:t>L</a:t>
            </a:r>
            <a:r>
              <a:rPr lang="en-US" b="1" i="0">
                <a:effectLst/>
              </a:rPr>
              <a:t>eisure and travel related transactions have high rates of fraud</a:t>
            </a:r>
            <a:endParaRPr lang="en-US" b="1"/>
          </a:p>
        </p:txBody>
      </p:sp>
      <p:pic>
        <p:nvPicPr>
          <p:cNvPr id="9" name="Picture 8" descr="A screenshot of a computer screen&#10;&#10;Description automatically generated with medium confidence">
            <a:extLst>
              <a:ext uri="{FF2B5EF4-FFF2-40B4-BE49-F238E27FC236}">
                <a16:creationId xmlns:a16="http://schemas.microsoft.com/office/drawing/2014/main" id="{ED50FF82-A453-82AE-46B9-3DD663DD8D1A}"/>
              </a:ext>
            </a:extLst>
          </p:cNvPr>
          <p:cNvPicPr>
            <a:picLocks noChangeAspect="1"/>
          </p:cNvPicPr>
          <p:nvPr/>
        </p:nvPicPr>
        <p:blipFill>
          <a:blip r:embed="rId2"/>
          <a:stretch>
            <a:fillRect/>
          </a:stretch>
        </p:blipFill>
        <p:spPr>
          <a:xfrm>
            <a:off x="557783" y="2799469"/>
            <a:ext cx="5481509" cy="3343720"/>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91F6C82E-43C5-D4D1-B40A-7FFC4F3A70F9}"/>
              </a:ext>
            </a:extLst>
          </p:cNvPr>
          <p:cNvPicPr>
            <a:picLocks noChangeAspect="1"/>
          </p:cNvPicPr>
          <p:nvPr/>
        </p:nvPicPr>
        <p:blipFill>
          <a:blip r:embed="rId3"/>
          <a:stretch>
            <a:fillRect/>
          </a:stretch>
        </p:blipFill>
        <p:spPr>
          <a:xfrm>
            <a:off x="6198781" y="3808560"/>
            <a:ext cx="5523082" cy="1325538"/>
          </a:xfrm>
          <a:prstGeom prst="rect">
            <a:avLst/>
          </a:prstGeom>
        </p:spPr>
      </p:pic>
    </p:spTree>
    <p:extLst>
      <p:ext uri="{BB962C8B-B14F-4D97-AF65-F5344CB8AC3E}">
        <p14:creationId xmlns:p14="http://schemas.microsoft.com/office/powerpoint/2010/main" val="357943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4864C1CC-FCD1-AE50-6CBE-87437AD0443E}"/>
              </a:ext>
            </a:extLst>
          </p:cNvPr>
          <p:cNvPicPr>
            <a:picLocks noGrp="1" noChangeAspect="1"/>
          </p:cNvPicPr>
          <p:nvPr>
            <p:ph idx="1"/>
          </p:nvPr>
        </p:nvPicPr>
        <p:blipFill>
          <a:blip r:embed="rId2"/>
          <a:stretch>
            <a:fillRect/>
          </a:stretch>
        </p:blipFill>
        <p:spPr>
          <a:xfrm>
            <a:off x="6101458" y="1675677"/>
            <a:ext cx="5705435" cy="4579980"/>
          </a:xfrm>
        </p:spPr>
      </p:pic>
      <p:sp>
        <p:nvSpPr>
          <p:cNvPr id="7" name="TextBox 6">
            <a:extLst>
              <a:ext uri="{FF2B5EF4-FFF2-40B4-BE49-F238E27FC236}">
                <a16:creationId xmlns:a16="http://schemas.microsoft.com/office/drawing/2014/main" id="{A62DCA5B-F006-BFF5-47C6-6A15F2446B5B}"/>
              </a:ext>
            </a:extLst>
          </p:cNvPr>
          <p:cNvSpPr txBox="1"/>
          <p:nvPr/>
        </p:nvSpPr>
        <p:spPr>
          <a:xfrm>
            <a:off x="188685" y="316139"/>
            <a:ext cx="6096000" cy="4154984"/>
          </a:xfrm>
          <a:prstGeom prst="rect">
            <a:avLst/>
          </a:prstGeom>
          <a:noFill/>
        </p:spPr>
        <p:txBody>
          <a:bodyPr wrap="square">
            <a:spAutoFit/>
          </a:bodyPr>
          <a:lstStyle/>
          <a:p>
            <a:r>
              <a:rPr lang="en-US" sz="6600" b="1" dirty="0">
                <a:ln w="22225">
                  <a:solidFill>
                    <a:schemeClr val="accent2"/>
                  </a:solidFill>
                  <a:prstDash val="solid"/>
                </a:ln>
                <a:solidFill>
                  <a:schemeClr val="accent2">
                    <a:lumMod val="40000"/>
                    <a:lumOff val="60000"/>
                  </a:schemeClr>
                </a:solidFill>
                <a:latin typeface="Helvetica" pitchFamily="2" charset="0"/>
              </a:rPr>
              <a:t>F</a:t>
            </a:r>
            <a:r>
              <a:rPr lang="en-US" sz="6600" b="1" i="0" dirty="0">
                <a:ln w="22225">
                  <a:solidFill>
                    <a:schemeClr val="accent2"/>
                  </a:solidFill>
                  <a:prstDash val="solid"/>
                </a:ln>
                <a:solidFill>
                  <a:schemeClr val="accent2">
                    <a:lumMod val="40000"/>
                    <a:lumOff val="60000"/>
                  </a:schemeClr>
                </a:solidFill>
                <a:latin typeface="Helvetica" pitchFamily="2" charset="0"/>
              </a:rPr>
              <a:t>raud transactions tend to be for large amounts</a:t>
            </a:r>
            <a:endParaRPr lang="en-VN" sz="6600" b="1" dirty="0">
              <a:ln w="22225">
                <a:solidFill>
                  <a:schemeClr val="accent2"/>
                </a:solidFill>
                <a:prstDash val="solid"/>
              </a:ln>
              <a:solidFill>
                <a:schemeClr val="accent2">
                  <a:lumMod val="40000"/>
                  <a:lumOff val="60000"/>
                </a:schemeClr>
              </a:solidFill>
              <a:latin typeface="Helvetica" pitchFamily="2" charset="0"/>
            </a:endParaRPr>
          </a:p>
        </p:txBody>
      </p:sp>
    </p:spTree>
    <p:extLst>
      <p:ext uri="{BB962C8B-B14F-4D97-AF65-F5344CB8AC3E}">
        <p14:creationId xmlns:p14="http://schemas.microsoft.com/office/powerpoint/2010/main" val="29062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0B29268C-9571-A61F-5AAF-8D25C5FB0823}"/>
              </a:ext>
            </a:extLst>
          </p:cNvPr>
          <p:cNvSpPr txBox="1"/>
          <p:nvPr/>
        </p:nvSpPr>
        <p:spPr>
          <a:xfrm>
            <a:off x="1804988" y="1442172"/>
            <a:ext cx="8582025" cy="21773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kern="1200" dirty="0">
                <a:solidFill>
                  <a:schemeClr val="tx1"/>
                </a:solidFill>
                <a:latin typeface="+mj-lt"/>
                <a:ea typeface="+mj-ea"/>
                <a:cs typeface="+mj-cs"/>
              </a:rPr>
              <a:t>Part 2: Models</a:t>
            </a:r>
          </a:p>
        </p:txBody>
      </p:sp>
      <p:sp>
        <p:nvSpPr>
          <p:cNvPr id="24" name="Rectangle: Rounded Corners 1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77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481</Words>
  <Application>Microsoft Macintosh PowerPoint</Application>
  <PresentationFormat>Widescreen</PresentationFormat>
  <Paragraphs>46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Helvetica</vt:lpstr>
      <vt:lpstr>Office Theme</vt:lpstr>
      <vt:lpstr>Unsupervised Learning</vt:lpstr>
      <vt:lpstr>PowerPoint Presentation</vt:lpstr>
      <vt:lpstr>PowerPoint Presentation</vt:lpstr>
      <vt:lpstr>Problem</vt:lpstr>
      <vt:lpstr>PowerPoint Presentation</vt:lpstr>
      <vt:lpstr>PowerPoint Presentation</vt:lpstr>
      <vt:lpstr>Describe data</vt:lpstr>
      <vt:lpstr>PowerPoint Presentation</vt:lpstr>
      <vt:lpstr>PowerPoint Presentation</vt:lpstr>
      <vt:lpstr>Preprocessing data </vt:lpstr>
      <vt:lpstr>Elbow method points out that  4 cluster is the best</vt:lpstr>
      <vt:lpstr>PowerPoint Presentation</vt:lpstr>
      <vt:lpstr>DBSCAN METHOD </vt:lpstr>
      <vt:lpstr>PowerPoint Presentation</vt:lpstr>
      <vt:lpstr>PowerPoint Presentation</vt:lpstr>
      <vt:lpstr>No models are perfect. We need to improve it everyday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THỊ MINH THƯ</dc:creator>
  <cp:lastModifiedBy>NGUYỄN THỊ MINH THƯ</cp:lastModifiedBy>
  <cp:revision>8</cp:revision>
  <dcterms:created xsi:type="dcterms:W3CDTF">2023-06-15T21:37:33Z</dcterms:created>
  <dcterms:modified xsi:type="dcterms:W3CDTF">2023-06-27T10:35:59Z</dcterms:modified>
</cp:coreProperties>
</file>