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13"/>
  </p:notesMasterIdLst>
  <p:handoutMasterIdLst>
    <p:handoutMasterId r:id="rId14"/>
  </p:handoutMasterIdLst>
  <p:sldIdLst>
    <p:sldId id="287" r:id="rId2"/>
    <p:sldId id="281" r:id="rId3"/>
    <p:sldId id="274" r:id="rId4"/>
    <p:sldId id="282" r:id="rId5"/>
    <p:sldId id="283" r:id="rId6"/>
    <p:sldId id="262" r:id="rId7"/>
    <p:sldId id="263" r:id="rId8"/>
    <p:sldId id="270" r:id="rId9"/>
    <p:sldId id="284" r:id="rId10"/>
    <p:sldId id="285" r:id="rId11"/>
    <p:sldId id="286" r:id="rId12"/>
  </p:sldIdLst>
  <p:sldSz cx="12188825"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C799"/>
    <a:srgbClr val="CAE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434" autoAdjust="0"/>
  </p:normalViewPr>
  <p:slideViewPr>
    <p:cSldViewPr>
      <p:cViewPr varScale="1">
        <p:scale>
          <a:sx n="70" d="100"/>
          <a:sy n="70" d="100"/>
        </p:scale>
        <p:origin x="162" y="72"/>
      </p:cViewPr>
      <p:guideLst>
        <p:guide orient="horz" pos="2160"/>
        <p:guide pos="3839"/>
      </p:guideLst>
    </p:cSldViewPr>
  </p:slideViewPr>
  <p:notesTextViewPr>
    <p:cViewPr>
      <p:scale>
        <a:sx n="1" d="1"/>
        <a:sy n="1" d="1"/>
      </p:scale>
      <p:origin x="0" y="0"/>
    </p:cViewPr>
  </p:notesTextViewPr>
  <p:notesViewPr>
    <p:cSldViewPr>
      <p:cViewPr varScale="1">
        <p:scale>
          <a:sx n="85" d="100"/>
          <a:sy n="85" d="100"/>
        </p:scale>
        <p:origin x="305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vi-VN" dirty="0">
              <a:latin typeface="Corbel (Body)"/>
            </a:endParaRPr>
          </a:p>
        </p:txBody>
      </p:sp>
      <p:sp>
        <p:nvSpPr>
          <p:cNvPr id="3" name="Chỗ dành sẵn cho Ngày tháng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391AF8F9-482F-4052-8978-6033D7F29151}" type="datetime1">
              <a:rPr lang="vi-VN" smtClean="0">
                <a:latin typeface="Corbel (Body)"/>
              </a:rPr>
              <a:t>20/03/2018</a:t>
            </a:fld>
            <a:endParaRPr lang="vi-VN" dirty="0">
              <a:latin typeface="Corbel (Body)"/>
            </a:endParaRPr>
          </a:p>
        </p:txBody>
      </p:sp>
      <p:sp>
        <p:nvSpPr>
          <p:cNvPr id="4" name="Chỗ dành sẵn cho Chân trang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vi-VN" dirty="0">
              <a:latin typeface="Corbel (Body)"/>
            </a:endParaRPr>
          </a:p>
        </p:txBody>
      </p:sp>
      <p:sp>
        <p:nvSpPr>
          <p:cNvPr id="5" name="Chỗ dành sẵn cho Số hiệu Bản chiế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92837A6B-DAA4-4C2D-AEAB-4E9E70095794}" type="slidenum">
              <a:rPr lang="vi-VN">
                <a:latin typeface="Corbel (Body)"/>
              </a:rPr>
              <a:t>‹#›</a:t>
            </a:fld>
            <a:endParaRPr lang="vi-VN" dirty="0">
              <a:latin typeface="Corbel (Body)"/>
            </a:endParaRPr>
          </a:p>
        </p:txBody>
      </p:sp>
    </p:spTree>
    <p:extLst>
      <p:ext uri="{BB962C8B-B14F-4D97-AF65-F5344CB8AC3E}">
        <p14:creationId xmlns:p14="http://schemas.microsoft.com/office/powerpoint/2010/main" val="29215455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orbel (Body)"/>
              </a:defRPr>
            </a:lvl1pPr>
          </a:lstStyle>
          <a:p>
            <a:endParaRPr lang="vi-VN" dirty="0"/>
          </a:p>
        </p:txBody>
      </p:sp>
      <p:sp>
        <p:nvSpPr>
          <p:cNvPr id="3" name="Chỗ dành sẵn cho Ngày tháng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orbel (Body)"/>
              </a:defRPr>
            </a:lvl1pPr>
          </a:lstStyle>
          <a:p>
            <a:fld id="{E6B96994-01D1-4A66-9581-19C6DDCCC903}" type="datetime1">
              <a:rPr lang="vi-VN" smtClean="0"/>
              <a:pPr/>
              <a:t>20/03/2018</a:t>
            </a:fld>
            <a:endParaRPr lang="vi-VN" dirty="0"/>
          </a:p>
        </p:txBody>
      </p:sp>
      <p:sp>
        <p:nvSpPr>
          <p:cNvPr id="4" name="Chỗ dành sẵn cho Hình ảnh Trang chiếu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vi-VN" noProof="0" dirty="0"/>
          </a:p>
        </p:txBody>
      </p:sp>
      <p:sp>
        <p:nvSpPr>
          <p:cNvPr id="5" name="Chỗ dành sẵn cho Ghi ch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6" name="Chỗ dành sẵn cho Chân trang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orbel (Body)"/>
              </a:defRPr>
            </a:lvl1pPr>
          </a:lstStyle>
          <a:p>
            <a:endParaRPr lang="vi-VN" dirty="0"/>
          </a:p>
        </p:txBody>
      </p:sp>
      <p:sp>
        <p:nvSpPr>
          <p:cNvPr id="7" name="Chỗ dành sẵn cho Số hiệu Bản chiế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orbel (Body)"/>
              </a:defRPr>
            </a:lvl1pPr>
          </a:lstStyle>
          <a:p>
            <a:fld id="{03266150-FA26-45B5-BF0B-186B42A09DC9}" type="slidenum">
              <a:rPr lang="vi-VN" smtClean="0"/>
              <a:pPr/>
              <a:t>‹#›</a:t>
            </a:fld>
            <a:endParaRPr lang="vi-VN" dirty="0"/>
          </a:p>
        </p:txBody>
      </p:sp>
    </p:spTree>
    <p:extLst>
      <p:ext uri="{BB962C8B-B14F-4D97-AF65-F5344CB8AC3E}">
        <p14:creationId xmlns:p14="http://schemas.microsoft.com/office/powerpoint/2010/main" val="1459467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Corbel (Body)"/>
        <a:ea typeface="+mn-ea"/>
        <a:cs typeface="+mn-cs"/>
      </a:defRPr>
    </a:lvl1pPr>
    <a:lvl2pPr marL="457200" algn="l" defTabSz="914400" rtl="0" eaLnBrk="1" latinLnBrk="0" hangingPunct="1">
      <a:defRPr sz="1200" kern="1200">
        <a:solidFill>
          <a:schemeClr val="tx2"/>
        </a:solidFill>
        <a:latin typeface="Corbel (Body)"/>
        <a:ea typeface="+mn-ea"/>
        <a:cs typeface="+mn-cs"/>
      </a:defRPr>
    </a:lvl2pPr>
    <a:lvl3pPr marL="914400" algn="l" defTabSz="914400" rtl="0" eaLnBrk="1" latinLnBrk="0" hangingPunct="1">
      <a:defRPr sz="1200" kern="1200">
        <a:solidFill>
          <a:schemeClr val="tx2"/>
        </a:solidFill>
        <a:latin typeface="Corbel (Body)"/>
        <a:ea typeface="+mn-ea"/>
        <a:cs typeface="+mn-cs"/>
      </a:defRPr>
    </a:lvl3pPr>
    <a:lvl4pPr marL="1371600" algn="l" defTabSz="914400" rtl="0" eaLnBrk="1" latinLnBrk="0" hangingPunct="1">
      <a:defRPr sz="1200" kern="1200">
        <a:solidFill>
          <a:schemeClr val="tx2"/>
        </a:solidFill>
        <a:latin typeface="Corbel (Body)"/>
        <a:ea typeface="+mn-ea"/>
        <a:cs typeface="+mn-cs"/>
      </a:defRPr>
    </a:lvl4pPr>
    <a:lvl5pPr marL="1828800" algn="l" defTabSz="914400" rtl="0" eaLnBrk="1" latinLnBrk="0" hangingPunct="1">
      <a:defRPr sz="1200" kern="1200">
        <a:solidFill>
          <a:schemeClr val="tx2"/>
        </a:solidFill>
        <a:latin typeface="Corbel (Body)"/>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266150-FA26-45B5-BF0B-186B42A09DC9}" type="slidenum">
              <a:rPr lang="vi-VN" smtClean="0"/>
              <a:pPr/>
              <a:t>1</a:t>
            </a:fld>
            <a:endParaRPr lang="vi-VN" dirty="0"/>
          </a:p>
        </p:txBody>
      </p:sp>
    </p:spTree>
    <p:extLst>
      <p:ext uri="{BB962C8B-B14F-4D97-AF65-F5344CB8AC3E}">
        <p14:creationId xmlns:p14="http://schemas.microsoft.com/office/powerpoint/2010/main" val="2750255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latin typeface="Corbel (Body)"/>
            </a:endParaRPr>
          </a:p>
        </p:txBody>
      </p:sp>
      <p:sp>
        <p:nvSpPr>
          <p:cNvPr id="4" name="Chỗ dành sẵn cho Số hiệu Bản chiếu 3"/>
          <p:cNvSpPr>
            <a:spLocks noGrp="1"/>
          </p:cNvSpPr>
          <p:nvPr>
            <p:ph type="sldNum" sz="quarter" idx="10"/>
          </p:nvPr>
        </p:nvSpPr>
        <p:spPr/>
        <p:txBody>
          <a:bodyPr/>
          <a:lstStyle/>
          <a:p>
            <a:pPr rtl="0"/>
            <a:fld id="{03266150-FA26-45B5-BF0B-186B42A09DC9}" type="slidenum">
              <a:rPr lang="vi-VN" smtClean="0">
                <a:latin typeface="Corbel (Body)"/>
              </a:rPr>
              <a:t>3</a:t>
            </a:fld>
            <a:endParaRPr lang="vi-VN" dirty="0">
              <a:latin typeface="Corbel (Body)"/>
            </a:endParaRPr>
          </a:p>
        </p:txBody>
      </p:sp>
    </p:spTree>
    <p:extLst>
      <p:ext uri="{BB962C8B-B14F-4D97-AF65-F5344CB8AC3E}">
        <p14:creationId xmlns:p14="http://schemas.microsoft.com/office/powerpoint/2010/main" val="794558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vi-VN" smtClean="0"/>
              <a:pPr/>
              <a:t>5</a:t>
            </a:fld>
            <a:endParaRPr lang="vi-VN" dirty="0"/>
          </a:p>
        </p:txBody>
      </p:sp>
    </p:spTree>
    <p:extLst>
      <p:ext uri="{BB962C8B-B14F-4D97-AF65-F5344CB8AC3E}">
        <p14:creationId xmlns:p14="http://schemas.microsoft.com/office/powerpoint/2010/main" val="1890589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2588" y="685800"/>
            <a:ext cx="6092825" cy="3429000"/>
          </a:xfrm>
        </p:spPr>
      </p:sp>
      <p:sp>
        <p:nvSpPr>
          <p:cNvPr id="3" name="Chỗ dành sẵn cho Ghi chú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dirty="0">
              <a:latin typeface="Corbel (Body)"/>
            </a:endParaRPr>
          </a:p>
        </p:txBody>
      </p:sp>
      <p:sp>
        <p:nvSpPr>
          <p:cNvPr id="4" name="Chỗ dành sẵn cho Số hiệu Bản chiếu 3"/>
          <p:cNvSpPr>
            <a:spLocks noGrp="1"/>
          </p:cNvSpPr>
          <p:nvPr>
            <p:ph type="sldNum" sz="quarter" idx="10"/>
          </p:nvPr>
        </p:nvSpPr>
        <p:spPr/>
        <p:txBody>
          <a:bodyPr rtlCol="0"/>
          <a:lstStyle/>
          <a:p>
            <a:pPr rtl="0"/>
            <a:fld id="{3A2CC701-D80A-463B-8415-A85485312088}" type="slidenum">
              <a:rPr lang="vi-VN" smtClean="0">
                <a:latin typeface="Corbel (Body)"/>
              </a:rPr>
              <a:t>6</a:t>
            </a:fld>
            <a:endParaRPr lang="vi-VN" dirty="0">
              <a:latin typeface="Corbel (Body)"/>
            </a:endParaRPr>
          </a:p>
        </p:txBody>
      </p:sp>
    </p:spTree>
    <p:extLst>
      <p:ext uri="{BB962C8B-B14F-4D97-AF65-F5344CB8AC3E}">
        <p14:creationId xmlns:p14="http://schemas.microsoft.com/office/powerpoint/2010/main" val="169998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ỗ dành sẵn cho Hình ảnh Trang chiếu 1"/>
          <p:cNvSpPr>
            <a:spLocks noGrp="1" noRot="1" noChangeAspect="1"/>
          </p:cNvSpPr>
          <p:nvPr>
            <p:ph type="sldImg"/>
          </p:nvPr>
        </p:nvSpPr>
        <p:spPr>
          <a:xfrm>
            <a:off x="382588" y="685800"/>
            <a:ext cx="6092825" cy="3429000"/>
          </a:xfrm>
        </p:spPr>
      </p:sp>
      <p:sp>
        <p:nvSpPr>
          <p:cNvPr id="3" name="Chỗ dành sẵn cho Ghi chú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endParaRPr lang="vi-VN" baseline="0" dirty="0">
              <a:latin typeface="Corbel (Body)"/>
            </a:endParaRPr>
          </a:p>
        </p:txBody>
      </p:sp>
      <p:sp>
        <p:nvSpPr>
          <p:cNvPr id="4" name="Chỗ dành sẵn cho Số hiệu Bản chiếu 3"/>
          <p:cNvSpPr>
            <a:spLocks noGrp="1"/>
          </p:cNvSpPr>
          <p:nvPr>
            <p:ph type="sldNum" sz="quarter" idx="10"/>
          </p:nvPr>
        </p:nvSpPr>
        <p:spPr/>
        <p:txBody>
          <a:bodyPr rtlCol="0"/>
          <a:lstStyle/>
          <a:p>
            <a:pPr rtl="0"/>
            <a:fld id="{3A2CC701-D80A-463B-8415-A85485312088}" type="slidenum">
              <a:rPr lang="vi-VN" smtClean="0">
                <a:latin typeface="Corbel (Body)"/>
              </a:rPr>
              <a:t>7</a:t>
            </a:fld>
            <a:endParaRPr lang="vi-VN" dirty="0">
              <a:latin typeface="Corbel (Body)"/>
            </a:endParaRPr>
          </a:p>
        </p:txBody>
      </p:sp>
    </p:spTree>
    <p:extLst>
      <p:ext uri="{BB962C8B-B14F-4D97-AF65-F5344CB8AC3E}">
        <p14:creationId xmlns:p14="http://schemas.microsoft.com/office/powerpoint/2010/main" val="711306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latin typeface="Corbel (Body)"/>
            </a:endParaRPr>
          </a:p>
        </p:txBody>
      </p:sp>
      <p:sp>
        <p:nvSpPr>
          <p:cNvPr id="4" name="Chỗ dành sẵn cho Số hiệu Bản chiếu 3"/>
          <p:cNvSpPr>
            <a:spLocks noGrp="1"/>
          </p:cNvSpPr>
          <p:nvPr>
            <p:ph type="sldNum" sz="quarter" idx="10"/>
          </p:nvPr>
        </p:nvSpPr>
        <p:spPr/>
        <p:txBody>
          <a:bodyPr/>
          <a:lstStyle/>
          <a:p>
            <a:pPr rtl="0"/>
            <a:fld id="{03266150-FA26-45B5-BF0B-186B42A09DC9}" type="slidenum">
              <a:rPr lang="vi-VN" smtClean="0">
                <a:latin typeface="Corbel (Body)"/>
              </a:rPr>
              <a:t>8</a:t>
            </a:fld>
            <a:endParaRPr lang="vi-VN" dirty="0">
              <a:latin typeface="Corbel (Body)"/>
            </a:endParaRPr>
          </a:p>
        </p:txBody>
      </p:sp>
    </p:spTree>
    <p:extLst>
      <p:ext uri="{BB962C8B-B14F-4D97-AF65-F5344CB8AC3E}">
        <p14:creationId xmlns:p14="http://schemas.microsoft.com/office/powerpoint/2010/main" val="3971116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88825"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529" y="1267730"/>
            <a:ext cx="9573768"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424" y="1411615"/>
            <a:ext cx="9293979"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4543" y="1267730"/>
            <a:ext cx="19197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48813" y="1267731"/>
            <a:ext cx="1691199"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301" y="2091263"/>
            <a:ext cx="9066224" cy="2590800"/>
          </a:xfrm>
        </p:spPr>
        <p:txBody>
          <a:bodyPr tIns="45720" bIns="45720" anchor="ctr">
            <a:noAutofit/>
          </a:bodyPr>
          <a:lstStyle>
            <a:lvl1pPr algn="ctr">
              <a:lnSpc>
                <a:spcPct val="83000"/>
              </a:lnSpc>
              <a:defRPr lang="en-US" sz="7198"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1693" y="4682063"/>
            <a:ext cx="9068486" cy="457201"/>
          </a:xfrm>
        </p:spPr>
        <p:txBody>
          <a:bodyPr>
            <a:normAutofit/>
          </a:bodyPr>
          <a:lstStyle>
            <a:lvl1pPr marL="0" indent="0" algn="ctr">
              <a:spcBef>
                <a:spcPts val="0"/>
              </a:spcBef>
              <a:buNone/>
              <a:defRPr sz="1600" spc="80" baseline="0">
                <a:solidFill>
                  <a:schemeClr val="tx1"/>
                </a:solidFill>
              </a:defRPr>
            </a:lvl1pPr>
            <a:lvl2pPr marL="457063" indent="0" algn="ctr">
              <a:buNone/>
              <a:defRPr sz="1600"/>
            </a:lvl2pPr>
            <a:lvl3pPr marL="914126" indent="0" algn="ctr">
              <a:buNone/>
              <a:defRPr sz="1600"/>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7375" y="1341256"/>
            <a:ext cx="1554075" cy="527213"/>
          </a:xfrm>
        </p:spPr>
        <p:txBody>
          <a:bodyPr/>
          <a:lstStyle>
            <a:lvl1pPr algn="ctr">
              <a:defRPr sz="1300" spc="0" baseline="0">
                <a:solidFill>
                  <a:schemeClr val="tx1"/>
                </a:solidFill>
                <a:latin typeface="+mn-lt"/>
              </a:defRPr>
            </a:lvl1pPr>
          </a:lstStyle>
          <a:p>
            <a:fld id="{94C09E96-04E6-4685-A11C-639FFFAF4596}" type="datetime1">
              <a:rPr lang="vi-VN" smtClean="0"/>
              <a:pPr/>
              <a:t>20/03/2018</a:t>
            </a:fld>
            <a:endParaRPr lang="vi-VN" dirty="0"/>
          </a:p>
        </p:txBody>
      </p:sp>
      <p:sp>
        <p:nvSpPr>
          <p:cNvPr id="21" name="Footer Placeholder 20"/>
          <p:cNvSpPr>
            <a:spLocks noGrp="1"/>
          </p:cNvSpPr>
          <p:nvPr>
            <p:ph type="ftr" sz="quarter" idx="11"/>
          </p:nvPr>
        </p:nvSpPr>
        <p:spPr>
          <a:xfrm>
            <a:off x="1453517" y="5211060"/>
            <a:ext cx="5903962" cy="228600"/>
          </a:xfrm>
        </p:spPr>
        <p:txBody>
          <a:bodyPr/>
          <a:lstStyle>
            <a:lvl1pPr algn="l">
              <a:defRPr>
                <a:solidFill>
                  <a:schemeClr val="tx1">
                    <a:lumMod val="75000"/>
                    <a:lumOff val="25000"/>
                  </a:schemeClr>
                </a:solidFill>
              </a:defRPr>
            </a:lvl1pPr>
          </a:lstStyle>
          <a:p>
            <a:r>
              <a:rPr lang="vi-VN" smtClean="0"/>
              <a:t>Thêm chân trang</a:t>
            </a:r>
            <a:endParaRPr lang="vi-VN" dirty="0"/>
          </a:p>
        </p:txBody>
      </p:sp>
      <p:sp>
        <p:nvSpPr>
          <p:cNvPr id="22" name="Slide Number Placeholder 21"/>
          <p:cNvSpPr>
            <a:spLocks noGrp="1"/>
          </p:cNvSpPr>
          <p:nvPr>
            <p:ph type="sldNum" sz="quarter" idx="12"/>
          </p:nvPr>
        </p:nvSpPr>
        <p:spPr>
          <a:xfrm>
            <a:off x="8604678" y="5212080"/>
            <a:ext cx="2111331" cy="228600"/>
          </a:xfrm>
        </p:spPr>
        <p:txBody>
          <a:bodyPr/>
          <a:lstStyle>
            <a:lvl1pPr>
              <a:defRPr>
                <a:solidFill>
                  <a:schemeClr val="tx1">
                    <a:lumMod val="75000"/>
                    <a:lumOff val="25000"/>
                  </a:schemeClr>
                </a:solidFill>
              </a:defRPr>
            </a:lvl1pPr>
          </a:lstStyle>
          <a:p>
            <a:fld id="{693B167E-EA96-4147-81DE-549160052C22}" type="slidenum">
              <a:rPr lang="vi-VN" smtClean="0"/>
              <a:pPr/>
              <a:t>‹#›</a:t>
            </a:fld>
            <a:endParaRPr lang="vi-VN" dirty="0"/>
          </a:p>
        </p:txBody>
      </p:sp>
    </p:spTree>
    <p:extLst>
      <p:ext uri="{BB962C8B-B14F-4D97-AF65-F5344CB8AC3E}">
        <p14:creationId xmlns:p14="http://schemas.microsoft.com/office/powerpoint/2010/main" val="25613226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C09E96-04E6-4685-A11C-639FFFAF4596}" type="datetime1">
              <a:rPr lang="vi-VN" smtClean="0"/>
              <a:pPr/>
              <a:t>20/03/2018</a:t>
            </a:fld>
            <a:endParaRPr lang="vi-VN" dirty="0"/>
          </a:p>
        </p:txBody>
      </p:sp>
      <p:sp>
        <p:nvSpPr>
          <p:cNvPr id="5" name="Footer Placeholder 4"/>
          <p:cNvSpPr>
            <a:spLocks noGrp="1"/>
          </p:cNvSpPr>
          <p:nvPr>
            <p:ph type="ftr" sz="quarter" idx="11"/>
          </p:nvPr>
        </p:nvSpPr>
        <p:spPr/>
        <p:txBody>
          <a:bodyPr/>
          <a:lstStyle/>
          <a:p>
            <a:r>
              <a:rPr lang="vi-VN" smtClean="0"/>
              <a:t>Thêm chân trang</a:t>
            </a:r>
            <a:endParaRPr lang="vi-VN" dirty="0"/>
          </a:p>
        </p:txBody>
      </p:sp>
      <p:sp>
        <p:nvSpPr>
          <p:cNvPr id="6" name="Slide Number Placeholder 5"/>
          <p:cNvSpPr>
            <a:spLocks noGrp="1"/>
          </p:cNvSpPr>
          <p:nvPr>
            <p:ph type="sldNum" sz="quarter" idx="12"/>
          </p:nvPr>
        </p:nvSpPr>
        <p:spPr/>
        <p:txBody>
          <a:bodyPr/>
          <a:lstStyle/>
          <a:p>
            <a:fld id="{693B167E-EA96-4147-81DE-549160052C22}" type="slidenum">
              <a:rPr lang="vi-VN" smtClean="0"/>
              <a:pPr/>
              <a:t>‹#›</a:t>
            </a:fld>
            <a:endParaRPr lang="vi-VN" dirty="0"/>
          </a:p>
        </p:txBody>
      </p:sp>
    </p:spTree>
    <p:extLst>
      <p:ext uri="{BB962C8B-B14F-4D97-AF65-F5344CB8AC3E}">
        <p14:creationId xmlns:p14="http://schemas.microsoft.com/office/powerpoint/2010/main" val="2020478354"/>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9258" y="762000"/>
            <a:ext cx="2361585"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7982" y="762000"/>
            <a:ext cx="8075097"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C09E96-04E6-4685-A11C-639FFFAF4596}" type="datetime1">
              <a:rPr lang="vi-VN" smtClean="0"/>
              <a:pPr/>
              <a:t>20/03/2018</a:t>
            </a:fld>
            <a:endParaRPr lang="vi-VN" dirty="0"/>
          </a:p>
        </p:txBody>
      </p:sp>
      <p:sp>
        <p:nvSpPr>
          <p:cNvPr id="5" name="Footer Placeholder 4"/>
          <p:cNvSpPr>
            <a:spLocks noGrp="1"/>
          </p:cNvSpPr>
          <p:nvPr>
            <p:ph type="ftr" sz="quarter" idx="11"/>
          </p:nvPr>
        </p:nvSpPr>
        <p:spPr/>
        <p:txBody>
          <a:bodyPr/>
          <a:lstStyle/>
          <a:p>
            <a:r>
              <a:rPr lang="vi-VN" smtClean="0"/>
              <a:t>Thêm chân trang</a:t>
            </a:r>
            <a:endParaRPr lang="vi-VN" dirty="0"/>
          </a:p>
        </p:txBody>
      </p:sp>
      <p:sp>
        <p:nvSpPr>
          <p:cNvPr id="6" name="Slide Number Placeholder 5"/>
          <p:cNvSpPr>
            <a:spLocks noGrp="1"/>
          </p:cNvSpPr>
          <p:nvPr>
            <p:ph type="sldNum" sz="quarter" idx="12"/>
          </p:nvPr>
        </p:nvSpPr>
        <p:spPr/>
        <p:txBody>
          <a:bodyPr/>
          <a:lstStyle/>
          <a:p>
            <a:fld id="{693B167E-EA96-4147-81DE-549160052C22}" type="slidenum">
              <a:rPr lang="vi-VN" smtClean="0"/>
              <a:pPr/>
              <a:t>‹#›</a:t>
            </a:fld>
            <a:endParaRPr lang="vi-VN" dirty="0"/>
          </a:p>
        </p:txBody>
      </p:sp>
    </p:spTree>
    <p:extLst>
      <p:ext uri="{BB962C8B-B14F-4D97-AF65-F5344CB8AC3E}">
        <p14:creationId xmlns:p14="http://schemas.microsoft.com/office/powerpoint/2010/main" val="2472308524"/>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C09E96-04E6-4685-A11C-639FFFAF4596}" type="datetime1">
              <a:rPr lang="vi-VN" smtClean="0"/>
              <a:pPr/>
              <a:t>20/03/2018</a:t>
            </a:fld>
            <a:endParaRPr lang="vi-VN" dirty="0"/>
          </a:p>
        </p:txBody>
      </p:sp>
      <p:sp>
        <p:nvSpPr>
          <p:cNvPr id="8" name="Footer Placeholder 7"/>
          <p:cNvSpPr>
            <a:spLocks noGrp="1"/>
          </p:cNvSpPr>
          <p:nvPr>
            <p:ph type="ftr" sz="quarter" idx="11"/>
          </p:nvPr>
        </p:nvSpPr>
        <p:spPr/>
        <p:txBody>
          <a:bodyPr/>
          <a:lstStyle/>
          <a:p>
            <a:r>
              <a:rPr lang="vi-VN" smtClean="0"/>
              <a:t>Thêm chân trang</a:t>
            </a:r>
            <a:endParaRPr lang="vi-VN" dirty="0"/>
          </a:p>
        </p:txBody>
      </p:sp>
      <p:sp>
        <p:nvSpPr>
          <p:cNvPr id="9" name="Slide Number Placeholder 8"/>
          <p:cNvSpPr>
            <a:spLocks noGrp="1"/>
          </p:cNvSpPr>
          <p:nvPr>
            <p:ph type="sldNum" sz="quarter" idx="12"/>
          </p:nvPr>
        </p:nvSpPr>
        <p:spPr/>
        <p:txBody>
          <a:bodyPr/>
          <a:lstStyle/>
          <a:p>
            <a:fld id="{693B167E-EA96-4147-81DE-549160052C22}" type="slidenum">
              <a:rPr lang="vi-VN" smtClean="0"/>
              <a:pPr/>
              <a:t>‹#›</a:t>
            </a:fld>
            <a:endParaRPr lang="vi-VN" dirty="0"/>
          </a:p>
        </p:txBody>
      </p:sp>
    </p:spTree>
    <p:extLst>
      <p:ext uri="{BB962C8B-B14F-4D97-AF65-F5344CB8AC3E}">
        <p14:creationId xmlns:p14="http://schemas.microsoft.com/office/powerpoint/2010/main" val="2646584896"/>
      </p:ext>
    </p:extLst>
  </p:cSld>
  <p:clrMapOvr>
    <a:masterClrMapping/>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88825"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529" y="1267730"/>
            <a:ext cx="9573768"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423" y="1411615"/>
            <a:ext cx="9293979"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4543" y="1267730"/>
            <a:ext cx="19197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48813" y="1267731"/>
            <a:ext cx="1691199"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216" y="2094309"/>
            <a:ext cx="9068486" cy="2587752"/>
          </a:xfrm>
        </p:spPr>
        <p:txBody>
          <a:bodyPr anchor="ctr">
            <a:noAutofit/>
          </a:bodyPr>
          <a:lstStyle>
            <a:lvl1pPr algn="ctr">
              <a:lnSpc>
                <a:spcPct val="83000"/>
              </a:lnSpc>
              <a:defRPr lang="en-US" sz="7198"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217" y="4682062"/>
            <a:ext cx="9068486" cy="457200"/>
          </a:xfrm>
        </p:spPr>
        <p:txBody>
          <a:bodyPr anchor="t">
            <a:normAutofit/>
          </a:bodyPr>
          <a:lstStyle>
            <a:lvl1pPr marL="0" indent="0" algn="ctr">
              <a:buNone/>
              <a:defRPr sz="1600">
                <a:solidFill>
                  <a:schemeClr val="tx1"/>
                </a:solidFill>
                <a:effectLst/>
              </a:defRPr>
            </a:lvl1pPr>
            <a:lvl2pPr marL="457063" indent="0">
              <a:buNone/>
              <a:defRPr sz="1600">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0422" y="1344502"/>
            <a:ext cx="1554075" cy="530352"/>
          </a:xfrm>
        </p:spPr>
        <p:txBody>
          <a:bodyPr/>
          <a:lstStyle>
            <a:lvl1pPr algn="ctr">
              <a:defRPr lang="en-US" sz="1300" kern="1200" spc="0" baseline="0">
                <a:solidFill>
                  <a:schemeClr val="tx1"/>
                </a:solidFill>
                <a:latin typeface="+mn-lt"/>
                <a:ea typeface="+mn-ea"/>
                <a:cs typeface="+mn-cs"/>
              </a:defRPr>
            </a:lvl1pPr>
          </a:lstStyle>
          <a:p>
            <a:fld id="{94C09E96-04E6-4685-A11C-639FFFAF4596}" type="datetime1">
              <a:rPr lang="vi-VN" smtClean="0"/>
              <a:pPr/>
              <a:t>20/03/2018</a:t>
            </a:fld>
            <a:endParaRPr lang="vi-VN" dirty="0"/>
          </a:p>
        </p:txBody>
      </p:sp>
      <p:sp>
        <p:nvSpPr>
          <p:cNvPr id="5" name="Footer Placeholder 4"/>
          <p:cNvSpPr>
            <a:spLocks noGrp="1"/>
          </p:cNvSpPr>
          <p:nvPr>
            <p:ph type="ftr" sz="quarter" idx="11"/>
          </p:nvPr>
        </p:nvSpPr>
        <p:spPr>
          <a:xfrm>
            <a:off x="1453174" y="5211060"/>
            <a:ext cx="5905486" cy="228600"/>
          </a:xfrm>
        </p:spPr>
        <p:txBody>
          <a:bodyPr/>
          <a:lstStyle>
            <a:lvl1pPr algn="l">
              <a:defRPr/>
            </a:lvl1pPr>
          </a:lstStyle>
          <a:p>
            <a:r>
              <a:rPr lang="vi-VN" smtClean="0"/>
              <a:t>Thêm chân trang</a:t>
            </a:r>
            <a:endParaRPr lang="vi-VN" dirty="0"/>
          </a:p>
        </p:txBody>
      </p:sp>
      <p:sp>
        <p:nvSpPr>
          <p:cNvPr id="6" name="Slide Number Placeholder 5"/>
          <p:cNvSpPr>
            <a:spLocks noGrp="1"/>
          </p:cNvSpPr>
          <p:nvPr>
            <p:ph type="sldNum" sz="quarter" idx="12"/>
          </p:nvPr>
        </p:nvSpPr>
        <p:spPr>
          <a:xfrm>
            <a:off x="8602263" y="5211060"/>
            <a:ext cx="2111714" cy="228600"/>
          </a:xfrm>
        </p:spPr>
        <p:txBody>
          <a:bodyPr/>
          <a:lstStyle/>
          <a:p>
            <a:fld id="{693B167E-EA96-4147-81DE-549160052C22}" type="slidenum">
              <a:rPr lang="vi-VN" smtClean="0"/>
              <a:pPr/>
              <a:t>‹#›</a:t>
            </a:fld>
            <a:endParaRPr lang="vi-VN" dirty="0"/>
          </a:p>
        </p:txBody>
      </p:sp>
    </p:spTree>
    <p:extLst>
      <p:ext uri="{BB962C8B-B14F-4D97-AF65-F5344CB8AC3E}">
        <p14:creationId xmlns:p14="http://schemas.microsoft.com/office/powerpoint/2010/main" val="10024182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522" y="2103120"/>
            <a:ext cx="4753642" cy="374904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8661" y="2103120"/>
            <a:ext cx="4753642" cy="374904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C09E96-04E6-4685-A11C-639FFFAF4596}" type="datetime1">
              <a:rPr lang="vi-VN" smtClean="0"/>
              <a:pPr/>
              <a:t>20/03/2018</a:t>
            </a:fld>
            <a:endParaRPr lang="vi-VN" dirty="0"/>
          </a:p>
        </p:txBody>
      </p:sp>
      <p:sp>
        <p:nvSpPr>
          <p:cNvPr id="6" name="Footer Placeholder 5"/>
          <p:cNvSpPr>
            <a:spLocks noGrp="1"/>
          </p:cNvSpPr>
          <p:nvPr>
            <p:ph type="ftr" sz="quarter" idx="11"/>
          </p:nvPr>
        </p:nvSpPr>
        <p:spPr/>
        <p:txBody>
          <a:bodyPr/>
          <a:lstStyle/>
          <a:p>
            <a:r>
              <a:rPr lang="vi-VN" smtClean="0"/>
              <a:t>Thêm chân trang</a:t>
            </a:r>
            <a:endParaRPr lang="vi-VN" dirty="0"/>
          </a:p>
        </p:txBody>
      </p:sp>
      <p:sp>
        <p:nvSpPr>
          <p:cNvPr id="7" name="Slide Number Placeholder 6"/>
          <p:cNvSpPr>
            <a:spLocks noGrp="1"/>
          </p:cNvSpPr>
          <p:nvPr>
            <p:ph type="sldNum" sz="quarter" idx="12"/>
          </p:nvPr>
        </p:nvSpPr>
        <p:spPr/>
        <p:txBody>
          <a:bodyPr/>
          <a:lstStyle/>
          <a:p>
            <a:fld id="{693B167E-EA96-4147-81DE-549160052C22}" type="slidenum">
              <a:rPr lang="vi-VN" smtClean="0"/>
              <a:pPr/>
              <a:t>‹#›</a:t>
            </a:fld>
            <a:endParaRPr lang="vi-VN" dirty="0"/>
          </a:p>
        </p:txBody>
      </p:sp>
    </p:spTree>
    <p:extLst>
      <p:ext uri="{BB962C8B-B14F-4D97-AF65-F5344CB8AC3E}">
        <p14:creationId xmlns:p14="http://schemas.microsoft.com/office/powerpoint/2010/main" val="3098856157"/>
      </p:ext>
    </p:extLst>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569" y="2074334"/>
            <a:ext cx="4753642" cy="640080"/>
          </a:xfrm>
        </p:spPr>
        <p:txBody>
          <a:bodyPr anchor="ctr">
            <a:normAutofit/>
          </a:bodyPr>
          <a:lstStyle>
            <a:lvl1pPr marL="0" indent="0" algn="ctr">
              <a:spcBef>
                <a:spcPts val="0"/>
              </a:spcBef>
              <a:buNone/>
              <a:defRPr sz="1899" b="0">
                <a:solidFill>
                  <a:schemeClr val="tx2"/>
                </a:solidFill>
                <a:latin typeface="+mn-lt"/>
              </a:defRPr>
            </a:lvl1pPr>
            <a:lvl2pPr marL="457063" indent="0">
              <a:buNone/>
              <a:defRPr sz="18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569" y="2755898"/>
            <a:ext cx="4753642" cy="320040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1708" y="2074334"/>
            <a:ext cx="4753642" cy="640080"/>
          </a:xfrm>
        </p:spPr>
        <p:txBody>
          <a:bodyPr anchor="ctr">
            <a:normAutofit/>
          </a:bodyPr>
          <a:lstStyle>
            <a:lvl1pPr marL="0" indent="0" algn="ctr">
              <a:spcBef>
                <a:spcPts val="0"/>
              </a:spcBef>
              <a:buNone/>
              <a:defRPr sz="1899" b="0">
                <a:solidFill>
                  <a:schemeClr val="tx2"/>
                </a:solidFill>
              </a:defRPr>
            </a:lvl1pPr>
            <a:lvl2pPr marL="457063" indent="0">
              <a:buNone/>
              <a:defRPr sz="18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1708" y="2756581"/>
            <a:ext cx="4753642" cy="320040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C09E96-04E6-4685-A11C-639FFFAF4596}" type="datetime1">
              <a:rPr lang="vi-VN" smtClean="0"/>
              <a:pPr/>
              <a:t>20/03/2018</a:t>
            </a:fld>
            <a:endParaRPr lang="vi-VN" dirty="0"/>
          </a:p>
        </p:txBody>
      </p:sp>
      <p:sp>
        <p:nvSpPr>
          <p:cNvPr id="8" name="Footer Placeholder 7"/>
          <p:cNvSpPr>
            <a:spLocks noGrp="1"/>
          </p:cNvSpPr>
          <p:nvPr>
            <p:ph type="ftr" sz="quarter" idx="11"/>
          </p:nvPr>
        </p:nvSpPr>
        <p:spPr/>
        <p:txBody>
          <a:bodyPr/>
          <a:lstStyle/>
          <a:p>
            <a:r>
              <a:rPr lang="vi-VN" smtClean="0"/>
              <a:t>Thêm chân trang</a:t>
            </a:r>
            <a:endParaRPr lang="vi-VN" dirty="0"/>
          </a:p>
        </p:txBody>
      </p:sp>
      <p:sp>
        <p:nvSpPr>
          <p:cNvPr id="9" name="Slide Number Placeholder 8"/>
          <p:cNvSpPr>
            <a:spLocks noGrp="1"/>
          </p:cNvSpPr>
          <p:nvPr>
            <p:ph type="sldNum" sz="quarter" idx="12"/>
          </p:nvPr>
        </p:nvSpPr>
        <p:spPr/>
        <p:txBody>
          <a:bodyPr/>
          <a:lstStyle/>
          <a:p>
            <a:fld id="{693B167E-EA96-4147-81DE-549160052C22}" type="slidenum">
              <a:rPr lang="vi-VN" smtClean="0"/>
              <a:pPr/>
              <a:t>‹#›</a:t>
            </a:fld>
            <a:endParaRPr lang="vi-VN" dirty="0"/>
          </a:p>
        </p:txBody>
      </p:sp>
    </p:spTree>
    <p:extLst>
      <p:ext uri="{BB962C8B-B14F-4D97-AF65-F5344CB8AC3E}">
        <p14:creationId xmlns:p14="http://schemas.microsoft.com/office/powerpoint/2010/main" val="4095679066"/>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C09E96-04E6-4685-A11C-639FFFAF4596}" type="datetime1">
              <a:rPr lang="vi-VN" smtClean="0"/>
              <a:pPr/>
              <a:t>20/03/2018</a:t>
            </a:fld>
            <a:endParaRPr lang="vi-VN" dirty="0"/>
          </a:p>
        </p:txBody>
      </p:sp>
      <p:sp>
        <p:nvSpPr>
          <p:cNvPr id="4" name="Footer Placeholder 3"/>
          <p:cNvSpPr>
            <a:spLocks noGrp="1"/>
          </p:cNvSpPr>
          <p:nvPr>
            <p:ph type="ftr" sz="quarter" idx="11"/>
          </p:nvPr>
        </p:nvSpPr>
        <p:spPr/>
        <p:txBody>
          <a:bodyPr/>
          <a:lstStyle/>
          <a:p>
            <a:r>
              <a:rPr lang="vi-VN" smtClean="0"/>
              <a:t>Thêm chân trang</a:t>
            </a:r>
            <a:endParaRPr lang="vi-VN" dirty="0"/>
          </a:p>
        </p:txBody>
      </p:sp>
      <p:sp>
        <p:nvSpPr>
          <p:cNvPr id="5" name="Slide Number Placeholder 4"/>
          <p:cNvSpPr>
            <a:spLocks noGrp="1"/>
          </p:cNvSpPr>
          <p:nvPr>
            <p:ph type="sldNum" sz="quarter" idx="12"/>
          </p:nvPr>
        </p:nvSpPr>
        <p:spPr/>
        <p:txBody>
          <a:bodyPr/>
          <a:lstStyle/>
          <a:p>
            <a:fld id="{693B167E-EA96-4147-81DE-549160052C22}" type="slidenum">
              <a:rPr lang="vi-VN" smtClean="0"/>
              <a:pPr/>
              <a:t>‹#›</a:t>
            </a:fld>
            <a:endParaRPr lang="vi-VN" dirty="0"/>
          </a:p>
        </p:txBody>
      </p:sp>
    </p:spTree>
    <p:extLst>
      <p:ext uri="{BB962C8B-B14F-4D97-AF65-F5344CB8AC3E}">
        <p14:creationId xmlns:p14="http://schemas.microsoft.com/office/powerpoint/2010/main" val="3861395704"/>
      </p:ext>
    </p:extLst>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09E96-04E6-4685-A11C-639FFFAF4596}" type="datetime1">
              <a:rPr lang="vi-VN" smtClean="0"/>
              <a:pPr/>
              <a:t>20/03/2018</a:t>
            </a:fld>
            <a:endParaRPr lang="vi-VN" dirty="0"/>
          </a:p>
        </p:txBody>
      </p:sp>
      <p:sp>
        <p:nvSpPr>
          <p:cNvPr id="3" name="Footer Placeholder 2"/>
          <p:cNvSpPr>
            <a:spLocks noGrp="1"/>
          </p:cNvSpPr>
          <p:nvPr>
            <p:ph type="ftr" sz="quarter" idx="11"/>
          </p:nvPr>
        </p:nvSpPr>
        <p:spPr/>
        <p:txBody>
          <a:bodyPr/>
          <a:lstStyle/>
          <a:p>
            <a:r>
              <a:rPr lang="vi-VN" smtClean="0"/>
              <a:t>Thêm chân trang</a:t>
            </a:r>
            <a:endParaRPr lang="vi-VN" dirty="0"/>
          </a:p>
        </p:txBody>
      </p:sp>
      <p:sp>
        <p:nvSpPr>
          <p:cNvPr id="4" name="Slide Number Placeholder 3"/>
          <p:cNvSpPr>
            <a:spLocks noGrp="1"/>
          </p:cNvSpPr>
          <p:nvPr>
            <p:ph type="sldNum" sz="quarter" idx="12"/>
          </p:nvPr>
        </p:nvSpPr>
        <p:spPr/>
        <p:txBody>
          <a:bodyPr/>
          <a:lstStyle/>
          <a:p>
            <a:fld id="{693B167E-EA96-4147-81DE-549160052C22}" type="slidenum">
              <a:rPr lang="vi-VN" smtClean="0"/>
              <a:pPr/>
              <a:t>‹#›</a:t>
            </a:fld>
            <a:endParaRPr lang="vi-VN" dirty="0"/>
          </a:p>
        </p:txBody>
      </p:sp>
    </p:spTree>
    <p:extLst>
      <p:ext uri="{BB962C8B-B14F-4D97-AF65-F5344CB8AC3E}">
        <p14:creationId xmlns:p14="http://schemas.microsoft.com/office/powerpoint/2010/main" val="2956697278"/>
      </p:ext>
    </p:extLst>
  </p:cSld>
  <p:clrMapOvr>
    <a:masterClrMapping/>
  </p:clrMapOvr>
  <p:timing>
    <p:tnLst>
      <p:par>
        <p:cTn id="1" dur="indefinite" restart="never" nodeType="tmRoot"/>
      </p:par>
    </p:tn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465" y="237744"/>
            <a:ext cx="852913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18037" y="237744"/>
            <a:ext cx="2925318"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3979" y="607392"/>
            <a:ext cx="2430147" cy="1645920"/>
          </a:xfrm>
        </p:spPr>
        <p:txBody>
          <a:bodyPr anchor="b">
            <a:normAutofit/>
          </a:bodyPr>
          <a:lstStyle>
            <a:lvl1pPr algn="l" defTabSz="914126" rtl="0" eaLnBrk="1" latinLnBrk="0" hangingPunct="1">
              <a:lnSpc>
                <a:spcPct val="90000"/>
              </a:lnSpc>
              <a:spcBef>
                <a:spcPct val="0"/>
              </a:spcBef>
              <a:buNone/>
              <a:defRPr lang="en-US" sz="2799"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621" y="609600"/>
            <a:ext cx="7770376" cy="533400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3979" y="2286000"/>
            <a:ext cx="2430147" cy="3505200"/>
          </a:xfrm>
        </p:spPr>
        <p:txBody>
          <a:bodyPr>
            <a:normAutofit/>
          </a:bodyPr>
          <a:lstStyle>
            <a:lvl1pPr marL="0" indent="0">
              <a:lnSpc>
                <a:spcPct val="110000"/>
              </a:lnSpc>
              <a:spcBef>
                <a:spcPts val="800"/>
              </a:spcBef>
              <a:buNone/>
              <a:defRPr sz="14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4C09E96-04E6-4685-A11C-639FFFAF4596}" type="datetime1">
              <a:rPr lang="vi-VN" smtClean="0"/>
              <a:pPr/>
              <a:t>20/03/2018</a:t>
            </a:fld>
            <a:endParaRPr lang="vi-VN" dirty="0"/>
          </a:p>
        </p:txBody>
      </p:sp>
      <p:sp>
        <p:nvSpPr>
          <p:cNvPr id="9" name="Footer Placeholder 8"/>
          <p:cNvSpPr>
            <a:spLocks noGrp="1"/>
          </p:cNvSpPr>
          <p:nvPr>
            <p:ph type="ftr" sz="quarter" idx="11"/>
          </p:nvPr>
        </p:nvSpPr>
        <p:spPr/>
        <p:txBody>
          <a:bodyPr/>
          <a:lstStyle>
            <a:lvl1pPr algn="r">
              <a:defRPr/>
            </a:lvl1pPr>
          </a:lstStyle>
          <a:p>
            <a:r>
              <a:rPr lang="vi-VN" smtClean="0"/>
              <a:t>Thêm chân trang</a:t>
            </a:r>
            <a:endParaRPr lang="vi-VN" dirty="0"/>
          </a:p>
        </p:txBody>
      </p:sp>
      <p:sp>
        <p:nvSpPr>
          <p:cNvPr id="11" name="Slide Number Placeholder 10"/>
          <p:cNvSpPr>
            <a:spLocks noGrp="1"/>
          </p:cNvSpPr>
          <p:nvPr>
            <p:ph type="sldNum" sz="quarter" idx="12"/>
          </p:nvPr>
        </p:nvSpPr>
        <p:spPr>
          <a:xfrm>
            <a:off x="10390970" y="6223002"/>
            <a:ext cx="1462659" cy="274320"/>
          </a:xfrm>
        </p:spPr>
        <p:txBody>
          <a:bodyPr/>
          <a:lstStyle>
            <a:lvl1pPr>
              <a:defRPr>
                <a:solidFill>
                  <a:srgbClr val="FFFFFF"/>
                </a:solidFill>
              </a:defRPr>
            </a:lvl1pPr>
          </a:lstStyle>
          <a:p>
            <a:fld id="{693B167E-EA96-4147-81DE-549160052C22}" type="slidenum">
              <a:rPr lang="vi-VN" smtClean="0"/>
              <a:pPr/>
              <a:t>‹#›</a:t>
            </a:fld>
            <a:endParaRPr lang="vi-VN" dirty="0"/>
          </a:p>
        </p:txBody>
      </p:sp>
      <p:sp>
        <p:nvSpPr>
          <p:cNvPr id="12" name="Rectangle 11"/>
          <p:cNvSpPr/>
          <p:nvPr/>
        </p:nvSpPr>
        <p:spPr>
          <a:xfrm>
            <a:off x="9155161" y="374904"/>
            <a:ext cx="2651069"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8549143"/>
      </p:ext>
    </p:extLst>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18037" y="237744"/>
            <a:ext cx="2925318"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3979" y="603504"/>
            <a:ext cx="2431671" cy="1645920"/>
          </a:xfrm>
        </p:spPr>
        <p:txBody>
          <a:bodyPr anchor="b">
            <a:noAutofit/>
          </a:bodyPr>
          <a:lstStyle>
            <a:lvl1pPr algn="l">
              <a:defRPr sz="2799"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40" y="237744"/>
            <a:ext cx="8529130" cy="6382512"/>
          </a:xfrm>
          <a:solidFill>
            <a:schemeClr val="accent1">
              <a:lumMod val="60000"/>
              <a:lumOff val="40000"/>
            </a:schemeClr>
          </a:solidFill>
          <a:ln>
            <a:noFill/>
          </a:ln>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9293979" y="2286000"/>
            <a:ext cx="2431671" cy="3502152"/>
          </a:xfrm>
        </p:spPr>
        <p:txBody>
          <a:bodyPr>
            <a:normAutofit/>
          </a:bodyPr>
          <a:lstStyle>
            <a:lvl1pPr marL="0" indent="0" algn="l">
              <a:lnSpc>
                <a:spcPct val="110000"/>
              </a:lnSpc>
              <a:spcBef>
                <a:spcPts val="800"/>
              </a:spcBef>
              <a:buNone/>
              <a:defRPr sz="14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94C09E96-04E6-4685-A11C-639FFFAF4596}" type="datetime1">
              <a:rPr lang="vi-VN" smtClean="0"/>
              <a:pPr/>
              <a:t>20/03/2018</a:t>
            </a:fld>
            <a:endParaRPr lang="vi-VN" dirty="0"/>
          </a:p>
        </p:txBody>
      </p:sp>
      <p:sp>
        <p:nvSpPr>
          <p:cNvPr id="6" name="Footer Placeholder 5"/>
          <p:cNvSpPr>
            <a:spLocks noGrp="1"/>
          </p:cNvSpPr>
          <p:nvPr>
            <p:ph type="ftr" sz="quarter" idx="11"/>
          </p:nvPr>
        </p:nvSpPr>
        <p:spPr/>
        <p:txBody>
          <a:bodyPr/>
          <a:lstStyle>
            <a:lvl1pPr marL="0" algn="r" defTabSz="914126"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r>
              <a:rPr lang="vi-VN" smtClean="0"/>
              <a:t>Thêm chân trang</a:t>
            </a:r>
            <a:endParaRPr lang="vi-VN" dirty="0"/>
          </a:p>
        </p:txBody>
      </p:sp>
      <p:sp>
        <p:nvSpPr>
          <p:cNvPr id="7" name="Slide Number Placeholder 6"/>
          <p:cNvSpPr>
            <a:spLocks noGrp="1"/>
          </p:cNvSpPr>
          <p:nvPr>
            <p:ph type="sldNum" sz="quarter" idx="12"/>
          </p:nvPr>
        </p:nvSpPr>
        <p:spPr>
          <a:xfrm>
            <a:off x="10394021" y="6227064"/>
            <a:ext cx="1462659" cy="274320"/>
          </a:xfrm>
        </p:spPr>
        <p:txBody>
          <a:bodyPr/>
          <a:lstStyle>
            <a:lvl1pPr>
              <a:defRPr>
                <a:solidFill>
                  <a:srgbClr val="FFFFFF"/>
                </a:solidFill>
              </a:defRPr>
            </a:lvl1pPr>
          </a:lstStyle>
          <a:p>
            <a:fld id="{693B167E-EA96-4147-81DE-549160052C22}" type="slidenum">
              <a:rPr lang="vi-VN" smtClean="0"/>
              <a:pPr/>
              <a:t>‹#›</a:t>
            </a:fld>
            <a:endParaRPr lang="vi-VN" dirty="0"/>
          </a:p>
        </p:txBody>
      </p:sp>
      <p:sp>
        <p:nvSpPr>
          <p:cNvPr id="10" name="Rectangle 9"/>
          <p:cNvSpPr/>
          <p:nvPr/>
        </p:nvSpPr>
        <p:spPr>
          <a:xfrm>
            <a:off x="9155161" y="374904"/>
            <a:ext cx="2651069"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3271240"/>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35" y="237744"/>
            <a:ext cx="11719555"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522" y="642594"/>
            <a:ext cx="10055781"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522" y="2103120"/>
            <a:ext cx="10055781"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248" y="6307672"/>
            <a:ext cx="2742486"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94C09E96-04E6-4685-A11C-639FFFAF4596}" type="datetime1">
              <a:rPr lang="vi-VN" smtClean="0"/>
              <a:pPr/>
              <a:t>20/03/2018</a:t>
            </a:fld>
            <a:endParaRPr lang="vi-VN" dirty="0"/>
          </a:p>
        </p:txBody>
      </p:sp>
      <p:sp>
        <p:nvSpPr>
          <p:cNvPr id="5" name="Footer Placeholder 4"/>
          <p:cNvSpPr>
            <a:spLocks noGrp="1"/>
          </p:cNvSpPr>
          <p:nvPr>
            <p:ph type="ftr" sz="quarter" idx="3"/>
          </p:nvPr>
        </p:nvSpPr>
        <p:spPr>
          <a:xfrm>
            <a:off x="3489051" y="6307672"/>
            <a:ext cx="5210723"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r>
              <a:rPr lang="vi-VN" smtClean="0"/>
              <a:t>Thêm chân trang</a:t>
            </a:r>
            <a:endParaRPr lang="vi-VN" dirty="0"/>
          </a:p>
        </p:txBody>
      </p:sp>
      <p:sp>
        <p:nvSpPr>
          <p:cNvPr id="6" name="Slide Number Placeholder 5"/>
          <p:cNvSpPr>
            <a:spLocks noGrp="1"/>
          </p:cNvSpPr>
          <p:nvPr>
            <p:ph type="sldNum" sz="quarter" idx="4"/>
          </p:nvPr>
        </p:nvSpPr>
        <p:spPr>
          <a:xfrm>
            <a:off x="10467153" y="6307672"/>
            <a:ext cx="1462659"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93B167E-EA96-4147-81DE-549160052C22}" type="slidenum">
              <a:rPr lang="vi-VN" smtClean="0"/>
              <a:pPr/>
              <a:t>‹#›</a:t>
            </a:fld>
            <a:endParaRPr lang="vi-VN" dirty="0"/>
          </a:p>
        </p:txBody>
      </p:sp>
    </p:spTree>
    <p:extLst>
      <p:ext uri="{BB962C8B-B14F-4D97-AF65-F5344CB8AC3E}">
        <p14:creationId xmlns:p14="http://schemas.microsoft.com/office/powerpoint/2010/main" val="86537591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126" rtl="0" eaLnBrk="1" latinLnBrk="0" hangingPunct="1">
        <a:lnSpc>
          <a:spcPct val="90000"/>
        </a:lnSpc>
        <a:spcBef>
          <a:spcPct val="0"/>
        </a:spcBef>
        <a:buNone/>
        <a:defRPr lang="en-US" sz="4799" kern="1200" cap="none" spc="0" baseline="0" dirty="0">
          <a:solidFill>
            <a:schemeClr val="tx1">
              <a:lumMod val="85000"/>
              <a:lumOff val="15000"/>
            </a:schemeClr>
          </a:solidFill>
          <a:effectLst/>
          <a:latin typeface="+mj-lt"/>
          <a:ea typeface="+mn-ea"/>
          <a:cs typeface="+mn-cs"/>
        </a:defRPr>
      </a:lvl1pPr>
    </p:titleStyle>
    <p:bodyStyle>
      <a:lvl1pPr marL="182825" indent="-182825" algn="l" defTabSz="914126"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99" kern="1200">
          <a:solidFill>
            <a:schemeClr val="tx1"/>
          </a:solidFill>
          <a:latin typeface="+mn-lt"/>
          <a:ea typeface="+mn-ea"/>
          <a:cs typeface="+mn-cs"/>
        </a:defRPr>
      </a:lvl1pPr>
      <a:lvl2pPr marL="457063" indent="-182825" algn="l" defTabSz="914126"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301" indent="-182825" algn="l" defTabSz="914126"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538" indent="-182825" algn="l" defTabSz="914126"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79776" indent="-182825" algn="l" defTabSz="914126"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599520" indent="-228531" algn="l" defTabSz="914126"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899430" indent="-228531" algn="l" defTabSz="914126"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199340" indent="-228531" algn="l" defTabSz="914126"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499250" indent="-228531" algn="l" defTabSz="914126"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88" y="0"/>
            <a:ext cx="12266613" cy="6858000"/>
          </a:xfrm>
          <a:prstGeom prst="rect">
            <a:avLst/>
          </a:prstGeom>
        </p:spPr>
      </p:pic>
      <p:sp>
        <p:nvSpPr>
          <p:cNvPr id="3" name="Rectangle 2"/>
          <p:cNvSpPr/>
          <p:nvPr/>
        </p:nvSpPr>
        <p:spPr>
          <a:xfrm>
            <a:off x="722311" y="1295400"/>
            <a:ext cx="10744200" cy="1982926"/>
          </a:xfrm>
          <a:prstGeom prst="rect">
            <a:avLst/>
          </a:prstGeom>
          <a:noFill/>
        </p:spPr>
        <p:txBody>
          <a:bodyPr wrap="square" lIns="91440" tIns="45720" rIns="91440" bIns="45720">
            <a:prstTxWarp prst="textChevron">
              <a:avLst/>
            </a:prstTxWarp>
            <a:spAutoFit/>
          </a:bodyPr>
          <a:lstStyle/>
          <a:p>
            <a:pPr algn="ctr"/>
            <a:r>
              <a:rPr lang="en-US" sz="5400" b="1" cap="none" spc="50" dirty="0" err="1" smtClean="0">
                <a:ln w="9525" cmpd="sng">
                  <a:solidFill>
                    <a:schemeClr val="accent1"/>
                  </a:solidFill>
                  <a:prstDash val="solid"/>
                </a:ln>
                <a:solidFill>
                  <a:srgbClr val="70AD47">
                    <a:tint val="1000"/>
                  </a:srgbClr>
                </a:solidFill>
                <a:effectLst>
                  <a:glow rad="38100">
                    <a:schemeClr val="accent1">
                      <a:alpha val="40000"/>
                    </a:schemeClr>
                  </a:glow>
                </a:effectLst>
              </a:rPr>
              <a:t>Chào</a:t>
            </a: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n-US" sz="5400" b="1" cap="none" spc="50" dirty="0" err="1" smtClean="0">
                <a:ln w="9525" cmpd="sng">
                  <a:solidFill>
                    <a:schemeClr val="accent1"/>
                  </a:solidFill>
                  <a:prstDash val="solid"/>
                </a:ln>
                <a:solidFill>
                  <a:srgbClr val="70AD47">
                    <a:tint val="1000"/>
                  </a:srgbClr>
                </a:solidFill>
                <a:effectLst>
                  <a:glow rad="38100">
                    <a:schemeClr val="accent1">
                      <a:alpha val="40000"/>
                    </a:schemeClr>
                  </a:glow>
                </a:effectLst>
              </a:rPr>
              <a:t>mừng</a:t>
            </a: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n-US" sz="5400" b="1" cap="none" spc="50" dirty="0" err="1" smtClean="0">
                <a:ln w="9525" cmpd="sng">
                  <a:solidFill>
                    <a:schemeClr val="accent1"/>
                  </a:solidFill>
                  <a:prstDash val="solid"/>
                </a:ln>
                <a:solidFill>
                  <a:srgbClr val="70AD47">
                    <a:tint val="1000"/>
                  </a:srgbClr>
                </a:solidFill>
                <a:effectLst>
                  <a:glow rad="38100">
                    <a:schemeClr val="accent1">
                      <a:alpha val="40000"/>
                    </a:schemeClr>
                  </a:glow>
                </a:effectLst>
              </a:rPr>
              <a:t>cô</a:t>
            </a: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n-US" sz="5400" b="1" cap="none" spc="50" dirty="0" err="1" smtClean="0">
                <a:ln w="9525" cmpd="sng">
                  <a:solidFill>
                    <a:schemeClr val="accent1"/>
                  </a:solidFill>
                  <a:prstDash val="solid"/>
                </a:ln>
                <a:solidFill>
                  <a:srgbClr val="70AD47">
                    <a:tint val="1000"/>
                  </a:srgbClr>
                </a:solidFill>
                <a:effectLst>
                  <a:glow rad="38100">
                    <a:schemeClr val="accent1">
                      <a:alpha val="40000"/>
                    </a:schemeClr>
                  </a:glow>
                </a:effectLst>
              </a:rPr>
              <a:t>và</a:t>
            </a: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n-US" sz="5400" b="1" cap="none" spc="50" dirty="0" err="1" smtClean="0">
                <a:ln w="9525" cmpd="sng">
                  <a:solidFill>
                    <a:schemeClr val="accent1"/>
                  </a:solidFill>
                  <a:prstDash val="solid"/>
                </a:ln>
                <a:solidFill>
                  <a:srgbClr val="70AD47">
                    <a:tint val="1000"/>
                  </a:srgbClr>
                </a:solidFill>
                <a:effectLst>
                  <a:glow rad="38100">
                    <a:schemeClr val="accent1">
                      <a:alpha val="40000"/>
                    </a:schemeClr>
                  </a:glow>
                </a:effectLst>
              </a:rPr>
              <a:t>các</a:t>
            </a: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n-US" sz="5400" b="1" cap="none" spc="50" dirty="0" err="1" smtClean="0">
                <a:ln w="9525" cmpd="sng">
                  <a:solidFill>
                    <a:schemeClr val="accent1"/>
                  </a:solidFill>
                  <a:prstDash val="solid"/>
                </a:ln>
                <a:solidFill>
                  <a:srgbClr val="70AD47">
                    <a:tint val="1000"/>
                  </a:srgbClr>
                </a:solidFill>
                <a:effectLst>
                  <a:glow rad="38100">
                    <a:schemeClr val="accent1">
                      <a:alpha val="40000"/>
                    </a:schemeClr>
                  </a:glow>
                </a:effectLst>
              </a:rPr>
              <a:t>bạn</a:t>
            </a: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n-US" sz="5400" b="1" cap="none" spc="50" dirty="0" err="1" smtClean="0">
                <a:ln w="9525" cmpd="sng">
                  <a:solidFill>
                    <a:schemeClr val="accent1"/>
                  </a:solidFill>
                  <a:prstDash val="solid"/>
                </a:ln>
                <a:solidFill>
                  <a:srgbClr val="70AD47">
                    <a:tint val="1000"/>
                  </a:srgbClr>
                </a:solidFill>
                <a:effectLst>
                  <a:glow rad="38100">
                    <a:schemeClr val="accent1">
                      <a:alpha val="40000"/>
                    </a:schemeClr>
                  </a:glow>
                </a:effectLst>
              </a:rPr>
              <a:t>đến</a:t>
            </a: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n-US" sz="5400" b="1" cap="none" spc="50" dirty="0" err="1" smtClean="0">
                <a:ln w="9525" cmpd="sng">
                  <a:solidFill>
                    <a:schemeClr val="accent1"/>
                  </a:solidFill>
                  <a:prstDash val="solid"/>
                </a:ln>
                <a:solidFill>
                  <a:srgbClr val="70AD47">
                    <a:tint val="1000"/>
                  </a:srgbClr>
                </a:solidFill>
                <a:effectLst>
                  <a:glow rad="38100">
                    <a:schemeClr val="accent1">
                      <a:alpha val="40000"/>
                    </a:schemeClr>
                  </a:glow>
                </a:effectLst>
              </a:rPr>
              <a:t>với</a:t>
            </a: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n-US" sz="5400" b="1" cap="none" spc="50" dirty="0" err="1" smtClean="0">
                <a:ln w="9525" cmpd="sng">
                  <a:solidFill>
                    <a:schemeClr val="accent1"/>
                  </a:solidFill>
                  <a:prstDash val="solid"/>
                </a:ln>
                <a:solidFill>
                  <a:srgbClr val="70AD47">
                    <a:tint val="1000"/>
                  </a:srgbClr>
                </a:solidFill>
                <a:effectLst>
                  <a:glow rad="38100">
                    <a:schemeClr val="accent1">
                      <a:alpha val="40000"/>
                    </a:schemeClr>
                  </a:glow>
                </a:effectLst>
              </a:rPr>
              <a:t>buổi</a:t>
            </a: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n-US" sz="5400" b="1" cap="none" spc="50" dirty="0" err="1" smtClean="0">
                <a:ln w="9525" cmpd="sng">
                  <a:solidFill>
                    <a:schemeClr val="accent1"/>
                  </a:solidFill>
                  <a:prstDash val="solid"/>
                </a:ln>
                <a:solidFill>
                  <a:srgbClr val="70AD47">
                    <a:tint val="1000"/>
                  </a:srgbClr>
                </a:solidFill>
                <a:effectLst>
                  <a:glow rad="38100">
                    <a:schemeClr val="accent1">
                      <a:alpha val="40000"/>
                    </a:schemeClr>
                  </a:glow>
                </a:effectLst>
              </a:rPr>
              <a:t>thuyết</a:t>
            </a:r>
            <a:r>
              <a:rPr lang="en-US" sz="54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 </a:t>
            </a:r>
            <a:r>
              <a:rPr lang="en-US" sz="5400" b="1" cap="none" spc="50" dirty="0" err="1" smtClean="0">
                <a:ln w="9525" cmpd="sng">
                  <a:solidFill>
                    <a:schemeClr val="accent1"/>
                  </a:solidFill>
                  <a:prstDash val="solid"/>
                </a:ln>
                <a:solidFill>
                  <a:srgbClr val="70AD47">
                    <a:tint val="1000"/>
                  </a:srgbClr>
                </a:solidFill>
                <a:effectLst>
                  <a:glow rad="38100">
                    <a:schemeClr val="accent1">
                      <a:alpha val="40000"/>
                    </a:schemeClr>
                  </a:glow>
                </a:effectLst>
              </a:rPr>
              <a:t>trình</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 name="TextBox 3"/>
          <p:cNvSpPr txBox="1"/>
          <p:nvPr/>
        </p:nvSpPr>
        <p:spPr>
          <a:xfrm>
            <a:off x="360928" y="6027003"/>
            <a:ext cx="11466965" cy="830997"/>
          </a:xfrm>
          <a:prstGeom prst="rect">
            <a:avLst/>
          </a:prstGeom>
          <a:noFill/>
        </p:spPr>
        <p:txBody>
          <a:bodyPr wrap="square" rtlCol="0">
            <a:spAutoFit/>
          </a:bodyPr>
          <a:lstStyle/>
          <a:p>
            <a:r>
              <a:rPr lang="vi-VN" sz="4800" dirty="0" smtClean="0">
                <a:latin typeface="Times New Roman" panose="02020603050405020304" pitchFamily="18" charset="0"/>
                <a:cs typeface="Times New Roman" panose="02020603050405020304" pitchFamily="18" charset="0"/>
              </a:rPr>
              <a:t>Chủ đề: THỊ TRƯỜNG CHỨNG KHOÁN</a:t>
            </a:r>
            <a:endParaRPr lang="vi-V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4313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Ư</a:t>
            </a:r>
            <a:r>
              <a:rPr lang="en-US" dirty="0" smtClean="0"/>
              <a:t>u, </a:t>
            </a:r>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TTCK</a:t>
            </a:r>
            <a:endParaRPr lang="en-US" dirty="0"/>
          </a:p>
        </p:txBody>
      </p:sp>
      <p:sp>
        <p:nvSpPr>
          <p:cNvPr id="7" name="Text Placeholder 6"/>
          <p:cNvSpPr>
            <a:spLocks noGrp="1"/>
          </p:cNvSpPr>
          <p:nvPr>
            <p:ph type="body" idx="1"/>
          </p:nvPr>
        </p:nvSpPr>
        <p:spPr>
          <a:xfrm>
            <a:off x="150812" y="1752600"/>
            <a:ext cx="4416552" cy="914400"/>
          </a:xfrm>
        </p:spPr>
        <p:txBody>
          <a:bodyPr>
            <a:normAutofit/>
          </a:bodyPr>
          <a:lstStyle/>
          <a:p>
            <a:r>
              <a:rPr lang="vi-VN" sz="3200" dirty="0" smtClean="0"/>
              <a:t>Ư</a:t>
            </a:r>
            <a:r>
              <a:rPr lang="en-US" sz="3200" dirty="0" smtClean="0"/>
              <a:t>u </a:t>
            </a:r>
            <a:r>
              <a:rPr lang="en-US" sz="3200" dirty="0" err="1" smtClean="0"/>
              <a:t>điểm</a:t>
            </a:r>
            <a:endParaRPr lang="en-US" sz="3200" dirty="0"/>
          </a:p>
        </p:txBody>
      </p:sp>
      <p:sp>
        <p:nvSpPr>
          <p:cNvPr id="5" name="Text Placeholder 4"/>
          <p:cNvSpPr>
            <a:spLocks noGrp="1"/>
          </p:cNvSpPr>
          <p:nvPr>
            <p:ph type="body" sz="quarter" idx="3"/>
          </p:nvPr>
        </p:nvSpPr>
        <p:spPr>
          <a:xfrm>
            <a:off x="6249861" y="1752600"/>
            <a:ext cx="4416552" cy="762000"/>
          </a:xfrm>
        </p:spPr>
        <p:txBody>
          <a:bodyPr>
            <a:normAutofit/>
          </a:bodyPr>
          <a:lstStyle/>
          <a:p>
            <a:r>
              <a:rPr lang="vi-VN" sz="3200" dirty="0" smtClean="0"/>
              <a:t>Nhược điểm</a:t>
            </a:r>
            <a:endParaRPr lang="vi-VN" sz="3200" dirty="0"/>
          </a:p>
        </p:txBody>
      </p:sp>
      <p:sp>
        <p:nvSpPr>
          <p:cNvPr id="8" name="TextBox 7"/>
          <p:cNvSpPr txBox="1"/>
          <p:nvPr/>
        </p:nvSpPr>
        <p:spPr>
          <a:xfrm>
            <a:off x="187910" y="2667000"/>
            <a:ext cx="5638800" cy="2862322"/>
          </a:xfrm>
          <a:prstGeom prst="rect">
            <a:avLst/>
          </a:prstGeom>
          <a:noFill/>
        </p:spPr>
        <p:txBody>
          <a:bodyPr wrap="square" rtlCol="0">
            <a:spAutoFit/>
          </a:bodyPr>
          <a:lstStyle/>
          <a:p>
            <a:pPr marL="285750" indent="-285750">
              <a:buFontTx/>
              <a:buChar char="-"/>
            </a:pPr>
            <a:r>
              <a:rPr lang="vi-VN" dirty="0" smtClean="0">
                <a:latin typeface="Times New Roman" panose="02020603050405020304" pitchFamily="18" charset="0"/>
                <a:cs typeface="Times New Roman" panose="02020603050405020304" pitchFamily="18" charset="0"/>
              </a:rPr>
              <a:t>Thị trường chứng khoán là phương tiện huy động vốn</a:t>
            </a:r>
          </a:p>
          <a:p>
            <a:pPr marL="285750" indent="-285750">
              <a:buFontTx/>
              <a:buChar char="-"/>
            </a:pPr>
            <a:r>
              <a:rPr lang="vi-VN" dirty="0" smtClean="0">
                <a:latin typeface="Times New Roman" panose="02020603050405020304" pitchFamily="18" charset="0"/>
                <a:cs typeface="Times New Roman" panose="02020603050405020304" pitchFamily="18" charset="0"/>
              </a:rPr>
              <a:t>TTCK là công cụ giúp Nhà nước thực hiện chương trình phát triển KT-XH  về mặt kinh tế Nhà nước vay tiền của dân là thiết thực và lành mạnh</a:t>
            </a:r>
          </a:p>
          <a:p>
            <a:pPr marL="285750" indent="-285750">
              <a:buFontTx/>
              <a:buChar char="-"/>
            </a:pPr>
            <a:r>
              <a:rPr lang="vi-VN" dirty="0" smtClean="0">
                <a:latin typeface="Times New Roman" panose="02020603050405020304" pitchFamily="18" charset="0"/>
                <a:cs typeface="Times New Roman" panose="02020603050405020304" pitchFamily="18" charset="0"/>
              </a:rPr>
              <a:t>TTCK là công cụ kiểm soát vốn đầu tư nước ngoài</a:t>
            </a:r>
          </a:p>
          <a:p>
            <a:pPr marL="285750" indent="-285750">
              <a:buFontTx/>
              <a:buChar char="-"/>
            </a:pPr>
            <a:r>
              <a:rPr lang="vi-VN" dirty="0" smtClean="0">
                <a:latin typeface="Times New Roman" panose="02020603050405020304" pitchFamily="18" charset="0"/>
                <a:cs typeface="Times New Roman" panose="02020603050405020304" pitchFamily="18" charset="0"/>
              </a:rPr>
              <a:t>TTCK là điều kiện cho quá trình cổ phần hóa:( cổ phần hóa là quá trình chuyển từ doanh nghiệp Nhà nước sang công ty cổ phần.) Đòi hỏi phải có TTCK, TTCK là cơ sở, là tiền đề vật chất cho quá trình cổ phần hóa đi đúng trật tự pháp luật, phù hợp với tâm lý nhà đầu tư</a:t>
            </a:r>
            <a:endParaRPr lang="vi-V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965042" y="2667000"/>
            <a:ext cx="5943600" cy="3970318"/>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TTCK có nhiều mặt tiêu cực cần tránh để hạn chế thấp nhất những rủi ro tạo điều kiện cho nó phát huy hết vai trò của nó.</a:t>
            </a:r>
          </a:p>
          <a:p>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Yếu </a:t>
            </a:r>
            <a:r>
              <a:rPr lang="vi-VN" dirty="0">
                <a:latin typeface="Times New Roman" panose="02020603050405020304" pitchFamily="18" charset="0"/>
                <a:cs typeface="Times New Roman" panose="02020603050405020304" pitchFamily="18" charset="0"/>
              </a:rPr>
              <a:t>tố đầu cơ: yếu tố này làm ảnh hưởng dây truyền làm cho cổ phiếu có thể tăng giá cao giả tạo, điều này có thể dẫn đến sự khan hiếm hay thừa thãi làm cho giá cổ phiếu tăng giảm đột biến.</a:t>
            </a:r>
          </a:p>
          <a:p>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Mua </a:t>
            </a:r>
            <a:r>
              <a:rPr lang="vi-VN" dirty="0">
                <a:latin typeface="Times New Roman" panose="02020603050405020304" pitchFamily="18" charset="0"/>
                <a:cs typeface="Times New Roman" panose="02020603050405020304" pitchFamily="18" charset="0"/>
              </a:rPr>
              <a:t>bán nội gián: Đây là hiện tượng một cá nhân nào đó lợi dụng việc làm thu được những thông tin nội bộ của một đơn vị kinh tế để mua hoặc bán cổ phiếu của đơn vị đó nhằm thu lợi cho mình, gây ảnh hưởng giá cổ phiếu trên thị trường đó.</a:t>
            </a:r>
          </a:p>
          <a:p>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Mua </a:t>
            </a:r>
            <a:r>
              <a:rPr lang="vi-VN" dirty="0">
                <a:latin typeface="Times New Roman" panose="02020603050405020304" pitchFamily="18" charset="0"/>
                <a:cs typeface="Times New Roman" panose="02020603050405020304" pitchFamily="18" charset="0"/>
              </a:rPr>
              <a:t>bán cổ phiếu ngoài TTCK luật về TTCK cũng đã hạn chế các nhà môi giới mua bán cổ phiếu ngoài thị trường chứng khoán, vì nếu để việc này xảy ra sẽ gây hậu quả khó lường</a:t>
            </a:r>
            <a:r>
              <a:rPr lang="vi-VN" dirty="0" smtClean="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2975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wheel(1)">
                                      <p:cBhvr>
                                        <p:cTn id="19" dur="20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randombar(horizont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build="p"/>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4" cy="6858000"/>
          </a:xfrm>
          <a:prstGeom prst="rect">
            <a:avLst/>
          </a:prstGeom>
        </p:spPr>
      </p:pic>
      <p:sp>
        <p:nvSpPr>
          <p:cNvPr id="6" name="Rectangle 5"/>
          <p:cNvSpPr/>
          <p:nvPr/>
        </p:nvSpPr>
        <p:spPr>
          <a:xfrm rot="20255673">
            <a:off x="3812059" y="3963970"/>
            <a:ext cx="8355133" cy="1768282"/>
          </a:xfrm>
          <a:prstGeom prst="rect">
            <a:avLst/>
          </a:prstGeom>
          <a:noFill/>
        </p:spPr>
        <p:txBody>
          <a:bodyPr wrap="none" lIns="91440" tIns="45720" rIns="91440" bIns="45720">
            <a:prstTxWarp prst="textDeflate">
              <a:avLst/>
            </a:prstTxWarp>
            <a:spAutoFit/>
          </a:bodyPr>
          <a:lstStyle/>
          <a:p>
            <a:pPr algn="ctr"/>
            <a:r>
              <a:rPr lang="en-US" sz="5400" b="1" cap="none" spc="0" dirty="0" smtClean="0">
                <a:ln w="6600">
                  <a:solidFill>
                    <a:schemeClr val="accent2"/>
                  </a:solidFill>
                  <a:prstDash val="solid"/>
                </a:ln>
                <a:solidFill>
                  <a:srgbClr val="FFFFFF"/>
                </a:solidFill>
                <a:effectLst>
                  <a:outerShdw dist="38100" dir="2700000" algn="tl" rotWithShape="0">
                    <a:schemeClr val="accent2"/>
                  </a:outerShdw>
                </a:effectLst>
              </a:rPr>
              <a:t>Thanks for watching</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3151504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uble Wave 3"/>
          <p:cNvSpPr/>
          <p:nvPr/>
        </p:nvSpPr>
        <p:spPr>
          <a:xfrm>
            <a:off x="786417" y="79168"/>
            <a:ext cx="2743200" cy="1676400"/>
          </a:xfrm>
          <a:prstGeom prst="doubleWave">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Khái</a:t>
            </a:r>
            <a:r>
              <a:rPr lang="en-US" sz="2800" dirty="0" smtClean="0">
                <a:solidFill>
                  <a:schemeClr val="tx1"/>
                </a:solidFill>
              </a:rPr>
              <a:t> </a:t>
            </a:r>
            <a:r>
              <a:rPr lang="en-US" sz="2800" dirty="0" err="1" smtClean="0">
                <a:solidFill>
                  <a:schemeClr val="tx1"/>
                </a:solidFill>
              </a:rPr>
              <a:t>niệm</a:t>
            </a:r>
            <a:r>
              <a:rPr lang="en-US" sz="2800" dirty="0" smtClean="0">
                <a:solidFill>
                  <a:schemeClr val="tx1"/>
                </a:solidFill>
              </a:rPr>
              <a:t> </a:t>
            </a:r>
            <a:r>
              <a:rPr lang="en-US" sz="2800" dirty="0" err="1" smtClean="0">
                <a:solidFill>
                  <a:schemeClr val="tx1"/>
                </a:solidFill>
              </a:rPr>
              <a:t>và</a:t>
            </a:r>
            <a:r>
              <a:rPr lang="en-US" sz="2800" dirty="0" smtClean="0">
                <a:solidFill>
                  <a:schemeClr val="tx1"/>
                </a:solidFill>
              </a:rPr>
              <a:t> </a:t>
            </a:r>
            <a:r>
              <a:rPr lang="en-US" sz="2800" dirty="0" err="1" smtClean="0">
                <a:solidFill>
                  <a:schemeClr val="tx1"/>
                </a:solidFill>
              </a:rPr>
              <a:t>đặc</a:t>
            </a:r>
            <a:r>
              <a:rPr lang="en-US" sz="2800" dirty="0" smtClean="0">
                <a:solidFill>
                  <a:schemeClr val="tx1"/>
                </a:solidFill>
              </a:rPr>
              <a:t> </a:t>
            </a:r>
            <a:r>
              <a:rPr lang="en-US" sz="2800" dirty="0" err="1" smtClean="0">
                <a:solidFill>
                  <a:schemeClr val="tx1"/>
                </a:solidFill>
              </a:rPr>
              <a:t>điểm</a:t>
            </a:r>
            <a:r>
              <a:rPr lang="en-US" sz="2800" dirty="0" smtClean="0">
                <a:solidFill>
                  <a:schemeClr val="tx1"/>
                </a:solidFill>
              </a:rPr>
              <a:t> </a:t>
            </a:r>
            <a:r>
              <a:rPr lang="en-US" sz="2800" dirty="0" err="1" smtClean="0">
                <a:solidFill>
                  <a:schemeClr val="tx1"/>
                </a:solidFill>
              </a:rPr>
              <a:t>của</a:t>
            </a:r>
            <a:r>
              <a:rPr lang="en-US" sz="2800" dirty="0" smtClean="0">
                <a:solidFill>
                  <a:schemeClr val="tx1"/>
                </a:solidFill>
              </a:rPr>
              <a:t> TTCK</a:t>
            </a:r>
            <a:endParaRPr lang="en-US" sz="2800" dirty="0">
              <a:solidFill>
                <a:schemeClr val="tx1"/>
              </a:solidFill>
            </a:endParaRPr>
          </a:p>
        </p:txBody>
      </p:sp>
      <p:sp>
        <p:nvSpPr>
          <p:cNvPr id="5" name="Double Wave 4"/>
          <p:cNvSpPr/>
          <p:nvPr/>
        </p:nvSpPr>
        <p:spPr>
          <a:xfrm>
            <a:off x="8913812" y="79168"/>
            <a:ext cx="2743200" cy="1676400"/>
          </a:xfrm>
          <a:prstGeom prst="doubleWave">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Nguyên</a:t>
            </a:r>
            <a:r>
              <a:rPr lang="en-US" sz="2800" dirty="0" smtClean="0">
                <a:solidFill>
                  <a:schemeClr val="tx1"/>
                </a:solidFill>
              </a:rPr>
              <a:t> </a:t>
            </a:r>
            <a:r>
              <a:rPr lang="en-US" sz="2800" dirty="0" err="1" smtClean="0">
                <a:solidFill>
                  <a:schemeClr val="tx1"/>
                </a:solidFill>
              </a:rPr>
              <a:t>tắc</a:t>
            </a:r>
            <a:r>
              <a:rPr lang="en-US" sz="2800" dirty="0" smtClean="0">
                <a:solidFill>
                  <a:schemeClr val="tx1"/>
                </a:solidFill>
              </a:rPr>
              <a:t> </a:t>
            </a:r>
            <a:r>
              <a:rPr lang="en-US" sz="2800" dirty="0" err="1" smtClean="0">
                <a:solidFill>
                  <a:schemeClr val="tx1"/>
                </a:solidFill>
              </a:rPr>
              <a:t>hoạt</a:t>
            </a:r>
            <a:r>
              <a:rPr lang="en-US" sz="2800" dirty="0" smtClean="0">
                <a:solidFill>
                  <a:schemeClr val="tx1"/>
                </a:solidFill>
              </a:rPr>
              <a:t> </a:t>
            </a:r>
            <a:r>
              <a:rPr lang="en-US" sz="2800" dirty="0" err="1" smtClean="0">
                <a:solidFill>
                  <a:schemeClr val="tx1"/>
                </a:solidFill>
              </a:rPr>
              <a:t>động</a:t>
            </a:r>
            <a:r>
              <a:rPr lang="en-US" sz="2800" dirty="0" err="1" smtClean="0">
                <a:solidFill>
                  <a:schemeClr val="tx1"/>
                </a:solidFill>
              </a:rPr>
              <a:t>TTCK</a:t>
            </a:r>
            <a:endParaRPr lang="en-US" sz="2800" dirty="0">
              <a:solidFill>
                <a:schemeClr val="tx1"/>
              </a:solidFill>
            </a:endParaRPr>
          </a:p>
        </p:txBody>
      </p:sp>
      <p:sp>
        <p:nvSpPr>
          <p:cNvPr id="6" name="Double Wave 5"/>
          <p:cNvSpPr/>
          <p:nvPr/>
        </p:nvSpPr>
        <p:spPr>
          <a:xfrm>
            <a:off x="57327" y="2362200"/>
            <a:ext cx="2743200" cy="1676400"/>
          </a:xfrm>
          <a:prstGeom prst="doubleWave">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Bản</a:t>
            </a:r>
            <a:r>
              <a:rPr lang="en-US" sz="2800" dirty="0" smtClean="0">
                <a:solidFill>
                  <a:schemeClr val="tx1"/>
                </a:solidFill>
              </a:rPr>
              <a:t> </a:t>
            </a:r>
            <a:r>
              <a:rPr lang="en-US" sz="2800" dirty="0" err="1" smtClean="0">
                <a:solidFill>
                  <a:schemeClr val="tx1"/>
                </a:solidFill>
              </a:rPr>
              <a:t>chất</a:t>
            </a:r>
            <a:r>
              <a:rPr lang="en-US" sz="2800" dirty="0" smtClean="0">
                <a:solidFill>
                  <a:schemeClr val="tx1"/>
                </a:solidFill>
              </a:rPr>
              <a:t> </a:t>
            </a:r>
            <a:r>
              <a:rPr lang="en-US" sz="2800" dirty="0" err="1" smtClean="0">
                <a:solidFill>
                  <a:schemeClr val="tx1"/>
                </a:solidFill>
              </a:rPr>
              <a:t>và</a:t>
            </a:r>
            <a:r>
              <a:rPr lang="en-US" sz="2800" dirty="0" smtClean="0">
                <a:solidFill>
                  <a:schemeClr val="tx1"/>
                </a:solidFill>
              </a:rPr>
              <a:t> </a:t>
            </a:r>
            <a:r>
              <a:rPr lang="en-US" sz="2800" dirty="0" err="1" smtClean="0">
                <a:solidFill>
                  <a:schemeClr val="tx1"/>
                </a:solidFill>
              </a:rPr>
              <a:t>vai</a:t>
            </a:r>
            <a:r>
              <a:rPr lang="en-US" sz="2800" dirty="0" smtClean="0">
                <a:solidFill>
                  <a:schemeClr val="tx1"/>
                </a:solidFill>
              </a:rPr>
              <a:t> </a:t>
            </a:r>
            <a:r>
              <a:rPr lang="en-US" sz="2800" dirty="0" err="1" smtClean="0">
                <a:solidFill>
                  <a:schemeClr val="tx1"/>
                </a:solidFill>
              </a:rPr>
              <a:t>trò</a:t>
            </a:r>
            <a:r>
              <a:rPr lang="en-US" sz="2800" dirty="0" smtClean="0">
                <a:solidFill>
                  <a:schemeClr val="tx1"/>
                </a:solidFill>
              </a:rPr>
              <a:t> </a:t>
            </a:r>
            <a:r>
              <a:rPr lang="en-US" sz="2800" dirty="0" err="1" smtClean="0">
                <a:solidFill>
                  <a:schemeClr val="tx1"/>
                </a:solidFill>
              </a:rPr>
              <a:t>của</a:t>
            </a:r>
            <a:r>
              <a:rPr lang="en-US" sz="2800" dirty="0" smtClean="0">
                <a:solidFill>
                  <a:schemeClr val="tx1"/>
                </a:solidFill>
              </a:rPr>
              <a:t> TTCK</a:t>
            </a:r>
            <a:endParaRPr lang="en-US" sz="2800" dirty="0">
              <a:solidFill>
                <a:schemeClr val="tx1"/>
              </a:solidFill>
            </a:endParaRPr>
          </a:p>
        </p:txBody>
      </p:sp>
      <p:sp>
        <p:nvSpPr>
          <p:cNvPr id="7" name="Double Wave 6"/>
          <p:cNvSpPr/>
          <p:nvPr/>
        </p:nvSpPr>
        <p:spPr>
          <a:xfrm>
            <a:off x="9547757" y="2491089"/>
            <a:ext cx="2490255" cy="1623711"/>
          </a:xfrm>
          <a:prstGeom prst="doubleWave">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Chức</a:t>
            </a:r>
            <a:r>
              <a:rPr lang="en-US" sz="2800" dirty="0" smtClean="0">
                <a:solidFill>
                  <a:schemeClr val="tx1"/>
                </a:solidFill>
              </a:rPr>
              <a:t> </a:t>
            </a:r>
            <a:r>
              <a:rPr lang="en-US" sz="2800" dirty="0" err="1" smtClean="0">
                <a:solidFill>
                  <a:schemeClr val="tx1"/>
                </a:solidFill>
              </a:rPr>
              <a:t>năng</a:t>
            </a:r>
            <a:r>
              <a:rPr lang="en-US" sz="2800" dirty="0" smtClean="0">
                <a:solidFill>
                  <a:schemeClr val="tx1"/>
                </a:solidFill>
              </a:rPr>
              <a:t> </a:t>
            </a:r>
            <a:r>
              <a:rPr lang="en-US" sz="2800" dirty="0" err="1" smtClean="0">
                <a:solidFill>
                  <a:schemeClr val="tx1"/>
                </a:solidFill>
              </a:rPr>
              <a:t>của</a:t>
            </a:r>
            <a:r>
              <a:rPr lang="en-US" sz="2800" dirty="0" smtClean="0">
                <a:solidFill>
                  <a:schemeClr val="tx1"/>
                </a:solidFill>
              </a:rPr>
              <a:t> </a:t>
            </a:r>
            <a:r>
              <a:rPr lang="en-US" sz="2800" dirty="0" smtClean="0">
                <a:solidFill>
                  <a:schemeClr val="tx1"/>
                </a:solidFill>
              </a:rPr>
              <a:t>TTCK</a:t>
            </a:r>
            <a:endParaRPr lang="en-US" sz="2800" dirty="0">
              <a:solidFill>
                <a:schemeClr val="tx1"/>
              </a:solidFill>
            </a:endParaRPr>
          </a:p>
        </p:txBody>
      </p:sp>
      <p:sp>
        <p:nvSpPr>
          <p:cNvPr id="8" name="Double Wave 7"/>
          <p:cNvSpPr/>
          <p:nvPr/>
        </p:nvSpPr>
        <p:spPr>
          <a:xfrm>
            <a:off x="4802542" y="5181600"/>
            <a:ext cx="2743200" cy="1676400"/>
          </a:xfrm>
          <a:prstGeom prst="doubleWave">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Chủ</a:t>
            </a:r>
            <a:r>
              <a:rPr lang="en-US" sz="2800" dirty="0" smtClean="0">
                <a:solidFill>
                  <a:schemeClr val="tx1"/>
                </a:solidFill>
              </a:rPr>
              <a:t> </a:t>
            </a:r>
            <a:r>
              <a:rPr lang="en-US" sz="2800" dirty="0" err="1" smtClean="0">
                <a:solidFill>
                  <a:schemeClr val="tx1"/>
                </a:solidFill>
              </a:rPr>
              <a:t>thể</a:t>
            </a:r>
            <a:r>
              <a:rPr lang="en-US" sz="2800" dirty="0" smtClean="0">
                <a:solidFill>
                  <a:schemeClr val="tx1"/>
                </a:solidFill>
              </a:rPr>
              <a:t> </a:t>
            </a:r>
            <a:r>
              <a:rPr lang="en-US" sz="2800" dirty="0" err="1" smtClean="0">
                <a:solidFill>
                  <a:schemeClr val="tx1"/>
                </a:solidFill>
              </a:rPr>
              <a:t>tham</a:t>
            </a:r>
            <a:r>
              <a:rPr lang="en-US" sz="2800" dirty="0" smtClean="0">
                <a:solidFill>
                  <a:schemeClr val="tx1"/>
                </a:solidFill>
              </a:rPr>
              <a:t> </a:t>
            </a:r>
            <a:r>
              <a:rPr lang="en-US" sz="2800" dirty="0" err="1" smtClean="0">
                <a:solidFill>
                  <a:schemeClr val="tx1"/>
                </a:solidFill>
              </a:rPr>
              <a:t>gia</a:t>
            </a:r>
            <a:r>
              <a:rPr lang="en-US" sz="2800" dirty="0" smtClean="0">
                <a:solidFill>
                  <a:schemeClr val="tx1"/>
                </a:solidFill>
              </a:rPr>
              <a:t> </a:t>
            </a:r>
            <a:r>
              <a:rPr lang="en-US" sz="2800" dirty="0" err="1" smtClean="0">
                <a:solidFill>
                  <a:schemeClr val="tx1"/>
                </a:solidFill>
              </a:rPr>
              <a:t>của</a:t>
            </a:r>
            <a:r>
              <a:rPr lang="en-US" sz="2800" dirty="0" smtClean="0">
                <a:solidFill>
                  <a:schemeClr val="tx1"/>
                </a:solidFill>
              </a:rPr>
              <a:t> TTCK</a:t>
            </a:r>
            <a:endParaRPr lang="en-US" sz="2800" dirty="0">
              <a:solidFill>
                <a:schemeClr val="tx1"/>
              </a:solidFill>
            </a:endParaRPr>
          </a:p>
        </p:txBody>
      </p:sp>
      <p:sp>
        <p:nvSpPr>
          <p:cNvPr id="9" name="Double Wave 8"/>
          <p:cNvSpPr/>
          <p:nvPr/>
        </p:nvSpPr>
        <p:spPr>
          <a:xfrm>
            <a:off x="8761412" y="5143804"/>
            <a:ext cx="2743200" cy="1676400"/>
          </a:xfrm>
          <a:prstGeom prst="doubleWave">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Ưu</a:t>
            </a:r>
            <a:r>
              <a:rPr lang="en-US" sz="2800" dirty="0" smtClean="0">
                <a:solidFill>
                  <a:schemeClr val="tx1"/>
                </a:solidFill>
              </a:rPr>
              <a:t>, </a:t>
            </a:r>
            <a:r>
              <a:rPr lang="en-US" sz="2800" dirty="0" err="1" smtClean="0">
                <a:solidFill>
                  <a:schemeClr val="tx1"/>
                </a:solidFill>
              </a:rPr>
              <a:t>nhược</a:t>
            </a:r>
            <a:r>
              <a:rPr lang="en-US" sz="2800" dirty="0" smtClean="0">
                <a:solidFill>
                  <a:schemeClr val="tx1"/>
                </a:solidFill>
              </a:rPr>
              <a:t> </a:t>
            </a:r>
            <a:r>
              <a:rPr lang="en-US" sz="2800" dirty="0" err="1" smtClean="0">
                <a:solidFill>
                  <a:schemeClr val="tx1"/>
                </a:solidFill>
              </a:rPr>
              <a:t>điểm</a:t>
            </a:r>
            <a:r>
              <a:rPr lang="en-US" sz="2800" dirty="0" smtClean="0">
                <a:solidFill>
                  <a:schemeClr val="tx1"/>
                </a:solidFill>
              </a:rPr>
              <a:t> </a:t>
            </a:r>
            <a:r>
              <a:rPr lang="en-US" sz="2800" dirty="0" err="1" smtClean="0">
                <a:solidFill>
                  <a:schemeClr val="tx1"/>
                </a:solidFill>
              </a:rPr>
              <a:t>của</a:t>
            </a:r>
            <a:r>
              <a:rPr lang="en-US" sz="2800" dirty="0" smtClean="0">
                <a:solidFill>
                  <a:schemeClr val="tx1"/>
                </a:solidFill>
              </a:rPr>
              <a:t> TTCK</a:t>
            </a:r>
            <a:endParaRPr lang="en-US" sz="2800" dirty="0">
              <a:solidFill>
                <a:schemeClr val="tx1"/>
              </a:solidFill>
            </a:endParaRP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247" b="11391"/>
          <a:stretch/>
        </p:blipFill>
        <p:spPr>
          <a:xfrm>
            <a:off x="2897542" y="1963786"/>
            <a:ext cx="6553200" cy="2971800"/>
          </a:xfrm>
          <a:prstGeom prst="rect">
            <a:avLst/>
          </a:prstGeom>
        </p:spPr>
      </p:pic>
      <p:sp>
        <p:nvSpPr>
          <p:cNvPr id="11" name="TextBox 10"/>
          <p:cNvSpPr txBox="1"/>
          <p:nvPr/>
        </p:nvSpPr>
        <p:spPr>
          <a:xfrm>
            <a:off x="2897541" y="1967848"/>
            <a:ext cx="6650215" cy="3139321"/>
          </a:xfrm>
          <a:prstGeom prst="rect">
            <a:avLst/>
          </a:prstGeom>
          <a:noFill/>
        </p:spPr>
        <p:txBody>
          <a:bodyPr wrap="square" rtlCol="0">
            <a:spAutoFit/>
          </a:bodyPr>
          <a:lstStyle/>
          <a:p>
            <a:r>
              <a:rPr lang="en-US" sz="6600" dirty="0" smtClean="0">
                <a:solidFill>
                  <a:schemeClr val="bg1"/>
                </a:solidFill>
              </a:rPr>
              <a:t>THỊ TRƯỜNG CHỨNG KHOÁN(TTCK</a:t>
            </a:r>
            <a:r>
              <a:rPr lang="en-US" sz="5400" dirty="0" smtClean="0">
                <a:solidFill>
                  <a:schemeClr val="bg1"/>
                </a:solidFill>
              </a:rPr>
              <a:t>)</a:t>
            </a:r>
            <a:endParaRPr lang="en-US" sz="5400" dirty="0">
              <a:solidFill>
                <a:schemeClr val="bg1"/>
              </a:solidFill>
            </a:endParaRPr>
          </a:p>
        </p:txBody>
      </p:sp>
      <p:sp>
        <p:nvSpPr>
          <p:cNvPr id="12" name="Double Wave 11"/>
          <p:cNvSpPr/>
          <p:nvPr/>
        </p:nvSpPr>
        <p:spPr>
          <a:xfrm>
            <a:off x="4951412" y="22344"/>
            <a:ext cx="2743200" cy="1676400"/>
          </a:xfrm>
          <a:prstGeom prst="doubleWave">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Phân</a:t>
            </a:r>
            <a:r>
              <a:rPr lang="en-US" sz="2800" dirty="0" smtClean="0">
                <a:solidFill>
                  <a:schemeClr val="tx1"/>
                </a:solidFill>
              </a:rPr>
              <a:t> </a:t>
            </a:r>
            <a:r>
              <a:rPr lang="en-US" sz="2800" dirty="0" err="1" smtClean="0">
                <a:solidFill>
                  <a:schemeClr val="tx1"/>
                </a:solidFill>
              </a:rPr>
              <a:t>loại</a:t>
            </a:r>
            <a:r>
              <a:rPr lang="en-US" sz="2800" dirty="0" smtClean="0">
                <a:solidFill>
                  <a:schemeClr val="tx1"/>
                </a:solidFill>
              </a:rPr>
              <a:t> TTCK</a:t>
            </a:r>
            <a:endParaRPr lang="en-US" sz="2800" dirty="0">
              <a:solidFill>
                <a:schemeClr val="tx1"/>
              </a:solidFill>
            </a:endParaRPr>
          </a:p>
        </p:txBody>
      </p:sp>
      <p:sp>
        <p:nvSpPr>
          <p:cNvPr id="13" name="Double Wave 12"/>
          <p:cNvSpPr/>
          <p:nvPr/>
        </p:nvSpPr>
        <p:spPr>
          <a:xfrm>
            <a:off x="786417" y="5143804"/>
            <a:ext cx="2743200" cy="1640561"/>
          </a:xfrm>
          <a:prstGeom prst="doubleWave">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chemeClr val="tx1"/>
                </a:solidFill>
              </a:rPr>
              <a:t>Giải</a:t>
            </a:r>
            <a:r>
              <a:rPr lang="en-US" sz="2800" dirty="0" smtClean="0">
                <a:solidFill>
                  <a:schemeClr val="tx1"/>
                </a:solidFill>
              </a:rPr>
              <a:t> </a:t>
            </a:r>
            <a:r>
              <a:rPr lang="en-US" sz="2800" dirty="0" err="1" smtClean="0">
                <a:solidFill>
                  <a:schemeClr val="tx1"/>
                </a:solidFill>
              </a:rPr>
              <a:t>pháp</a:t>
            </a:r>
            <a:r>
              <a:rPr lang="en-US" sz="2800" dirty="0" smtClean="0">
                <a:solidFill>
                  <a:schemeClr val="tx1"/>
                </a:solidFill>
              </a:rPr>
              <a:t> </a:t>
            </a:r>
            <a:r>
              <a:rPr lang="en-US" sz="2800" dirty="0" err="1" smtClean="0">
                <a:solidFill>
                  <a:schemeClr val="tx1"/>
                </a:solidFill>
              </a:rPr>
              <a:t>của</a:t>
            </a:r>
            <a:r>
              <a:rPr lang="en-US" sz="2800" dirty="0" smtClean="0">
                <a:solidFill>
                  <a:schemeClr val="tx1"/>
                </a:solidFill>
              </a:rPr>
              <a:t> TTCK</a:t>
            </a:r>
            <a:endParaRPr lang="en-US" sz="2800" dirty="0">
              <a:solidFill>
                <a:schemeClr val="tx1"/>
              </a:solidFill>
            </a:endParaRPr>
          </a:p>
        </p:txBody>
      </p:sp>
    </p:spTree>
    <p:extLst>
      <p:ext uri="{BB962C8B-B14F-4D97-AF65-F5344CB8AC3E}">
        <p14:creationId xmlns:p14="http://schemas.microsoft.com/office/powerpoint/2010/main" val="39962240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circle(in)">
                                      <p:cBhvr>
                                        <p:cTn id="41" dur="20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randombar(horizontal)">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379412" y="391019"/>
            <a:ext cx="8686799" cy="838200"/>
          </a:xfrm>
        </p:spPr>
        <p:txBody>
          <a:bodyPr rtlCol="0">
            <a:normAutofit/>
          </a:bodyPr>
          <a:lstStyle/>
          <a:p>
            <a:pPr rtl="0"/>
            <a:r>
              <a:rPr lang="en-US" sz="5400" dirty="0" smtClean="0"/>
              <a:t>1. </a:t>
            </a:r>
            <a:r>
              <a:rPr lang="en-US" sz="5400" dirty="0" err="1" smtClean="0"/>
              <a:t>Khái</a:t>
            </a:r>
            <a:r>
              <a:rPr lang="en-US" sz="5400" dirty="0" smtClean="0"/>
              <a:t> </a:t>
            </a:r>
            <a:r>
              <a:rPr lang="en-US" sz="5400" dirty="0" err="1" smtClean="0"/>
              <a:t>niệm</a:t>
            </a:r>
            <a:r>
              <a:rPr lang="en-US" sz="5400" dirty="0" smtClean="0"/>
              <a:t> </a:t>
            </a:r>
            <a:r>
              <a:rPr lang="en-US" sz="5400" dirty="0" err="1" smtClean="0"/>
              <a:t>và</a:t>
            </a:r>
            <a:r>
              <a:rPr lang="en-US" sz="5400" dirty="0" smtClean="0"/>
              <a:t> </a:t>
            </a:r>
            <a:r>
              <a:rPr lang="en-US" sz="5400" dirty="0" err="1" smtClean="0"/>
              <a:t>đặc</a:t>
            </a:r>
            <a:r>
              <a:rPr lang="en-US" sz="5400" dirty="0" smtClean="0"/>
              <a:t> </a:t>
            </a:r>
            <a:r>
              <a:rPr lang="en-US" sz="5400" dirty="0" err="1" smtClean="0"/>
              <a:t>điểm</a:t>
            </a:r>
            <a:endParaRPr lang="vi-VN" sz="5400" dirty="0"/>
          </a:p>
        </p:txBody>
      </p:sp>
      <p:sp>
        <p:nvSpPr>
          <p:cNvPr id="3" name="TextBox 2"/>
          <p:cNvSpPr txBox="1"/>
          <p:nvPr/>
        </p:nvSpPr>
        <p:spPr>
          <a:xfrm>
            <a:off x="303212" y="1547071"/>
            <a:ext cx="2332690" cy="523220"/>
          </a:xfrm>
          <a:prstGeom prst="rect">
            <a:avLst/>
          </a:prstGeom>
          <a:noFill/>
        </p:spPr>
        <p:txBody>
          <a:bodyPr wrap="none" rtlCol="0">
            <a:spAutoFit/>
          </a:bodyPr>
          <a:lstStyle/>
          <a:p>
            <a:pPr marL="285750" indent="-285750">
              <a:buFont typeface="Corbel" panose="020B0503020204020204" pitchFamily="34" charset="0"/>
              <a:buChar char="①"/>
            </a:pPr>
            <a:r>
              <a:rPr lang="vi-VN" sz="2800" dirty="0" smtClean="0"/>
              <a:t>Khái niệm</a:t>
            </a:r>
            <a:endParaRPr lang="vi-VN" sz="2800" dirty="0"/>
          </a:p>
        </p:txBody>
      </p:sp>
      <p:sp>
        <p:nvSpPr>
          <p:cNvPr id="4" name="Rectangle 3"/>
          <p:cNvSpPr/>
          <p:nvPr/>
        </p:nvSpPr>
        <p:spPr>
          <a:xfrm>
            <a:off x="152917" y="2221775"/>
            <a:ext cx="5453062" cy="1538883"/>
          </a:xfrm>
          <a:prstGeom prst="rect">
            <a:avLst/>
          </a:prstGeom>
        </p:spPr>
        <p:txBody>
          <a:bodyPr wrap="square">
            <a:spAutoFit/>
          </a:bodyPr>
          <a:lstStyle/>
          <a:p>
            <a:r>
              <a:rPr lang="vi-VN" sz="2000" dirty="0" smtClean="0">
                <a:latin typeface="Arial" panose="020B0604020202020204" pitchFamily="34" charset="0"/>
                <a:ea typeface="Calibri" panose="020F0502020204030204" pitchFamily="34" charset="0"/>
              </a:rPr>
              <a:t> </a:t>
            </a:r>
            <a:r>
              <a:rPr lang="vi-VN" dirty="0" smtClean="0">
                <a:latin typeface="Arial" panose="020B0604020202020204" pitchFamily="34" charset="0"/>
                <a:ea typeface="Calibri" panose="020F0502020204030204" pitchFamily="34" charset="0"/>
              </a:rPr>
              <a:t>+là một bộ phận của thị trường vốn dài hạn, thực hiện cơ chế chuyển vốn trực tiếp từ nhà đầu tư sang nhà phát hành,  qua đó thực hiện chức năng của thị trường tài chính là cung ứng nguồn vốn trung và dài hạn cho nền kinh tế</a:t>
            </a:r>
            <a:r>
              <a:rPr lang="vi-VN" sz="2000" dirty="0" smtClean="0">
                <a:latin typeface="Arial" panose="020B0604020202020204" pitchFamily="34" charset="0"/>
                <a:ea typeface="Calibri" panose="020F0502020204030204" pitchFamily="34" charset="0"/>
              </a:rPr>
              <a:t>.</a:t>
            </a:r>
            <a:endParaRPr lang="vi-VN" sz="2000" dirty="0"/>
          </a:p>
        </p:txBody>
      </p:sp>
      <p:sp>
        <p:nvSpPr>
          <p:cNvPr id="6" name="Rectangle 5"/>
          <p:cNvSpPr/>
          <p:nvPr/>
        </p:nvSpPr>
        <p:spPr>
          <a:xfrm>
            <a:off x="152917" y="3760658"/>
            <a:ext cx="5453062" cy="1477328"/>
          </a:xfrm>
          <a:prstGeom prst="rect">
            <a:avLst/>
          </a:prstGeom>
        </p:spPr>
        <p:txBody>
          <a:bodyPr wrap="square">
            <a:spAutoFit/>
          </a:bodyPr>
          <a:lstStyle/>
          <a:p>
            <a:r>
              <a:rPr lang="vi-VN" dirty="0" smtClean="0">
                <a:latin typeface="Arial" panose="020B0604020202020204" pitchFamily="34" charset="0"/>
                <a:ea typeface="Calibri" panose="020F0502020204030204" pitchFamily="34" charset="0"/>
              </a:rPr>
              <a:t> +là một thị trường cao cấp, nơi tập trung nhiều đối tượng tham gia với các mục đích, sự hiểu biết và lợi ích khác nhau; giao dịch của những sản phẩm tài chính được thực hiện với giá trị rất lớn.</a:t>
            </a:r>
            <a:r>
              <a:rPr lang="en-US" dirty="0">
                <a:latin typeface="Arial" panose="020B0604020202020204" pitchFamily="34" charset="0"/>
                <a:ea typeface="Calibri" panose="020F0502020204030204" pitchFamily="34" charset="0"/>
              </a:rPr>
              <a:t/>
            </a:r>
            <a:br>
              <a:rPr lang="en-US" dirty="0">
                <a:latin typeface="Arial" panose="020B0604020202020204" pitchFamily="34" charset="0"/>
                <a:ea typeface="Calibri" panose="020F0502020204030204" pitchFamily="34" charset="0"/>
              </a:rPr>
            </a:br>
            <a:r>
              <a:rPr lang="en-US" dirty="0" smtClean="0">
                <a:latin typeface="Arial" panose="020B0604020202020204" pitchFamily="34" charset="0"/>
                <a:ea typeface="Calibri" panose="020F0502020204030204" pitchFamily="34" charset="0"/>
              </a:rPr>
              <a:t> </a:t>
            </a:r>
            <a:endParaRPr lang="en-US" dirty="0"/>
          </a:p>
        </p:txBody>
      </p:sp>
      <p:sp>
        <p:nvSpPr>
          <p:cNvPr id="11" name="TextBox 10"/>
          <p:cNvSpPr txBox="1"/>
          <p:nvPr/>
        </p:nvSpPr>
        <p:spPr>
          <a:xfrm>
            <a:off x="6094410" y="1752439"/>
            <a:ext cx="4876801" cy="523220"/>
          </a:xfrm>
          <a:prstGeom prst="rect">
            <a:avLst/>
          </a:prstGeom>
          <a:noFill/>
        </p:spPr>
        <p:txBody>
          <a:bodyPr wrap="square" rtlCol="0">
            <a:spAutoFit/>
          </a:bodyPr>
          <a:lstStyle/>
          <a:p>
            <a:pPr marL="285750" indent="-285750">
              <a:buFont typeface="Corbel" panose="020B0503020204020204" pitchFamily="34" charset="0"/>
              <a:buChar char="②"/>
            </a:pPr>
            <a:r>
              <a:rPr lang="vi-VN" sz="2800" dirty="0" smtClean="0"/>
              <a:t>Đặc</a:t>
            </a:r>
            <a:r>
              <a:rPr lang="vi-VN" sz="2800" dirty="0" smtClean="0">
                <a:latin typeface="Arial" panose="020B0604020202020204" pitchFamily="34" charset="0"/>
                <a:cs typeface="Arial" panose="020B0604020202020204" pitchFamily="34" charset="0"/>
              </a:rPr>
              <a:t> điểm(</a:t>
            </a:r>
            <a:r>
              <a:rPr lang="vi-VN" sz="2400" dirty="0" smtClean="0">
                <a:latin typeface="Arial" panose="020B0604020202020204" pitchFamily="34" charset="0"/>
                <a:cs typeface="Arial" panose="020B0604020202020204" pitchFamily="34" charset="0"/>
              </a:rPr>
              <a:t>có </a:t>
            </a:r>
            <a:r>
              <a:rPr lang="vi-VN" sz="2400" dirty="0" smtClean="0"/>
              <a:t>3 đặc điểm</a:t>
            </a:r>
            <a:r>
              <a:rPr lang="en-US" sz="2800" dirty="0" smtClean="0"/>
              <a:t>)</a:t>
            </a:r>
            <a:endParaRPr lang="en-US" sz="2800" dirty="0"/>
          </a:p>
        </p:txBody>
      </p:sp>
      <p:sp>
        <p:nvSpPr>
          <p:cNvPr id="12" name="Rectangle 11"/>
          <p:cNvSpPr/>
          <p:nvPr/>
        </p:nvSpPr>
        <p:spPr>
          <a:xfrm>
            <a:off x="5605979" y="2275659"/>
            <a:ext cx="6736833" cy="4552015"/>
          </a:xfrm>
          <a:prstGeom prst="rect">
            <a:avLst/>
          </a:prstGeom>
        </p:spPr>
        <p:txBody>
          <a:bodyPr wrap="square">
            <a:spAutoFit/>
          </a:bodyPr>
          <a:lstStyle/>
          <a:p>
            <a:pPr marL="190500" marR="0">
              <a:lnSpc>
                <a:spcPct val="115000"/>
              </a:lnSpc>
              <a:spcBef>
                <a:spcPts val="0"/>
              </a:spcBef>
              <a:spcAft>
                <a:spcPts val="0"/>
              </a:spcAft>
            </a:pPr>
            <a:r>
              <a:rPr lang="vi-VN" dirty="0" smtClean="0">
                <a:latin typeface="Times New Roman" panose="02020603050405020304" pitchFamily="18" charset="0"/>
                <a:ea typeface="Times New Roman" panose="02020603050405020304" pitchFamily="18" charset="0"/>
                <a:cs typeface="Times New Roman" panose="02020603050405020304" pitchFamily="18" charset="0"/>
              </a:rPr>
              <a:t>1.TTCK được đặc trưng bởi hình thức tài chính trực tiếp: Theo nó, người cần vốn và người có khả năng cung ứng vốn đều trực tiếp tham gia vào thị trường giữa họ không có các khoản trung gian.</a:t>
            </a:r>
            <a:endParaRPr lang="vi-VN" dirty="0" smtClean="0">
              <a:latin typeface="Times New Roman" panose="02020603050405020304" pitchFamily="18" charset="0"/>
              <a:ea typeface="Calibri" panose="020F0502020204030204" pitchFamily="34" charset="0"/>
              <a:cs typeface="Times New Roman" panose="02020603050405020304" pitchFamily="18" charset="0"/>
            </a:endParaRPr>
          </a:p>
          <a:p>
            <a:pPr marL="190500" marR="0">
              <a:lnSpc>
                <a:spcPct val="115000"/>
              </a:lnSpc>
              <a:spcBef>
                <a:spcPts val="0"/>
              </a:spcBef>
              <a:spcAft>
                <a:spcPts val="0"/>
              </a:spcAft>
            </a:pPr>
            <a:endParaRPr lang="vi-VN"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190500" marR="0">
              <a:lnSpc>
                <a:spcPct val="115000"/>
              </a:lnSpc>
              <a:spcBef>
                <a:spcPts val="0"/>
              </a:spcBef>
              <a:spcAft>
                <a:spcPts val="0"/>
              </a:spcAft>
            </a:pPr>
            <a:r>
              <a:rPr lang="vi-VN" dirty="0" smtClean="0">
                <a:latin typeface="Times New Roman" panose="02020603050405020304" pitchFamily="18" charset="0"/>
                <a:ea typeface="Times New Roman" panose="02020603050405020304" pitchFamily="18" charset="0"/>
                <a:cs typeface="Times New Roman" panose="02020603050405020304" pitchFamily="18" charset="0"/>
              </a:rPr>
              <a:t>2.TTCK gắn với thị trường cạnh tranh hoàn hảo: Tất cả mọi người đều có thể tham gia vào thị trường, không có sự áp đặt giá cả trên TTCK mà giá cả chứng khoán được xác định trên quan hệ cung cầu trên thị trường.</a:t>
            </a:r>
            <a:endParaRPr lang="vi-VN" dirty="0" smtClean="0">
              <a:latin typeface="Times New Roman" panose="02020603050405020304" pitchFamily="18" charset="0"/>
              <a:ea typeface="Calibri" panose="020F0502020204030204" pitchFamily="34" charset="0"/>
              <a:cs typeface="Times New Roman" panose="02020603050405020304" pitchFamily="18" charset="0"/>
            </a:endParaRPr>
          </a:p>
          <a:p>
            <a:pPr marL="190500" marR="0">
              <a:lnSpc>
                <a:spcPct val="115000"/>
              </a:lnSpc>
              <a:spcBef>
                <a:spcPts val="0"/>
              </a:spcBef>
              <a:spcAft>
                <a:spcPts val="0"/>
              </a:spcAft>
            </a:pPr>
            <a:endParaRPr lang="vi-VN"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190500" marR="0">
              <a:lnSpc>
                <a:spcPct val="115000"/>
              </a:lnSpc>
              <a:spcBef>
                <a:spcPts val="0"/>
              </a:spcBef>
              <a:spcAft>
                <a:spcPts val="0"/>
              </a:spcAft>
            </a:pPr>
            <a:r>
              <a:rPr lang="vi-VN" dirty="0" smtClean="0">
                <a:latin typeface="Times New Roman" panose="02020603050405020304" pitchFamily="18" charset="0"/>
                <a:ea typeface="Times New Roman" panose="02020603050405020304" pitchFamily="18" charset="0"/>
                <a:cs typeface="Times New Roman" panose="02020603050405020304" pitchFamily="18" charset="0"/>
              </a:rPr>
              <a:t>3.TTCK về cơ bản là một thị trường liên tục: Sau khi các chứng khoán được phát hành trên thị trường sơ cấp, chúng có thể được mua đi bán lại nhiều lần trên thị trường thứ cấp. Điều này đảm bảo cho những người đầu tư có thể chuyển các chứng khoán mà họ nắm giữ thành tiền bất cứ lúc nào.</a:t>
            </a:r>
            <a:endParaRPr lang="vi-V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Rectangle 12"/>
          <p:cNvSpPr/>
          <p:nvPr/>
        </p:nvSpPr>
        <p:spPr>
          <a:xfrm>
            <a:off x="152917" y="5031798"/>
            <a:ext cx="5331895" cy="1754326"/>
          </a:xfrm>
          <a:prstGeom prst="rect">
            <a:avLst/>
          </a:prstGeom>
        </p:spPr>
        <p:txBody>
          <a:bodyPr wrap="square">
            <a:spAutoFit/>
          </a:bodyPr>
          <a:lstStyle/>
          <a:p>
            <a:r>
              <a:rPr lang="vi-VN" dirty="0" smtClean="0">
                <a:latin typeface="Arial" panose="020B0604020202020204" pitchFamily="34" charset="0"/>
                <a:ea typeface="Calibri" panose="020F0502020204030204" pitchFamily="34" charset="0"/>
              </a:rPr>
              <a:t>+là thuật ngữ dùng để chỉ cơ chế cho hoạt động giao dịch mua bán chứng khoán dài hạn như các loại trái phiếu, cổ phiếu và các công cụ tài chính khác như </a:t>
            </a:r>
            <a:r>
              <a:rPr lang="vi-VN" dirty="0" smtClean="0">
                <a:latin typeface="Times New Roman" panose="02020603050405020304" pitchFamily="18" charset="0"/>
                <a:ea typeface="Calibri" panose="020F0502020204030204" pitchFamily="34" charset="0"/>
                <a:cs typeface="Times New Roman" panose="02020603050405020304" pitchFamily="18" charset="0"/>
              </a:rPr>
              <a:t>chứng chỉ quỹ</a:t>
            </a:r>
            <a:r>
              <a:rPr lang="vi-VN" dirty="0" smtClean="0">
                <a:latin typeface="Arial" panose="020B0604020202020204" pitchFamily="34" charset="0"/>
                <a:ea typeface="Calibri" panose="020F0502020204030204" pitchFamily="34" charset="0"/>
              </a:rPr>
              <a:t> đầu tư, công cụ phái sinh – hợp đồng tương lai, quyền chọn, bảo chứng phiếu, chứng quyền.</a:t>
            </a:r>
            <a:endParaRPr lang="vi-VN" dirty="0"/>
          </a:p>
        </p:txBody>
      </p:sp>
    </p:spTree>
    <p:extLst>
      <p:ext uri="{BB962C8B-B14F-4D97-AF65-F5344CB8AC3E}">
        <p14:creationId xmlns:p14="http://schemas.microsoft.com/office/powerpoint/2010/main" val="3200616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circle(in)">
                                      <p:cBhvr>
                                        <p:cTn id="24" dur="2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circle(in)">
                                      <p:cBhvr>
                                        <p:cTn id="29" dur="20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45" presetClass="entr" presetSubtype="0" fill="hold" nodeType="click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fade">
                                      <p:cBhvr>
                                        <p:cTn id="34" dur="2000"/>
                                        <p:tgtEl>
                                          <p:spTgt spid="12">
                                            <p:txEl>
                                              <p:pRg st="0" end="0"/>
                                            </p:txEl>
                                          </p:spTgt>
                                        </p:tgtEl>
                                      </p:cBhvr>
                                    </p:animEffect>
                                    <p:anim calcmode="lin" valueType="num">
                                      <p:cBhvr>
                                        <p:cTn id="35" dur="2000" fill="hold"/>
                                        <p:tgtEl>
                                          <p:spTgt spid="12">
                                            <p:txEl>
                                              <p:pRg st="0" end="0"/>
                                            </p:txEl>
                                          </p:spTgt>
                                        </p:tgtEl>
                                        <p:attrNameLst>
                                          <p:attrName>ppt_w</p:attrName>
                                        </p:attrNameLst>
                                      </p:cBhvr>
                                      <p:tavLst>
                                        <p:tav tm="0" fmla="#ppt_w*sin(2.5*pi*$)">
                                          <p:val>
                                            <p:fltVal val="0"/>
                                          </p:val>
                                        </p:tav>
                                        <p:tav tm="100000">
                                          <p:val>
                                            <p:fltVal val="1"/>
                                          </p:val>
                                        </p:tav>
                                      </p:tavLst>
                                    </p:anim>
                                    <p:anim calcmode="lin" valueType="num">
                                      <p:cBhvr>
                                        <p:cTn id="36" dur="2000" fill="hold"/>
                                        <p:tgtEl>
                                          <p:spTgt spid="1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12">
                                            <p:txEl>
                                              <p:pRg st="2" end="2"/>
                                            </p:txEl>
                                          </p:spTgt>
                                        </p:tgtEl>
                                        <p:attrNameLst>
                                          <p:attrName>style.visibility</p:attrName>
                                        </p:attrNameLst>
                                      </p:cBhvr>
                                      <p:to>
                                        <p:strVal val="visible"/>
                                      </p:to>
                                    </p:set>
                                    <p:animEffect transition="in" filter="wipe(down)">
                                      <p:cBhvr>
                                        <p:cTn id="41" dur="580">
                                          <p:stCondLst>
                                            <p:cond delay="0"/>
                                          </p:stCondLst>
                                        </p:cTn>
                                        <p:tgtEl>
                                          <p:spTgt spid="12">
                                            <p:txEl>
                                              <p:pRg st="2" end="2"/>
                                            </p:txEl>
                                          </p:spTgt>
                                        </p:tgtEl>
                                      </p:cBhvr>
                                    </p:animEffect>
                                    <p:anim calcmode="lin" valueType="num">
                                      <p:cBhvr>
                                        <p:cTn id="42" dur="1822" tmFilter="0,0; 0.14,0.36; 0.43,0.73; 0.71,0.91; 1.0,1.0">
                                          <p:stCondLst>
                                            <p:cond delay="0"/>
                                          </p:stCondLst>
                                        </p:cTn>
                                        <p:tgtEl>
                                          <p:spTgt spid="12">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2">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2">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2">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2">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12">
                                            <p:txEl>
                                              <p:pRg st="2" end="2"/>
                                            </p:txEl>
                                          </p:spTgt>
                                        </p:tgtEl>
                                      </p:cBhvr>
                                      <p:to x="100000" y="60000"/>
                                    </p:animScale>
                                    <p:animScale>
                                      <p:cBhvr>
                                        <p:cTn id="48" dur="166" decel="50000">
                                          <p:stCondLst>
                                            <p:cond delay="676"/>
                                          </p:stCondLst>
                                        </p:cTn>
                                        <p:tgtEl>
                                          <p:spTgt spid="12">
                                            <p:txEl>
                                              <p:pRg st="2" end="2"/>
                                            </p:txEl>
                                          </p:spTgt>
                                        </p:tgtEl>
                                      </p:cBhvr>
                                      <p:to x="100000" y="100000"/>
                                    </p:animScale>
                                    <p:animScale>
                                      <p:cBhvr>
                                        <p:cTn id="49" dur="26">
                                          <p:stCondLst>
                                            <p:cond delay="1312"/>
                                          </p:stCondLst>
                                        </p:cTn>
                                        <p:tgtEl>
                                          <p:spTgt spid="12">
                                            <p:txEl>
                                              <p:pRg st="2" end="2"/>
                                            </p:txEl>
                                          </p:spTgt>
                                        </p:tgtEl>
                                      </p:cBhvr>
                                      <p:to x="100000" y="80000"/>
                                    </p:animScale>
                                    <p:animScale>
                                      <p:cBhvr>
                                        <p:cTn id="50" dur="166" decel="50000">
                                          <p:stCondLst>
                                            <p:cond delay="1338"/>
                                          </p:stCondLst>
                                        </p:cTn>
                                        <p:tgtEl>
                                          <p:spTgt spid="12">
                                            <p:txEl>
                                              <p:pRg st="2" end="2"/>
                                            </p:txEl>
                                          </p:spTgt>
                                        </p:tgtEl>
                                      </p:cBhvr>
                                      <p:to x="100000" y="100000"/>
                                    </p:animScale>
                                    <p:animScale>
                                      <p:cBhvr>
                                        <p:cTn id="51" dur="26">
                                          <p:stCondLst>
                                            <p:cond delay="1642"/>
                                          </p:stCondLst>
                                        </p:cTn>
                                        <p:tgtEl>
                                          <p:spTgt spid="12">
                                            <p:txEl>
                                              <p:pRg st="2" end="2"/>
                                            </p:txEl>
                                          </p:spTgt>
                                        </p:tgtEl>
                                      </p:cBhvr>
                                      <p:to x="100000" y="90000"/>
                                    </p:animScale>
                                    <p:animScale>
                                      <p:cBhvr>
                                        <p:cTn id="52" dur="166" decel="50000">
                                          <p:stCondLst>
                                            <p:cond delay="1668"/>
                                          </p:stCondLst>
                                        </p:cTn>
                                        <p:tgtEl>
                                          <p:spTgt spid="12">
                                            <p:txEl>
                                              <p:pRg st="2" end="2"/>
                                            </p:txEl>
                                          </p:spTgt>
                                        </p:tgtEl>
                                      </p:cBhvr>
                                      <p:to x="100000" y="100000"/>
                                    </p:animScale>
                                    <p:animScale>
                                      <p:cBhvr>
                                        <p:cTn id="53" dur="26">
                                          <p:stCondLst>
                                            <p:cond delay="1808"/>
                                          </p:stCondLst>
                                        </p:cTn>
                                        <p:tgtEl>
                                          <p:spTgt spid="12">
                                            <p:txEl>
                                              <p:pRg st="2" end="2"/>
                                            </p:txEl>
                                          </p:spTgt>
                                        </p:tgtEl>
                                      </p:cBhvr>
                                      <p:to x="100000" y="95000"/>
                                    </p:animScale>
                                    <p:animScale>
                                      <p:cBhvr>
                                        <p:cTn id="54" dur="166" decel="50000">
                                          <p:stCondLst>
                                            <p:cond delay="1834"/>
                                          </p:stCondLst>
                                        </p:cTn>
                                        <p:tgtEl>
                                          <p:spTgt spid="12">
                                            <p:txEl>
                                              <p:pRg st="2" end="2"/>
                                            </p:txEl>
                                          </p:spTgt>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12">
                                            <p:txEl>
                                              <p:pRg st="4" end="4"/>
                                            </p:txEl>
                                          </p:spTgt>
                                        </p:tgtEl>
                                        <p:attrNameLst>
                                          <p:attrName>style.visibility</p:attrName>
                                        </p:attrNameLst>
                                      </p:cBhvr>
                                      <p:to>
                                        <p:strVal val="visible"/>
                                      </p:to>
                                    </p:set>
                                    <p:animEffect transition="in" filter="randombar(horizontal)">
                                      <p:cBhvr>
                                        <p:cTn id="5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757" y="-56358"/>
            <a:ext cx="10055781" cy="1371600"/>
          </a:xfrm>
        </p:spPr>
        <p:txBody>
          <a:bodyPr/>
          <a:lstStyle/>
          <a:p>
            <a:r>
              <a:rPr lang="vi-VN" dirty="0" smtClean="0"/>
              <a:t>Phân loại</a:t>
            </a:r>
            <a:endParaRPr lang="vi-VN" dirty="0"/>
          </a:p>
        </p:txBody>
      </p:sp>
      <p:sp>
        <p:nvSpPr>
          <p:cNvPr id="11" name="Flowchart: Alternate Process 10"/>
          <p:cNvSpPr/>
          <p:nvPr/>
        </p:nvSpPr>
        <p:spPr>
          <a:xfrm>
            <a:off x="213978" y="3099265"/>
            <a:ext cx="2590800" cy="1371600"/>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t>1. Căn cứ vào sự luân chuyển nguồn vốn</a:t>
            </a:r>
            <a:endParaRPr lang="vi-VN" sz="2400" dirty="0"/>
          </a:p>
        </p:txBody>
      </p:sp>
      <p:sp>
        <p:nvSpPr>
          <p:cNvPr id="16" name="Flowchart: Alternate Process 15"/>
          <p:cNvSpPr/>
          <p:nvPr/>
        </p:nvSpPr>
        <p:spPr>
          <a:xfrm>
            <a:off x="3799650" y="3212507"/>
            <a:ext cx="2590800" cy="1371600"/>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t>2. Căn cứ vào phương thức hoạt đông của thị trường</a:t>
            </a:r>
            <a:endParaRPr lang="vi-VN" sz="2400" dirty="0"/>
          </a:p>
        </p:txBody>
      </p:sp>
      <p:sp>
        <p:nvSpPr>
          <p:cNvPr id="18" name="Down Arrow 17"/>
          <p:cNvSpPr/>
          <p:nvPr/>
        </p:nvSpPr>
        <p:spPr>
          <a:xfrm>
            <a:off x="4027684" y="1242096"/>
            <a:ext cx="2066510" cy="19311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Sở giao dịch chứng khoán</a:t>
            </a:r>
            <a:endParaRPr lang="vi-VN" dirty="0"/>
          </a:p>
        </p:txBody>
      </p:sp>
      <p:sp>
        <p:nvSpPr>
          <p:cNvPr id="20" name="Up Arrow 19"/>
          <p:cNvSpPr/>
          <p:nvPr/>
        </p:nvSpPr>
        <p:spPr>
          <a:xfrm>
            <a:off x="4108439" y="4623354"/>
            <a:ext cx="1905000" cy="18139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Thị trường OTC</a:t>
            </a:r>
            <a:endParaRPr lang="vi-VN" dirty="0"/>
          </a:p>
        </p:txBody>
      </p:sp>
      <p:sp>
        <p:nvSpPr>
          <p:cNvPr id="21" name="Flowchart: Alternate Process 20"/>
          <p:cNvSpPr/>
          <p:nvPr/>
        </p:nvSpPr>
        <p:spPr>
          <a:xfrm>
            <a:off x="7393847" y="3212507"/>
            <a:ext cx="2590800" cy="1371600"/>
          </a:xfrm>
          <a:prstGeom prst="flowChartAlternate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t>3. Căn cứ vào hàng hóa trên thị trường</a:t>
            </a:r>
            <a:endParaRPr lang="vi-VN" sz="2400" dirty="0"/>
          </a:p>
        </p:txBody>
      </p:sp>
      <p:sp>
        <p:nvSpPr>
          <p:cNvPr id="22" name="Up Arrow 21"/>
          <p:cNvSpPr/>
          <p:nvPr/>
        </p:nvSpPr>
        <p:spPr>
          <a:xfrm>
            <a:off x="567757" y="4512601"/>
            <a:ext cx="1828800" cy="174228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Thị trường thứ cấp</a:t>
            </a:r>
            <a:endParaRPr lang="vi-VN" dirty="0"/>
          </a:p>
        </p:txBody>
      </p:sp>
      <p:sp>
        <p:nvSpPr>
          <p:cNvPr id="24" name="Down Arrow 23"/>
          <p:cNvSpPr/>
          <p:nvPr/>
        </p:nvSpPr>
        <p:spPr>
          <a:xfrm>
            <a:off x="646113" y="1242095"/>
            <a:ext cx="1790700" cy="18571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Thị trường sơ cấp</a:t>
            </a:r>
            <a:endParaRPr lang="vi-VN" dirty="0"/>
          </a:p>
        </p:txBody>
      </p:sp>
      <p:sp>
        <p:nvSpPr>
          <p:cNvPr id="25" name="Up Arrow 24"/>
          <p:cNvSpPr/>
          <p:nvPr/>
        </p:nvSpPr>
        <p:spPr>
          <a:xfrm>
            <a:off x="7411593" y="4559593"/>
            <a:ext cx="2742809" cy="20834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Thị trường các công cụ chứng khoán phát sinh</a:t>
            </a:r>
            <a:endParaRPr lang="vi-VN" dirty="0"/>
          </a:p>
        </p:txBody>
      </p:sp>
      <p:sp>
        <p:nvSpPr>
          <p:cNvPr id="26" name="Down Arrow 25"/>
          <p:cNvSpPr/>
          <p:nvPr/>
        </p:nvSpPr>
        <p:spPr>
          <a:xfrm>
            <a:off x="7718734" y="1225283"/>
            <a:ext cx="1901829" cy="1913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Thị trường cổ phiếu</a:t>
            </a:r>
            <a:endParaRPr lang="vi-VN" dirty="0"/>
          </a:p>
        </p:txBody>
      </p:sp>
      <p:sp>
        <p:nvSpPr>
          <p:cNvPr id="27" name="Left Arrow 26"/>
          <p:cNvSpPr/>
          <p:nvPr/>
        </p:nvSpPr>
        <p:spPr>
          <a:xfrm>
            <a:off x="9984196" y="3174483"/>
            <a:ext cx="1957557" cy="13117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Thị trường trái phiếu</a:t>
            </a:r>
            <a:endParaRPr lang="vi-VN" dirty="0"/>
          </a:p>
        </p:txBody>
      </p:sp>
    </p:spTree>
    <p:extLst>
      <p:ext uri="{BB962C8B-B14F-4D97-AF65-F5344CB8AC3E}">
        <p14:creationId xmlns:p14="http://schemas.microsoft.com/office/powerpoint/2010/main" val="6838875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ppt_x"/>
                                          </p:val>
                                        </p:tav>
                                        <p:tav tm="100000">
                                          <p:val>
                                            <p:strVal val="#ppt_x"/>
                                          </p:val>
                                        </p:tav>
                                      </p:tavLst>
                                    </p:anim>
                                    <p:anim calcmode="lin" valueType="num">
                                      <p:cBhvr additive="base">
                                        <p:cTn id="1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ppt_x"/>
                                          </p:val>
                                        </p:tav>
                                        <p:tav tm="100000">
                                          <p:val>
                                            <p:strVal val="#ppt_x"/>
                                          </p:val>
                                        </p:tav>
                                      </p:tavLst>
                                    </p:anim>
                                    <p:anim calcmode="lin" valueType="num">
                                      <p:cBhvr additive="base">
                                        <p:cTn id="1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down)">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circle(in)">
                                      <p:cBhvr>
                                        <p:cTn id="29" dur="20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circle(in)">
                                      <p:cBhvr>
                                        <p:cTn id="34" dur="2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randombar(horizontal)">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heel(1)">
                                      <p:cBhvr>
                                        <p:cTn id="44" dur="20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80">
                                          <p:stCondLst>
                                            <p:cond delay="0"/>
                                          </p:stCondLst>
                                        </p:cTn>
                                        <p:tgtEl>
                                          <p:spTgt spid="27"/>
                                        </p:tgtEl>
                                      </p:cBhvr>
                                    </p:animEffect>
                                    <p:anim calcmode="lin" valueType="num">
                                      <p:cBhvr>
                                        <p:cTn id="50"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55" dur="26">
                                          <p:stCondLst>
                                            <p:cond delay="650"/>
                                          </p:stCondLst>
                                        </p:cTn>
                                        <p:tgtEl>
                                          <p:spTgt spid="27"/>
                                        </p:tgtEl>
                                      </p:cBhvr>
                                      <p:to x="100000" y="60000"/>
                                    </p:animScale>
                                    <p:animScale>
                                      <p:cBhvr>
                                        <p:cTn id="56" dur="166" decel="50000">
                                          <p:stCondLst>
                                            <p:cond delay="676"/>
                                          </p:stCondLst>
                                        </p:cTn>
                                        <p:tgtEl>
                                          <p:spTgt spid="27"/>
                                        </p:tgtEl>
                                      </p:cBhvr>
                                      <p:to x="100000" y="100000"/>
                                    </p:animScale>
                                    <p:animScale>
                                      <p:cBhvr>
                                        <p:cTn id="57" dur="26">
                                          <p:stCondLst>
                                            <p:cond delay="1312"/>
                                          </p:stCondLst>
                                        </p:cTn>
                                        <p:tgtEl>
                                          <p:spTgt spid="27"/>
                                        </p:tgtEl>
                                      </p:cBhvr>
                                      <p:to x="100000" y="80000"/>
                                    </p:animScale>
                                    <p:animScale>
                                      <p:cBhvr>
                                        <p:cTn id="58" dur="166" decel="50000">
                                          <p:stCondLst>
                                            <p:cond delay="1338"/>
                                          </p:stCondLst>
                                        </p:cTn>
                                        <p:tgtEl>
                                          <p:spTgt spid="27"/>
                                        </p:tgtEl>
                                      </p:cBhvr>
                                      <p:to x="100000" y="100000"/>
                                    </p:animScale>
                                    <p:animScale>
                                      <p:cBhvr>
                                        <p:cTn id="59" dur="26">
                                          <p:stCondLst>
                                            <p:cond delay="1642"/>
                                          </p:stCondLst>
                                        </p:cTn>
                                        <p:tgtEl>
                                          <p:spTgt spid="27"/>
                                        </p:tgtEl>
                                      </p:cBhvr>
                                      <p:to x="100000" y="90000"/>
                                    </p:animScale>
                                    <p:animScale>
                                      <p:cBhvr>
                                        <p:cTn id="60" dur="166" decel="50000">
                                          <p:stCondLst>
                                            <p:cond delay="1668"/>
                                          </p:stCondLst>
                                        </p:cTn>
                                        <p:tgtEl>
                                          <p:spTgt spid="27"/>
                                        </p:tgtEl>
                                      </p:cBhvr>
                                      <p:to x="100000" y="100000"/>
                                    </p:animScale>
                                    <p:animScale>
                                      <p:cBhvr>
                                        <p:cTn id="61" dur="26">
                                          <p:stCondLst>
                                            <p:cond delay="1808"/>
                                          </p:stCondLst>
                                        </p:cTn>
                                        <p:tgtEl>
                                          <p:spTgt spid="27"/>
                                        </p:tgtEl>
                                      </p:cBhvr>
                                      <p:to x="100000" y="95000"/>
                                    </p:animScale>
                                    <p:animScale>
                                      <p:cBhvr>
                                        <p:cTn id="62" dur="166" decel="50000">
                                          <p:stCondLst>
                                            <p:cond delay="1834"/>
                                          </p:stCondLst>
                                        </p:cTn>
                                        <p:tgtEl>
                                          <p:spTgt spid="27"/>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p:cTn id="67" dur="500" fill="hold"/>
                                        <p:tgtEl>
                                          <p:spTgt spid="25"/>
                                        </p:tgtEl>
                                        <p:attrNameLst>
                                          <p:attrName>ppt_w</p:attrName>
                                        </p:attrNameLst>
                                      </p:cBhvr>
                                      <p:tavLst>
                                        <p:tav tm="0">
                                          <p:val>
                                            <p:fltVal val="0"/>
                                          </p:val>
                                        </p:tav>
                                        <p:tav tm="100000">
                                          <p:val>
                                            <p:strVal val="#ppt_w"/>
                                          </p:val>
                                        </p:tav>
                                      </p:tavLst>
                                    </p:anim>
                                    <p:anim calcmode="lin" valueType="num">
                                      <p:cBhvr>
                                        <p:cTn id="68" dur="500" fill="hold"/>
                                        <p:tgtEl>
                                          <p:spTgt spid="25"/>
                                        </p:tgtEl>
                                        <p:attrNameLst>
                                          <p:attrName>ppt_h</p:attrName>
                                        </p:attrNameLst>
                                      </p:cBhvr>
                                      <p:tavLst>
                                        <p:tav tm="0">
                                          <p:val>
                                            <p:fltVal val="0"/>
                                          </p:val>
                                        </p:tav>
                                        <p:tav tm="100000">
                                          <p:val>
                                            <p:strVal val="#ppt_h"/>
                                          </p:val>
                                        </p:tav>
                                      </p:tavLst>
                                    </p:anim>
                                    <p:animEffect transition="in" filter="fade">
                                      <p:cBhvr>
                                        <p:cTn id="6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8" grpId="0" animBg="1"/>
      <p:bldP spid="20" grpId="0" animBg="1"/>
      <p:bldP spid="21" grpId="0" animBg="1"/>
      <p:bldP spid="22" grpId="0" animBg="1"/>
      <p:bldP spid="24" grpId="0" animBg="1"/>
      <p:bldP spid="25" grpId="0" animBg="1"/>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186574"/>
            <a:ext cx="10055781" cy="1371600"/>
          </a:xfrm>
        </p:spPr>
        <p:txBody>
          <a:bodyPr/>
          <a:lstStyle/>
          <a:p>
            <a:r>
              <a:rPr lang="vi-VN" dirty="0" smtClean="0"/>
              <a:t>Nguyên tắc hoạt động của TTCK</a:t>
            </a:r>
            <a:endParaRPr lang="vi-VN" dirty="0"/>
          </a:p>
        </p:txBody>
      </p:sp>
      <p:sp>
        <p:nvSpPr>
          <p:cNvPr id="7" name="TextBox 6"/>
          <p:cNvSpPr txBox="1"/>
          <p:nvPr/>
        </p:nvSpPr>
        <p:spPr>
          <a:xfrm>
            <a:off x="608012" y="1733490"/>
            <a:ext cx="11580813" cy="1323439"/>
          </a:xfrm>
          <a:prstGeom prst="rect">
            <a:avLst/>
          </a:prstGeom>
          <a:noFill/>
        </p:spPr>
        <p:txBody>
          <a:bodyPr wrap="square" rtlCol="0">
            <a:spAutoFit/>
          </a:bodyPr>
          <a:lstStyle/>
          <a:p>
            <a:r>
              <a:rPr lang="vi-VN" sz="2000" dirty="0" smtClean="0">
                <a:latin typeface="Times New Roman" panose="02020603050405020304" pitchFamily="18" charset="0"/>
                <a:cs typeface="Times New Roman" panose="02020603050405020304" pitchFamily="18" charset="0"/>
              </a:rPr>
              <a:t>1. Nguyên tắc trung gian: Thị trường chứng khoán hoạt động không phải trực tiếp do những người muốn mua hay bán chứng khoán thực hiện,mà là do những người môi giới trung gian hoạt động. Đây là nguyên tắc căn bản cho hoạt động và tổ chức của TTCK với vai trò của công ty chứng khoán, các nhà môi giới làm cầu nối giữa cung và cầu chứng khoán</a:t>
            </a:r>
            <a:endParaRPr lang="vi-VN"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15642" y="3200400"/>
            <a:ext cx="11430000" cy="1938992"/>
          </a:xfrm>
          <a:prstGeom prst="rect">
            <a:avLst/>
          </a:prstGeom>
          <a:noFill/>
        </p:spPr>
        <p:txBody>
          <a:bodyPr wrap="square" rtlCol="0">
            <a:spAutoFit/>
          </a:bodyPr>
          <a:lstStyle/>
          <a:p>
            <a:r>
              <a:rPr lang="vi-VN" sz="2000" dirty="0" smtClean="0">
                <a:latin typeface="Times New Roman" panose="02020603050405020304" pitchFamily="18" charset="0"/>
                <a:cs typeface="Times New Roman" panose="02020603050405020304" pitchFamily="18" charset="0"/>
              </a:rPr>
              <a:t>2. Nguyên tắc đấu giá: theo nguyên tắc này, giá cả trên thị trường chứng khoán phản ánh quan hệ cung-cầu về chứng khoán và thể hiện tương quan cạnh tranh giữa các công ty.</a:t>
            </a:r>
          </a:p>
          <a:p>
            <a:r>
              <a:rPr lang="vi-VN" sz="2000" dirty="0" smtClean="0">
                <a:latin typeface="Times New Roman" panose="02020603050405020304" pitchFamily="18" charset="0"/>
                <a:cs typeface="Times New Roman" panose="02020603050405020304" pitchFamily="18" charset="0"/>
              </a:rPr>
              <a:t>-với trình độ phát triển từ thấp đến cao, xác định giá cả của chứng khoán được xác định theo nguyên tắc cạnh tranh với những nguyên tắc sau:-đấu giá trực tiếp</a:t>
            </a:r>
          </a:p>
          <a:p>
            <a:r>
              <a:rPr lang="vi-VN" sz="2000" dirty="0" smtClean="0">
                <a:latin typeface="Times New Roman" panose="02020603050405020304" pitchFamily="18" charset="0"/>
                <a:cs typeface="Times New Roman" panose="02020603050405020304" pitchFamily="18" charset="0"/>
              </a:rPr>
              <a:t>                                               - đấu giá gián tiếp</a:t>
            </a:r>
          </a:p>
          <a:p>
            <a:r>
              <a:rPr lang="vi-VN" sz="2000" dirty="0" smtClean="0">
                <a:latin typeface="Times New Roman" panose="02020603050405020304" pitchFamily="18" charset="0"/>
                <a:cs typeface="Times New Roman" panose="02020603050405020304" pitchFamily="18" charset="0"/>
              </a:rPr>
              <a:t>                                               -đấu giá tự động</a:t>
            </a:r>
          </a:p>
        </p:txBody>
      </p:sp>
      <p:sp>
        <p:nvSpPr>
          <p:cNvPr id="10" name="TextBox 9"/>
          <p:cNvSpPr txBox="1"/>
          <p:nvPr/>
        </p:nvSpPr>
        <p:spPr>
          <a:xfrm>
            <a:off x="553656" y="5282863"/>
            <a:ext cx="11466514" cy="1323439"/>
          </a:xfrm>
          <a:prstGeom prst="rect">
            <a:avLst/>
          </a:prstGeom>
          <a:noFill/>
        </p:spPr>
        <p:txBody>
          <a:bodyPr wrap="square" rtlCol="0">
            <a:spAutoFit/>
          </a:bodyPr>
          <a:lstStyle/>
          <a:p>
            <a:r>
              <a:rPr lang="vi-VN" sz="2000" dirty="0" smtClean="0">
                <a:latin typeface="Times New Roman" panose="02020603050405020304" pitchFamily="18" charset="0"/>
                <a:cs typeface="Times New Roman" panose="02020603050405020304" pitchFamily="18" charset="0"/>
              </a:rPr>
              <a:t>3. Nguyên tắc công khai: tất cả các hoạt động trreen TTCK đều được công khai.Nguyên tắc này nhằm đảm bảo lợi ích cho những người tham gia thị trường, thể hiện tính công bằng có nghĩa là mọi người tham gia thi trường đều phải tuân thủ quy định chung, được bình đẳng trong  việc chia sẻ thông tin và trong việc gánh chịu các hình thức xử phạt nêú vi phạm vào những quy định đó</a:t>
            </a:r>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0843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 calcmode="lin" valueType="num">
                                      <p:cBhvr additive="base">
                                        <p:cTn id="16"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 calcmode="lin" valueType="num">
                                      <p:cBhvr additive="base">
                                        <p:cTn id="20"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 calcmode="lin" valueType="num">
                                      <p:cBhvr additive="base">
                                        <p:cTn id="24"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3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êu đề 4"/>
          <p:cNvSpPr>
            <a:spLocks noGrp="1"/>
          </p:cNvSpPr>
          <p:nvPr>
            <p:ph type="title"/>
          </p:nvPr>
        </p:nvSpPr>
        <p:spPr>
          <a:xfrm>
            <a:off x="912812" y="279105"/>
            <a:ext cx="10055781" cy="1371600"/>
          </a:xfrm>
        </p:spPr>
        <p:txBody>
          <a:bodyPr rtlCol="0">
            <a:normAutofit/>
          </a:bodyPr>
          <a:lstStyle/>
          <a:p>
            <a:pPr rtl="0"/>
            <a:r>
              <a:rPr lang="vi-VN" sz="5400" dirty="0" smtClean="0"/>
              <a:t>Bản chất và vai trò của TTCK</a:t>
            </a:r>
            <a:endParaRPr lang="vi-VN" sz="5400" dirty="0">
              <a:latin typeface="Corbel (Headings)"/>
            </a:endParaRPr>
          </a:p>
        </p:txBody>
      </p:sp>
      <p:sp>
        <p:nvSpPr>
          <p:cNvPr id="3" name="Rectangle 4"/>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Double Wave 8"/>
          <p:cNvSpPr/>
          <p:nvPr/>
        </p:nvSpPr>
        <p:spPr>
          <a:xfrm>
            <a:off x="379412" y="1752600"/>
            <a:ext cx="3657600" cy="4343400"/>
          </a:xfrm>
          <a:prstGeom prst="doubleWave">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u="sng" dirty="0" smtClean="0">
                <a:solidFill>
                  <a:schemeClr val="tx1"/>
                </a:solidFill>
              </a:rPr>
              <a:t>BẢN CHẤT:</a:t>
            </a:r>
            <a:r>
              <a:rPr lang="vi-VN" dirty="0" smtClean="0">
                <a:solidFill>
                  <a:schemeClr val="tx1"/>
                </a:solidFill>
              </a:rPr>
              <a:t>bản </a:t>
            </a:r>
            <a:r>
              <a:rPr lang="vi-VN" dirty="0">
                <a:solidFill>
                  <a:schemeClr val="tx1"/>
                </a:solidFill>
              </a:rPr>
              <a:t>chất của thị trường chứng khoán là thị trường thể hiện mối quan hệ giữa cung và cầu của vốn đầu tư nào đó , giá cả của chứng khoán chứa đựng thông tin về chi phí vốn hay giá cả của vốn đầu tư . Thị trường chứng khoán là hình thức phát triển bậc cao của nền sản xuất và lưu thông hàng hoá</a:t>
            </a:r>
            <a:endParaRPr lang="en-US" i="1" u="sng" dirty="0">
              <a:solidFill>
                <a:schemeClr val="tx1"/>
              </a:solidFill>
            </a:endParaRPr>
          </a:p>
        </p:txBody>
      </p:sp>
      <p:sp>
        <p:nvSpPr>
          <p:cNvPr id="11" name="Cloud 10"/>
          <p:cNvSpPr/>
          <p:nvPr/>
        </p:nvSpPr>
        <p:spPr>
          <a:xfrm>
            <a:off x="6919768" y="1335880"/>
            <a:ext cx="2912542" cy="1494430"/>
          </a:xfrm>
          <a:prstGeom prst="cloud">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Đánh giá hoạt động của các doanh </a:t>
            </a:r>
            <a:r>
              <a:rPr lang="en-US" sz="2000" dirty="0" err="1" smtClean="0">
                <a:solidFill>
                  <a:schemeClr val="tx1"/>
                </a:solidFill>
              </a:rPr>
              <a:t>nghiệp</a:t>
            </a:r>
            <a:endParaRPr lang="en-US" sz="2000" dirty="0">
              <a:solidFill>
                <a:schemeClr val="tx1"/>
              </a:solidFill>
            </a:endParaRPr>
          </a:p>
        </p:txBody>
      </p:sp>
      <p:sp>
        <p:nvSpPr>
          <p:cNvPr id="12" name="Cross 11"/>
          <p:cNvSpPr/>
          <p:nvPr/>
        </p:nvSpPr>
        <p:spPr>
          <a:xfrm>
            <a:off x="7304466" y="3013628"/>
            <a:ext cx="1981200" cy="1828800"/>
          </a:xfrm>
          <a:prstGeom prst="plus">
            <a:avLst/>
          </a:prstGeom>
          <a:solidFill>
            <a:srgbClr val="CAE08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u="sng" dirty="0" smtClean="0">
                <a:solidFill>
                  <a:schemeClr val="tx1"/>
                </a:solidFill>
              </a:rPr>
              <a:t>VAI TRÒ</a:t>
            </a:r>
            <a:endParaRPr lang="en-US" sz="2800" i="1" u="sng" dirty="0">
              <a:solidFill>
                <a:schemeClr val="tx1"/>
              </a:solidFill>
            </a:endParaRPr>
          </a:p>
        </p:txBody>
      </p:sp>
      <p:sp>
        <p:nvSpPr>
          <p:cNvPr id="15" name="Cloud 14"/>
          <p:cNvSpPr/>
          <p:nvPr/>
        </p:nvSpPr>
        <p:spPr>
          <a:xfrm>
            <a:off x="9414470" y="3237109"/>
            <a:ext cx="2667000" cy="1494430"/>
          </a:xfrm>
          <a:prstGeom prst="cloud">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Thu hút vốn đầu tư nước ngoài</a:t>
            </a:r>
            <a:endParaRPr lang="vi-VN" sz="2000" dirty="0">
              <a:solidFill>
                <a:schemeClr val="tx1"/>
              </a:solidFill>
            </a:endParaRPr>
          </a:p>
        </p:txBody>
      </p:sp>
      <p:sp>
        <p:nvSpPr>
          <p:cNvPr id="16" name="Cloud 15"/>
          <p:cNvSpPr/>
          <p:nvPr/>
        </p:nvSpPr>
        <p:spPr>
          <a:xfrm>
            <a:off x="6889747" y="5056453"/>
            <a:ext cx="3289444" cy="1638658"/>
          </a:xfrm>
          <a:prstGeom prst="cloud">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Hỗ trợ và thúc đẩy các công ty cổ phần ra đời và phát triển</a:t>
            </a:r>
            <a:endParaRPr lang="vi-VN" sz="2000" dirty="0">
              <a:solidFill>
                <a:schemeClr val="tx1"/>
              </a:solidFill>
            </a:endParaRPr>
          </a:p>
        </p:txBody>
      </p:sp>
      <p:sp>
        <p:nvSpPr>
          <p:cNvPr id="17" name="Cloud 16"/>
          <p:cNvSpPr/>
          <p:nvPr/>
        </p:nvSpPr>
        <p:spPr>
          <a:xfrm>
            <a:off x="4438934" y="3347998"/>
            <a:ext cx="2736728" cy="1494430"/>
          </a:xfrm>
          <a:prstGeom prst="cloud">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rPr>
              <a:t>Tạo tính thanh khoản cho chứng khoán</a:t>
            </a:r>
            <a:endParaRPr lang="vi-VN" sz="2000" dirty="0">
              <a:solidFill>
                <a:schemeClr val="tx1"/>
              </a:solidFill>
            </a:endParaRPr>
          </a:p>
        </p:txBody>
      </p:sp>
    </p:spTree>
    <p:extLst>
      <p:ext uri="{BB962C8B-B14F-4D97-AF65-F5344CB8AC3E}">
        <p14:creationId xmlns:p14="http://schemas.microsoft.com/office/powerpoint/2010/main" val="478160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ircle(in)">
                                      <p:cBhvr>
                                        <p:cTn id="13" dur="20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1000" fill="hold"/>
                                        <p:tgtEl>
                                          <p:spTgt spid="17"/>
                                        </p:tgtEl>
                                        <p:attrNameLst>
                                          <p:attrName>ppt_w</p:attrName>
                                        </p:attrNameLst>
                                      </p:cBhvr>
                                      <p:tavLst>
                                        <p:tav tm="0">
                                          <p:val>
                                            <p:fltVal val="0"/>
                                          </p:val>
                                        </p:tav>
                                        <p:tav tm="100000">
                                          <p:val>
                                            <p:strVal val="#ppt_w"/>
                                          </p:val>
                                        </p:tav>
                                      </p:tavLst>
                                    </p:anim>
                                    <p:anim calcmode="lin" valueType="num">
                                      <p:cBhvr>
                                        <p:cTn id="19" dur="1000" fill="hold"/>
                                        <p:tgtEl>
                                          <p:spTgt spid="17"/>
                                        </p:tgtEl>
                                        <p:attrNameLst>
                                          <p:attrName>ppt_h</p:attrName>
                                        </p:attrNameLst>
                                      </p:cBhvr>
                                      <p:tavLst>
                                        <p:tav tm="0">
                                          <p:val>
                                            <p:fltVal val="0"/>
                                          </p:val>
                                        </p:tav>
                                        <p:tav tm="100000">
                                          <p:val>
                                            <p:strVal val="#ppt_h"/>
                                          </p:val>
                                        </p:tav>
                                      </p:tavLst>
                                    </p:anim>
                                    <p:anim calcmode="lin" valueType="num">
                                      <p:cBhvr>
                                        <p:cTn id="20" dur="1000" fill="hold"/>
                                        <p:tgtEl>
                                          <p:spTgt spid="17"/>
                                        </p:tgtEl>
                                        <p:attrNameLst>
                                          <p:attrName>style.rotation</p:attrName>
                                        </p:attrNameLst>
                                      </p:cBhvr>
                                      <p:tavLst>
                                        <p:tav tm="0">
                                          <p:val>
                                            <p:fltVal val="90"/>
                                          </p:val>
                                        </p:tav>
                                        <p:tav tm="100000">
                                          <p:val>
                                            <p:fltVal val="0"/>
                                          </p:val>
                                        </p:tav>
                                      </p:tavLst>
                                    </p:anim>
                                    <p:animEffect transition="in" filter="fade">
                                      <p:cBhvr>
                                        <p:cTn id="21" dur="10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000" fill="hold"/>
                                        <p:tgtEl>
                                          <p:spTgt spid="16"/>
                                        </p:tgtEl>
                                        <p:attrNameLst>
                                          <p:attrName>ppt_w</p:attrName>
                                        </p:attrNameLst>
                                      </p:cBhvr>
                                      <p:tavLst>
                                        <p:tav tm="0">
                                          <p:val>
                                            <p:fltVal val="0"/>
                                          </p:val>
                                        </p:tav>
                                        <p:tav tm="100000">
                                          <p:val>
                                            <p:strVal val="#ppt_w"/>
                                          </p:val>
                                        </p:tav>
                                      </p:tavLst>
                                    </p:anim>
                                    <p:anim calcmode="lin" valueType="num">
                                      <p:cBhvr>
                                        <p:cTn id="39" dur="1000" fill="hold"/>
                                        <p:tgtEl>
                                          <p:spTgt spid="16"/>
                                        </p:tgtEl>
                                        <p:attrNameLst>
                                          <p:attrName>ppt_h</p:attrName>
                                        </p:attrNameLst>
                                      </p:cBhvr>
                                      <p:tavLst>
                                        <p:tav tm="0">
                                          <p:val>
                                            <p:fltVal val="0"/>
                                          </p:val>
                                        </p:tav>
                                        <p:tav tm="100000">
                                          <p:val>
                                            <p:strVal val="#ppt_h"/>
                                          </p:val>
                                        </p:tav>
                                      </p:tavLst>
                                    </p:anim>
                                    <p:anim calcmode="lin" valueType="num">
                                      <p:cBhvr>
                                        <p:cTn id="40" dur="1000" fill="hold"/>
                                        <p:tgtEl>
                                          <p:spTgt spid="16"/>
                                        </p:tgtEl>
                                        <p:attrNameLst>
                                          <p:attrName>style.rotation</p:attrName>
                                        </p:attrNameLst>
                                      </p:cBhvr>
                                      <p:tavLst>
                                        <p:tav tm="0">
                                          <p:val>
                                            <p:fltVal val="90"/>
                                          </p:val>
                                        </p:tav>
                                        <p:tav tm="100000">
                                          <p:val>
                                            <p:fltVal val="0"/>
                                          </p:val>
                                        </p:tav>
                                      </p:tavLst>
                                    </p:anim>
                                    <p:animEffect transition="in" filter="fade">
                                      <p:cBhvr>
                                        <p:cTn id="41"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êu đề 6"/>
          <p:cNvSpPr>
            <a:spLocks noGrp="1"/>
          </p:cNvSpPr>
          <p:nvPr>
            <p:ph type="title"/>
          </p:nvPr>
        </p:nvSpPr>
        <p:spPr>
          <a:xfrm>
            <a:off x="455612" y="135445"/>
            <a:ext cx="10055781" cy="1371600"/>
          </a:xfrm>
        </p:spPr>
        <p:txBody>
          <a:bodyPr rtlCol="0"/>
          <a:lstStyle/>
          <a:p>
            <a:pPr rtl="0"/>
            <a:r>
              <a:rPr lang="en-US" dirty="0">
                <a:latin typeface="Corbel (Headings)"/>
              </a:rPr>
              <a:t>C</a:t>
            </a:r>
            <a:r>
              <a:rPr lang="vi-VN" dirty="0" smtClean="0">
                <a:latin typeface="Corbel (Headings)"/>
              </a:rPr>
              <a:t>hức năng của </a:t>
            </a:r>
            <a:r>
              <a:rPr lang="en-US" dirty="0" smtClean="0">
                <a:latin typeface="Corbel (Headings)"/>
              </a:rPr>
              <a:t>TTCK</a:t>
            </a:r>
            <a:endParaRPr lang="vi-VN" dirty="0">
              <a:latin typeface="Corbel (Headings)"/>
            </a:endParaRPr>
          </a:p>
        </p:txBody>
      </p:sp>
      <p:sp>
        <p:nvSpPr>
          <p:cNvPr id="4" name="Cloud 3"/>
          <p:cNvSpPr/>
          <p:nvPr/>
        </p:nvSpPr>
        <p:spPr>
          <a:xfrm>
            <a:off x="303212" y="1625432"/>
            <a:ext cx="2667000" cy="164000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Huy động vốn đầu tư cho nền kinh tế</a:t>
            </a:r>
            <a:endParaRPr lang="vi-VN" dirty="0">
              <a:solidFill>
                <a:schemeClr val="tx1"/>
              </a:solidFill>
            </a:endParaRPr>
          </a:p>
        </p:txBody>
      </p:sp>
      <p:sp>
        <p:nvSpPr>
          <p:cNvPr id="6" name="Cloud 5"/>
          <p:cNvSpPr/>
          <p:nvPr/>
        </p:nvSpPr>
        <p:spPr>
          <a:xfrm>
            <a:off x="3808412" y="1274317"/>
            <a:ext cx="3200400" cy="199236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Cung cấp cho công chúng môi trường đầu tư đa dạng với cơ hội phong phú</a:t>
            </a:r>
            <a:endParaRPr lang="vi-VN" dirty="0">
              <a:solidFill>
                <a:schemeClr val="tx1"/>
              </a:solidFill>
            </a:endParaRPr>
          </a:p>
        </p:txBody>
      </p:sp>
      <p:sp>
        <p:nvSpPr>
          <p:cNvPr id="8" name="Cloud 7"/>
          <p:cNvSpPr/>
          <p:nvPr/>
        </p:nvSpPr>
        <p:spPr>
          <a:xfrm>
            <a:off x="779462" y="3505200"/>
            <a:ext cx="4381499" cy="294791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latin typeface="Arial" panose="020B0604020202020204" pitchFamily="34" charset="0"/>
                <a:cs typeface="Arial" panose="020B0604020202020204" pitchFamily="34" charset="0"/>
              </a:rPr>
              <a:t>Cung cấp các khả năng thanh khoản cho các CK nhờ có TTCK mà các nhà đầu tư có thể chuyển đổi được các CK của họ thành tiền mặt or thành các CK khác khi họ</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muốn</a:t>
            </a:r>
            <a:endParaRPr lang="en-US" dirty="0">
              <a:solidFill>
                <a:schemeClr val="tx1"/>
              </a:solidFill>
              <a:latin typeface="Arial" panose="020B0604020202020204" pitchFamily="34" charset="0"/>
              <a:cs typeface="Arial" panose="020B0604020202020204" pitchFamily="34" charset="0"/>
            </a:endParaRPr>
          </a:p>
        </p:txBody>
      </p:sp>
      <p:sp>
        <p:nvSpPr>
          <p:cNvPr id="9" name="Cloud 8"/>
          <p:cNvSpPr/>
          <p:nvPr/>
        </p:nvSpPr>
        <p:spPr>
          <a:xfrm>
            <a:off x="8149193" y="930163"/>
            <a:ext cx="3200400" cy="200156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solidFill>
              </a:rPr>
              <a:t>Đánh giá giá trị của doanh nghiệp và tình hình nền kinh tế</a:t>
            </a:r>
            <a:endParaRPr lang="vi-VN" dirty="0">
              <a:solidFill>
                <a:schemeClr val="tx1"/>
              </a:solidFill>
            </a:endParaRPr>
          </a:p>
        </p:txBody>
      </p:sp>
      <p:sp>
        <p:nvSpPr>
          <p:cNvPr id="10" name="Cloud 9"/>
          <p:cNvSpPr/>
          <p:nvPr/>
        </p:nvSpPr>
        <p:spPr>
          <a:xfrm>
            <a:off x="5865812" y="3359623"/>
            <a:ext cx="4953001" cy="309349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rPr>
              <a:t/>
            </a:r>
            <a:br>
              <a:rPr lang="vi-VN" dirty="0">
                <a:solidFill>
                  <a:schemeClr val="tx1"/>
                </a:solidFill>
              </a:rPr>
            </a:br>
            <a:r>
              <a:rPr lang="vi-VN" dirty="0">
                <a:solidFill>
                  <a:schemeClr val="tx1"/>
                </a:solidFill>
              </a:rPr>
              <a:t>+ TTCK giúp chính phủ thực hiện được các chính sách kt vĩ mô thông qua TTCK chính phủ có thể mua và bán trái phiếu nhằm tạo ra nguồn thu bù đắp thâm hụt NS và kiềm chế lạm </a:t>
            </a:r>
            <a:r>
              <a:rPr lang="vi-VN" dirty="0" smtClean="0">
                <a:solidFill>
                  <a:schemeClr val="tx1"/>
                </a:solidFill>
              </a:rPr>
              <a:t>phát</a:t>
            </a:r>
            <a:endParaRPr lang="vi-VN" dirty="0">
              <a:solidFill>
                <a:schemeClr val="tx1"/>
              </a:solidFill>
            </a:endParaRPr>
          </a:p>
        </p:txBody>
      </p:sp>
    </p:spTree>
    <p:extLst>
      <p:ext uri="{BB962C8B-B14F-4D97-AF65-F5344CB8AC3E}">
        <p14:creationId xmlns:p14="http://schemas.microsoft.com/office/powerpoint/2010/main" val="1728312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80">
                                          <p:stCondLst>
                                            <p:cond delay="0"/>
                                          </p:stCondLst>
                                        </p:cTn>
                                        <p:tgtEl>
                                          <p:spTgt spid="8"/>
                                        </p:tgtEl>
                                      </p:cBhvr>
                                    </p:animEffect>
                                    <p:anim calcmode="lin" valueType="num">
                                      <p:cBhvr>
                                        <p:cTn id="25"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0" dur="26">
                                          <p:stCondLst>
                                            <p:cond delay="650"/>
                                          </p:stCondLst>
                                        </p:cTn>
                                        <p:tgtEl>
                                          <p:spTgt spid="8"/>
                                        </p:tgtEl>
                                      </p:cBhvr>
                                      <p:to x="100000" y="60000"/>
                                    </p:animScale>
                                    <p:animScale>
                                      <p:cBhvr>
                                        <p:cTn id="31" dur="166" decel="50000">
                                          <p:stCondLst>
                                            <p:cond delay="676"/>
                                          </p:stCondLst>
                                        </p:cTn>
                                        <p:tgtEl>
                                          <p:spTgt spid="8"/>
                                        </p:tgtEl>
                                      </p:cBhvr>
                                      <p:to x="100000" y="100000"/>
                                    </p:animScale>
                                    <p:animScale>
                                      <p:cBhvr>
                                        <p:cTn id="32" dur="26">
                                          <p:stCondLst>
                                            <p:cond delay="1312"/>
                                          </p:stCondLst>
                                        </p:cTn>
                                        <p:tgtEl>
                                          <p:spTgt spid="8"/>
                                        </p:tgtEl>
                                      </p:cBhvr>
                                      <p:to x="100000" y="80000"/>
                                    </p:animScale>
                                    <p:animScale>
                                      <p:cBhvr>
                                        <p:cTn id="33" dur="166" decel="50000">
                                          <p:stCondLst>
                                            <p:cond delay="1338"/>
                                          </p:stCondLst>
                                        </p:cTn>
                                        <p:tgtEl>
                                          <p:spTgt spid="8"/>
                                        </p:tgtEl>
                                      </p:cBhvr>
                                      <p:to x="100000" y="100000"/>
                                    </p:animScale>
                                    <p:animScale>
                                      <p:cBhvr>
                                        <p:cTn id="34" dur="26">
                                          <p:stCondLst>
                                            <p:cond delay="1642"/>
                                          </p:stCondLst>
                                        </p:cTn>
                                        <p:tgtEl>
                                          <p:spTgt spid="8"/>
                                        </p:tgtEl>
                                      </p:cBhvr>
                                      <p:to x="100000" y="90000"/>
                                    </p:animScale>
                                    <p:animScale>
                                      <p:cBhvr>
                                        <p:cTn id="35" dur="166" decel="50000">
                                          <p:stCondLst>
                                            <p:cond delay="1668"/>
                                          </p:stCondLst>
                                        </p:cTn>
                                        <p:tgtEl>
                                          <p:spTgt spid="8"/>
                                        </p:tgtEl>
                                      </p:cBhvr>
                                      <p:to x="100000" y="100000"/>
                                    </p:animScale>
                                    <p:animScale>
                                      <p:cBhvr>
                                        <p:cTn id="36" dur="26">
                                          <p:stCondLst>
                                            <p:cond delay="1808"/>
                                          </p:stCondLst>
                                        </p:cTn>
                                        <p:tgtEl>
                                          <p:spTgt spid="8"/>
                                        </p:tgtEl>
                                      </p:cBhvr>
                                      <p:to x="100000" y="95000"/>
                                    </p:animScale>
                                    <p:animScale>
                                      <p:cBhvr>
                                        <p:cTn id="37" dur="166" decel="50000">
                                          <p:stCondLst>
                                            <p:cond delay="1834"/>
                                          </p:stCondLst>
                                        </p:cTn>
                                        <p:tgtEl>
                                          <p:spTgt spid="8"/>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2000"/>
                                        <p:tgtEl>
                                          <p:spTgt spid="10"/>
                                        </p:tgtEl>
                                      </p:cBhvr>
                                    </p:animEffect>
                                    <p:anim calcmode="lin" valueType="num">
                                      <p:cBhvr>
                                        <p:cTn id="43" dur="2000" fill="hold"/>
                                        <p:tgtEl>
                                          <p:spTgt spid="10"/>
                                        </p:tgtEl>
                                        <p:attrNameLst>
                                          <p:attrName>ppt_w</p:attrName>
                                        </p:attrNameLst>
                                      </p:cBhvr>
                                      <p:tavLst>
                                        <p:tav tm="0" fmla="#ppt_w*sin(2.5*pi*$)">
                                          <p:val>
                                            <p:fltVal val="0"/>
                                          </p:val>
                                        </p:tav>
                                        <p:tav tm="100000">
                                          <p:val>
                                            <p:fltVal val="1"/>
                                          </p:val>
                                        </p:tav>
                                      </p:tavLst>
                                    </p:anim>
                                    <p:anim calcmode="lin" valueType="num">
                                      <p:cBhvr>
                                        <p:cTn id="44"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eft-Right Arrow Callout 2"/>
          <p:cNvSpPr/>
          <p:nvPr/>
        </p:nvSpPr>
        <p:spPr>
          <a:xfrm>
            <a:off x="4867006" y="1764615"/>
            <a:ext cx="2751406" cy="3429000"/>
          </a:xfrm>
          <a:prstGeom prst="lef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GIẢI PHÁP CỦA TTCK</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Cloud 3"/>
          <p:cNvSpPr/>
          <p:nvPr/>
        </p:nvSpPr>
        <p:spPr>
          <a:xfrm>
            <a:off x="-1588" y="152400"/>
            <a:ext cx="4868594" cy="6096000"/>
          </a:xfrm>
          <a:prstGeom prst="cloud">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i="1" dirty="0" smtClean="0">
                <a:solidFill>
                  <a:schemeClr val="tx1"/>
                </a:solidFill>
                <a:latin typeface="Times New Roman" panose="02020603050405020304" pitchFamily="18" charset="0"/>
                <a:cs typeface="Times New Roman" panose="02020603050405020304" pitchFamily="18" charset="0"/>
              </a:rPr>
              <a:t>Về giải pháp dài hạn :</a:t>
            </a:r>
            <a:r>
              <a:rPr lang="vi-VN" dirty="0" smtClean="0">
                <a:solidFill>
                  <a:schemeClr val="tx1"/>
                </a:solidFill>
                <a:latin typeface="Times New Roman" panose="02020603050405020304" pitchFamily="18" charset="0"/>
                <a:cs typeface="Times New Roman" panose="02020603050405020304" pitchFamily="18" charset="0"/>
              </a:rPr>
              <a:t> Phát triển thị trường vốn theo hướng hiện đại, hoàn chỉnh về cấu trúc.  Phát triển mạnh các kênh cung cấp vốn cả trong và ngoài nước cho thị trường, mở rộng hệ thống các nhà đầu tư, đặc biệt là các nhà đầu tư có tổ chức; đa dạng hóa các dịch vụ cung cấp</a:t>
            </a:r>
            <a:r>
              <a:rPr lang="en-US" dirty="0" smtClean="0">
                <a:solidFill>
                  <a:schemeClr val="tx1"/>
                </a:solidFill>
                <a:latin typeface="Times New Roman" panose="02020603050405020304" pitchFamily="18" charset="0"/>
                <a:cs typeface="Times New Roman" panose="02020603050405020304" pitchFamily="18" charset="0"/>
              </a:rPr>
              <a:t>,</a:t>
            </a:r>
            <a:r>
              <a:rPr lang="vi-VN" dirty="0" smtClean="0">
                <a:solidFill>
                  <a:schemeClr val="tx1"/>
                </a:solidFill>
                <a:latin typeface="Times New Roman" panose="02020603050405020304" pitchFamily="18" charset="0"/>
                <a:cs typeface="Times New Roman" panose="02020603050405020304" pitchFamily="18" charset="0"/>
              </a:rPr>
              <a:t>kết hợp chặt chẽ giữa chính sách tiền tệ và chính sách tài khóa; phát triển bền vững thị trường vốn với ổn định kinh tế vĩ mô, kiềm chế lạm phát, đảm bảo an ninh tài chính quốc gia. </a:t>
            </a:r>
            <a:endParaRPr lang="vi-VN" dirty="0">
              <a:solidFill>
                <a:schemeClr val="tx1"/>
              </a:solidFill>
              <a:latin typeface="Times New Roman" panose="02020603050405020304" pitchFamily="18" charset="0"/>
              <a:cs typeface="Times New Roman" panose="02020603050405020304" pitchFamily="18" charset="0"/>
            </a:endParaRPr>
          </a:p>
        </p:txBody>
      </p:sp>
      <p:sp>
        <p:nvSpPr>
          <p:cNvPr id="5" name="Cloud 4"/>
          <p:cNvSpPr/>
          <p:nvPr/>
        </p:nvSpPr>
        <p:spPr>
          <a:xfrm>
            <a:off x="7464425" y="381000"/>
            <a:ext cx="4724400" cy="5638800"/>
          </a:xfrm>
          <a:prstGeom prst="cloud">
            <a:avLst/>
          </a:prstGeom>
          <a:solidFill>
            <a:srgbClr val="CAE0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i="1" dirty="0" smtClean="0">
                <a:solidFill>
                  <a:schemeClr val="tx1"/>
                </a:solidFill>
                <a:latin typeface="Times New Roman" panose="02020603050405020304" pitchFamily="18" charset="0"/>
                <a:cs typeface="Times New Roman" panose="02020603050405020304" pitchFamily="18" charset="0"/>
              </a:rPr>
              <a:t>Về giải pháp trước mắt :</a:t>
            </a:r>
            <a:r>
              <a:rPr lang="vi-VN" dirty="0" smtClean="0">
                <a:solidFill>
                  <a:schemeClr val="tx1"/>
                </a:solidFill>
                <a:latin typeface="Times New Roman" panose="02020603050405020304" pitchFamily="18" charset="0"/>
                <a:cs typeface="Times New Roman" panose="02020603050405020304" pitchFamily="18" charset="0"/>
              </a:rPr>
              <a:t> Phát triển quy mô, nâng cao chất lượng và đa dạng hóa các loại hàng hóa để đáp ứng nhu cầu thị trường; từng bước hoàn chỉnh cấu trúc của thị trường vốn đảm bảo khả năng quản lý, giám sát của Nhà nước; Phát triển hệ thống nhà đầu tư</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trong</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smtClean="0">
                <a:solidFill>
                  <a:schemeClr val="tx1"/>
                </a:solidFill>
                <a:latin typeface="Times New Roman" panose="02020603050405020304" pitchFamily="18" charset="0"/>
                <a:cs typeface="Times New Roman" panose="02020603050405020304" pitchFamily="18" charset="0"/>
              </a:rPr>
              <a:t>nước</a:t>
            </a:r>
            <a:r>
              <a:rPr lang="en-US" dirty="0" smtClean="0">
                <a:solidFill>
                  <a:schemeClr val="tx1"/>
                </a:solidFill>
                <a:latin typeface="Times New Roman" panose="02020603050405020304" pitchFamily="18" charset="0"/>
                <a:cs typeface="Times New Roman" panose="02020603050405020304" pitchFamily="18" charset="0"/>
              </a:rPr>
              <a:t>. </a:t>
            </a:r>
            <a:r>
              <a:rPr lang="vi-VN" dirty="0" smtClean="0">
                <a:solidFill>
                  <a:schemeClr val="tx1"/>
                </a:solidFill>
                <a:latin typeface="Times New Roman" panose="02020603050405020304" pitchFamily="18" charset="0"/>
                <a:cs typeface="Times New Roman" panose="02020603050405020304" pitchFamily="18" charset="0"/>
              </a:rPr>
              <a:t>Chủ động mở cửa hội nhập với khu vực và quốc tế; Đảm bảo an ninh tài chính quốc gia.</a:t>
            </a:r>
            <a:endParaRPr lang="vi-V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4597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4906" r="1097"/>
          <a:stretch/>
        </p:blipFill>
        <p:spPr>
          <a:xfrm>
            <a:off x="3808412" y="1905000"/>
            <a:ext cx="4419600" cy="31903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Oval 9"/>
          <p:cNvSpPr/>
          <p:nvPr/>
        </p:nvSpPr>
        <p:spPr>
          <a:xfrm>
            <a:off x="265112" y="228600"/>
            <a:ext cx="3200400" cy="2057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latin typeface="Times New Roman" panose="02020603050405020304" pitchFamily="18" charset="0"/>
                <a:cs typeface="Times New Roman" panose="02020603050405020304" pitchFamily="18" charset="0"/>
              </a:rPr>
              <a:t>Nhà phát hành:chính phủ, chính quyền địa phương, các tổ chức tài chính</a:t>
            </a:r>
            <a:endParaRPr lang="vi-VN" sz="2000" dirty="0">
              <a:solidFill>
                <a:schemeClr val="tx1"/>
              </a:solidFill>
              <a:latin typeface="Times New Roman" panose="02020603050405020304" pitchFamily="18" charset="0"/>
              <a:cs typeface="Times New Roman" panose="02020603050405020304" pitchFamily="18" charset="0"/>
            </a:endParaRPr>
          </a:p>
        </p:txBody>
      </p:sp>
      <p:sp>
        <p:nvSpPr>
          <p:cNvPr id="11" name="Oval 10"/>
          <p:cNvSpPr/>
          <p:nvPr/>
        </p:nvSpPr>
        <p:spPr>
          <a:xfrm>
            <a:off x="69659" y="4503903"/>
            <a:ext cx="3643503" cy="2333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latin typeface="Times New Roman" panose="02020603050405020304" pitchFamily="18" charset="0"/>
                <a:cs typeface="Times New Roman" panose="02020603050405020304" pitchFamily="18" charset="0"/>
              </a:rPr>
              <a:t>Nhà đầu tư:là những người mua và bán chứng khoán trên TTCK gồm có nhà đầu tư cá nhân và nhà đầu tư có tổ chức</a:t>
            </a:r>
            <a:endParaRPr lang="vi-VN" sz="2000" dirty="0">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8591620" y="228600"/>
            <a:ext cx="3141592" cy="2209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latin typeface="Times New Roman" panose="02020603050405020304" pitchFamily="18" charset="0"/>
                <a:cs typeface="Times New Roman" panose="02020603050405020304" pitchFamily="18" charset="0"/>
              </a:rPr>
              <a:t>Các tổ chức kinh doanh trên TTCK: công ty chứng khoán và ngân hàng thương mại.</a:t>
            </a:r>
            <a:endParaRPr lang="vi-VN" sz="2000" dirty="0">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8685212" y="4372970"/>
            <a:ext cx="3048000" cy="2438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1"/>
                </a:solidFill>
                <a:latin typeface="Times New Roman" panose="02020603050405020304" pitchFamily="18" charset="0"/>
                <a:cs typeface="Times New Roman" panose="02020603050405020304" pitchFamily="18" charset="0"/>
              </a:rPr>
              <a:t>Các tổ chức có liên quan đến TTCK: cơ quan quản lí nhà nước,sở giao dịch chứng khoán…..</a:t>
            </a:r>
            <a:endParaRPr lang="vi-VN" sz="2000" dirty="0">
              <a:solidFill>
                <a:schemeClr val="tx1"/>
              </a:solidFill>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5213" y="2971800"/>
            <a:ext cx="2133600" cy="1752600"/>
          </a:xfrm>
          <a:prstGeom prst="ellipse">
            <a:avLst/>
          </a:prstGeom>
          <a:ln>
            <a:noFill/>
          </a:ln>
          <a:effectLst>
            <a:softEdge rad="112500"/>
          </a:effectLst>
        </p:spPr>
      </p:pic>
    </p:spTree>
    <p:extLst>
      <p:ext uri="{BB962C8B-B14F-4D97-AF65-F5344CB8AC3E}">
        <p14:creationId xmlns:p14="http://schemas.microsoft.com/office/powerpoint/2010/main" val="3556873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ircle(in)">
                                      <p:cBhvr>
                                        <p:cTn id="13" dur="20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heel(1)">
                                      <p:cBhvr>
                                        <p:cTn id="18" dur="20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Chủ đề Offic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Chủ đề Offic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TM03457510[[fn=Savon]]</Template>
  <TotalTime>630</TotalTime>
  <Words>1240</Words>
  <Application>Microsoft Office PowerPoint</Application>
  <PresentationFormat>Custom</PresentationFormat>
  <Paragraphs>78</Paragraphs>
  <Slides>11</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Calibri</vt:lpstr>
      <vt:lpstr>Century Gothic</vt:lpstr>
      <vt:lpstr>Corbel</vt:lpstr>
      <vt:lpstr>Corbel (Body)</vt:lpstr>
      <vt:lpstr>Corbel (Headings)</vt:lpstr>
      <vt:lpstr>Garamond</vt:lpstr>
      <vt:lpstr>Tahoma</vt:lpstr>
      <vt:lpstr>Times New Roman</vt:lpstr>
      <vt:lpstr>Verdana</vt:lpstr>
      <vt:lpstr>Savon</vt:lpstr>
      <vt:lpstr>PowerPoint Presentation</vt:lpstr>
      <vt:lpstr>PowerPoint Presentation</vt:lpstr>
      <vt:lpstr>1. Khái niệm và đặc điểm</vt:lpstr>
      <vt:lpstr>Phân loại</vt:lpstr>
      <vt:lpstr>Nguyên tắc hoạt động của TTCK</vt:lpstr>
      <vt:lpstr>Bản chất và vai trò của TTCK</vt:lpstr>
      <vt:lpstr>Chức năng của TTCK</vt:lpstr>
      <vt:lpstr>PowerPoint Presentation</vt:lpstr>
      <vt:lpstr>PowerPoint Presentation</vt:lpstr>
      <vt:lpstr>Ưu, nhược điểm của TTCK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Bố trí Tiêu đề</dc:title>
  <dc:creator>Loan loan</dc:creator>
  <cp:lastModifiedBy>Loan loan</cp:lastModifiedBy>
  <cp:revision>36</cp:revision>
  <dcterms:created xsi:type="dcterms:W3CDTF">2018-03-07T03:14:15Z</dcterms:created>
  <dcterms:modified xsi:type="dcterms:W3CDTF">2018-03-20T11:40:08Z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