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B8E1"/>
    <a:srgbClr val="7BDFB9"/>
    <a:srgbClr val="66FF33"/>
    <a:srgbClr val="BF7D59"/>
    <a:srgbClr val="DFA491"/>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BA59E7-150D-4B15-B4AB-5B60C40042F7}" type="datetimeFigureOut">
              <a:rPr lang="en-US" smtClean="0"/>
              <a:t>3/25/2018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C1D26C-B235-4609-AAD4-8C60418E3785}" type="slidenum">
              <a:rPr lang="en-US" smtClean="0"/>
              <a:t>‹#›</a:t>
            </a:fld>
            <a:endParaRPr lang="en-US" dirty="0"/>
          </a:p>
        </p:txBody>
      </p:sp>
    </p:spTree>
    <p:extLst>
      <p:ext uri="{BB962C8B-B14F-4D97-AF65-F5344CB8AC3E}">
        <p14:creationId xmlns:p14="http://schemas.microsoft.com/office/powerpoint/2010/main" val="146756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BA59E7-150D-4B15-B4AB-5B60C40042F7}" type="datetimeFigureOut">
              <a:rPr lang="en-US" smtClean="0"/>
              <a:t>3/25/2018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C1D26C-B235-4609-AAD4-8C60418E3785}" type="slidenum">
              <a:rPr lang="en-US" smtClean="0"/>
              <a:t>‹#›</a:t>
            </a:fld>
            <a:endParaRPr lang="en-US" dirty="0"/>
          </a:p>
        </p:txBody>
      </p:sp>
    </p:spTree>
    <p:extLst>
      <p:ext uri="{BB962C8B-B14F-4D97-AF65-F5344CB8AC3E}">
        <p14:creationId xmlns:p14="http://schemas.microsoft.com/office/powerpoint/2010/main" val="3841402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BA59E7-150D-4B15-B4AB-5B60C40042F7}" type="datetimeFigureOut">
              <a:rPr lang="en-US" smtClean="0"/>
              <a:t>3/25/2018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C1D26C-B235-4609-AAD4-8C60418E3785}" type="slidenum">
              <a:rPr lang="en-US" smtClean="0"/>
              <a:t>‹#›</a:t>
            </a:fld>
            <a:endParaRPr lang="en-US" dirty="0"/>
          </a:p>
        </p:txBody>
      </p:sp>
    </p:spTree>
    <p:extLst>
      <p:ext uri="{BB962C8B-B14F-4D97-AF65-F5344CB8AC3E}">
        <p14:creationId xmlns:p14="http://schemas.microsoft.com/office/powerpoint/2010/main" val="4137104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BA59E7-150D-4B15-B4AB-5B60C40042F7}" type="datetimeFigureOut">
              <a:rPr lang="en-US" smtClean="0"/>
              <a:t>3/25/2018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C1D26C-B235-4609-AAD4-8C60418E3785}" type="slidenum">
              <a:rPr lang="en-US" smtClean="0"/>
              <a:t>‹#›</a:t>
            </a:fld>
            <a:endParaRPr lang="en-US" dirty="0"/>
          </a:p>
        </p:txBody>
      </p:sp>
    </p:spTree>
    <p:extLst>
      <p:ext uri="{BB962C8B-B14F-4D97-AF65-F5344CB8AC3E}">
        <p14:creationId xmlns:p14="http://schemas.microsoft.com/office/powerpoint/2010/main" val="1705951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BA59E7-150D-4B15-B4AB-5B60C40042F7}" type="datetimeFigureOut">
              <a:rPr lang="en-US" smtClean="0"/>
              <a:t>3/25/2018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C1D26C-B235-4609-AAD4-8C60418E3785}" type="slidenum">
              <a:rPr lang="en-US" smtClean="0"/>
              <a:t>‹#›</a:t>
            </a:fld>
            <a:endParaRPr lang="en-US" dirty="0"/>
          </a:p>
        </p:txBody>
      </p:sp>
    </p:spTree>
    <p:extLst>
      <p:ext uri="{BB962C8B-B14F-4D97-AF65-F5344CB8AC3E}">
        <p14:creationId xmlns:p14="http://schemas.microsoft.com/office/powerpoint/2010/main" val="1753617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BA59E7-150D-4B15-B4AB-5B60C40042F7}" type="datetimeFigureOut">
              <a:rPr lang="en-US" smtClean="0"/>
              <a:t>3/25/2018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C1D26C-B235-4609-AAD4-8C60418E3785}" type="slidenum">
              <a:rPr lang="en-US" smtClean="0"/>
              <a:t>‹#›</a:t>
            </a:fld>
            <a:endParaRPr lang="en-US" dirty="0"/>
          </a:p>
        </p:txBody>
      </p:sp>
    </p:spTree>
    <p:extLst>
      <p:ext uri="{BB962C8B-B14F-4D97-AF65-F5344CB8AC3E}">
        <p14:creationId xmlns:p14="http://schemas.microsoft.com/office/powerpoint/2010/main" val="3969722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BA59E7-150D-4B15-B4AB-5B60C40042F7}" type="datetimeFigureOut">
              <a:rPr lang="en-US" smtClean="0"/>
              <a:t>3/25/2018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3C1D26C-B235-4609-AAD4-8C60418E3785}" type="slidenum">
              <a:rPr lang="en-US" smtClean="0"/>
              <a:t>‹#›</a:t>
            </a:fld>
            <a:endParaRPr lang="en-US" dirty="0"/>
          </a:p>
        </p:txBody>
      </p:sp>
    </p:spTree>
    <p:extLst>
      <p:ext uri="{BB962C8B-B14F-4D97-AF65-F5344CB8AC3E}">
        <p14:creationId xmlns:p14="http://schemas.microsoft.com/office/powerpoint/2010/main" val="205934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BA59E7-150D-4B15-B4AB-5B60C40042F7}" type="datetimeFigureOut">
              <a:rPr lang="en-US" smtClean="0"/>
              <a:t>3/25/2018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3C1D26C-B235-4609-AAD4-8C60418E3785}" type="slidenum">
              <a:rPr lang="en-US" smtClean="0"/>
              <a:t>‹#›</a:t>
            </a:fld>
            <a:endParaRPr lang="en-US" dirty="0"/>
          </a:p>
        </p:txBody>
      </p:sp>
    </p:spTree>
    <p:extLst>
      <p:ext uri="{BB962C8B-B14F-4D97-AF65-F5344CB8AC3E}">
        <p14:creationId xmlns:p14="http://schemas.microsoft.com/office/powerpoint/2010/main" val="770131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BA59E7-150D-4B15-B4AB-5B60C40042F7}" type="datetimeFigureOut">
              <a:rPr lang="en-US" smtClean="0"/>
              <a:t>3/25/2018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3C1D26C-B235-4609-AAD4-8C60418E3785}" type="slidenum">
              <a:rPr lang="en-US" smtClean="0"/>
              <a:t>‹#›</a:t>
            </a:fld>
            <a:endParaRPr lang="en-US" dirty="0"/>
          </a:p>
        </p:txBody>
      </p:sp>
    </p:spTree>
    <p:extLst>
      <p:ext uri="{BB962C8B-B14F-4D97-AF65-F5344CB8AC3E}">
        <p14:creationId xmlns:p14="http://schemas.microsoft.com/office/powerpoint/2010/main" val="2053924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BA59E7-150D-4B15-B4AB-5B60C40042F7}" type="datetimeFigureOut">
              <a:rPr lang="en-US" smtClean="0"/>
              <a:t>3/25/2018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C1D26C-B235-4609-AAD4-8C60418E3785}" type="slidenum">
              <a:rPr lang="en-US" smtClean="0"/>
              <a:t>‹#›</a:t>
            </a:fld>
            <a:endParaRPr lang="en-US" dirty="0"/>
          </a:p>
        </p:txBody>
      </p:sp>
    </p:spTree>
    <p:extLst>
      <p:ext uri="{BB962C8B-B14F-4D97-AF65-F5344CB8AC3E}">
        <p14:creationId xmlns:p14="http://schemas.microsoft.com/office/powerpoint/2010/main" val="25062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BA59E7-150D-4B15-B4AB-5B60C40042F7}" type="datetimeFigureOut">
              <a:rPr lang="en-US" smtClean="0"/>
              <a:t>3/25/2018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C1D26C-B235-4609-AAD4-8C60418E3785}" type="slidenum">
              <a:rPr lang="en-US" smtClean="0"/>
              <a:t>‹#›</a:t>
            </a:fld>
            <a:endParaRPr lang="en-US" dirty="0"/>
          </a:p>
        </p:txBody>
      </p:sp>
    </p:spTree>
    <p:extLst>
      <p:ext uri="{BB962C8B-B14F-4D97-AF65-F5344CB8AC3E}">
        <p14:creationId xmlns:p14="http://schemas.microsoft.com/office/powerpoint/2010/main" val="77028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A59E7-150D-4B15-B4AB-5B60C40042F7}" type="datetimeFigureOut">
              <a:rPr lang="en-US" smtClean="0"/>
              <a:t>3/25/2018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C1D26C-B235-4609-AAD4-8C60418E3785}" type="slidenum">
              <a:rPr lang="en-US" smtClean="0"/>
              <a:t>‹#›</a:t>
            </a:fld>
            <a:endParaRPr lang="en-US" dirty="0"/>
          </a:p>
        </p:txBody>
      </p:sp>
    </p:spTree>
    <p:extLst>
      <p:ext uri="{BB962C8B-B14F-4D97-AF65-F5344CB8AC3E}">
        <p14:creationId xmlns:p14="http://schemas.microsoft.com/office/powerpoint/2010/main" val="3923730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95" y="130801"/>
            <a:ext cx="11726930" cy="6596398"/>
          </a:xfrm>
          <a:prstGeom prst="rect">
            <a:avLst/>
          </a:prstGeom>
          <a:ln>
            <a:noFill/>
          </a:ln>
          <a:effectLst>
            <a:softEdge rad="112500"/>
          </a:effectLst>
        </p:spPr>
      </p:pic>
      <p:sp>
        <p:nvSpPr>
          <p:cNvPr id="6" name="Rectangle 5"/>
          <p:cNvSpPr/>
          <p:nvPr/>
        </p:nvSpPr>
        <p:spPr>
          <a:xfrm>
            <a:off x="1448068" y="105254"/>
            <a:ext cx="9521152" cy="1754326"/>
          </a:xfrm>
          <a:prstGeom prst="rect">
            <a:avLst/>
          </a:prstGeom>
          <a:noFill/>
        </p:spPr>
        <p:txBody>
          <a:bodyPr wrap="square" lIns="91440" tIns="45720" rIns="91440" bIns="45720">
            <a:spAutoFit/>
            <a:scene3d>
              <a:camera prst="perspectiveRelaxedModerately"/>
              <a:lightRig rig="threePt" dir="t"/>
            </a:scene3d>
          </a:bodyPr>
          <a:lstStyle/>
          <a:p>
            <a:pPr algn="ctr"/>
            <a:r>
              <a:rPr lang="en-US" sz="5400" b="1" spc="50" dirty="0" err="1" smtClean="0">
                <a:ln w="9525" cmpd="sng">
                  <a:solidFill>
                    <a:schemeClr val="accent1"/>
                  </a:solidFill>
                  <a:prstDash val="solid"/>
                </a:ln>
                <a:solidFill>
                  <a:srgbClr val="70AD47">
                    <a:tint val="1000"/>
                  </a:srgbClr>
                </a:solidFill>
                <a:effectLst>
                  <a:glow rad="38100">
                    <a:schemeClr val="accent1">
                      <a:alpha val="40000"/>
                    </a:schemeClr>
                  </a:glow>
                  <a:innerShdw blurRad="63500" dist="50800" dir="13500000">
                    <a:prstClr val="black">
                      <a:alpha val="50000"/>
                    </a:prstClr>
                  </a:innerShdw>
                </a:effectLst>
              </a:rPr>
              <a:t>Chào</a:t>
            </a:r>
            <a:r>
              <a:rPr lang="en-US" sz="5400" b="1" spc="50" dirty="0" smtClean="0">
                <a:ln w="9525" cmpd="sng">
                  <a:solidFill>
                    <a:schemeClr val="accent1"/>
                  </a:solidFill>
                  <a:prstDash val="solid"/>
                </a:ln>
                <a:solidFill>
                  <a:srgbClr val="70AD47">
                    <a:tint val="1000"/>
                  </a:srgbClr>
                </a:solidFill>
                <a:effectLst>
                  <a:glow rad="38100">
                    <a:schemeClr val="accent1">
                      <a:alpha val="40000"/>
                    </a:schemeClr>
                  </a:glow>
                  <a:innerShdw blurRad="63500" dist="50800" dir="13500000">
                    <a:prstClr val="black">
                      <a:alpha val="50000"/>
                    </a:prstClr>
                  </a:innerShdw>
                </a:effectLst>
              </a:rPr>
              <a:t> </a:t>
            </a:r>
            <a:r>
              <a:rPr lang="en-US" sz="5400" b="1" spc="50" dirty="0" err="1" smtClean="0">
                <a:ln w="9525" cmpd="sng">
                  <a:solidFill>
                    <a:schemeClr val="accent1"/>
                  </a:solidFill>
                  <a:prstDash val="solid"/>
                </a:ln>
                <a:solidFill>
                  <a:srgbClr val="70AD47">
                    <a:tint val="1000"/>
                  </a:srgbClr>
                </a:solidFill>
                <a:effectLst>
                  <a:glow rad="38100">
                    <a:schemeClr val="accent1">
                      <a:alpha val="40000"/>
                    </a:schemeClr>
                  </a:glow>
                  <a:innerShdw blurRad="63500" dist="50800" dir="13500000">
                    <a:prstClr val="black">
                      <a:alpha val="50000"/>
                    </a:prstClr>
                  </a:innerShdw>
                </a:effectLst>
              </a:rPr>
              <a:t>mừng</a:t>
            </a:r>
            <a:r>
              <a:rPr lang="en-US" sz="5400" b="1" spc="50" dirty="0" smtClean="0">
                <a:ln w="9525" cmpd="sng">
                  <a:solidFill>
                    <a:schemeClr val="accent1"/>
                  </a:solidFill>
                  <a:prstDash val="solid"/>
                </a:ln>
                <a:solidFill>
                  <a:srgbClr val="70AD47">
                    <a:tint val="1000"/>
                  </a:srgbClr>
                </a:solidFill>
                <a:effectLst>
                  <a:glow rad="38100">
                    <a:schemeClr val="accent1">
                      <a:alpha val="40000"/>
                    </a:schemeClr>
                  </a:glow>
                  <a:innerShdw blurRad="63500" dist="50800" dir="13500000">
                    <a:prstClr val="black">
                      <a:alpha val="50000"/>
                    </a:prstClr>
                  </a:innerShdw>
                </a:effectLst>
              </a:rPr>
              <a:t> </a:t>
            </a:r>
            <a:r>
              <a:rPr lang="en-US" sz="5400" b="1" spc="50" dirty="0" err="1" smtClean="0">
                <a:ln w="9525" cmpd="sng">
                  <a:solidFill>
                    <a:schemeClr val="accent1"/>
                  </a:solidFill>
                  <a:prstDash val="solid"/>
                </a:ln>
                <a:solidFill>
                  <a:srgbClr val="70AD47">
                    <a:tint val="1000"/>
                  </a:srgbClr>
                </a:solidFill>
                <a:effectLst>
                  <a:glow rad="38100">
                    <a:schemeClr val="accent1">
                      <a:alpha val="40000"/>
                    </a:schemeClr>
                  </a:glow>
                  <a:innerShdw blurRad="63500" dist="50800" dir="13500000">
                    <a:prstClr val="black">
                      <a:alpha val="50000"/>
                    </a:prstClr>
                  </a:innerShdw>
                </a:effectLst>
              </a:rPr>
              <a:t>cô</a:t>
            </a:r>
            <a:r>
              <a:rPr lang="en-US" sz="5400" b="1" spc="50" dirty="0" smtClean="0">
                <a:ln w="9525" cmpd="sng">
                  <a:solidFill>
                    <a:schemeClr val="accent1"/>
                  </a:solidFill>
                  <a:prstDash val="solid"/>
                </a:ln>
                <a:solidFill>
                  <a:srgbClr val="70AD47">
                    <a:tint val="1000"/>
                  </a:srgbClr>
                </a:solidFill>
                <a:effectLst>
                  <a:glow rad="38100">
                    <a:schemeClr val="accent1">
                      <a:alpha val="40000"/>
                    </a:schemeClr>
                  </a:glow>
                  <a:innerShdw blurRad="63500" dist="50800" dir="13500000">
                    <a:prstClr val="black">
                      <a:alpha val="50000"/>
                    </a:prstClr>
                  </a:innerShdw>
                </a:effectLst>
              </a:rPr>
              <a:t> </a:t>
            </a:r>
            <a:r>
              <a:rPr lang="en-US" sz="5400" b="1" spc="50" dirty="0" err="1" smtClean="0">
                <a:ln w="9525" cmpd="sng">
                  <a:solidFill>
                    <a:schemeClr val="accent1"/>
                  </a:solidFill>
                  <a:prstDash val="solid"/>
                </a:ln>
                <a:solidFill>
                  <a:srgbClr val="70AD47">
                    <a:tint val="1000"/>
                  </a:srgbClr>
                </a:solidFill>
                <a:effectLst>
                  <a:glow rad="38100">
                    <a:schemeClr val="accent1">
                      <a:alpha val="40000"/>
                    </a:schemeClr>
                  </a:glow>
                  <a:innerShdw blurRad="63500" dist="50800" dir="13500000">
                    <a:prstClr val="black">
                      <a:alpha val="50000"/>
                    </a:prstClr>
                  </a:innerShdw>
                </a:effectLst>
              </a:rPr>
              <a:t>và</a:t>
            </a:r>
            <a:r>
              <a:rPr lang="en-US" sz="5400" b="1" spc="50" dirty="0" smtClean="0">
                <a:ln w="9525" cmpd="sng">
                  <a:solidFill>
                    <a:schemeClr val="accent1"/>
                  </a:solidFill>
                  <a:prstDash val="solid"/>
                </a:ln>
                <a:solidFill>
                  <a:srgbClr val="70AD47">
                    <a:tint val="1000"/>
                  </a:srgbClr>
                </a:solidFill>
                <a:effectLst>
                  <a:glow rad="38100">
                    <a:schemeClr val="accent1">
                      <a:alpha val="40000"/>
                    </a:schemeClr>
                  </a:glow>
                  <a:innerShdw blurRad="63500" dist="50800" dir="13500000">
                    <a:prstClr val="black">
                      <a:alpha val="50000"/>
                    </a:prstClr>
                  </a:innerShdw>
                </a:effectLst>
              </a:rPr>
              <a:t> </a:t>
            </a:r>
            <a:r>
              <a:rPr lang="en-US" sz="5400" b="1" spc="50" dirty="0" err="1" smtClean="0">
                <a:ln w="9525" cmpd="sng">
                  <a:solidFill>
                    <a:schemeClr val="accent1"/>
                  </a:solidFill>
                  <a:prstDash val="solid"/>
                </a:ln>
                <a:solidFill>
                  <a:srgbClr val="70AD47">
                    <a:tint val="1000"/>
                  </a:srgbClr>
                </a:solidFill>
                <a:effectLst>
                  <a:glow rad="38100">
                    <a:schemeClr val="accent1">
                      <a:alpha val="40000"/>
                    </a:schemeClr>
                  </a:glow>
                  <a:innerShdw blurRad="63500" dist="50800" dir="13500000">
                    <a:prstClr val="black">
                      <a:alpha val="50000"/>
                    </a:prstClr>
                  </a:innerShdw>
                </a:effectLst>
              </a:rPr>
              <a:t>các</a:t>
            </a:r>
            <a:r>
              <a:rPr lang="en-US" sz="5400" b="1" spc="50" dirty="0" smtClean="0">
                <a:ln w="9525" cmpd="sng">
                  <a:solidFill>
                    <a:schemeClr val="accent1"/>
                  </a:solidFill>
                  <a:prstDash val="solid"/>
                </a:ln>
                <a:solidFill>
                  <a:srgbClr val="70AD47">
                    <a:tint val="1000"/>
                  </a:srgbClr>
                </a:solidFill>
                <a:effectLst>
                  <a:glow rad="38100">
                    <a:schemeClr val="accent1">
                      <a:alpha val="40000"/>
                    </a:schemeClr>
                  </a:glow>
                  <a:innerShdw blurRad="63500" dist="50800" dir="13500000">
                    <a:prstClr val="black">
                      <a:alpha val="50000"/>
                    </a:prstClr>
                  </a:innerShdw>
                </a:effectLst>
              </a:rPr>
              <a:t> </a:t>
            </a:r>
            <a:r>
              <a:rPr lang="en-US" sz="5400" b="1" spc="50" dirty="0" err="1" smtClean="0">
                <a:ln w="9525" cmpd="sng">
                  <a:solidFill>
                    <a:schemeClr val="accent1"/>
                  </a:solidFill>
                  <a:prstDash val="solid"/>
                </a:ln>
                <a:solidFill>
                  <a:srgbClr val="70AD47">
                    <a:tint val="1000"/>
                  </a:srgbClr>
                </a:solidFill>
                <a:effectLst>
                  <a:glow rad="38100">
                    <a:schemeClr val="accent1">
                      <a:alpha val="40000"/>
                    </a:schemeClr>
                  </a:glow>
                  <a:innerShdw blurRad="63500" dist="50800" dir="13500000">
                    <a:prstClr val="black">
                      <a:alpha val="50000"/>
                    </a:prstClr>
                  </a:innerShdw>
                </a:effectLst>
              </a:rPr>
              <a:t>bạn</a:t>
            </a:r>
            <a:r>
              <a:rPr lang="en-US" sz="5400" b="1" spc="50" dirty="0" smtClean="0">
                <a:ln w="9525" cmpd="sng">
                  <a:solidFill>
                    <a:schemeClr val="accent1"/>
                  </a:solidFill>
                  <a:prstDash val="solid"/>
                </a:ln>
                <a:solidFill>
                  <a:srgbClr val="70AD47">
                    <a:tint val="1000"/>
                  </a:srgbClr>
                </a:solidFill>
                <a:effectLst>
                  <a:glow rad="38100">
                    <a:schemeClr val="accent1">
                      <a:alpha val="40000"/>
                    </a:schemeClr>
                  </a:glow>
                  <a:innerShdw blurRad="63500" dist="50800" dir="13500000">
                    <a:prstClr val="black">
                      <a:alpha val="50000"/>
                    </a:prstClr>
                  </a:innerShdw>
                </a:effectLst>
              </a:rPr>
              <a:t> </a:t>
            </a:r>
            <a:r>
              <a:rPr lang="en-US" sz="5400" b="1" spc="50" dirty="0" err="1" smtClean="0">
                <a:ln w="9525" cmpd="sng">
                  <a:solidFill>
                    <a:schemeClr val="accent1"/>
                  </a:solidFill>
                  <a:prstDash val="solid"/>
                </a:ln>
                <a:solidFill>
                  <a:srgbClr val="70AD47">
                    <a:tint val="1000"/>
                  </a:srgbClr>
                </a:solidFill>
                <a:effectLst>
                  <a:glow rad="38100">
                    <a:schemeClr val="accent1">
                      <a:alpha val="40000"/>
                    </a:schemeClr>
                  </a:glow>
                  <a:innerShdw blurRad="63500" dist="50800" dir="13500000">
                    <a:prstClr val="black">
                      <a:alpha val="50000"/>
                    </a:prstClr>
                  </a:innerShdw>
                </a:effectLst>
              </a:rPr>
              <a:t>đến</a:t>
            </a:r>
            <a:r>
              <a:rPr lang="en-US" sz="5400" b="1" spc="50" dirty="0" smtClean="0">
                <a:ln w="9525" cmpd="sng">
                  <a:solidFill>
                    <a:schemeClr val="accent1"/>
                  </a:solidFill>
                  <a:prstDash val="solid"/>
                </a:ln>
                <a:solidFill>
                  <a:srgbClr val="70AD47">
                    <a:tint val="1000"/>
                  </a:srgbClr>
                </a:solidFill>
                <a:effectLst>
                  <a:glow rad="38100">
                    <a:schemeClr val="accent1">
                      <a:alpha val="40000"/>
                    </a:schemeClr>
                  </a:glow>
                  <a:innerShdw blurRad="63500" dist="50800" dir="13500000">
                    <a:prstClr val="black">
                      <a:alpha val="50000"/>
                    </a:prstClr>
                  </a:innerShdw>
                </a:effectLst>
              </a:rPr>
              <a:t> </a:t>
            </a:r>
            <a:r>
              <a:rPr lang="en-US" sz="5400" b="1" spc="50" dirty="0" err="1" smtClean="0">
                <a:ln w="9525" cmpd="sng">
                  <a:solidFill>
                    <a:schemeClr val="accent1"/>
                  </a:solidFill>
                  <a:prstDash val="solid"/>
                </a:ln>
                <a:solidFill>
                  <a:srgbClr val="70AD47">
                    <a:tint val="1000"/>
                  </a:srgbClr>
                </a:solidFill>
                <a:effectLst>
                  <a:glow rad="38100">
                    <a:schemeClr val="accent1">
                      <a:alpha val="40000"/>
                    </a:schemeClr>
                  </a:glow>
                  <a:innerShdw blurRad="63500" dist="50800" dir="13500000">
                    <a:prstClr val="black">
                      <a:alpha val="50000"/>
                    </a:prstClr>
                  </a:innerShdw>
                </a:effectLst>
              </a:rPr>
              <a:t>với</a:t>
            </a:r>
            <a:r>
              <a:rPr lang="en-US" sz="5400" b="1" spc="50" dirty="0" smtClean="0">
                <a:ln w="9525" cmpd="sng">
                  <a:solidFill>
                    <a:schemeClr val="accent1"/>
                  </a:solidFill>
                  <a:prstDash val="solid"/>
                </a:ln>
                <a:solidFill>
                  <a:srgbClr val="70AD47">
                    <a:tint val="1000"/>
                  </a:srgbClr>
                </a:solidFill>
                <a:effectLst>
                  <a:glow rad="38100">
                    <a:schemeClr val="accent1">
                      <a:alpha val="40000"/>
                    </a:schemeClr>
                  </a:glow>
                  <a:innerShdw blurRad="63500" dist="50800" dir="13500000">
                    <a:prstClr val="black">
                      <a:alpha val="50000"/>
                    </a:prstClr>
                  </a:innerShdw>
                </a:effectLst>
              </a:rPr>
              <a:t> </a:t>
            </a:r>
            <a:r>
              <a:rPr lang="en-US" sz="5400" b="1" spc="50" dirty="0" err="1" smtClean="0">
                <a:ln w="9525" cmpd="sng">
                  <a:solidFill>
                    <a:schemeClr val="accent1"/>
                  </a:solidFill>
                  <a:prstDash val="solid"/>
                </a:ln>
                <a:solidFill>
                  <a:srgbClr val="70AD47">
                    <a:tint val="1000"/>
                  </a:srgbClr>
                </a:solidFill>
                <a:effectLst>
                  <a:glow rad="38100">
                    <a:schemeClr val="accent1">
                      <a:alpha val="40000"/>
                    </a:schemeClr>
                  </a:glow>
                  <a:innerShdw blurRad="63500" dist="50800" dir="13500000">
                    <a:prstClr val="black">
                      <a:alpha val="50000"/>
                    </a:prstClr>
                  </a:innerShdw>
                </a:effectLst>
              </a:rPr>
              <a:t>buổi</a:t>
            </a:r>
            <a:r>
              <a:rPr lang="en-US" sz="5400" b="1" spc="50" dirty="0" smtClean="0">
                <a:ln w="9525" cmpd="sng">
                  <a:solidFill>
                    <a:schemeClr val="accent1"/>
                  </a:solidFill>
                  <a:prstDash val="solid"/>
                </a:ln>
                <a:solidFill>
                  <a:srgbClr val="70AD47">
                    <a:tint val="1000"/>
                  </a:srgbClr>
                </a:solidFill>
                <a:effectLst>
                  <a:glow rad="38100">
                    <a:schemeClr val="accent1">
                      <a:alpha val="40000"/>
                    </a:schemeClr>
                  </a:glow>
                  <a:innerShdw blurRad="63500" dist="50800" dir="13500000">
                    <a:prstClr val="black">
                      <a:alpha val="50000"/>
                    </a:prstClr>
                  </a:innerShdw>
                </a:effectLst>
              </a:rPr>
              <a:t> </a:t>
            </a:r>
            <a:r>
              <a:rPr lang="en-US" sz="5400" b="1" spc="50" dirty="0" err="1" smtClean="0">
                <a:ln w="9525" cmpd="sng">
                  <a:solidFill>
                    <a:schemeClr val="accent1"/>
                  </a:solidFill>
                  <a:prstDash val="solid"/>
                </a:ln>
                <a:solidFill>
                  <a:srgbClr val="70AD47">
                    <a:tint val="1000"/>
                  </a:srgbClr>
                </a:solidFill>
                <a:effectLst>
                  <a:glow rad="38100">
                    <a:schemeClr val="accent1">
                      <a:alpha val="40000"/>
                    </a:schemeClr>
                  </a:glow>
                  <a:innerShdw blurRad="63500" dist="50800" dir="13500000">
                    <a:prstClr val="black">
                      <a:alpha val="50000"/>
                    </a:prstClr>
                  </a:innerShdw>
                </a:effectLst>
              </a:rPr>
              <a:t>thuyết</a:t>
            </a:r>
            <a:r>
              <a:rPr lang="en-US" sz="5400" b="1" spc="50" dirty="0" smtClean="0">
                <a:ln w="9525" cmpd="sng">
                  <a:solidFill>
                    <a:schemeClr val="accent1"/>
                  </a:solidFill>
                  <a:prstDash val="solid"/>
                </a:ln>
                <a:solidFill>
                  <a:srgbClr val="70AD47">
                    <a:tint val="1000"/>
                  </a:srgbClr>
                </a:solidFill>
                <a:effectLst>
                  <a:glow rad="38100">
                    <a:schemeClr val="accent1">
                      <a:alpha val="40000"/>
                    </a:schemeClr>
                  </a:glow>
                  <a:innerShdw blurRad="63500" dist="50800" dir="13500000">
                    <a:prstClr val="black">
                      <a:alpha val="50000"/>
                    </a:prstClr>
                  </a:innerShdw>
                </a:effectLst>
              </a:rPr>
              <a:t> </a:t>
            </a:r>
            <a:r>
              <a:rPr lang="en-US" sz="5400" b="1" spc="50" dirty="0" err="1" smtClean="0">
                <a:ln w="9525" cmpd="sng">
                  <a:solidFill>
                    <a:schemeClr val="accent1"/>
                  </a:solidFill>
                  <a:prstDash val="solid"/>
                </a:ln>
                <a:solidFill>
                  <a:srgbClr val="70AD47">
                    <a:tint val="1000"/>
                  </a:srgbClr>
                </a:solidFill>
                <a:effectLst>
                  <a:glow rad="38100">
                    <a:schemeClr val="accent1">
                      <a:alpha val="40000"/>
                    </a:schemeClr>
                  </a:glow>
                  <a:innerShdw blurRad="63500" dist="50800" dir="13500000">
                    <a:prstClr val="black">
                      <a:alpha val="50000"/>
                    </a:prstClr>
                  </a:innerShdw>
                </a:effectLst>
              </a:rPr>
              <a:t>trình</a:t>
            </a:r>
            <a:endParaRPr lang="en-US" sz="5400" b="1" spc="50" dirty="0">
              <a:ln w="9525" cmpd="sng">
                <a:solidFill>
                  <a:schemeClr val="accent1"/>
                </a:solidFill>
                <a:prstDash val="solid"/>
              </a:ln>
              <a:solidFill>
                <a:srgbClr val="70AD47">
                  <a:tint val="1000"/>
                </a:srgbClr>
              </a:solidFill>
              <a:effectLst>
                <a:glow rad="38100">
                  <a:schemeClr val="accent1">
                    <a:alpha val="40000"/>
                  </a:schemeClr>
                </a:glow>
                <a:innerShdw blurRad="63500" dist="50800" dir="13500000">
                  <a:prstClr val="black">
                    <a:alpha val="50000"/>
                  </a:prstClr>
                </a:innerShdw>
              </a:effectLst>
            </a:endParaRPr>
          </a:p>
        </p:txBody>
      </p:sp>
      <p:sp>
        <p:nvSpPr>
          <p:cNvPr id="10" name="Rectangle 9"/>
          <p:cNvSpPr/>
          <p:nvPr/>
        </p:nvSpPr>
        <p:spPr>
          <a:xfrm>
            <a:off x="2018531" y="3545818"/>
            <a:ext cx="8154938" cy="2554545"/>
          </a:xfrm>
          <a:prstGeom prst="rect">
            <a:avLst/>
          </a:prstGeom>
          <a:noFill/>
        </p:spPr>
        <p:txBody>
          <a:bodyPr wrap="square" lIns="91440" tIns="45720" rIns="91440" bIns="45720">
            <a:spAutoFit/>
          </a:bodyPr>
          <a:lstStyle/>
          <a:p>
            <a:pPr algn="ctr"/>
            <a:r>
              <a:rPr lang="en-US" sz="4000" b="0" cap="none" spc="0" dirty="0" err="1"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Chuyên</a:t>
            </a:r>
            <a:r>
              <a:rPr lang="en-US" sz="4000" b="0" cap="none" spc="0" dirty="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4000" b="0" cap="none" spc="0" dirty="0" err="1"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đề:Phân</a:t>
            </a:r>
            <a:r>
              <a:rPr lang="en-US" sz="4000" b="0" cap="none" spc="0" dirty="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4000" b="0" cap="none" spc="0" dirty="0" err="1"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tích</a:t>
            </a:r>
            <a:r>
              <a:rPr lang="en-US" sz="4000" b="0" cap="none" spc="0" dirty="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4000" b="0" cap="none" spc="0" dirty="0" err="1"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các</a:t>
            </a:r>
            <a:r>
              <a:rPr lang="en-US" sz="4000" b="0" cap="none" spc="0" dirty="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4000" b="0" cap="none" spc="0" dirty="0" err="1"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phương</a:t>
            </a:r>
            <a:r>
              <a:rPr lang="en-US" sz="4000" b="0" cap="none" spc="0" dirty="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4000" b="0" cap="none" spc="0" dirty="0" err="1"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pháp</a:t>
            </a:r>
            <a:r>
              <a:rPr lang="en-US" sz="4000" b="0" cap="none" spc="0" dirty="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4000" b="0" cap="none" spc="0" dirty="0" err="1"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sử</a:t>
            </a:r>
            <a:r>
              <a:rPr lang="en-US" sz="4000" b="0" cap="none" spc="0" dirty="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4000" b="0" cap="none" spc="0" dirty="0" err="1"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dụng</a:t>
            </a:r>
            <a:r>
              <a:rPr lang="en-US" sz="4000" b="0" cap="none" spc="0" dirty="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4000" b="0" cap="none" spc="0" dirty="0" err="1"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đối</a:t>
            </a:r>
            <a:r>
              <a:rPr lang="en-US" sz="4000" b="0" cap="none" spc="0" dirty="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4000" b="0" cap="none" spc="0" dirty="0" err="1"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với</a:t>
            </a:r>
            <a:r>
              <a:rPr lang="en-US" sz="4000" b="0" cap="none" spc="0" dirty="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4000" b="0" cap="none" spc="0" dirty="0" err="1"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khách</a:t>
            </a:r>
            <a:r>
              <a:rPr lang="en-US" sz="4000" b="0" cap="none" spc="0" dirty="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4000" b="0" cap="none" spc="0" dirty="0" err="1"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hàng</a:t>
            </a:r>
            <a:r>
              <a:rPr lang="en-US" sz="4000" b="0" cap="none" spc="0" dirty="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4000" b="0" cap="none" spc="0" dirty="0" err="1"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đối</a:t>
            </a:r>
            <a:r>
              <a:rPr lang="en-US" sz="4000" b="0" cap="none" spc="0" dirty="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4000" b="0" cap="none" spc="0" dirty="0" err="1"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thủ</a:t>
            </a:r>
            <a:r>
              <a:rPr lang="en-US" sz="4000" b="0" cap="none" spc="0" dirty="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4000" b="0" cap="none" spc="0" dirty="0" err="1"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cạnh</a:t>
            </a:r>
            <a:r>
              <a:rPr lang="en-US" sz="4000" b="0" cap="none" spc="0" dirty="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4000" b="0" cap="none" spc="0" dirty="0" err="1"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tranh</a:t>
            </a:r>
            <a:r>
              <a:rPr lang="en-US" sz="4000" b="0" cap="none" spc="0" dirty="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4000" b="0" cap="none" spc="0" dirty="0" err="1"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dưới</a:t>
            </a:r>
            <a:r>
              <a:rPr lang="en-US" sz="4000" b="0" cap="none" spc="0" dirty="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4000" b="0" cap="none" spc="0" dirty="0" err="1"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góc</a:t>
            </a:r>
            <a:r>
              <a:rPr lang="en-US" sz="4000" b="0" cap="none" spc="0" dirty="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4000" b="0" cap="none" spc="0" dirty="0" err="1"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nhìn</a:t>
            </a:r>
            <a:r>
              <a:rPr lang="en-US" sz="4000" b="0" cap="none" spc="0" dirty="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4000" b="0" cap="none" spc="0" dirty="0" err="1"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của</a:t>
            </a:r>
            <a:r>
              <a:rPr lang="en-US" sz="4000" b="0" cap="none" spc="0" dirty="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4000" b="0" cap="none" spc="0" dirty="0" err="1"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một</a:t>
            </a:r>
            <a:r>
              <a:rPr lang="en-US" sz="4000" b="0" cap="none" spc="0" dirty="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4000" b="0" cap="none" spc="0" dirty="0" err="1"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doanh</a:t>
            </a:r>
            <a:r>
              <a:rPr lang="en-US" sz="4000" b="0" cap="none" spc="0" dirty="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4000" b="0" cap="none" spc="0" dirty="0" err="1"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nghiệp</a:t>
            </a:r>
            <a:r>
              <a:rPr lang="en-US" sz="4000" b="0" cap="none" spc="0" dirty="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4000" b="0" cap="none" spc="0" dirty="0" err="1"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giao</a:t>
            </a:r>
            <a:r>
              <a:rPr lang="en-US" sz="4000" b="0" cap="none" spc="0" dirty="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4000" b="0" cap="none" spc="0" dirty="0" err="1"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thông</a:t>
            </a:r>
            <a:endParaRPr lang="en-US" sz="4000" b="0" cap="none" spc="0" dirty="0">
              <a:ln w="0"/>
              <a:solidFill>
                <a:srgbClr val="FF0000"/>
              </a:solidFill>
              <a:effectLst>
                <a:outerShdw blurRad="38100" dist="19050" dir="2700000" algn="tl" rotWithShape="0">
                  <a:schemeClr val="dk1">
                    <a:alpha val="40000"/>
                  </a:schemeClr>
                </a:outerShdw>
              </a:effectLst>
            </a:endParaRPr>
          </a:p>
        </p:txBody>
      </p:sp>
      <p:sp>
        <p:nvSpPr>
          <p:cNvPr id="11" name="TextBox 10"/>
          <p:cNvSpPr txBox="1"/>
          <p:nvPr/>
        </p:nvSpPr>
        <p:spPr>
          <a:xfrm>
            <a:off x="2651024" y="2072857"/>
            <a:ext cx="2941983" cy="1323439"/>
          </a:xfrm>
          <a:prstGeom prst="rect">
            <a:avLst/>
          </a:prstGeom>
          <a:noFill/>
        </p:spPr>
        <p:txBody>
          <a:bodyPr wrap="square" rtlCol="0">
            <a:spAutoFit/>
          </a:bodyPr>
          <a:lstStyle/>
          <a:p>
            <a:pPr marL="285750" indent="-285750">
              <a:buFont typeface="Arial" panose="020B0604020202020204" pitchFamily="34" charset="0"/>
              <a:buChar char="•"/>
            </a:pPr>
            <a:r>
              <a:rPr lang="vi-VN" sz="2000" noProof="1" smtClean="0">
                <a:latin typeface="Times New Roman" panose="02020603050405020304" pitchFamily="18" charset="0"/>
                <a:cs typeface="Times New Roman" panose="02020603050405020304" pitchFamily="18" charset="0"/>
              </a:rPr>
              <a:t>Nguyễn Khánh Linh</a:t>
            </a:r>
          </a:p>
          <a:p>
            <a:pPr marL="285750" indent="-285750">
              <a:buFont typeface="Arial" panose="020B0604020202020204" pitchFamily="34" charset="0"/>
              <a:buChar char="•"/>
            </a:pPr>
            <a:r>
              <a:rPr lang="vi-VN" sz="2000" noProof="1" smtClean="0">
                <a:latin typeface="Times New Roman" panose="02020603050405020304" pitchFamily="18" charset="0"/>
                <a:cs typeface="Times New Roman" panose="02020603050405020304" pitchFamily="18" charset="0"/>
              </a:rPr>
              <a:t>Hà Duy Lộc</a:t>
            </a:r>
          </a:p>
          <a:p>
            <a:pPr marL="285750" indent="-285750">
              <a:buFont typeface="Arial" panose="020B0604020202020204" pitchFamily="34" charset="0"/>
              <a:buChar char="•"/>
            </a:pPr>
            <a:r>
              <a:rPr lang="vi-VN" sz="2000" noProof="1" smtClean="0">
                <a:latin typeface="Times New Roman" panose="02020603050405020304" pitchFamily="18" charset="0"/>
                <a:cs typeface="Times New Roman" panose="02020603050405020304" pitchFamily="18" charset="0"/>
              </a:rPr>
              <a:t>Hà Tôn Bảo Ngọc</a:t>
            </a:r>
          </a:p>
          <a:p>
            <a:pPr marL="285750" indent="-285750">
              <a:buFont typeface="Arial" panose="020B0604020202020204" pitchFamily="34" charset="0"/>
              <a:buChar char="•"/>
            </a:pPr>
            <a:r>
              <a:rPr lang="vi-VN" sz="2000" noProof="1" smtClean="0">
                <a:latin typeface="Times New Roman" panose="02020603050405020304" pitchFamily="18" charset="0"/>
                <a:cs typeface="Times New Roman" panose="02020603050405020304" pitchFamily="18" charset="0"/>
              </a:rPr>
              <a:t>Nguyễn Duy Triệu Nam</a:t>
            </a:r>
            <a:endParaRPr lang="vi-VN" sz="2000" noProof="1">
              <a:latin typeface="Times New Roman" panose="02020603050405020304" pitchFamily="18" charset="0"/>
              <a:cs typeface="Times New Roman" panose="02020603050405020304" pitchFamily="18" charset="0"/>
            </a:endParaRPr>
          </a:p>
        </p:txBody>
      </p:sp>
      <p:sp>
        <p:nvSpPr>
          <p:cNvPr id="12" name="TextBox 11"/>
          <p:cNvSpPr txBox="1"/>
          <p:nvPr/>
        </p:nvSpPr>
        <p:spPr>
          <a:xfrm>
            <a:off x="6208644" y="2093600"/>
            <a:ext cx="4187687" cy="1323439"/>
          </a:xfrm>
          <a:prstGeom prst="rect">
            <a:avLst/>
          </a:prstGeom>
          <a:noFill/>
        </p:spPr>
        <p:txBody>
          <a:bodyPr wrap="square" rtlCol="0">
            <a:spAutoFit/>
          </a:bodyPr>
          <a:lstStyle/>
          <a:p>
            <a:pPr marL="285750" indent="-285750">
              <a:buFont typeface="Arial" panose="020B0604020202020204" pitchFamily="34" charset="0"/>
              <a:buChar char="•"/>
            </a:pPr>
            <a:r>
              <a:rPr lang="vi-VN" sz="2000" dirty="0" smtClean="0">
                <a:latin typeface="Times New Roman" panose="02020603050405020304" pitchFamily="18" charset="0"/>
                <a:cs typeface="Times New Roman" panose="02020603050405020304" pitchFamily="18" charset="0"/>
              </a:rPr>
              <a:t>Nguyễn Thị Phượng</a:t>
            </a:r>
          </a:p>
          <a:p>
            <a:pPr marL="285750" indent="-285750">
              <a:buFont typeface="Arial" panose="020B0604020202020204" pitchFamily="34" charset="0"/>
              <a:buChar char="•"/>
            </a:pPr>
            <a:r>
              <a:rPr lang="vi-VN" sz="2000" dirty="0" smtClean="0">
                <a:latin typeface="Times New Roman" panose="02020603050405020304" pitchFamily="18" charset="0"/>
                <a:cs typeface="Times New Roman" panose="02020603050405020304" pitchFamily="18" charset="0"/>
              </a:rPr>
              <a:t>Bùi Minh Quang</a:t>
            </a:r>
          </a:p>
          <a:p>
            <a:pPr marL="285750" indent="-285750">
              <a:buFont typeface="Arial" panose="020B0604020202020204" pitchFamily="34" charset="0"/>
              <a:buChar char="•"/>
            </a:pPr>
            <a:r>
              <a:rPr lang="vi-VN" sz="2000" dirty="0" smtClean="0">
                <a:latin typeface="Times New Roman" panose="02020603050405020304" pitchFamily="18" charset="0"/>
                <a:cs typeface="Times New Roman" panose="02020603050405020304" pitchFamily="18" charset="0"/>
              </a:rPr>
              <a:t>Lê Hồng Phong</a:t>
            </a:r>
          </a:p>
          <a:p>
            <a:pPr marL="285750" indent="-285750">
              <a:buFont typeface="Arial" panose="020B0604020202020204" pitchFamily="34" charset="0"/>
              <a:buChar char="•"/>
            </a:pPr>
            <a:r>
              <a:rPr lang="vi-VN" sz="2000" dirty="0" smtClean="0">
                <a:latin typeface="Times New Roman" panose="02020603050405020304" pitchFamily="18" charset="0"/>
                <a:cs typeface="Times New Roman" panose="02020603050405020304" pitchFamily="18" charset="0"/>
              </a:rPr>
              <a:t>Triệu Huỳnh Tân(nhóm trưởng)</a:t>
            </a:r>
            <a:endParaRPr lang="vi-V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802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628918" y="643944"/>
            <a:ext cx="10934163" cy="646331"/>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2. </a:t>
            </a:r>
            <a:r>
              <a:rPr lang="en-US" sz="3600" dirty="0" err="1" smtClean="0">
                <a:latin typeface="Times New Roman" panose="02020603050405020304" pitchFamily="18" charset="0"/>
                <a:cs typeface="Times New Roman" panose="02020603050405020304" pitchFamily="18" charset="0"/>
              </a:rPr>
              <a:t>Phương</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pháp</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sử</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dụng</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đối</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với</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đối</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thủ</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cạnh</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tranh</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978794" y="1535025"/>
            <a:ext cx="6800045" cy="1477328"/>
          </a:xfrm>
          <a:prstGeom prst="rect">
            <a:avLst/>
          </a:prstGeom>
          <a:noFill/>
        </p:spPr>
        <p:txBody>
          <a:bodyPr wrap="square" rtlCol="0">
            <a:spAutoFit/>
          </a:bodyPr>
          <a:lstStyle/>
          <a:p>
            <a:r>
              <a:rPr lang="vi-VN" b="1" i="1" u="sng" dirty="0" smtClean="0">
                <a:solidFill>
                  <a:schemeClr val="accent1">
                    <a:lumMod val="50000"/>
                  </a:schemeClr>
                </a:solidFill>
                <a:latin typeface="Times New Roman" panose="02020603050405020304" pitchFamily="18" charset="0"/>
                <a:cs typeface="Times New Roman" panose="02020603050405020304" pitchFamily="18" charset="0"/>
              </a:rPr>
              <a:t>2.1 Phương pháp cạnh tranh: </a:t>
            </a:r>
          </a:p>
          <a:p>
            <a:r>
              <a:rPr lang="vi-VN" dirty="0" smtClean="0">
                <a:latin typeface="Times New Roman" panose="02020603050405020304" pitchFamily="18" charset="0"/>
                <a:cs typeface="Times New Roman" panose="02020603050405020304" pitchFamily="18" charset="0"/>
              </a:rPr>
              <a:t>- Định nghĩa: là</a:t>
            </a:r>
            <a:r>
              <a:rPr lang="vi-VN" dirty="0" smtClean="0">
                <a:latin typeface="Times New Roman" panose="02020603050405020304" pitchFamily="18" charset="0"/>
                <a:cs typeface="Times New Roman" panose="02020603050405020304" pitchFamily="18" charset="0"/>
              </a:rPr>
              <a:t> các phương pháp tính toán tất cả các khả năng</a:t>
            </a:r>
            <a:r>
              <a:rPr lang="vi-VN" dirty="0" smtClean="0">
                <a:latin typeface="Times New Roman" panose="02020603050405020304" pitchFamily="18" charset="0"/>
                <a:cs typeface="Times New Roman" panose="02020603050405020304" pitchFamily="18" charset="0"/>
              </a:rPr>
              <a:t>, các yếu tố, thủ đoạn để tạo ra lợi thế sản phẩm cảu doanh nghiệp trên thị trường bao gồm các biện pháp công nghệ, kinh tế, hành chính,…,để gây sức ép với các đối thủ.</a:t>
            </a:r>
            <a:endParaRPr lang="vi-V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11765" r="723"/>
          <a:stretch/>
        </p:blipFill>
        <p:spPr>
          <a:xfrm>
            <a:off x="8435662" y="1308864"/>
            <a:ext cx="3756338" cy="2122575"/>
          </a:xfrm>
          <a:prstGeom prst="rect">
            <a:avLst/>
          </a:prstGeom>
        </p:spPr>
      </p:pic>
      <p:sp>
        <p:nvSpPr>
          <p:cNvPr id="6" name="TextBox 5"/>
          <p:cNvSpPr txBox="1"/>
          <p:nvPr/>
        </p:nvSpPr>
        <p:spPr>
          <a:xfrm>
            <a:off x="978794" y="3134683"/>
            <a:ext cx="5027053" cy="1200329"/>
          </a:xfrm>
          <a:prstGeom prst="rect">
            <a:avLst/>
          </a:prstGeom>
          <a:noFill/>
        </p:spPr>
        <p:txBody>
          <a:bodyPr wrap="square" rtlCol="0">
            <a:spAutoFit/>
          </a:bodyPr>
          <a:lstStyle/>
          <a:p>
            <a:r>
              <a:rPr lang="vi-VN" b="1" i="1" u="sng" dirty="0" smtClean="0">
                <a:solidFill>
                  <a:schemeClr val="accent1">
                    <a:lumMod val="50000"/>
                  </a:schemeClr>
                </a:solidFill>
                <a:latin typeface="+mj-lt"/>
              </a:rPr>
              <a:t>2.2</a:t>
            </a:r>
            <a:r>
              <a:rPr lang="en-US" b="1" i="1" u="sng" dirty="0">
                <a:solidFill>
                  <a:schemeClr val="accent1">
                    <a:lumMod val="50000"/>
                  </a:schemeClr>
                </a:solidFill>
                <a:latin typeface="Times New Roman" panose="02020603050405020304" pitchFamily="18" charset="0"/>
                <a:cs typeface="Times New Roman" panose="02020603050405020304" pitchFamily="18" charset="0"/>
              </a:rPr>
              <a:t> </a:t>
            </a:r>
            <a:r>
              <a:rPr lang="en-US" b="1" i="1" u="sng" dirty="0" err="1" smtClean="0">
                <a:solidFill>
                  <a:schemeClr val="accent1">
                    <a:lumMod val="50000"/>
                  </a:schemeClr>
                </a:solidFill>
                <a:latin typeface="Times New Roman" panose="02020603050405020304" pitchFamily="18" charset="0"/>
                <a:cs typeface="Times New Roman" panose="02020603050405020304" pitchFamily="18" charset="0"/>
              </a:rPr>
              <a:t>Phương</a:t>
            </a:r>
            <a:r>
              <a:rPr lang="en-US" b="1" i="1" u="sng" dirty="0" smtClean="0">
                <a:solidFill>
                  <a:schemeClr val="accent1">
                    <a:lumMod val="50000"/>
                  </a:schemeClr>
                </a:solidFill>
                <a:latin typeface="Times New Roman" panose="02020603050405020304" pitchFamily="18" charset="0"/>
                <a:cs typeface="Times New Roman" panose="02020603050405020304" pitchFamily="18" charset="0"/>
              </a:rPr>
              <a:t> </a:t>
            </a:r>
            <a:r>
              <a:rPr lang="vi-VN" b="1" i="1" u="sng" dirty="0" smtClean="0">
                <a:solidFill>
                  <a:schemeClr val="accent1">
                    <a:lumMod val="50000"/>
                  </a:schemeClr>
                </a:solidFill>
                <a:latin typeface="+mj-lt"/>
              </a:rPr>
              <a:t>pháp thương lượng</a:t>
            </a:r>
          </a:p>
          <a:p>
            <a:r>
              <a:rPr lang="vi-VN" dirty="0" smtClean="0">
                <a:latin typeface="+mj-lt"/>
              </a:rPr>
              <a:t>-Định nghĩa: là việc thỏa thuận giữa các chủ doanh nghiệp để chia sẻ thị trường một cách ôn hòa hơn là cạnh tranh cùng gây bất lợi.</a:t>
            </a:r>
            <a:endParaRPr lang="vi-VN" dirty="0">
              <a:latin typeface="+mj-lt"/>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8845" y="3455687"/>
            <a:ext cx="3563155" cy="2781300"/>
          </a:xfrm>
          <a:prstGeom prst="rect">
            <a:avLst/>
          </a:prstGeom>
        </p:spPr>
      </p:pic>
      <p:sp>
        <p:nvSpPr>
          <p:cNvPr id="9" name="TextBox 8"/>
          <p:cNvSpPr txBox="1"/>
          <p:nvPr/>
        </p:nvSpPr>
        <p:spPr>
          <a:xfrm>
            <a:off x="978794" y="4597758"/>
            <a:ext cx="6375042" cy="1200329"/>
          </a:xfrm>
          <a:prstGeom prst="rect">
            <a:avLst/>
          </a:prstGeom>
          <a:noFill/>
        </p:spPr>
        <p:txBody>
          <a:bodyPr wrap="square" rtlCol="0">
            <a:spAutoFit/>
          </a:bodyPr>
          <a:lstStyle/>
          <a:p>
            <a:r>
              <a:rPr lang="vi-VN" b="1" i="1" u="sng" dirty="0" smtClean="0">
                <a:solidFill>
                  <a:schemeClr val="accent1">
                    <a:lumMod val="50000"/>
                  </a:schemeClr>
                </a:solidFill>
                <a:latin typeface="+mj-lt"/>
              </a:rPr>
              <a:t>2.3 </a:t>
            </a:r>
            <a:r>
              <a:rPr lang="en-US" b="1" i="1" u="sng" dirty="0" smtClean="0">
                <a:solidFill>
                  <a:schemeClr val="accent1">
                    <a:lumMod val="50000"/>
                  </a:schemeClr>
                </a:solidFill>
                <a:latin typeface="+mj-lt"/>
              </a:rPr>
              <a:t>P</a:t>
            </a:r>
            <a:r>
              <a:rPr lang="vi-VN" b="1" i="1" u="sng" dirty="0" smtClean="0">
                <a:solidFill>
                  <a:schemeClr val="accent1">
                    <a:lumMod val="50000"/>
                  </a:schemeClr>
                </a:solidFill>
                <a:latin typeface="+mj-lt"/>
              </a:rPr>
              <a:t>hương pháp né tránh</a:t>
            </a:r>
          </a:p>
          <a:p>
            <a:r>
              <a:rPr lang="vi-VN" dirty="0" smtClean="0">
                <a:latin typeface="+mj-lt"/>
              </a:rPr>
              <a:t>-Định nghĩa:là phương pháp nhằm rút lui khỏi cuộc cạnh tranh trên thị trường mà không gây tổn thất nào cho doanh nghiệp. Giải pháp này chỉ áp dụng khi 2 giải pháp trên không được thực hiện</a:t>
            </a:r>
            <a:endParaRPr lang="vi-VN" dirty="0">
              <a:latin typeface="+mj-lt"/>
            </a:endParaRPr>
          </a:p>
        </p:txBody>
      </p:sp>
    </p:spTree>
    <p:extLst>
      <p:ext uri="{BB962C8B-B14F-4D97-AF65-F5344CB8AC3E}">
        <p14:creationId xmlns:p14="http://schemas.microsoft.com/office/powerpoint/2010/main" val="30122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circle(in)">
                                      <p:cBhvr>
                                        <p:cTn id="22" dur="2000"/>
                                        <p:tgtEl>
                                          <p:spTgt spid="6">
                                            <p:txEl>
                                              <p:pRg st="0" end="0"/>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Effect transition="in" filter="circle(in)">
                                      <p:cBhvr>
                                        <p:cTn id="25" dur="2000"/>
                                        <p:tgtEl>
                                          <p:spTgt spid="6">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p:cTn id="30" dur="500" fill="hold"/>
                                        <p:tgtEl>
                                          <p:spTgt spid="7"/>
                                        </p:tgtEl>
                                        <p:attrNameLst>
                                          <p:attrName>ppt_w</p:attrName>
                                        </p:attrNameLst>
                                      </p:cBhvr>
                                      <p:tavLst>
                                        <p:tav tm="0">
                                          <p:val>
                                            <p:fltVal val="0"/>
                                          </p:val>
                                        </p:tav>
                                        <p:tav tm="100000">
                                          <p:val>
                                            <p:strVal val="#ppt_w"/>
                                          </p:val>
                                        </p:tav>
                                      </p:tavLst>
                                    </p:anim>
                                    <p:anim calcmode="lin" valueType="num">
                                      <p:cBhvr>
                                        <p:cTn id="31" dur="500" fill="hold"/>
                                        <p:tgtEl>
                                          <p:spTgt spid="7"/>
                                        </p:tgtEl>
                                        <p:attrNameLst>
                                          <p:attrName>ppt_h</p:attrName>
                                        </p:attrNameLst>
                                      </p:cBhvr>
                                      <p:tavLst>
                                        <p:tav tm="0">
                                          <p:val>
                                            <p:fltVal val="0"/>
                                          </p:val>
                                        </p:tav>
                                        <p:tav tm="100000">
                                          <p:val>
                                            <p:strVal val="#ppt_h"/>
                                          </p:val>
                                        </p:tav>
                                      </p:tavLst>
                                    </p:anim>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animEffect transition="in" filter="randombar(horizontal)">
                                      <p:cBhvr>
                                        <p:cTn id="37" dur="500"/>
                                        <p:tgtEl>
                                          <p:spTgt spid="9">
                                            <p:txEl>
                                              <p:pRg st="0" end="0"/>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9">
                                            <p:txEl>
                                              <p:pRg st="1" end="1"/>
                                            </p:txEl>
                                          </p:spTgt>
                                        </p:tgtEl>
                                        <p:attrNameLst>
                                          <p:attrName>style.visibility</p:attrName>
                                        </p:attrNameLst>
                                      </p:cBhvr>
                                      <p:to>
                                        <p:strVal val="visible"/>
                                      </p:to>
                                    </p:set>
                                    <p:animEffect transition="in" filter="randombar(horizontal)">
                                      <p:cBhvr>
                                        <p:cTn id="40"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p:cNvSpPr txBox="1"/>
          <p:nvPr/>
        </p:nvSpPr>
        <p:spPr>
          <a:xfrm>
            <a:off x="940157" y="437882"/>
            <a:ext cx="8152327" cy="646331"/>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3. </a:t>
            </a:r>
            <a:r>
              <a:rPr lang="en-US" sz="3600" dirty="0" err="1" smtClean="0">
                <a:latin typeface="Times New Roman" panose="02020603050405020304" pitchFamily="18" charset="0"/>
                <a:cs typeface="Times New Roman" panose="02020603050405020304" pitchFamily="18" charset="0"/>
              </a:rPr>
              <a:t>Phương</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pháp</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sử</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dụng</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đối</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với</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bạn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hàng</a:t>
            </a:r>
            <a:endParaRPr lang="en-US" sz="36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546242" y="1197735"/>
            <a:ext cx="6349285" cy="1477328"/>
          </a:xfrm>
          <a:prstGeom prst="rect">
            <a:avLst/>
          </a:prstGeom>
          <a:noFill/>
        </p:spPr>
        <p:txBody>
          <a:bodyPr wrap="square" rtlCol="0">
            <a:spAutoFit/>
          </a:bodyPr>
          <a:lstStyle/>
          <a:p>
            <a:pPr marL="285750" indent="-285750">
              <a:buFontTx/>
              <a:buChar char="-"/>
            </a:pPr>
            <a:r>
              <a:rPr lang="vi-VN" b="1" i="1" u="sng" dirty="0" smtClean="0">
                <a:solidFill>
                  <a:srgbClr val="FF0000"/>
                </a:solidFill>
                <a:latin typeface="Times New Roman" panose="02020603050405020304" pitchFamily="18" charset="0"/>
                <a:cs typeface="Times New Roman" panose="02020603050405020304" pitchFamily="18" charset="0"/>
              </a:rPr>
              <a:t>Định nghĩa</a:t>
            </a:r>
            <a:r>
              <a:rPr lang="vi-VN" dirty="0" smtClean="0">
                <a:latin typeface="Times New Roman" panose="02020603050405020304" pitchFamily="18" charset="0"/>
                <a:cs typeface="Times New Roman" panose="02020603050405020304" pitchFamily="18" charset="0"/>
              </a:rPr>
              <a:t>: là người chuyên cung cấp các yếu tố đầu vào cho doanh nghiệp</a:t>
            </a:r>
          </a:p>
          <a:p>
            <a:pPr marL="285750" indent="-285750">
              <a:buFontTx/>
              <a:buChar char="-"/>
            </a:pPr>
            <a:r>
              <a:rPr lang="vi-VN" dirty="0" smtClean="0">
                <a:latin typeface="Times New Roman" panose="02020603050405020304" pitchFamily="18" charset="0"/>
                <a:cs typeface="Times New Roman" panose="02020603050405020304" pitchFamily="18" charset="0"/>
              </a:rPr>
              <a:t>Phương pháp sử dụng chủ yếu đối với bạn hàng là tôn trọng lợi ích của nhau bằng cách các bên phải giữ chữ tín, thanh toán song phẳng, thông cảm cho nhau và giúp đỡ trong kinh doanh. </a:t>
            </a:r>
            <a:endParaRPr lang="vi-V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052" y="3125802"/>
            <a:ext cx="4826861" cy="3732198"/>
          </a:xfrm>
          <a:prstGeom prst="rect">
            <a:avLst/>
          </a:prstGeom>
        </p:spPr>
      </p:pic>
    </p:spTree>
    <p:extLst>
      <p:ext uri="{BB962C8B-B14F-4D97-AF65-F5344CB8AC3E}">
        <p14:creationId xmlns:p14="http://schemas.microsoft.com/office/powerpoint/2010/main" val="37901231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 r="442" b="10047"/>
          <a:stretch/>
        </p:blipFill>
        <p:spPr>
          <a:xfrm>
            <a:off x="0" y="0"/>
            <a:ext cx="12192000" cy="6858000"/>
          </a:xfrm>
          <a:prstGeom prst="rect">
            <a:avLst/>
          </a:prstGeom>
        </p:spPr>
      </p:pic>
      <p:sp>
        <p:nvSpPr>
          <p:cNvPr id="3" name="Rectangle 2"/>
          <p:cNvSpPr/>
          <p:nvPr/>
        </p:nvSpPr>
        <p:spPr>
          <a:xfrm rot="20644918">
            <a:off x="2147893" y="231820"/>
            <a:ext cx="8438541" cy="1984592"/>
          </a:xfrm>
          <a:prstGeom prst="rect">
            <a:avLst/>
          </a:prstGeom>
          <a:noFill/>
        </p:spPr>
        <p:txBody>
          <a:bodyPr wrap="none" lIns="91440" tIns="45720" rIns="91440" bIns="45720">
            <a:prstTxWarp prst="textTriangle">
              <a:avLst/>
            </a:prstTxWarp>
            <a:spAutoFit/>
          </a:bodyPr>
          <a:lstStyle/>
          <a:p>
            <a:pPr algn="ctr"/>
            <a:r>
              <a:rPr lang="en-US" sz="5400" b="1" dirty="0" smtClean="0">
                <a:ln w="12700" cmpd="sng">
                  <a:solidFill>
                    <a:schemeClr val="accent1">
                      <a:lumMod val="75000"/>
                    </a:schemeClr>
                  </a:solidFill>
                  <a:prstDash val="solid"/>
                </a:ln>
                <a:solidFill>
                  <a:srgbClr val="FF0000"/>
                </a:solidFill>
              </a:rPr>
              <a:t>Thanks for watching</a:t>
            </a:r>
            <a:endParaRPr lang="en-US" sz="5400" b="1" dirty="0">
              <a:ln w="12700" cmpd="sng">
                <a:solidFill>
                  <a:schemeClr val="accent1">
                    <a:lumMod val="75000"/>
                  </a:schemeClr>
                </a:solidFill>
                <a:prstDash val="solid"/>
              </a:ln>
              <a:solidFill>
                <a:srgbClr val="FF0000"/>
              </a:solidFill>
            </a:endParaRPr>
          </a:p>
        </p:txBody>
      </p:sp>
    </p:spTree>
    <p:extLst>
      <p:ext uri="{BB962C8B-B14F-4D97-AF65-F5344CB8AC3E}">
        <p14:creationId xmlns:p14="http://schemas.microsoft.com/office/powerpoint/2010/main" val="1103089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p:cNvSpPr>
            <a:spLocks noGrp="1"/>
          </p:cNvSpPr>
          <p:nvPr>
            <p:ph type="ctrTitle"/>
          </p:nvPr>
        </p:nvSpPr>
        <p:spPr/>
        <p:txBody>
          <a:bodyPr/>
          <a:lstStyle/>
          <a:p>
            <a:endParaRPr lang="en-US"/>
          </a:p>
        </p:txBody>
      </p:sp>
      <p:sp>
        <p:nvSpPr>
          <p:cNvPr id="31" name="Subtitle 30"/>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ounded Rectangle 4"/>
          <p:cNvSpPr/>
          <p:nvPr/>
        </p:nvSpPr>
        <p:spPr>
          <a:xfrm>
            <a:off x="4682142" y="1066742"/>
            <a:ext cx="2446986" cy="1983346"/>
          </a:xfrm>
          <a:prstGeom prst="roundRect">
            <a:avLst/>
          </a:prstGeom>
          <a:solidFill>
            <a:srgbClr val="DFA491"/>
          </a:solidFill>
          <a:ln>
            <a:solidFill>
              <a:srgbClr val="BF7D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CÁC PHƯƠNG PHÁP SỬ DỤNG</a:t>
            </a:r>
            <a:endParaRPr lang="en-US" sz="2800" dirty="0">
              <a:solidFill>
                <a:schemeClr val="tx1"/>
              </a:solidFill>
            </a:endParaRPr>
          </a:p>
        </p:txBody>
      </p:sp>
      <p:sp>
        <p:nvSpPr>
          <p:cNvPr id="7" name="Cloud 6"/>
          <p:cNvSpPr/>
          <p:nvPr/>
        </p:nvSpPr>
        <p:spPr>
          <a:xfrm>
            <a:off x="311007" y="804463"/>
            <a:ext cx="2792064" cy="2394750"/>
          </a:xfrm>
          <a:prstGeom prst="cloud">
            <a:avLst/>
          </a:prstGeom>
          <a:solidFill>
            <a:srgbClr val="BF7D5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smtClean="0">
                <a:solidFill>
                  <a:schemeClr val="tx1"/>
                </a:solidFill>
                <a:latin typeface="Times New Roman" panose="02020603050405020304" pitchFamily="18" charset="0"/>
                <a:cs typeface="Times New Roman" panose="02020603050405020304" pitchFamily="18" charset="0"/>
              </a:rPr>
              <a:t>Phương pháp sử dụng đối với khách hàng</a:t>
            </a:r>
            <a:endParaRPr lang="vi-VN" sz="2400" dirty="0">
              <a:solidFill>
                <a:schemeClr val="tx1"/>
              </a:solidFill>
              <a:latin typeface="Times New Roman" panose="02020603050405020304" pitchFamily="18" charset="0"/>
              <a:cs typeface="Times New Roman" panose="02020603050405020304" pitchFamily="18" charset="0"/>
            </a:endParaRPr>
          </a:p>
        </p:txBody>
      </p:sp>
      <p:sp>
        <p:nvSpPr>
          <p:cNvPr id="8" name="Cloud 7"/>
          <p:cNvSpPr/>
          <p:nvPr/>
        </p:nvSpPr>
        <p:spPr>
          <a:xfrm>
            <a:off x="4496163" y="4041566"/>
            <a:ext cx="2818944" cy="2343123"/>
          </a:xfrm>
          <a:prstGeom prst="cloud">
            <a:avLst/>
          </a:prstGeom>
          <a:solidFill>
            <a:srgbClr val="BF7D5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smtClean="0">
                <a:solidFill>
                  <a:schemeClr val="tx1"/>
                </a:solidFill>
                <a:latin typeface="Times New Roman" panose="02020603050405020304" pitchFamily="18" charset="0"/>
                <a:cs typeface="Times New Roman" panose="02020603050405020304" pitchFamily="18" charset="0"/>
              </a:rPr>
              <a:t>Phương pháp sử dụng đối với đối thủ cạnh tranh</a:t>
            </a:r>
            <a:endParaRPr lang="vi-VN" sz="2400" dirty="0">
              <a:solidFill>
                <a:schemeClr val="tx1"/>
              </a:solidFill>
              <a:latin typeface="Times New Roman" panose="02020603050405020304" pitchFamily="18" charset="0"/>
              <a:cs typeface="Times New Roman" panose="02020603050405020304" pitchFamily="18" charset="0"/>
            </a:endParaRPr>
          </a:p>
        </p:txBody>
      </p:sp>
      <p:sp>
        <p:nvSpPr>
          <p:cNvPr id="9" name="Cloud 8"/>
          <p:cNvSpPr/>
          <p:nvPr/>
        </p:nvSpPr>
        <p:spPr>
          <a:xfrm>
            <a:off x="9154148" y="628181"/>
            <a:ext cx="2833192" cy="2327214"/>
          </a:xfrm>
          <a:prstGeom prst="cloud">
            <a:avLst/>
          </a:prstGeom>
          <a:solidFill>
            <a:srgbClr val="BF7D5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noProof="1" smtClean="0">
                <a:solidFill>
                  <a:schemeClr val="tx1"/>
                </a:solidFill>
                <a:latin typeface="Times New Roman" panose="02020603050405020304" pitchFamily="18" charset="0"/>
                <a:cs typeface="Times New Roman" panose="02020603050405020304" pitchFamily="18" charset="0"/>
              </a:rPr>
              <a:t>Phương pháp sử dụng đối với bạn hàng</a:t>
            </a:r>
            <a:endParaRPr lang="vi-VN" sz="2400" noProof="1">
              <a:solidFill>
                <a:schemeClr val="tx1"/>
              </a:solidFill>
              <a:latin typeface="Times New Roman" panose="02020603050405020304" pitchFamily="18" charset="0"/>
              <a:cs typeface="Times New Roman" panose="02020603050405020304" pitchFamily="18" charset="0"/>
            </a:endParaRPr>
          </a:p>
        </p:txBody>
      </p:sp>
      <p:cxnSp>
        <p:nvCxnSpPr>
          <p:cNvPr id="3" name="Straight Arrow Connector 2"/>
          <p:cNvCxnSpPr/>
          <p:nvPr/>
        </p:nvCxnSpPr>
        <p:spPr>
          <a:xfrm>
            <a:off x="3103071" y="2001838"/>
            <a:ext cx="157907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5905635" y="3050088"/>
            <a:ext cx="25059" cy="117008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7129129" y="1983124"/>
            <a:ext cx="2066386" cy="1871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461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par>
                                <p:cTn id="15" presetID="16" presetClass="entr" presetSubtype="21"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ircle(in)">
                                      <p:cBhvr>
                                        <p:cTn id="22" dur="2000"/>
                                        <p:tgtEl>
                                          <p:spTgt spid="8"/>
                                        </p:tgtEl>
                                      </p:cBhvr>
                                    </p:animEffect>
                                  </p:childTnLst>
                                </p:cTn>
                              </p:par>
                              <p:par>
                                <p:cTn id="23" presetID="6" presetClass="entr" presetSubtype="16"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circle(in)">
                                      <p:cBhvr>
                                        <p:cTn id="25" dur="20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randombar(horizontal)">
                                      <p:cBhvr>
                                        <p:cTn id="30" dur="500"/>
                                        <p:tgtEl>
                                          <p:spTgt spid="9"/>
                                        </p:tgtEl>
                                      </p:cBhvr>
                                    </p:animEffect>
                                  </p:childTnLst>
                                </p:cTn>
                              </p:par>
                              <p:par>
                                <p:cTn id="31" presetID="14" presetClass="entr" presetSubtype="1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randombar(horizontal)">
                                      <p:cBhvr>
                                        <p:cTn id="3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0" y="826149"/>
            <a:ext cx="11900079" cy="830997"/>
          </a:xfrm>
          <a:prstGeom prst="rect">
            <a:avLst/>
          </a:prstGeom>
          <a:noFill/>
        </p:spPr>
        <p:txBody>
          <a:bodyPr wrap="square" rtlCol="0">
            <a:spAutoFit/>
          </a:bodyPr>
          <a:lstStyle/>
          <a:p>
            <a:r>
              <a:rPr lang="en-US" sz="4800" dirty="0" smtClean="0">
                <a:solidFill>
                  <a:schemeClr val="tx1">
                    <a:lumMod val="75000"/>
                    <a:lumOff val="25000"/>
                  </a:schemeClr>
                </a:solidFill>
                <a:latin typeface="Times New Roman" panose="02020603050405020304" pitchFamily="18" charset="0"/>
                <a:cs typeface="Times New Roman" panose="02020603050405020304" pitchFamily="18" charset="0"/>
              </a:rPr>
              <a:t>1. </a:t>
            </a:r>
            <a:r>
              <a:rPr lang="en-US" sz="4800" dirty="0" err="1" smtClean="0">
                <a:solidFill>
                  <a:schemeClr val="tx1">
                    <a:lumMod val="75000"/>
                    <a:lumOff val="25000"/>
                  </a:schemeClr>
                </a:solidFill>
                <a:latin typeface="Times New Roman" panose="02020603050405020304" pitchFamily="18" charset="0"/>
                <a:cs typeface="Times New Roman" panose="02020603050405020304" pitchFamily="18" charset="0"/>
              </a:rPr>
              <a:t>Phương</a:t>
            </a:r>
            <a:r>
              <a:rPr lang="en-US" sz="4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sz="4800" dirty="0" err="1" smtClean="0">
                <a:solidFill>
                  <a:schemeClr val="tx1">
                    <a:lumMod val="75000"/>
                    <a:lumOff val="25000"/>
                  </a:schemeClr>
                </a:solidFill>
                <a:latin typeface="Times New Roman" panose="02020603050405020304" pitchFamily="18" charset="0"/>
                <a:cs typeface="Times New Roman" panose="02020603050405020304" pitchFamily="18" charset="0"/>
              </a:rPr>
              <a:t>pháp</a:t>
            </a:r>
            <a:r>
              <a:rPr lang="en-US" sz="4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sz="4800" dirty="0" err="1" smtClean="0">
                <a:solidFill>
                  <a:schemeClr val="tx1">
                    <a:lumMod val="75000"/>
                    <a:lumOff val="25000"/>
                  </a:schemeClr>
                </a:solidFill>
                <a:latin typeface="Times New Roman" panose="02020603050405020304" pitchFamily="18" charset="0"/>
                <a:cs typeface="Times New Roman" panose="02020603050405020304" pitchFamily="18" charset="0"/>
              </a:rPr>
              <a:t>sử</a:t>
            </a:r>
            <a:r>
              <a:rPr lang="en-US" sz="4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sz="4800" dirty="0" err="1" smtClean="0">
                <a:solidFill>
                  <a:schemeClr val="tx1">
                    <a:lumMod val="75000"/>
                    <a:lumOff val="25000"/>
                  </a:schemeClr>
                </a:solidFill>
                <a:latin typeface="Times New Roman" panose="02020603050405020304" pitchFamily="18" charset="0"/>
                <a:cs typeface="Times New Roman" panose="02020603050405020304" pitchFamily="18" charset="0"/>
              </a:rPr>
              <a:t>dụng</a:t>
            </a:r>
            <a:r>
              <a:rPr lang="en-US" sz="4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sz="4800" dirty="0" err="1" smtClean="0">
                <a:solidFill>
                  <a:schemeClr val="tx1">
                    <a:lumMod val="75000"/>
                    <a:lumOff val="25000"/>
                  </a:schemeClr>
                </a:solidFill>
                <a:latin typeface="Times New Roman" panose="02020603050405020304" pitchFamily="18" charset="0"/>
                <a:cs typeface="Times New Roman" panose="02020603050405020304" pitchFamily="18" charset="0"/>
              </a:rPr>
              <a:t>đối</a:t>
            </a:r>
            <a:r>
              <a:rPr lang="en-US" sz="4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sz="4800" dirty="0" err="1" smtClean="0">
                <a:solidFill>
                  <a:schemeClr val="tx1">
                    <a:lumMod val="75000"/>
                    <a:lumOff val="25000"/>
                  </a:schemeClr>
                </a:solidFill>
                <a:latin typeface="Times New Roman" panose="02020603050405020304" pitchFamily="18" charset="0"/>
                <a:cs typeface="Times New Roman" panose="02020603050405020304" pitchFamily="18" charset="0"/>
              </a:rPr>
              <a:t>với</a:t>
            </a:r>
            <a:r>
              <a:rPr lang="en-US" sz="4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sz="4800" dirty="0" err="1" smtClean="0">
                <a:solidFill>
                  <a:schemeClr val="tx1">
                    <a:lumMod val="75000"/>
                    <a:lumOff val="25000"/>
                  </a:schemeClr>
                </a:solidFill>
                <a:latin typeface="Times New Roman" panose="02020603050405020304" pitchFamily="18" charset="0"/>
                <a:cs typeface="Times New Roman" panose="02020603050405020304" pitchFamily="18" charset="0"/>
              </a:rPr>
              <a:t>khách</a:t>
            </a:r>
            <a:r>
              <a:rPr lang="en-US" sz="4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sz="4800" dirty="0" err="1" smtClean="0">
                <a:solidFill>
                  <a:schemeClr val="tx1">
                    <a:lumMod val="75000"/>
                    <a:lumOff val="25000"/>
                  </a:schemeClr>
                </a:solidFill>
                <a:latin typeface="Times New Roman" panose="02020603050405020304" pitchFamily="18" charset="0"/>
                <a:cs typeface="Times New Roman" panose="02020603050405020304" pitchFamily="18" charset="0"/>
              </a:rPr>
              <a:t>hàng</a:t>
            </a:r>
            <a:endParaRPr lang="en-US" sz="48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824248" y="2125014"/>
            <a:ext cx="10315977" cy="3170099"/>
          </a:xfrm>
          <a:prstGeom prst="rect">
            <a:avLst/>
          </a:prstGeom>
          <a:noFill/>
        </p:spPr>
        <p:txBody>
          <a:bodyPr wrap="square" rtlCol="0">
            <a:spAutoFit/>
          </a:bodyPr>
          <a:lstStyle/>
          <a:p>
            <a:pPr marL="285750" indent="-285750">
              <a:buFontTx/>
              <a:buChar char="-"/>
            </a:pPr>
            <a:r>
              <a:rPr lang="vi-VN" sz="2000" b="1" i="1" u="sng" noProof="1" smtClean="0">
                <a:latin typeface="Times New Roman" panose="02020603050405020304" pitchFamily="18" charset="0"/>
                <a:cs typeface="Times New Roman" panose="02020603050405020304" pitchFamily="18" charset="0"/>
              </a:rPr>
              <a:t>Định nghĩa</a:t>
            </a:r>
            <a:r>
              <a:rPr lang="vi-VN" sz="2000" noProof="1" smtClean="0">
                <a:latin typeface="Times New Roman" panose="02020603050405020304" pitchFamily="18" charset="0"/>
                <a:cs typeface="Times New Roman" panose="02020603050405020304" pitchFamily="18" charset="0"/>
              </a:rPr>
              <a:t>: là việc  sử dụng kết hợp các phương pháp thường dùng trong marketing như khoa học nghiên cứu các quy luật cung, cầu, giá cả trên thị trường,…,làm cho quá trình kinh doanh thuận lợi, tồn tại và phát triển trong cạnh tranh</a:t>
            </a:r>
            <a:endParaRPr lang="en-US" sz="2000" noProof="1" smtClean="0">
              <a:latin typeface="Times New Roman" panose="02020603050405020304" pitchFamily="18" charset="0"/>
              <a:cs typeface="Times New Roman" panose="02020603050405020304" pitchFamily="18" charset="0"/>
            </a:endParaRPr>
          </a:p>
          <a:p>
            <a:pPr marL="285750" indent="-285750">
              <a:buFontTx/>
              <a:buChar char="-"/>
            </a:pPr>
            <a:endParaRPr lang="vi-VN" sz="2000" noProof="1" smtClean="0">
              <a:latin typeface="Times New Roman" panose="02020603050405020304" pitchFamily="18" charset="0"/>
              <a:cs typeface="Times New Roman" panose="02020603050405020304" pitchFamily="18" charset="0"/>
            </a:endParaRPr>
          </a:p>
          <a:p>
            <a:pPr marL="285750" indent="-285750">
              <a:buFontTx/>
              <a:buChar char="-"/>
            </a:pPr>
            <a:r>
              <a:rPr lang="vi-VN" sz="2000" noProof="1" smtClean="0">
                <a:latin typeface="Times New Roman" panose="02020603050405020304" pitchFamily="18" charset="0"/>
                <a:cs typeface="Times New Roman" panose="02020603050405020304" pitchFamily="18" charset="0"/>
              </a:rPr>
              <a:t>Các phương pháp thường dùng trong quản trị kinh doanh của các doanh nghiệp xây dựng giao thông:</a:t>
            </a:r>
          </a:p>
          <a:p>
            <a:r>
              <a:rPr lang="vi-VN" sz="2000" noProof="1" smtClean="0">
                <a:latin typeface="Times New Roman" panose="02020603050405020304" pitchFamily="18" charset="0"/>
                <a:cs typeface="Times New Roman" panose="02020603050405020304" pitchFamily="18" charset="0"/>
              </a:rPr>
              <a:t>                                  1.  Phương pháp dự đoán ngu cầu tiền năng</a:t>
            </a:r>
          </a:p>
          <a:p>
            <a:r>
              <a:rPr lang="vi-VN" sz="2000" noProof="1" smtClean="0">
                <a:latin typeface="Times New Roman" panose="02020603050405020304" pitchFamily="18" charset="0"/>
                <a:cs typeface="Times New Roman" panose="02020603050405020304" pitchFamily="18" charset="0"/>
              </a:rPr>
              <a:t>                                  2. Phương pháp phục vụ và kích thích khách hàng mua hàng</a:t>
            </a:r>
          </a:p>
          <a:p>
            <a:r>
              <a:rPr lang="vi-VN" sz="2000" noProof="1" smtClean="0">
                <a:latin typeface="Times New Roman" panose="02020603050405020304" pitchFamily="18" charset="0"/>
                <a:cs typeface="Times New Roman" panose="02020603050405020304" pitchFamily="18" charset="0"/>
              </a:rPr>
              <a:t>                                  3. Lựa chọn sản phẩm phục vụ nhu cầu khách hàng</a:t>
            </a:r>
          </a:p>
          <a:p>
            <a:r>
              <a:rPr lang="vi-VN" sz="2000" noProof="1" smtClean="0">
                <a:latin typeface="Times New Roman" panose="02020603050405020304" pitchFamily="18" charset="0"/>
                <a:cs typeface="Times New Roman" panose="02020603050405020304" pitchFamily="18" charset="0"/>
              </a:rPr>
              <a:t>                                  4. Thực hiện các hoạt động chiêu thị</a:t>
            </a:r>
          </a:p>
        </p:txBody>
      </p:sp>
    </p:spTree>
    <p:extLst>
      <p:ext uri="{BB962C8B-B14F-4D97-AF65-F5344CB8AC3E}">
        <p14:creationId xmlns:p14="http://schemas.microsoft.com/office/powerpoint/2010/main" val="53892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1000"/>
                                        <p:tgtEl>
                                          <p:spTgt spid="6">
                                            <p:txEl>
                                              <p:pRg st="2" end="2"/>
                                            </p:txEl>
                                          </p:spTgt>
                                        </p:tgtEl>
                                      </p:cBhvr>
                                    </p:animEffect>
                                    <p:anim calcmode="lin" valueType="num">
                                      <p:cBhvr>
                                        <p:cTn id="13"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1000"/>
                                        <p:tgtEl>
                                          <p:spTgt spid="6">
                                            <p:txEl>
                                              <p:pRg st="3" end="3"/>
                                            </p:txEl>
                                          </p:spTgt>
                                        </p:tgtEl>
                                      </p:cBhvr>
                                    </p:animEffect>
                                    <p:anim calcmode="lin" valueType="num">
                                      <p:cBhvr>
                                        <p:cTn id="1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1000"/>
                                        <p:tgtEl>
                                          <p:spTgt spid="6">
                                            <p:txEl>
                                              <p:pRg st="4" end="4"/>
                                            </p:txEl>
                                          </p:spTgt>
                                        </p:tgtEl>
                                      </p:cBhvr>
                                    </p:animEffect>
                                    <p:anim calcmode="lin" valueType="num">
                                      <p:cBhvr>
                                        <p:cTn id="2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1000"/>
                                        <p:tgtEl>
                                          <p:spTgt spid="6">
                                            <p:txEl>
                                              <p:pRg st="5" end="5"/>
                                            </p:txEl>
                                          </p:spTgt>
                                        </p:tgtEl>
                                      </p:cBhvr>
                                    </p:animEffect>
                                    <p:anim calcmode="lin" valueType="num">
                                      <p:cBhvr>
                                        <p:cTn id="28"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fade">
                                      <p:cBhvr>
                                        <p:cTn id="32" dur="1000"/>
                                        <p:tgtEl>
                                          <p:spTgt spid="6">
                                            <p:txEl>
                                              <p:pRg st="6" end="6"/>
                                            </p:txEl>
                                          </p:spTgt>
                                        </p:tgtEl>
                                      </p:cBhvr>
                                    </p:animEffect>
                                    <p:anim calcmode="lin" valueType="num">
                                      <p:cBhvr>
                                        <p:cTn id="33"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yêu</a:t>
            </a:r>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62"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2395471" y="383957"/>
            <a:ext cx="8654602" cy="646331"/>
          </a:xfrm>
          <a:prstGeom prst="rect">
            <a:avLst/>
          </a:prstGeom>
          <a:noFill/>
        </p:spPr>
        <p:txBody>
          <a:bodyPr wrap="square" rtlCol="0">
            <a:spAutoFit/>
          </a:bodyPr>
          <a:lstStyle/>
          <a:p>
            <a:r>
              <a:rPr lang="en-US" sz="3600" noProof="1" smtClean="0">
                <a:latin typeface="Times New Roman" panose="02020603050405020304" pitchFamily="18" charset="0"/>
                <a:cs typeface="Times New Roman" panose="02020603050405020304" pitchFamily="18" charset="0"/>
              </a:rPr>
              <a:t>1.1 </a:t>
            </a:r>
            <a:r>
              <a:rPr lang="vi-VN" sz="3600" noProof="1" smtClean="0">
                <a:latin typeface="Times New Roman" panose="02020603050405020304" pitchFamily="18" charset="0"/>
                <a:cs typeface="Times New Roman" panose="02020603050405020304" pitchFamily="18" charset="0"/>
              </a:rPr>
              <a:t>Phương pháp dự đoán nhu cầu tiềm năng</a:t>
            </a:r>
            <a:endParaRPr lang="vi-VN" sz="3600" noProof="1">
              <a:latin typeface="Times New Roman" panose="02020603050405020304" pitchFamily="18" charset="0"/>
              <a:cs typeface="Times New Roman" panose="02020603050405020304" pitchFamily="18" charset="0"/>
            </a:endParaRPr>
          </a:p>
        </p:txBody>
      </p:sp>
      <p:sp>
        <p:nvSpPr>
          <p:cNvPr id="6" name="TextBox 5"/>
          <p:cNvSpPr txBox="1"/>
          <p:nvPr/>
        </p:nvSpPr>
        <p:spPr>
          <a:xfrm>
            <a:off x="1223493" y="1236372"/>
            <a:ext cx="7508383" cy="528034"/>
          </a:xfrm>
          <a:prstGeom prst="rect">
            <a:avLst/>
          </a:prstGeom>
          <a:noFill/>
        </p:spPr>
        <p:txBody>
          <a:bodyPr wrap="square" rtlCol="0">
            <a:spAutoFit/>
          </a:bodyPr>
          <a:lstStyle/>
          <a:p>
            <a:endParaRPr lang="en-US"/>
          </a:p>
        </p:txBody>
      </p:sp>
      <p:sp>
        <p:nvSpPr>
          <p:cNvPr id="7" name="TextBox 6"/>
          <p:cNvSpPr txBox="1"/>
          <p:nvPr/>
        </p:nvSpPr>
        <p:spPr>
          <a:xfrm>
            <a:off x="1375893" y="1594199"/>
            <a:ext cx="9440214" cy="1200329"/>
          </a:xfrm>
          <a:prstGeom prst="rect">
            <a:avLst/>
          </a:prstGeom>
          <a:noFill/>
        </p:spPr>
        <p:txBody>
          <a:bodyPr wrap="square" rtlCol="0">
            <a:spAutoFit/>
          </a:bodyPr>
          <a:lstStyle/>
          <a:p>
            <a:pPr marL="285750" indent="-285750">
              <a:buFontTx/>
              <a:buChar char="-"/>
            </a:pPr>
            <a:r>
              <a:rPr lang="en-US" dirty="0" err="1" smtClean="0"/>
              <a:t>Định</a:t>
            </a:r>
            <a:r>
              <a:rPr lang="en-US" dirty="0" smtClean="0"/>
              <a:t> </a:t>
            </a:r>
            <a:r>
              <a:rPr lang="en-US" dirty="0" err="1" smtClean="0"/>
              <a:t>nghĩa</a:t>
            </a:r>
            <a:r>
              <a:rPr lang="en-US" dirty="0" smtClean="0"/>
              <a:t>: </a:t>
            </a:r>
            <a:r>
              <a:rPr lang="en-US" dirty="0" err="1" smtClean="0"/>
              <a:t>đó</a:t>
            </a:r>
            <a:r>
              <a:rPr lang="en-US" dirty="0" smtClean="0"/>
              <a:t> </a:t>
            </a:r>
            <a:r>
              <a:rPr lang="en-US" dirty="0" err="1" smtClean="0"/>
              <a:t>là</a:t>
            </a:r>
            <a:r>
              <a:rPr lang="en-US" dirty="0" smtClean="0"/>
              <a:t> </a:t>
            </a:r>
            <a:r>
              <a:rPr lang="en-US" dirty="0" err="1" smtClean="0"/>
              <a:t>việc</a:t>
            </a:r>
            <a:r>
              <a:rPr lang="en-US" dirty="0" smtClean="0"/>
              <a:t> </a:t>
            </a:r>
            <a:r>
              <a:rPr lang="en-US" dirty="0" err="1" smtClean="0"/>
              <a:t>dự</a:t>
            </a:r>
            <a:r>
              <a:rPr lang="en-US" dirty="0" smtClean="0"/>
              <a:t> </a:t>
            </a:r>
            <a:r>
              <a:rPr lang="en-US" dirty="0" err="1" smtClean="0"/>
              <a:t>đoán</a:t>
            </a:r>
            <a:r>
              <a:rPr lang="en-US" dirty="0" smtClean="0"/>
              <a:t> </a:t>
            </a:r>
            <a:r>
              <a:rPr lang="en-US" dirty="0" err="1" smtClean="0"/>
              <a:t>nhu</a:t>
            </a:r>
            <a:r>
              <a:rPr lang="en-US" dirty="0" smtClean="0"/>
              <a:t> </a:t>
            </a:r>
            <a:r>
              <a:rPr lang="en-US" dirty="0" err="1" smtClean="0"/>
              <a:t>cầu</a:t>
            </a:r>
            <a:r>
              <a:rPr lang="en-US" dirty="0" smtClean="0"/>
              <a:t> </a:t>
            </a:r>
            <a:r>
              <a:rPr lang="en-US" dirty="0" err="1" smtClean="0"/>
              <a:t>tiêu</a:t>
            </a:r>
            <a:r>
              <a:rPr lang="en-US" dirty="0" smtClean="0"/>
              <a:t> </a:t>
            </a:r>
            <a:r>
              <a:rPr lang="en-US" dirty="0" err="1" smtClean="0"/>
              <a:t>thụ</a:t>
            </a:r>
            <a:r>
              <a:rPr lang="en-US" dirty="0" smtClean="0"/>
              <a:t> </a:t>
            </a:r>
            <a:r>
              <a:rPr lang="en-US" dirty="0" err="1" smtClean="0"/>
              <a:t>các</a:t>
            </a:r>
            <a:r>
              <a:rPr lang="en-US" dirty="0" smtClean="0"/>
              <a:t> </a:t>
            </a:r>
            <a:r>
              <a:rPr lang="en-US" dirty="0" err="1" smtClean="0"/>
              <a:t>loại</a:t>
            </a:r>
            <a:r>
              <a:rPr lang="en-US" dirty="0" smtClean="0"/>
              <a:t> </a:t>
            </a:r>
            <a:r>
              <a:rPr lang="en-US" dirty="0" err="1" smtClean="0"/>
              <a:t>sản</a:t>
            </a:r>
            <a:r>
              <a:rPr lang="en-US" dirty="0" smtClean="0"/>
              <a:t> </a:t>
            </a:r>
            <a:r>
              <a:rPr lang="en-US" dirty="0" err="1" smtClean="0"/>
              <a:t>phẩm</a:t>
            </a:r>
            <a:r>
              <a:rPr lang="en-US" dirty="0" smtClean="0"/>
              <a:t> </a:t>
            </a:r>
            <a:r>
              <a:rPr lang="en-US" dirty="0" err="1" smtClean="0"/>
              <a:t>mà</a:t>
            </a:r>
            <a:r>
              <a:rPr lang="en-US" dirty="0" smtClean="0"/>
              <a:t> </a:t>
            </a:r>
            <a:r>
              <a:rPr lang="en-US" dirty="0" err="1" smtClean="0"/>
              <a:t>doanh</a:t>
            </a:r>
            <a:r>
              <a:rPr lang="en-US" dirty="0" smtClean="0"/>
              <a:t> </a:t>
            </a:r>
            <a:r>
              <a:rPr lang="en-US" dirty="0" err="1" smtClean="0"/>
              <a:t>nghiêp</a:t>
            </a:r>
            <a:r>
              <a:rPr lang="en-US" dirty="0" smtClean="0"/>
              <a:t> </a:t>
            </a:r>
            <a:r>
              <a:rPr lang="en-US" dirty="0" err="1" smtClean="0"/>
              <a:t>dự</a:t>
            </a:r>
            <a:r>
              <a:rPr lang="en-US" dirty="0" smtClean="0"/>
              <a:t> </a:t>
            </a:r>
            <a:r>
              <a:rPr lang="en-US" dirty="0" err="1" smtClean="0"/>
              <a:t>kiến</a:t>
            </a:r>
            <a:r>
              <a:rPr lang="en-US" dirty="0" smtClean="0"/>
              <a:t> </a:t>
            </a:r>
            <a:r>
              <a:rPr lang="en-US" dirty="0" err="1" smtClean="0"/>
              <a:t>sản</a:t>
            </a:r>
            <a:r>
              <a:rPr lang="en-US" dirty="0" smtClean="0"/>
              <a:t> </a:t>
            </a:r>
            <a:r>
              <a:rPr lang="en-US" dirty="0" err="1" smtClean="0"/>
              <a:t>xuất</a:t>
            </a:r>
            <a:r>
              <a:rPr lang="en-US" dirty="0" smtClean="0"/>
              <a:t> </a:t>
            </a:r>
            <a:r>
              <a:rPr lang="en-US" dirty="0" err="1" smtClean="0"/>
              <a:t>cung</a:t>
            </a:r>
            <a:r>
              <a:rPr lang="en-US" dirty="0" smtClean="0"/>
              <a:t> </a:t>
            </a:r>
            <a:r>
              <a:rPr lang="en-US" dirty="0" err="1" smtClean="0"/>
              <a:t>cấp</a:t>
            </a:r>
            <a:r>
              <a:rPr lang="en-US" dirty="0" smtClean="0"/>
              <a:t> </a:t>
            </a:r>
            <a:r>
              <a:rPr lang="en-US" dirty="0" err="1" smtClean="0"/>
              <a:t>cho</a:t>
            </a:r>
            <a:r>
              <a:rPr lang="en-US" dirty="0" smtClean="0"/>
              <a:t> </a:t>
            </a:r>
            <a:r>
              <a:rPr lang="en-US" dirty="0" err="1" smtClean="0"/>
              <a:t>thị</a:t>
            </a:r>
            <a:r>
              <a:rPr lang="en-US" dirty="0" smtClean="0"/>
              <a:t> </a:t>
            </a:r>
            <a:r>
              <a:rPr lang="en-US" dirty="0" err="1" smtClean="0"/>
              <a:t>trường</a:t>
            </a:r>
            <a:r>
              <a:rPr lang="en-US" dirty="0" smtClean="0"/>
              <a:t> </a:t>
            </a:r>
            <a:r>
              <a:rPr lang="en-US" dirty="0" err="1" smtClean="0"/>
              <a:t>về</a:t>
            </a:r>
            <a:r>
              <a:rPr lang="en-US" dirty="0" smtClean="0"/>
              <a:t> </a:t>
            </a:r>
            <a:r>
              <a:rPr lang="en-US" dirty="0" err="1" smtClean="0"/>
              <a:t>số</a:t>
            </a:r>
            <a:r>
              <a:rPr lang="en-US" dirty="0" smtClean="0"/>
              <a:t> </a:t>
            </a:r>
            <a:r>
              <a:rPr lang="en-US" dirty="0" err="1" smtClean="0"/>
              <a:t>lượng</a:t>
            </a:r>
            <a:r>
              <a:rPr lang="en-US" dirty="0" smtClean="0"/>
              <a:t>, </a:t>
            </a:r>
            <a:r>
              <a:rPr lang="en-US" dirty="0" err="1" smtClean="0"/>
              <a:t>chủng</a:t>
            </a:r>
            <a:r>
              <a:rPr lang="en-US" dirty="0" smtClean="0"/>
              <a:t> </a:t>
            </a:r>
            <a:r>
              <a:rPr lang="en-US" dirty="0" err="1" smtClean="0"/>
              <a:t>loại</a:t>
            </a:r>
            <a:r>
              <a:rPr lang="en-US" dirty="0" smtClean="0"/>
              <a:t> </a:t>
            </a:r>
            <a:r>
              <a:rPr lang="en-US" dirty="0" err="1" smtClean="0"/>
              <a:t>sản</a:t>
            </a:r>
            <a:r>
              <a:rPr lang="en-US" dirty="0" smtClean="0"/>
              <a:t> </a:t>
            </a:r>
            <a:r>
              <a:rPr lang="en-US" dirty="0" err="1" smtClean="0"/>
              <a:t>phẩm</a:t>
            </a:r>
            <a:r>
              <a:rPr lang="en-US" dirty="0" smtClean="0"/>
              <a:t>…</a:t>
            </a:r>
            <a:r>
              <a:rPr lang="en-US" dirty="0" err="1" smtClean="0"/>
              <a:t>mà</a:t>
            </a:r>
            <a:r>
              <a:rPr lang="en-US" dirty="0" smtClean="0"/>
              <a:t> </a:t>
            </a:r>
            <a:r>
              <a:rPr lang="en-US" dirty="0" err="1" smtClean="0"/>
              <a:t>doanh</a:t>
            </a:r>
            <a:r>
              <a:rPr lang="en-US" dirty="0" smtClean="0"/>
              <a:t> </a:t>
            </a:r>
            <a:r>
              <a:rPr lang="en-US" dirty="0" err="1" smtClean="0"/>
              <a:t>nghiệp</a:t>
            </a:r>
            <a:r>
              <a:rPr lang="en-US" dirty="0" smtClean="0"/>
              <a:t> </a:t>
            </a:r>
            <a:r>
              <a:rPr lang="en-US" dirty="0" err="1" smtClean="0"/>
              <a:t>cần</a:t>
            </a:r>
            <a:r>
              <a:rPr lang="en-US" dirty="0" smtClean="0"/>
              <a:t> </a:t>
            </a:r>
            <a:r>
              <a:rPr lang="en-US" dirty="0" err="1" smtClean="0"/>
              <a:t>đáp</a:t>
            </a:r>
            <a:r>
              <a:rPr lang="en-US" dirty="0" smtClean="0"/>
              <a:t> </a:t>
            </a:r>
            <a:r>
              <a:rPr lang="en-US" dirty="0" err="1" smtClean="0"/>
              <a:t>ứng</a:t>
            </a:r>
            <a:endParaRPr lang="en-US" dirty="0" smtClean="0"/>
          </a:p>
          <a:p>
            <a:endParaRPr lang="en-US" dirty="0" smtClean="0"/>
          </a:p>
          <a:p>
            <a:pPr marL="285750" indent="-285750">
              <a:buFontTx/>
              <a:buChar char="-"/>
            </a:pPr>
            <a:r>
              <a:rPr lang="en-US" dirty="0" err="1" smtClean="0"/>
              <a:t>Phân</a:t>
            </a:r>
            <a:r>
              <a:rPr lang="en-US" dirty="0" smtClean="0"/>
              <a:t> </a:t>
            </a:r>
            <a:r>
              <a:rPr lang="en-US" dirty="0" err="1" smtClean="0"/>
              <a:t>loại</a:t>
            </a:r>
            <a:r>
              <a:rPr lang="en-US" dirty="0" smtClean="0"/>
              <a:t>:  </a:t>
            </a:r>
            <a:r>
              <a:rPr lang="en-US" dirty="0" err="1" smtClean="0"/>
              <a:t>đối</a:t>
            </a:r>
            <a:r>
              <a:rPr lang="en-US" dirty="0" smtClean="0"/>
              <a:t> </a:t>
            </a:r>
            <a:r>
              <a:rPr lang="en-US" dirty="0" err="1" smtClean="0"/>
              <a:t>với</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xây</a:t>
            </a:r>
            <a:r>
              <a:rPr lang="en-US" dirty="0" smtClean="0"/>
              <a:t> </a:t>
            </a:r>
            <a:r>
              <a:rPr lang="en-US" dirty="0" err="1" smtClean="0"/>
              <a:t>dựng</a:t>
            </a:r>
            <a:r>
              <a:rPr lang="en-US" dirty="0" smtClean="0"/>
              <a:t> ta </a:t>
            </a:r>
            <a:r>
              <a:rPr lang="en-US" dirty="0" err="1" smtClean="0"/>
              <a:t>có</a:t>
            </a:r>
            <a:r>
              <a:rPr lang="en-US" dirty="0" smtClean="0"/>
              <a:t> </a:t>
            </a:r>
            <a:r>
              <a:rPr lang="en-US" dirty="0" err="1" smtClean="0"/>
              <a:t>thể</a:t>
            </a:r>
            <a:r>
              <a:rPr lang="en-US" dirty="0" smtClean="0"/>
              <a:t> chia </a:t>
            </a:r>
            <a:r>
              <a:rPr lang="en-US" dirty="0" err="1" smtClean="0"/>
              <a:t>sản</a:t>
            </a:r>
            <a:r>
              <a:rPr lang="en-US" dirty="0" smtClean="0"/>
              <a:t> </a:t>
            </a:r>
            <a:r>
              <a:rPr lang="en-US" dirty="0" err="1" smtClean="0"/>
              <a:t>phẩm</a:t>
            </a:r>
            <a:r>
              <a:rPr lang="en-US" dirty="0" smtClean="0"/>
              <a:t> </a:t>
            </a:r>
            <a:r>
              <a:rPr lang="en-US" dirty="0" err="1" smtClean="0"/>
              <a:t>của</a:t>
            </a:r>
            <a:r>
              <a:rPr lang="en-US" dirty="0" smtClean="0"/>
              <a:t> </a:t>
            </a:r>
            <a:r>
              <a:rPr lang="en-US" dirty="0" err="1" smtClean="0"/>
              <a:t>họ</a:t>
            </a:r>
            <a:r>
              <a:rPr lang="en-US" dirty="0" smtClean="0"/>
              <a:t> </a:t>
            </a:r>
            <a:r>
              <a:rPr lang="en-US" dirty="0" err="1" smtClean="0"/>
              <a:t>thành</a:t>
            </a:r>
            <a:r>
              <a:rPr lang="en-US" dirty="0" smtClean="0"/>
              <a:t> 2 </a:t>
            </a:r>
            <a:r>
              <a:rPr lang="en-US" dirty="0" err="1" smtClean="0"/>
              <a:t>nhóm</a:t>
            </a:r>
            <a:endParaRPr lang="en-US" dirty="0"/>
          </a:p>
        </p:txBody>
      </p:sp>
      <p:sp>
        <p:nvSpPr>
          <p:cNvPr id="9" name="TextBox 8"/>
          <p:cNvSpPr txBox="1"/>
          <p:nvPr/>
        </p:nvSpPr>
        <p:spPr>
          <a:xfrm>
            <a:off x="2116428" y="3000778"/>
            <a:ext cx="7959144" cy="2308324"/>
          </a:xfrm>
          <a:prstGeom prst="rect">
            <a:avLst/>
          </a:prstGeom>
          <a:noFill/>
        </p:spPr>
        <p:txBody>
          <a:bodyPr wrap="square" rtlCol="0">
            <a:spAutoFit/>
          </a:bodyPr>
          <a:lstStyle/>
          <a:p>
            <a:r>
              <a:rPr lang="vi-VN" dirty="0" smtClean="0">
                <a:latin typeface="Times New Roman" panose="02020603050405020304" pitchFamily="18" charset="0"/>
                <a:cs typeface="Times New Roman" panose="02020603050405020304" pitchFamily="18" charset="0"/>
              </a:rPr>
              <a:t>+ các sản phẩm xây dựng: là các công trình cố định phục vụ nhu cấu phục vụ cá nhân hay xã hội: nhà cửa, cầu đường, công trình thoát nước…..Đối với các sản phẩm xây dựng việc dự đoán nhu cầu phải dựa vào quy hoạch phát triển của ngành, kế hoạch xây dựng của nhà nước..</a:t>
            </a:r>
          </a:p>
          <a:p>
            <a:r>
              <a:rPr lang="vi-VN" dirty="0" smtClean="0">
                <a:latin typeface="Times New Roman" panose="02020603050405020304" pitchFamily="18" charset="0"/>
                <a:cs typeface="Times New Roman" panose="02020603050405020304" pitchFamily="18" charset="0"/>
              </a:rPr>
              <a:t>+ Các sản phẩm mang tính công nghiệp: vật liệu xây dựng, các cấu kiện đúc sẵn, các chi tiết phục vụ máy xây dựng…. Đối với các sản phẩm mang tính công nghiệp thì việc dự đoán nhu cầu tiêu thụ sản phẩm của doanh nghiệp phải dựa vào kết quả điều tra thị trường tiêu thụ và thị trường sản xuất.</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656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arn(inVertical)">
                                      <p:cBhvr>
                                        <p:cTn id="13" dur="500"/>
                                        <p:tgtEl>
                                          <p:spTgt spid="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randombar(horizontal)">
                                      <p:cBhvr>
                                        <p:cTn id="18" dur="500"/>
                                        <p:tgtEl>
                                          <p:spTgt spid="9">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wheel(1)">
                                      <p:cBhvr>
                                        <p:cTn id="23" dur="20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528034" y="91400"/>
            <a:ext cx="11522299" cy="646331"/>
          </a:xfrm>
          <a:prstGeom prst="rect">
            <a:avLst/>
          </a:prstGeom>
          <a:noFill/>
        </p:spPr>
        <p:txBody>
          <a:bodyPr wrap="square" rtlCol="0">
            <a:spAutoFit/>
          </a:bodyPr>
          <a:lstStyle/>
          <a:p>
            <a:r>
              <a:rPr lang="en-US" sz="3600" dirty="0" smtClean="0"/>
              <a:t>1.2 </a:t>
            </a:r>
            <a:r>
              <a:rPr lang="en-US" sz="3600" dirty="0" err="1" smtClean="0"/>
              <a:t>Phương</a:t>
            </a:r>
            <a:r>
              <a:rPr lang="en-US" sz="3600" dirty="0" smtClean="0"/>
              <a:t> </a:t>
            </a:r>
            <a:r>
              <a:rPr lang="en-US" sz="3600" dirty="0" err="1" smtClean="0"/>
              <a:t>pháp</a:t>
            </a:r>
            <a:r>
              <a:rPr lang="en-US" sz="3600" dirty="0" smtClean="0"/>
              <a:t> </a:t>
            </a:r>
            <a:r>
              <a:rPr lang="en-US" sz="3600" dirty="0" err="1" smtClean="0"/>
              <a:t>phục</a:t>
            </a:r>
            <a:r>
              <a:rPr lang="en-US" sz="3600" dirty="0" smtClean="0"/>
              <a:t> </a:t>
            </a:r>
            <a:r>
              <a:rPr lang="en-US" sz="3600" dirty="0" err="1" smtClean="0"/>
              <a:t>vụ</a:t>
            </a:r>
            <a:r>
              <a:rPr lang="en-US" sz="3600" dirty="0" smtClean="0"/>
              <a:t> </a:t>
            </a:r>
            <a:r>
              <a:rPr lang="en-US" sz="3600" dirty="0" err="1" smtClean="0"/>
              <a:t>và</a:t>
            </a:r>
            <a:r>
              <a:rPr lang="en-US" sz="3600" dirty="0" smtClean="0"/>
              <a:t> </a:t>
            </a:r>
            <a:r>
              <a:rPr lang="en-US" sz="3600" dirty="0" err="1" smtClean="0"/>
              <a:t>kích</a:t>
            </a:r>
            <a:r>
              <a:rPr lang="en-US" sz="3600" dirty="0" smtClean="0"/>
              <a:t> </a:t>
            </a:r>
            <a:r>
              <a:rPr lang="en-US" sz="3600" dirty="0" err="1" smtClean="0"/>
              <a:t>thích</a:t>
            </a:r>
            <a:r>
              <a:rPr lang="en-US" sz="3600" dirty="0" smtClean="0"/>
              <a:t> </a:t>
            </a:r>
            <a:r>
              <a:rPr lang="en-US" sz="3600" dirty="0" err="1" smtClean="0"/>
              <a:t>khách</a:t>
            </a:r>
            <a:r>
              <a:rPr lang="en-US" sz="3600" dirty="0" smtClean="0"/>
              <a:t> </a:t>
            </a:r>
            <a:r>
              <a:rPr lang="en-US" sz="3600" dirty="0" err="1" smtClean="0"/>
              <a:t>hàng</a:t>
            </a:r>
            <a:r>
              <a:rPr lang="en-US" sz="3600" dirty="0" smtClean="0"/>
              <a:t> </a:t>
            </a:r>
            <a:r>
              <a:rPr lang="en-US" sz="3600" dirty="0" err="1" smtClean="0"/>
              <a:t>mua</a:t>
            </a:r>
            <a:r>
              <a:rPr lang="en-US" sz="3600" dirty="0" smtClean="0"/>
              <a:t> </a:t>
            </a:r>
            <a:r>
              <a:rPr lang="en-US" sz="3600" dirty="0" err="1" smtClean="0"/>
              <a:t>hàng</a:t>
            </a:r>
            <a:endParaRPr lang="en-US" sz="3600" dirty="0"/>
          </a:p>
        </p:txBody>
      </p:sp>
      <p:sp>
        <p:nvSpPr>
          <p:cNvPr id="5" name="Left-Right-Up Arrow 4"/>
          <p:cNvSpPr/>
          <p:nvPr/>
        </p:nvSpPr>
        <p:spPr>
          <a:xfrm>
            <a:off x="3786388" y="2121793"/>
            <a:ext cx="5640947" cy="2949263"/>
          </a:xfrm>
          <a:prstGeom prst="leftRightUpArrow">
            <a:avLst/>
          </a:prstGeom>
          <a:solidFill>
            <a:srgbClr val="8B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noProof="1" smtClean="0"/>
              <a:t>Các yếu tố tác động tới nhu cầu mua hàng của khách hàng</a:t>
            </a:r>
            <a:endParaRPr lang="vi-VN" sz="2400" noProof="1"/>
          </a:p>
        </p:txBody>
      </p:sp>
      <p:sp>
        <p:nvSpPr>
          <p:cNvPr id="6" name="Oval 5"/>
          <p:cNvSpPr/>
          <p:nvPr/>
        </p:nvSpPr>
        <p:spPr>
          <a:xfrm>
            <a:off x="1627029" y="3245475"/>
            <a:ext cx="2026273" cy="1957589"/>
          </a:xfrm>
          <a:prstGeom prst="ellipse">
            <a:avLst/>
          </a:prstGeom>
          <a:solidFill>
            <a:srgbClr val="8B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yếu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mua</a:t>
            </a:r>
            <a:endParaRPr lang="en-US" dirty="0">
              <a:latin typeface="Times New Roman" panose="02020603050405020304" pitchFamily="18" charset="0"/>
              <a:cs typeface="Times New Roman" panose="02020603050405020304" pitchFamily="18" charset="0"/>
            </a:endParaRPr>
          </a:p>
        </p:txBody>
      </p:sp>
      <p:sp>
        <p:nvSpPr>
          <p:cNvPr id="7" name="Oval 6"/>
          <p:cNvSpPr/>
          <p:nvPr/>
        </p:nvSpPr>
        <p:spPr>
          <a:xfrm>
            <a:off x="5355465" y="674892"/>
            <a:ext cx="2717441" cy="1275840"/>
          </a:xfrm>
          <a:prstGeom prst="ellipse">
            <a:avLst/>
          </a:prstGeom>
          <a:solidFill>
            <a:srgbClr val="8B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Các</a:t>
            </a:r>
            <a:r>
              <a:rPr lang="en-US" dirty="0" smtClean="0"/>
              <a:t> </a:t>
            </a:r>
            <a:r>
              <a:rPr lang="en-US" dirty="0" err="1" smtClean="0"/>
              <a:t>yếu</a:t>
            </a:r>
            <a:r>
              <a:rPr lang="en-US" dirty="0" smtClean="0"/>
              <a:t> </a:t>
            </a:r>
            <a:r>
              <a:rPr lang="en-US" dirty="0" err="1" smtClean="0"/>
              <a:t>tố</a:t>
            </a:r>
            <a:r>
              <a:rPr lang="en-US" dirty="0" smtClean="0"/>
              <a:t> </a:t>
            </a:r>
            <a:r>
              <a:rPr lang="en-US" dirty="0" err="1" smtClean="0"/>
              <a:t>bên</a:t>
            </a:r>
            <a:r>
              <a:rPr lang="en-US" dirty="0" smtClean="0"/>
              <a:t> </a:t>
            </a:r>
            <a:r>
              <a:rPr lang="en-US" dirty="0" err="1" smtClean="0"/>
              <a:t>bán</a:t>
            </a:r>
            <a:endParaRPr lang="en-US" dirty="0"/>
          </a:p>
        </p:txBody>
      </p:sp>
      <p:sp>
        <p:nvSpPr>
          <p:cNvPr id="8" name="Oval 7"/>
          <p:cNvSpPr/>
          <p:nvPr/>
        </p:nvSpPr>
        <p:spPr>
          <a:xfrm>
            <a:off x="9755746" y="3164981"/>
            <a:ext cx="2107842" cy="1957589"/>
          </a:xfrm>
          <a:prstGeom prst="ellipse">
            <a:avLst/>
          </a:prstGeom>
          <a:solidFill>
            <a:srgbClr val="8B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Các</a:t>
            </a:r>
            <a:r>
              <a:rPr lang="en-US" dirty="0" smtClean="0"/>
              <a:t> </a:t>
            </a:r>
            <a:r>
              <a:rPr lang="en-US" dirty="0" err="1" smtClean="0"/>
              <a:t>yếu</a:t>
            </a:r>
            <a:r>
              <a:rPr lang="en-US" dirty="0" smtClean="0"/>
              <a:t> </a:t>
            </a:r>
            <a:r>
              <a:rPr lang="en-US" dirty="0" err="1" smtClean="0"/>
              <a:t>tố</a:t>
            </a:r>
            <a:r>
              <a:rPr lang="en-US" dirty="0" smtClean="0"/>
              <a:t> </a:t>
            </a:r>
            <a:r>
              <a:rPr lang="en-US" dirty="0" err="1" smtClean="0"/>
              <a:t>của</a:t>
            </a:r>
            <a:r>
              <a:rPr lang="en-US" dirty="0" smtClean="0"/>
              <a:t> </a:t>
            </a:r>
            <a:r>
              <a:rPr lang="en-US" dirty="0" err="1" smtClean="0"/>
              <a:t>môi</a:t>
            </a:r>
            <a:r>
              <a:rPr lang="en-US" dirty="0" smtClean="0"/>
              <a:t> </a:t>
            </a:r>
            <a:r>
              <a:rPr lang="en-US" dirty="0" err="1" smtClean="0"/>
              <a:t>trường</a:t>
            </a:r>
            <a:r>
              <a:rPr lang="en-US" dirty="0" smtClean="0"/>
              <a:t> </a:t>
            </a:r>
            <a:r>
              <a:rPr lang="en-US" dirty="0" err="1" smtClean="0"/>
              <a:t>vĩ</a:t>
            </a:r>
            <a:r>
              <a:rPr lang="en-US" dirty="0" smtClean="0"/>
              <a:t> </a:t>
            </a:r>
            <a:r>
              <a:rPr lang="en-US" dirty="0" err="1" smtClean="0"/>
              <a:t>mô</a:t>
            </a:r>
            <a:endParaRPr lang="en-US" dirty="0"/>
          </a:p>
        </p:txBody>
      </p:sp>
    </p:spTree>
    <p:extLst>
      <p:ext uri="{BB962C8B-B14F-4D97-AF65-F5344CB8AC3E}">
        <p14:creationId xmlns:p14="http://schemas.microsoft.com/office/powerpoint/2010/main" val="1039766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9" cy="6857999"/>
          </a:xfrm>
          <a:prstGeom prst="rect">
            <a:avLst/>
          </a:prstGeom>
        </p:spPr>
      </p:pic>
      <p:sp>
        <p:nvSpPr>
          <p:cNvPr id="2" name="TextBox 1"/>
          <p:cNvSpPr txBox="1"/>
          <p:nvPr/>
        </p:nvSpPr>
        <p:spPr>
          <a:xfrm>
            <a:off x="2550017" y="167426"/>
            <a:ext cx="9337183" cy="461665"/>
          </a:xfrm>
          <a:prstGeom prst="rect">
            <a:avLst/>
          </a:prstGeom>
          <a:noFill/>
        </p:spPr>
        <p:txBody>
          <a:bodyPr wrap="square" rtlCol="0">
            <a:spAutoFit/>
          </a:bodyPr>
          <a:lstStyle/>
          <a:p>
            <a:r>
              <a:rPr lang="vi-VN" sz="2400" b="1" i="1" u="sng" noProof="1" smtClean="0">
                <a:solidFill>
                  <a:schemeClr val="accent5"/>
                </a:solidFill>
                <a:latin typeface="Times New Roman" panose="02020603050405020304" pitchFamily="18" charset="0"/>
                <a:cs typeface="Times New Roman" panose="02020603050405020304" pitchFamily="18" charset="0"/>
              </a:rPr>
              <a:t>Các yếu tố bên mua</a:t>
            </a:r>
            <a:r>
              <a:rPr lang="en-US" dirty="0" smtClean="0"/>
              <a:t>: </a:t>
            </a:r>
            <a:r>
              <a:rPr lang="vi-VN" sz="2000" noProof="1" smtClean="0">
                <a:latin typeface="Times New Roman" panose="02020603050405020304" pitchFamily="18" charset="0"/>
                <a:cs typeface="Times New Roman" panose="02020603050405020304" pitchFamily="18" charset="0"/>
              </a:rPr>
              <a:t>có 3 yếu tốc tác động đến nhu cầu mua hàng của khách hàng</a:t>
            </a:r>
            <a:endParaRPr lang="vi-VN" sz="2000" noProof="1">
              <a:latin typeface="Times New Roman" panose="02020603050405020304" pitchFamily="18" charset="0"/>
              <a:cs typeface="Times New Roman" panose="02020603050405020304" pitchFamily="18" charset="0"/>
            </a:endParaRPr>
          </a:p>
        </p:txBody>
      </p:sp>
      <p:sp>
        <p:nvSpPr>
          <p:cNvPr id="3" name="TextBox 2"/>
          <p:cNvSpPr txBox="1"/>
          <p:nvPr/>
        </p:nvSpPr>
        <p:spPr>
          <a:xfrm>
            <a:off x="2150773" y="877003"/>
            <a:ext cx="9182636" cy="646331"/>
          </a:xfrm>
          <a:prstGeom prst="rect">
            <a:avLst/>
          </a:prstGeom>
          <a:noFill/>
        </p:spPr>
        <p:txBody>
          <a:bodyPr wrap="square" rtlCol="0">
            <a:spAutoFit/>
          </a:bodyPr>
          <a:lstStyle/>
          <a:p>
            <a:r>
              <a:rPr lang="vi-VN" b="1" noProof="1" smtClean="0">
                <a:latin typeface="+mj-lt"/>
              </a:rPr>
              <a:t>1.Động cơ mua hàng của khách hàng: </a:t>
            </a:r>
            <a:r>
              <a:rPr lang="vi-VN" noProof="1" smtClean="0">
                <a:latin typeface="+mj-lt"/>
              </a:rPr>
              <a:t>là yếu tố tác động trực tiếp đến quy mô,cơ cấu và hình thức mua hàng do 3 động cơ chủ yếu tạo nên:</a:t>
            </a:r>
            <a:endParaRPr lang="vi-VN" b="1" noProof="1">
              <a:latin typeface="+mj-lt"/>
            </a:endParaRPr>
          </a:p>
        </p:txBody>
      </p:sp>
      <p:sp>
        <p:nvSpPr>
          <p:cNvPr id="5" name="TextBox 4"/>
          <p:cNvSpPr txBox="1"/>
          <p:nvPr/>
        </p:nvSpPr>
        <p:spPr>
          <a:xfrm>
            <a:off x="2691684" y="1487088"/>
            <a:ext cx="9500315" cy="1200329"/>
          </a:xfrm>
          <a:prstGeom prst="rect">
            <a:avLst/>
          </a:prstGeom>
          <a:noFill/>
        </p:spPr>
        <p:txBody>
          <a:bodyPr wrap="square" rtlCol="0">
            <a:spAutoFit/>
          </a:bodyPr>
          <a:lstStyle/>
          <a:p>
            <a:pPr marL="285750" indent="-285750">
              <a:buFont typeface="Arial" panose="020B0604020202020204" pitchFamily="34" charset="0"/>
              <a:buChar char="•"/>
            </a:pPr>
            <a:r>
              <a:rPr lang="vi-VN" i="1" noProof="1" smtClean="0">
                <a:latin typeface="+mj-lt"/>
              </a:rPr>
              <a:t>Nhu cấu tự nhiên của họ</a:t>
            </a:r>
            <a:r>
              <a:rPr lang="vi-VN" noProof="1" smtClean="0">
                <a:latin typeface="+mj-lt"/>
              </a:rPr>
              <a:t>: là nhu cầu mua sản phẩm thiết yếu phục vụ cho cuộc sống</a:t>
            </a:r>
            <a:endParaRPr lang="en-US" noProof="1" smtClean="0">
              <a:latin typeface="+mj-lt"/>
            </a:endParaRPr>
          </a:p>
          <a:p>
            <a:pPr marL="285750" indent="-285750">
              <a:buFont typeface="Arial" panose="020B0604020202020204" pitchFamily="34" charset="0"/>
              <a:buChar char="•"/>
            </a:pPr>
            <a:r>
              <a:rPr lang="vi-VN" i="1" noProof="1" smtClean="0">
                <a:latin typeface="Times New Roman" panose="02020603050405020304" pitchFamily="18" charset="0"/>
                <a:cs typeface="Times New Roman" panose="02020603050405020304" pitchFamily="18" charset="0"/>
              </a:rPr>
              <a:t>Trí tưởng tượng của người tiêu dùng:</a:t>
            </a:r>
            <a:r>
              <a:rPr lang="vi-VN" noProof="1" smtClean="0">
                <a:latin typeface="Times New Roman" panose="02020603050405020304" pitchFamily="18" charset="0"/>
                <a:cs typeface="Times New Roman" panose="02020603050405020304" pitchFamily="18" charset="0"/>
              </a:rPr>
              <a:t>là sự tưởng tượng ra những hình ảnh mới trên xơ sở của những sản phẩm đang có trên thị trường được người sử dụng tái tạo lại trước khi mua</a:t>
            </a:r>
            <a:endParaRPr lang="en-US" noProof="1"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i="1" noProof="1" smtClean="0">
                <a:latin typeface="Times New Roman" panose="02020603050405020304" pitchFamily="18" charset="0"/>
                <a:cs typeface="Times New Roman" panose="02020603050405020304" pitchFamily="18" charset="0"/>
              </a:rPr>
              <a:t>Mong muốc của người tiêu dùng: </a:t>
            </a:r>
            <a:r>
              <a:rPr lang="en-US" noProof="1" smtClean="0">
                <a:latin typeface="Times New Roman" panose="02020603050405020304" pitchFamily="18" charset="0"/>
                <a:cs typeface="Times New Roman" panose="02020603050405020304" pitchFamily="18" charset="0"/>
              </a:rPr>
              <a:t>nhu cầu bức thiết người tiêu dùng cần đáp ứng</a:t>
            </a:r>
            <a:endParaRPr lang="vi-VN" i="1" noProof="1">
              <a:latin typeface="Times New Roman" panose="02020603050405020304" pitchFamily="18" charset="0"/>
              <a:cs typeface="Times New Roman" panose="02020603050405020304" pitchFamily="18" charset="0"/>
            </a:endParaRPr>
          </a:p>
        </p:txBody>
      </p:sp>
      <p:sp>
        <p:nvSpPr>
          <p:cNvPr id="6" name="TextBox 5"/>
          <p:cNvSpPr txBox="1"/>
          <p:nvPr/>
        </p:nvSpPr>
        <p:spPr>
          <a:xfrm>
            <a:off x="2150773" y="2686755"/>
            <a:ext cx="9118242" cy="369332"/>
          </a:xfrm>
          <a:prstGeom prst="rect">
            <a:avLst/>
          </a:prstGeom>
          <a:noFill/>
        </p:spPr>
        <p:txBody>
          <a:bodyPr wrap="square" rtlCol="0">
            <a:spAutoFit/>
          </a:bodyPr>
          <a:lstStyle/>
          <a:p>
            <a:r>
              <a:rPr lang="vi-VN" b="1" dirty="0" smtClean="0">
                <a:latin typeface="Times New Roman" panose="02020603050405020304" pitchFamily="18" charset="0"/>
                <a:cs typeface="Times New Roman" panose="02020603050405020304" pitchFamily="18" charset="0"/>
              </a:rPr>
              <a:t>2. Yếu tố môi trường của người tiêu dùng</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3129566" y="3261574"/>
            <a:ext cx="184731" cy="369332"/>
          </a:xfrm>
          <a:prstGeom prst="rect">
            <a:avLst/>
          </a:prstGeom>
          <a:noFill/>
        </p:spPr>
        <p:txBody>
          <a:bodyPr wrap="none" rtlCol="0">
            <a:spAutoFit/>
          </a:bodyPr>
          <a:lstStyle/>
          <a:p>
            <a:endParaRPr lang="en-US" dirty="0"/>
          </a:p>
        </p:txBody>
      </p:sp>
      <p:sp>
        <p:nvSpPr>
          <p:cNvPr id="8" name="TextBox 7"/>
          <p:cNvSpPr txBox="1"/>
          <p:nvPr/>
        </p:nvSpPr>
        <p:spPr>
          <a:xfrm>
            <a:off x="2691685" y="3069214"/>
            <a:ext cx="8740328" cy="2308324"/>
          </a:xfrm>
          <a:prstGeom prst="rect">
            <a:avLst/>
          </a:prstGeom>
          <a:noFill/>
        </p:spPr>
        <p:txBody>
          <a:bodyPr wrap="square" rtlCol="0">
            <a:spAutoFit/>
          </a:bodyPr>
          <a:lstStyle/>
          <a:p>
            <a:pPr marL="285750" indent="-285750">
              <a:buFont typeface="Arial" panose="020B0604020202020204" pitchFamily="34" charset="0"/>
              <a:buChar char="•"/>
            </a:pPr>
            <a:r>
              <a:rPr lang="vi-VN" i="1" noProof="1" smtClean="0">
                <a:latin typeface="+mj-lt"/>
              </a:rPr>
              <a:t>Sự trao đổi giữa người tiêu dùng:</a:t>
            </a:r>
            <a:r>
              <a:rPr lang="vi-VN" noProof="1" smtClean="0">
                <a:latin typeface="+mj-lt"/>
              </a:rPr>
              <a:t>người có quan hệ giao tiếp với người tiêu dùng họ trao đổi  về nhu cầu tiêu dùng, chất lượng sản phẩm tạo ra tính dư luận</a:t>
            </a:r>
          </a:p>
          <a:p>
            <a:pPr marL="285750" indent="-285750">
              <a:buFont typeface="Arial" panose="020B0604020202020204" pitchFamily="34" charset="0"/>
              <a:buChar char="•"/>
            </a:pPr>
            <a:r>
              <a:rPr lang="vi-VN" i="1" noProof="1" smtClean="0">
                <a:latin typeface="+mj-lt"/>
              </a:rPr>
              <a:t>Cơ cấu gia đình của người tiêu dùng</a:t>
            </a:r>
            <a:r>
              <a:rPr lang="vi-VN" noProof="1" smtClean="0">
                <a:latin typeface="+mj-lt"/>
              </a:rPr>
              <a:t>: mỗi loại gia đình có cấu trúc riêng thì sẽ có nhu cầu riêng để phù hợp với sinh hoạt.</a:t>
            </a:r>
          </a:p>
          <a:p>
            <a:pPr marL="285750" indent="-285750">
              <a:buFont typeface="Arial" panose="020B0604020202020204" pitchFamily="34" charset="0"/>
              <a:buChar char="•"/>
            </a:pPr>
            <a:r>
              <a:rPr lang="vi-VN" i="1" noProof="1" smtClean="0">
                <a:latin typeface="+mj-lt"/>
              </a:rPr>
              <a:t>Tầng lớp xã hội của người tiêu dùng:</a:t>
            </a:r>
            <a:r>
              <a:rPr lang="vi-VN" noProof="1" smtClean="0">
                <a:latin typeface="+mj-lt"/>
              </a:rPr>
              <a:t>thể hiện địa vị của người tiêu dùng buộc họ phải có cách sử dụng tương ứng với vị trí xã hội</a:t>
            </a:r>
          </a:p>
          <a:p>
            <a:pPr marL="285750" indent="-285750">
              <a:buFont typeface="Arial" panose="020B0604020202020204" pitchFamily="34" charset="0"/>
              <a:buChar char="•"/>
            </a:pPr>
            <a:r>
              <a:rPr lang="vi-VN" i="1" noProof="1" smtClean="0">
                <a:latin typeface="+mj-lt"/>
              </a:rPr>
              <a:t>Trình độ văn hóa:</a:t>
            </a:r>
            <a:r>
              <a:rPr lang="vi-VN" noProof="1" smtClean="0">
                <a:latin typeface="+mj-lt"/>
              </a:rPr>
              <a:t>thể hiện sự nhận thức và tưởng tượng của họ trrong tiêu dùng mà người bán phải quan tâm</a:t>
            </a:r>
            <a:r>
              <a:rPr lang="en-US" dirty="0" smtClean="0"/>
              <a:t>.</a:t>
            </a:r>
            <a:endParaRPr lang="en-US" i="1" dirty="0"/>
          </a:p>
        </p:txBody>
      </p:sp>
      <p:sp>
        <p:nvSpPr>
          <p:cNvPr id="9" name="TextBox 8"/>
          <p:cNvSpPr txBox="1"/>
          <p:nvPr/>
        </p:nvSpPr>
        <p:spPr>
          <a:xfrm>
            <a:off x="2150773" y="5493090"/>
            <a:ext cx="6903075" cy="646331"/>
          </a:xfrm>
          <a:prstGeom prst="rect">
            <a:avLst/>
          </a:prstGeom>
          <a:noFill/>
        </p:spPr>
        <p:txBody>
          <a:bodyPr wrap="square" rtlCol="0">
            <a:spAutoFit/>
          </a:bodyPr>
          <a:lstStyle/>
          <a:p>
            <a:r>
              <a:rPr lang="vi-VN" b="1" noProof="1" smtClean="0">
                <a:latin typeface="Times New Roman" panose="02020603050405020304" pitchFamily="18" charset="0"/>
                <a:cs typeface="Times New Roman" panose="02020603050405020304" pitchFamily="18" charset="0"/>
              </a:rPr>
              <a:t>3. Các yếu tố chủ quan của từng người tiêu dùng</a:t>
            </a:r>
            <a:r>
              <a:rPr lang="vi-VN" noProof="1" smtClean="0">
                <a:latin typeface="Times New Roman" panose="02020603050405020304" pitchFamily="18" charset="0"/>
                <a:cs typeface="Times New Roman" panose="02020603050405020304" pitchFamily="18" charset="0"/>
              </a:rPr>
              <a:t>: mức thu nhập, lứa tuổi, giới tính, nghề nghiệp….</a:t>
            </a:r>
            <a:endParaRPr lang="vi-VN" noProof="1">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2028" y="5137158"/>
            <a:ext cx="3369971" cy="1720842"/>
          </a:xfrm>
          <a:prstGeom prst="rect">
            <a:avLst/>
          </a:prstGeom>
        </p:spPr>
      </p:pic>
    </p:spTree>
    <p:extLst>
      <p:ext uri="{BB962C8B-B14F-4D97-AF65-F5344CB8AC3E}">
        <p14:creationId xmlns:p14="http://schemas.microsoft.com/office/powerpoint/2010/main" val="80983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ircle(in)">
                                      <p:cBhvr>
                                        <p:cTn id="19" dur="20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80">
                                          <p:stCondLst>
                                            <p:cond delay="0"/>
                                          </p:stCondLst>
                                        </p:cTn>
                                        <p:tgtEl>
                                          <p:spTgt spid="6"/>
                                        </p:tgtEl>
                                      </p:cBhvr>
                                    </p:animEffect>
                                    <p:anim calcmode="lin" valueType="num">
                                      <p:cBhvr>
                                        <p:cTn id="25"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0" dur="26">
                                          <p:stCondLst>
                                            <p:cond delay="650"/>
                                          </p:stCondLst>
                                        </p:cTn>
                                        <p:tgtEl>
                                          <p:spTgt spid="6"/>
                                        </p:tgtEl>
                                      </p:cBhvr>
                                      <p:to x="100000" y="60000"/>
                                    </p:animScale>
                                    <p:animScale>
                                      <p:cBhvr>
                                        <p:cTn id="31" dur="166" decel="50000">
                                          <p:stCondLst>
                                            <p:cond delay="676"/>
                                          </p:stCondLst>
                                        </p:cTn>
                                        <p:tgtEl>
                                          <p:spTgt spid="6"/>
                                        </p:tgtEl>
                                      </p:cBhvr>
                                      <p:to x="100000" y="100000"/>
                                    </p:animScale>
                                    <p:animScale>
                                      <p:cBhvr>
                                        <p:cTn id="32" dur="26">
                                          <p:stCondLst>
                                            <p:cond delay="1312"/>
                                          </p:stCondLst>
                                        </p:cTn>
                                        <p:tgtEl>
                                          <p:spTgt spid="6"/>
                                        </p:tgtEl>
                                      </p:cBhvr>
                                      <p:to x="100000" y="80000"/>
                                    </p:animScale>
                                    <p:animScale>
                                      <p:cBhvr>
                                        <p:cTn id="33" dur="166" decel="50000">
                                          <p:stCondLst>
                                            <p:cond delay="1338"/>
                                          </p:stCondLst>
                                        </p:cTn>
                                        <p:tgtEl>
                                          <p:spTgt spid="6"/>
                                        </p:tgtEl>
                                      </p:cBhvr>
                                      <p:to x="100000" y="100000"/>
                                    </p:animScale>
                                    <p:animScale>
                                      <p:cBhvr>
                                        <p:cTn id="34" dur="26">
                                          <p:stCondLst>
                                            <p:cond delay="1642"/>
                                          </p:stCondLst>
                                        </p:cTn>
                                        <p:tgtEl>
                                          <p:spTgt spid="6"/>
                                        </p:tgtEl>
                                      </p:cBhvr>
                                      <p:to x="100000" y="90000"/>
                                    </p:animScale>
                                    <p:animScale>
                                      <p:cBhvr>
                                        <p:cTn id="35" dur="166" decel="50000">
                                          <p:stCondLst>
                                            <p:cond delay="1668"/>
                                          </p:stCondLst>
                                        </p:cTn>
                                        <p:tgtEl>
                                          <p:spTgt spid="6"/>
                                        </p:tgtEl>
                                      </p:cBhvr>
                                      <p:to x="100000" y="100000"/>
                                    </p:animScale>
                                    <p:animScale>
                                      <p:cBhvr>
                                        <p:cTn id="36" dur="26">
                                          <p:stCondLst>
                                            <p:cond delay="1808"/>
                                          </p:stCondLst>
                                        </p:cTn>
                                        <p:tgtEl>
                                          <p:spTgt spid="6"/>
                                        </p:tgtEl>
                                      </p:cBhvr>
                                      <p:to x="100000" y="95000"/>
                                    </p:animScale>
                                    <p:animScale>
                                      <p:cBhvr>
                                        <p:cTn id="37" dur="166" decel="50000">
                                          <p:stCondLst>
                                            <p:cond delay="1834"/>
                                          </p:stCondLst>
                                        </p:cTn>
                                        <p:tgtEl>
                                          <p:spTgt spid="6"/>
                                        </p:tgtEl>
                                      </p:cBhvr>
                                      <p:to x="100000" y="100000"/>
                                    </p:animScale>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checkerboard(across)">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p:cTn id="47" dur="1000" fill="hold"/>
                                        <p:tgtEl>
                                          <p:spTgt spid="9"/>
                                        </p:tgtEl>
                                        <p:attrNameLst>
                                          <p:attrName>ppt_w</p:attrName>
                                        </p:attrNameLst>
                                      </p:cBhvr>
                                      <p:tavLst>
                                        <p:tav tm="0">
                                          <p:val>
                                            <p:fltVal val="0"/>
                                          </p:val>
                                        </p:tav>
                                        <p:tav tm="100000">
                                          <p:val>
                                            <p:strVal val="#ppt_w"/>
                                          </p:val>
                                        </p:tav>
                                      </p:tavLst>
                                    </p:anim>
                                    <p:anim calcmode="lin" valueType="num">
                                      <p:cBhvr>
                                        <p:cTn id="48" dur="1000" fill="hold"/>
                                        <p:tgtEl>
                                          <p:spTgt spid="9"/>
                                        </p:tgtEl>
                                        <p:attrNameLst>
                                          <p:attrName>ppt_h</p:attrName>
                                        </p:attrNameLst>
                                      </p:cBhvr>
                                      <p:tavLst>
                                        <p:tav tm="0">
                                          <p:val>
                                            <p:fltVal val="0"/>
                                          </p:val>
                                        </p:tav>
                                        <p:tav tm="100000">
                                          <p:val>
                                            <p:strVal val="#ppt_h"/>
                                          </p:val>
                                        </p:tav>
                                      </p:tavLst>
                                    </p:anim>
                                    <p:anim calcmode="lin" valueType="num">
                                      <p:cBhvr>
                                        <p:cTn id="49" dur="1000" fill="hold"/>
                                        <p:tgtEl>
                                          <p:spTgt spid="9"/>
                                        </p:tgtEl>
                                        <p:attrNameLst>
                                          <p:attrName>style.rotation</p:attrName>
                                        </p:attrNameLst>
                                      </p:cBhvr>
                                      <p:tavLst>
                                        <p:tav tm="0">
                                          <p:val>
                                            <p:fltVal val="90"/>
                                          </p:val>
                                        </p:tav>
                                        <p:tav tm="100000">
                                          <p:val>
                                            <p:fltVal val="0"/>
                                          </p:val>
                                        </p:tav>
                                      </p:tavLst>
                                    </p:anim>
                                    <p:animEffect transition="in" filter="fade">
                                      <p:cBhvr>
                                        <p:cTn id="50" dur="10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6" presetClass="entr" presetSubtype="16"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circle(in)">
                                      <p:cBhvr>
                                        <p:cTn id="55"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2086377" y="64395"/>
            <a:ext cx="3747752" cy="461665"/>
          </a:xfrm>
          <a:prstGeom prst="rect">
            <a:avLst/>
          </a:prstGeom>
          <a:noFill/>
        </p:spPr>
        <p:txBody>
          <a:bodyPr wrap="square" rtlCol="0">
            <a:spAutoFit/>
          </a:bodyPr>
          <a:lstStyle/>
          <a:p>
            <a:r>
              <a:rPr lang="en-US" sz="2400" b="1" i="1" u="sng" dirty="0" err="1" smtClean="0">
                <a:solidFill>
                  <a:schemeClr val="accent5"/>
                </a:solidFill>
                <a:latin typeface="Times New Roman" panose="02020603050405020304" pitchFamily="18" charset="0"/>
                <a:cs typeface="Times New Roman" panose="02020603050405020304" pitchFamily="18" charset="0"/>
              </a:rPr>
              <a:t>Các</a:t>
            </a:r>
            <a:r>
              <a:rPr lang="en-US" sz="2400" b="1" i="1" u="sng" dirty="0" smtClean="0">
                <a:solidFill>
                  <a:schemeClr val="accent5"/>
                </a:solidFill>
                <a:latin typeface="Times New Roman" panose="02020603050405020304" pitchFamily="18" charset="0"/>
                <a:cs typeface="Times New Roman" panose="02020603050405020304" pitchFamily="18" charset="0"/>
              </a:rPr>
              <a:t> </a:t>
            </a:r>
            <a:r>
              <a:rPr lang="en-US" sz="2400" b="1" i="1" u="sng" dirty="0" err="1" smtClean="0">
                <a:solidFill>
                  <a:schemeClr val="accent5"/>
                </a:solidFill>
                <a:latin typeface="Times New Roman" panose="02020603050405020304" pitchFamily="18" charset="0"/>
                <a:cs typeface="Times New Roman" panose="02020603050405020304" pitchFamily="18" charset="0"/>
              </a:rPr>
              <a:t>yếu</a:t>
            </a:r>
            <a:r>
              <a:rPr lang="en-US" sz="2400" b="1" i="1" u="sng" dirty="0" smtClean="0">
                <a:solidFill>
                  <a:schemeClr val="accent5"/>
                </a:solidFill>
                <a:latin typeface="Times New Roman" panose="02020603050405020304" pitchFamily="18" charset="0"/>
                <a:cs typeface="Times New Roman" panose="02020603050405020304" pitchFamily="18" charset="0"/>
              </a:rPr>
              <a:t> </a:t>
            </a:r>
            <a:r>
              <a:rPr lang="en-US" sz="2400" b="1" i="1" u="sng" dirty="0" err="1" smtClean="0">
                <a:solidFill>
                  <a:schemeClr val="accent5"/>
                </a:solidFill>
                <a:latin typeface="Times New Roman" panose="02020603050405020304" pitchFamily="18" charset="0"/>
                <a:cs typeface="Times New Roman" panose="02020603050405020304" pitchFamily="18" charset="0"/>
              </a:rPr>
              <a:t>tốc</a:t>
            </a:r>
            <a:r>
              <a:rPr lang="en-US" sz="2400" b="1" i="1" u="sng" dirty="0" smtClean="0">
                <a:solidFill>
                  <a:schemeClr val="accent5"/>
                </a:solidFill>
                <a:latin typeface="Times New Roman" panose="02020603050405020304" pitchFamily="18" charset="0"/>
                <a:cs typeface="Times New Roman" panose="02020603050405020304" pitchFamily="18" charset="0"/>
              </a:rPr>
              <a:t> </a:t>
            </a:r>
            <a:r>
              <a:rPr lang="en-US" sz="2400" b="1" i="1" u="sng" dirty="0" err="1" smtClean="0">
                <a:solidFill>
                  <a:schemeClr val="accent5"/>
                </a:solidFill>
                <a:latin typeface="Times New Roman" panose="02020603050405020304" pitchFamily="18" charset="0"/>
                <a:cs typeface="Times New Roman" panose="02020603050405020304" pitchFamily="18" charset="0"/>
              </a:rPr>
              <a:t>bên</a:t>
            </a:r>
            <a:r>
              <a:rPr lang="en-US" sz="2400" b="1" i="1" u="sng" dirty="0" smtClean="0">
                <a:solidFill>
                  <a:schemeClr val="accent5"/>
                </a:solidFill>
                <a:latin typeface="Times New Roman" panose="02020603050405020304" pitchFamily="18" charset="0"/>
                <a:cs typeface="Times New Roman" panose="02020603050405020304" pitchFamily="18" charset="0"/>
              </a:rPr>
              <a:t> </a:t>
            </a:r>
            <a:r>
              <a:rPr lang="en-US" sz="2400" b="1" i="1" u="sng" dirty="0" err="1" smtClean="0">
                <a:solidFill>
                  <a:schemeClr val="accent5"/>
                </a:solidFill>
                <a:latin typeface="Times New Roman" panose="02020603050405020304" pitchFamily="18" charset="0"/>
                <a:cs typeface="Times New Roman" panose="02020603050405020304" pitchFamily="18" charset="0"/>
              </a:rPr>
              <a:t>bán</a:t>
            </a:r>
            <a:endParaRPr lang="en-US" sz="2400" b="1" i="1" u="sng" dirty="0">
              <a:solidFill>
                <a:schemeClr val="accent5"/>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2588653" y="848033"/>
            <a:ext cx="5821251" cy="1200329"/>
          </a:xfrm>
          <a:prstGeom prst="rect">
            <a:avLst/>
          </a:prstGeom>
          <a:noFill/>
        </p:spPr>
        <p:txBody>
          <a:bodyPr wrap="square" rtlCol="0">
            <a:spAutoFit/>
          </a:bodyPr>
          <a:lstStyle/>
          <a:p>
            <a:r>
              <a:rPr lang="vi-VN" dirty="0" smtClean="0"/>
              <a:t>-Khối lượng sản phẩm tiêu thụ tăng hay giảm còn phụ thuộc vào chất lượng, hình dáng, chức năng , giá cả , các quảng cáo truyền thông … của sản phẩm được đem bán</a:t>
            </a:r>
            <a:endParaRPr lang="vi-V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4907" y="130334"/>
            <a:ext cx="3357093" cy="2213621"/>
          </a:xfrm>
          <a:prstGeom prst="rect">
            <a:avLst/>
          </a:prstGeom>
        </p:spPr>
      </p:pic>
      <p:sp>
        <p:nvSpPr>
          <p:cNvPr id="6" name="TextBox 5"/>
          <p:cNvSpPr txBox="1"/>
          <p:nvPr/>
        </p:nvSpPr>
        <p:spPr>
          <a:xfrm>
            <a:off x="9414456" y="978794"/>
            <a:ext cx="184731" cy="369332"/>
          </a:xfrm>
          <a:prstGeom prst="rect">
            <a:avLst/>
          </a:prstGeom>
          <a:noFill/>
        </p:spPr>
        <p:txBody>
          <a:bodyPr wrap="none" rtlCol="0">
            <a:spAutoFit/>
          </a:bodyPr>
          <a:lstStyle/>
          <a:p>
            <a:endParaRPr lang="en-US" dirty="0"/>
          </a:p>
        </p:txBody>
      </p:sp>
      <p:sp>
        <p:nvSpPr>
          <p:cNvPr id="7" name="TextBox 6"/>
          <p:cNvSpPr txBox="1"/>
          <p:nvPr/>
        </p:nvSpPr>
        <p:spPr>
          <a:xfrm>
            <a:off x="2086376" y="2653048"/>
            <a:ext cx="4456091" cy="461665"/>
          </a:xfrm>
          <a:prstGeom prst="rect">
            <a:avLst/>
          </a:prstGeom>
          <a:noFill/>
        </p:spPr>
        <p:txBody>
          <a:bodyPr wrap="square" rtlCol="0">
            <a:spAutoFit/>
          </a:bodyPr>
          <a:lstStyle/>
          <a:p>
            <a:r>
              <a:rPr lang="en-US" sz="2400" b="1" i="1" u="sng" dirty="0" err="1" smtClean="0">
                <a:solidFill>
                  <a:schemeClr val="accent5"/>
                </a:solidFill>
                <a:latin typeface="Times New Roman" panose="02020603050405020304" pitchFamily="18" charset="0"/>
                <a:cs typeface="Times New Roman" panose="02020603050405020304" pitchFamily="18" charset="0"/>
              </a:rPr>
              <a:t>Các</a:t>
            </a:r>
            <a:r>
              <a:rPr lang="en-US" sz="2400" b="1" i="1" u="sng" dirty="0" smtClean="0">
                <a:solidFill>
                  <a:schemeClr val="accent5"/>
                </a:solidFill>
                <a:latin typeface="Times New Roman" panose="02020603050405020304" pitchFamily="18" charset="0"/>
                <a:cs typeface="Times New Roman" panose="02020603050405020304" pitchFamily="18" charset="0"/>
              </a:rPr>
              <a:t> </a:t>
            </a:r>
            <a:r>
              <a:rPr lang="en-US" sz="2400" b="1" i="1" u="sng" dirty="0" err="1" smtClean="0">
                <a:solidFill>
                  <a:schemeClr val="accent5"/>
                </a:solidFill>
                <a:latin typeface="Times New Roman" panose="02020603050405020304" pitchFamily="18" charset="0"/>
                <a:cs typeface="Times New Roman" panose="02020603050405020304" pitchFamily="18" charset="0"/>
              </a:rPr>
              <a:t>yếu</a:t>
            </a:r>
            <a:r>
              <a:rPr lang="en-US" sz="2400" b="1" i="1" u="sng" dirty="0" smtClean="0">
                <a:solidFill>
                  <a:schemeClr val="accent5"/>
                </a:solidFill>
                <a:latin typeface="Times New Roman" panose="02020603050405020304" pitchFamily="18" charset="0"/>
                <a:cs typeface="Times New Roman" panose="02020603050405020304" pitchFamily="18" charset="0"/>
              </a:rPr>
              <a:t> </a:t>
            </a:r>
            <a:r>
              <a:rPr lang="en-US" sz="2400" b="1" i="1" u="sng" dirty="0" err="1" smtClean="0">
                <a:solidFill>
                  <a:schemeClr val="accent5"/>
                </a:solidFill>
                <a:latin typeface="Times New Roman" panose="02020603050405020304" pitchFamily="18" charset="0"/>
                <a:cs typeface="Times New Roman" panose="02020603050405020304" pitchFamily="18" charset="0"/>
              </a:rPr>
              <a:t>tố</a:t>
            </a:r>
            <a:r>
              <a:rPr lang="en-US" sz="2400" b="1" i="1" u="sng" dirty="0" smtClean="0">
                <a:solidFill>
                  <a:schemeClr val="accent5"/>
                </a:solidFill>
                <a:latin typeface="Times New Roman" panose="02020603050405020304" pitchFamily="18" charset="0"/>
                <a:cs typeface="Times New Roman" panose="02020603050405020304" pitchFamily="18" charset="0"/>
              </a:rPr>
              <a:t> </a:t>
            </a:r>
            <a:r>
              <a:rPr lang="en-US" sz="2400" b="1" i="1" u="sng" dirty="0" err="1" smtClean="0">
                <a:solidFill>
                  <a:schemeClr val="accent5"/>
                </a:solidFill>
                <a:latin typeface="Times New Roman" panose="02020603050405020304" pitchFamily="18" charset="0"/>
                <a:cs typeface="Times New Roman" panose="02020603050405020304" pitchFamily="18" charset="0"/>
              </a:rPr>
              <a:t>của</a:t>
            </a:r>
            <a:r>
              <a:rPr lang="en-US" sz="2400" b="1" i="1" u="sng" dirty="0" smtClean="0">
                <a:solidFill>
                  <a:schemeClr val="accent5"/>
                </a:solidFill>
                <a:latin typeface="Times New Roman" panose="02020603050405020304" pitchFamily="18" charset="0"/>
                <a:cs typeface="Times New Roman" panose="02020603050405020304" pitchFamily="18" charset="0"/>
              </a:rPr>
              <a:t> </a:t>
            </a:r>
            <a:r>
              <a:rPr lang="en-US" sz="2400" b="1" i="1" u="sng" dirty="0" err="1" smtClean="0">
                <a:solidFill>
                  <a:schemeClr val="accent5"/>
                </a:solidFill>
                <a:latin typeface="Times New Roman" panose="02020603050405020304" pitchFamily="18" charset="0"/>
                <a:cs typeface="Times New Roman" panose="02020603050405020304" pitchFamily="18" charset="0"/>
              </a:rPr>
              <a:t>môi</a:t>
            </a:r>
            <a:r>
              <a:rPr lang="en-US" sz="2400" b="1" i="1" u="sng" dirty="0" smtClean="0">
                <a:solidFill>
                  <a:schemeClr val="accent5"/>
                </a:solidFill>
                <a:latin typeface="Times New Roman" panose="02020603050405020304" pitchFamily="18" charset="0"/>
                <a:cs typeface="Times New Roman" panose="02020603050405020304" pitchFamily="18" charset="0"/>
              </a:rPr>
              <a:t> </a:t>
            </a:r>
            <a:r>
              <a:rPr lang="en-US" sz="2400" b="1" i="1" u="sng" dirty="0" err="1" smtClean="0">
                <a:solidFill>
                  <a:schemeClr val="accent5"/>
                </a:solidFill>
                <a:latin typeface="Times New Roman" panose="02020603050405020304" pitchFamily="18" charset="0"/>
                <a:cs typeface="Times New Roman" panose="02020603050405020304" pitchFamily="18" charset="0"/>
              </a:rPr>
              <a:t>trường</a:t>
            </a:r>
            <a:r>
              <a:rPr lang="en-US" sz="2400" b="1" i="1" u="sng" dirty="0" smtClean="0">
                <a:solidFill>
                  <a:schemeClr val="accent5"/>
                </a:solidFill>
                <a:latin typeface="Times New Roman" panose="02020603050405020304" pitchFamily="18" charset="0"/>
                <a:cs typeface="Times New Roman" panose="02020603050405020304" pitchFamily="18" charset="0"/>
              </a:rPr>
              <a:t> </a:t>
            </a:r>
            <a:r>
              <a:rPr lang="en-US" sz="2400" b="1" i="1" u="sng" dirty="0" err="1" smtClean="0">
                <a:solidFill>
                  <a:schemeClr val="accent5"/>
                </a:solidFill>
                <a:latin typeface="Times New Roman" panose="02020603050405020304" pitchFamily="18" charset="0"/>
                <a:cs typeface="Times New Roman" panose="02020603050405020304" pitchFamily="18" charset="0"/>
              </a:rPr>
              <a:t>vĩ</a:t>
            </a:r>
            <a:r>
              <a:rPr lang="en-US" sz="2400" b="1" i="1" u="sng" dirty="0" smtClean="0">
                <a:solidFill>
                  <a:schemeClr val="accent5"/>
                </a:solidFill>
                <a:latin typeface="Times New Roman" panose="02020603050405020304" pitchFamily="18" charset="0"/>
                <a:cs typeface="Times New Roman" panose="02020603050405020304" pitchFamily="18" charset="0"/>
              </a:rPr>
              <a:t> </a:t>
            </a:r>
            <a:r>
              <a:rPr lang="en-US" sz="2400" b="1" i="1" u="sng" dirty="0" err="1" smtClean="0">
                <a:solidFill>
                  <a:schemeClr val="accent5"/>
                </a:solidFill>
                <a:latin typeface="Times New Roman" panose="02020603050405020304" pitchFamily="18" charset="0"/>
                <a:cs typeface="Times New Roman" panose="02020603050405020304" pitchFamily="18" charset="0"/>
              </a:rPr>
              <a:t>mô</a:t>
            </a:r>
            <a:endParaRPr lang="en-US" sz="2400" b="1" i="1" u="sng" dirty="0">
              <a:solidFill>
                <a:schemeClr val="accent5"/>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2150771" y="3505703"/>
            <a:ext cx="6684136" cy="1200329"/>
          </a:xfrm>
          <a:prstGeom prst="rect">
            <a:avLst/>
          </a:prstGeom>
          <a:noFill/>
        </p:spPr>
        <p:txBody>
          <a:bodyPr wrap="square" rtlCol="0">
            <a:spAutoFit/>
          </a:bodyPr>
          <a:lstStyle/>
          <a:p>
            <a:pPr marL="285750" indent="-285750">
              <a:buFont typeface="Arial" panose="020B0604020202020204" pitchFamily="34" charset="0"/>
              <a:buChar char="•"/>
            </a:pPr>
            <a:r>
              <a:rPr lang="vi-VN" noProof="1" smtClean="0"/>
              <a:t>Cơ chế  quản lí kinh tế của nhà nước</a:t>
            </a:r>
          </a:p>
          <a:p>
            <a:pPr marL="285750" indent="-285750">
              <a:buFont typeface="Arial" panose="020B0604020202020204" pitchFamily="34" charset="0"/>
              <a:buChar char="•"/>
            </a:pPr>
            <a:r>
              <a:rPr lang="vi-VN" noProof="1" smtClean="0"/>
              <a:t>Các quan hệ đối ngoại của nhà nước</a:t>
            </a:r>
          </a:p>
          <a:p>
            <a:pPr marL="285750" indent="-285750">
              <a:buFont typeface="Arial" panose="020B0604020202020204" pitchFamily="34" charset="0"/>
              <a:buChar char="•"/>
            </a:pPr>
            <a:r>
              <a:rPr lang="vi-VN" noProof="1" smtClean="0"/>
              <a:t>Sức mua của đồng tiền</a:t>
            </a:r>
          </a:p>
          <a:p>
            <a:pPr marL="285750" indent="-285750">
              <a:buFont typeface="Arial" panose="020B0604020202020204" pitchFamily="34" charset="0"/>
              <a:buChar char="•"/>
            </a:pPr>
            <a:r>
              <a:rPr lang="vi-VN" noProof="1" smtClean="0"/>
              <a:t>Sự ổn định của chế độ chính trị xã hội</a:t>
            </a:r>
            <a:endParaRPr lang="vi-VN" noProof="1"/>
          </a:p>
        </p:txBody>
      </p:sp>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t="7966" r="2691" b="6052"/>
          <a:stretch/>
        </p:blipFill>
        <p:spPr>
          <a:xfrm>
            <a:off x="6602569" y="2762518"/>
            <a:ext cx="5589431" cy="4095482"/>
          </a:xfrm>
          <a:prstGeom prst="rect">
            <a:avLst/>
          </a:prstGeom>
        </p:spPr>
      </p:pic>
    </p:spTree>
    <p:extLst>
      <p:ext uri="{BB962C8B-B14F-4D97-AF65-F5344CB8AC3E}">
        <p14:creationId xmlns:p14="http://schemas.microsoft.com/office/powerpoint/2010/main" val="3921686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ircle(in)">
                                      <p:cBhvr>
                                        <p:cTn id="21" dur="20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45"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2000"/>
                                        <p:tgtEl>
                                          <p:spTgt spid="7"/>
                                        </p:tgtEl>
                                      </p:cBhvr>
                                    </p:animEffect>
                                    <p:anim calcmode="lin" valueType="num">
                                      <p:cBhvr>
                                        <p:cTn id="27" dur="2000" fill="hold"/>
                                        <p:tgtEl>
                                          <p:spTgt spid="7"/>
                                        </p:tgtEl>
                                        <p:attrNameLst>
                                          <p:attrName>ppt_w</p:attrName>
                                        </p:attrNameLst>
                                      </p:cBhvr>
                                      <p:tavLst>
                                        <p:tav tm="0" fmla="#ppt_w*sin(2.5*pi*$)">
                                          <p:val>
                                            <p:fltVal val="0"/>
                                          </p:val>
                                        </p:tav>
                                        <p:tav tm="100000">
                                          <p:val>
                                            <p:fltVal val="1"/>
                                          </p:val>
                                        </p:tav>
                                      </p:tavLst>
                                    </p:anim>
                                    <p:anim calcmode="lin" valueType="num">
                                      <p:cBhvr>
                                        <p:cTn id="28"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down)">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824248" y="425003"/>
            <a:ext cx="10483402" cy="646331"/>
          </a:xfrm>
          <a:prstGeom prst="rect">
            <a:avLst/>
          </a:prstGeom>
          <a:noFill/>
        </p:spPr>
        <p:txBody>
          <a:bodyPr wrap="square" rtlCol="0">
            <a:spAutoFit/>
          </a:bodyPr>
          <a:lstStyle/>
          <a:p>
            <a:r>
              <a:rPr lang="en-US" sz="3600" noProof="1" smtClean="0">
                <a:latin typeface="Times New Roman" panose="02020603050405020304" pitchFamily="18" charset="0"/>
                <a:cs typeface="Times New Roman" panose="02020603050405020304" pitchFamily="18" charset="0"/>
              </a:rPr>
              <a:t>1.3 </a:t>
            </a:r>
            <a:r>
              <a:rPr lang="vi-VN" sz="3600" noProof="1" smtClean="0">
                <a:latin typeface="Times New Roman" panose="02020603050405020304" pitchFamily="18" charset="0"/>
                <a:cs typeface="Times New Roman" panose="02020603050405020304" pitchFamily="18" charset="0"/>
              </a:rPr>
              <a:t>Lự</a:t>
            </a:r>
            <a:r>
              <a:rPr lang="en-US" sz="3600" noProof="1" smtClean="0">
                <a:latin typeface="Times New Roman" panose="02020603050405020304" pitchFamily="18" charset="0"/>
                <a:cs typeface="Times New Roman" panose="02020603050405020304" pitchFamily="18" charset="0"/>
              </a:rPr>
              <a:t>a</a:t>
            </a:r>
            <a:r>
              <a:rPr lang="vi-VN" sz="3600" noProof="1" smtClean="0">
                <a:latin typeface="Times New Roman" panose="02020603050405020304" pitchFamily="18" charset="0"/>
                <a:cs typeface="Times New Roman" panose="02020603050405020304" pitchFamily="18" charset="0"/>
              </a:rPr>
              <a:t> chọn sản phẩm phục vụ nhu cầu khách hàng</a:t>
            </a:r>
            <a:endParaRPr lang="vi-VN" sz="3600" noProof="1">
              <a:latin typeface="Times New Roman" panose="02020603050405020304" pitchFamily="18" charset="0"/>
              <a:cs typeface="Times New Roman" panose="02020603050405020304" pitchFamily="18" charset="0"/>
            </a:endParaRPr>
          </a:p>
        </p:txBody>
      </p:sp>
      <p:sp>
        <p:nvSpPr>
          <p:cNvPr id="7" name="TextBox 6"/>
          <p:cNvSpPr txBox="1"/>
          <p:nvPr/>
        </p:nvSpPr>
        <p:spPr>
          <a:xfrm>
            <a:off x="1378039" y="1249251"/>
            <a:ext cx="1481071" cy="1519707"/>
          </a:xfrm>
          <a:prstGeom prst="rect">
            <a:avLst/>
          </a:prstGeom>
          <a:noFill/>
        </p:spPr>
        <p:txBody>
          <a:bodyPr wrap="square" rtlCol="0">
            <a:spAutoFit/>
          </a:bodyPr>
          <a:lstStyle/>
          <a:p>
            <a:endParaRPr lang="en-US" dirty="0"/>
          </a:p>
        </p:txBody>
      </p:sp>
      <p:sp>
        <p:nvSpPr>
          <p:cNvPr id="8" name="TextBox 7"/>
          <p:cNvSpPr txBox="1"/>
          <p:nvPr/>
        </p:nvSpPr>
        <p:spPr>
          <a:xfrm>
            <a:off x="1944710" y="1071334"/>
            <a:ext cx="8886422" cy="369332"/>
          </a:xfrm>
          <a:prstGeom prst="rect">
            <a:avLst/>
          </a:prstGeom>
          <a:noFill/>
        </p:spPr>
        <p:txBody>
          <a:bodyPr wrap="square" rtlCol="0">
            <a:spAutoFit/>
          </a:bodyPr>
          <a:lstStyle/>
          <a:p>
            <a:r>
              <a:rPr lang="en-US" dirty="0" err="1" smtClean="0"/>
              <a:t>Việc</a:t>
            </a:r>
            <a:r>
              <a:rPr lang="en-US" dirty="0" smtClean="0"/>
              <a:t> </a:t>
            </a:r>
            <a:r>
              <a:rPr lang="en-US" dirty="0" err="1" smtClean="0"/>
              <a:t>lựa</a:t>
            </a:r>
            <a:r>
              <a:rPr lang="en-US" dirty="0" smtClean="0"/>
              <a:t> </a:t>
            </a:r>
            <a:r>
              <a:rPr lang="en-US" dirty="0" err="1" smtClean="0"/>
              <a:t>chọn</a:t>
            </a:r>
            <a:r>
              <a:rPr lang="en-US" dirty="0"/>
              <a:t> </a:t>
            </a:r>
            <a:r>
              <a:rPr lang="en-US" dirty="0" err="1" smtClean="0"/>
              <a:t>sản</a:t>
            </a:r>
            <a:r>
              <a:rPr lang="en-US" dirty="0" smtClean="0"/>
              <a:t> </a:t>
            </a:r>
            <a:r>
              <a:rPr lang="en-US" dirty="0" err="1" smtClean="0"/>
              <a:t>phẩm</a:t>
            </a:r>
            <a:r>
              <a:rPr lang="en-US" dirty="0" smtClean="0"/>
              <a:t>  </a:t>
            </a:r>
            <a:r>
              <a:rPr lang="en-US" dirty="0" err="1" smtClean="0"/>
              <a:t>cung</a:t>
            </a:r>
            <a:r>
              <a:rPr lang="en-US" dirty="0" smtClean="0"/>
              <a:t> </a:t>
            </a:r>
            <a:r>
              <a:rPr lang="en-US" dirty="0" err="1" smtClean="0"/>
              <a:t>cấp</a:t>
            </a:r>
            <a:r>
              <a:rPr lang="en-US" dirty="0" smtClean="0"/>
              <a:t> </a:t>
            </a:r>
            <a:r>
              <a:rPr lang="en-US" dirty="0" err="1" smtClean="0"/>
              <a:t>cho</a:t>
            </a:r>
            <a:r>
              <a:rPr lang="en-US" dirty="0" smtClean="0"/>
              <a:t> </a:t>
            </a:r>
            <a:r>
              <a:rPr lang="en-US" dirty="0" err="1" smtClean="0"/>
              <a:t>nhu</a:t>
            </a:r>
            <a:r>
              <a:rPr lang="en-US" dirty="0" smtClean="0"/>
              <a:t> </a:t>
            </a:r>
            <a:r>
              <a:rPr lang="en-US" dirty="0" err="1" smtClean="0"/>
              <a:t>cầu</a:t>
            </a:r>
            <a:r>
              <a:rPr lang="en-US" dirty="0" smtClean="0"/>
              <a:t> </a:t>
            </a:r>
            <a:r>
              <a:rPr lang="en-US" dirty="0" err="1" smtClean="0"/>
              <a:t>tiêu</a:t>
            </a:r>
            <a:r>
              <a:rPr lang="en-US" dirty="0" smtClean="0"/>
              <a:t> </a:t>
            </a:r>
            <a:r>
              <a:rPr lang="en-US" dirty="0" err="1" smtClean="0"/>
              <a:t>thụ</a:t>
            </a:r>
            <a:r>
              <a:rPr lang="en-US" dirty="0" smtClean="0"/>
              <a:t> </a:t>
            </a:r>
            <a:r>
              <a:rPr lang="en-US" dirty="0" err="1" smtClean="0"/>
              <a:t>của</a:t>
            </a:r>
            <a:r>
              <a:rPr lang="en-US" dirty="0" smtClean="0"/>
              <a:t> </a:t>
            </a:r>
            <a:r>
              <a:rPr lang="en-US" dirty="0" err="1" smtClean="0"/>
              <a:t>thị</a:t>
            </a:r>
            <a:r>
              <a:rPr lang="en-US" dirty="0" smtClean="0"/>
              <a:t> </a:t>
            </a:r>
            <a:r>
              <a:rPr lang="en-US" dirty="0" err="1" smtClean="0"/>
              <a:t>trường</a:t>
            </a:r>
            <a:r>
              <a:rPr lang="en-US" dirty="0" smtClean="0"/>
              <a:t> </a:t>
            </a:r>
            <a:r>
              <a:rPr lang="en-US" dirty="0" err="1" smtClean="0"/>
              <a:t>có</a:t>
            </a:r>
            <a:r>
              <a:rPr lang="en-US" dirty="0" smtClean="0"/>
              <a:t> 3 </a:t>
            </a:r>
            <a:r>
              <a:rPr lang="en-US" dirty="0" err="1" smtClean="0"/>
              <a:t>nhu</a:t>
            </a:r>
            <a:r>
              <a:rPr lang="en-US" dirty="0" smtClean="0"/>
              <a:t> </a:t>
            </a:r>
            <a:r>
              <a:rPr lang="en-US" dirty="0" err="1" smtClean="0"/>
              <a:t>cầu</a:t>
            </a:r>
            <a:endParaRPr lang="en-US" dirty="0"/>
          </a:p>
        </p:txBody>
      </p:sp>
      <p:sp>
        <p:nvSpPr>
          <p:cNvPr id="9" name="Oval 8"/>
          <p:cNvSpPr/>
          <p:nvPr/>
        </p:nvSpPr>
        <p:spPr>
          <a:xfrm>
            <a:off x="708338" y="1618584"/>
            <a:ext cx="3219719" cy="4730702"/>
          </a:xfrm>
          <a:prstGeom prst="ellipse">
            <a:avLst/>
          </a:prstGeom>
          <a:solidFill>
            <a:srgbClr val="7BDF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i="1" dirty="0" smtClean="0">
                <a:solidFill>
                  <a:schemeClr val="tx1"/>
                </a:solidFill>
                <a:latin typeface="+mj-lt"/>
              </a:rPr>
              <a:t>Nhu cầu co giãn</a:t>
            </a:r>
            <a:r>
              <a:rPr lang="vi-VN" dirty="0" smtClean="0">
                <a:solidFill>
                  <a:schemeClr val="tx1"/>
                </a:solidFill>
                <a:latin typeface="+mj-lt"/>
              </a:rPr>
              <a:t>: là nhu cầu tiêu thụ về số lượng sản phẩm nào đó luôn thay đổi phụ thuộc vào giá cả, tình hình cạnh tranh trên thị trường</a:t>
            </a:r>
          </a:p>
          <a:p>
            <a:pPr algn="ctr"/>
            <a:r>
              <a:rPr lang="vi-VN" dirty="0" smtClean="0">
                <a:solidFill>
                  <a:schemeClr val="tx1"/>
                </a:solidFill>
                <a:latin typeface="+mj-lt"/>
              </a:rPr>
              <a:t>-Nhu cầu co giãn hoàn toàn</a:t>
            </a:r>
          </a:p>
          <a:p>
            <a:pPr algn="ctr"/>
            <a:r>
              <a:rPr lang="vi-VN" dirty="0" smtClean="0">
                <a:solidFill>
                  <a:schemeClr val="tx1"/>
                </a:solidFill>
                <a:latin typeface="+mj-lt"/>
              </a:rPr>
              <a:t>-Nhu cầu thị trường co giãn đồng nhất</a:t>
            </a:r>
          </a:p>
          <a:p>
            <a:pPr algn="ctr"/>
            <a:r>
              <a:rPr lang="vi-VN" dirty="0" smtClean="0">
                <a:solidFill>
                  <a:schemeClr val="tx1"/>
                </a:solidFill>
                <a:latin typeface="+mj-lt"/>
              </a:rPr>
              <a:t>-Nhu cầu hoàn toàn không co giãn</a:t>
            </a:r>
          </a:p>
        </p:txBody>
      </p:sp>
      <p:sp>
        <p:nvSpPr>
          <p:cNvPr id="10" name="Oval 9"/>
          <p:cNvSpPr/>
          <p:nvPr/>
        </p:nvSpPr>
        <p:spPr>
          <a:xfrm>
            <a:off x="4108361" y="1543388"/>
            <a:ext cx="3812146" cy="4881093"/>
          </a:xfrm>
          <a:prstGeom prst="ellipse">
            <a:avLst/>
          </a:prstGeom>
          <a:gradFill flip="none" rotWithShape="1">
            <a:gsLst>
              <a:gs pos="0">
                <a:srgbClr val="8BB8E1">
                  <a:tint val="66000"/>
                  <a:satMod val="160000"/>
                </a:srgbClr>
              </a:gs>
              <a:gs pos="50000">
                <a:srgbClr val="8BB8E1">
                  <a:tint val="44500"/>
                  <a:satMod val="160000"/>
                </a:srgbClr>
              </a:gs>
              <a:gs pos="100000">
                <a:srgbClr val="8BB8E1">
                  <a:tint val="23500"/>
                  <a:satMod val="160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i="1" dirty="0" smtClean="0">
                <a:solidFill>
                  <a:schemeClr val="tx1"/>
                </a:solidFill>
                <a:latin typeface="+mj-lt"/>
              </a:rPr>
              <a:t>Nhu cầu thay thế và nhu cầu bổ sung</a:t>
            </a:r>
          </a:p>
          <a:p>
            <a:pPr algn="ctr"/>
            <a:r>
              <a:rPr lang="vi-VN" b="1" i="1" dirty="0" smtClean="0">
                <a:solidFill>
                  <a:schemeClr val="tx1"/>
                </a:solidFill>
                <a:latin typeface="+mj-lt"/>
              </a:rPr>
              <a:t>-</a:t>
            </a:r>
            <a:r>
              <a:rPr lang="vi-VN" dirty="0" smtClean="0">
                <a:solidFill>
                  <a:schemeClr val="tx1"/>
                </a:solidFill>
                <a:latin typeface="+mj-lt"/>
              </a:rPr>
              <a:t>Nhu cầu thay thế: là các nhu cầu thường có tính thay thế</a:t>
            </a:r>
            <a:r>
              <a:rPr lang="vi-VN" b="1" i="1" dirty="0" smtClean="0">
                <a:solidFill>
                  <a:schemeClr val="tx1"/>
                </a:solidFill>
                <a:latin typeface="+mj-lt"/>
              </a:rPr>
              <a:t>. </a:t>
            </a:r>
            <a:r>
              <a:rPr lang="vi-VN" dirty="0" smtClean="0">
                <a:solidFill>
                  <a:schemeClr val="tx1"/>
                </a:solidFill>
                <a:latin typeface="+mj-lt"/>
              </a:rPr>
              <a:t>Đặc điểm là khi giá của sản phẩm tăng thì xu hướng giảm và ngược lại</a:t>
            </a:r>
          </a:p>
          <a:p>
            <a:pPr algn="ctr"/>
            <a:r>
              <a:rPr lang="vi-VN" dirty="0" smtClean="0">
                <a:solidFill>
                  <a:schemeClr val="tx1"/>
                </a:solidFill>
                <a:latin typeface="+mj-lt"/>
              </a:rPr>
              <a:t>-Nhu cầu bổ sung: là các nhu cầu có tính bổ sung tạo nên khối nhu cầu có tính logic. Đặc điểm là khi nhu cầu tăng hay giảm thì nhu cầu kia cũng tăng hay giảm theo</a:t>
            </a:r>
          </a:p>
        </p:txBody>
      </p:sp>
      <p:sp>
        <p:nvSpPr>
          <p:cNvPr id="12" name="Oval 11"/>
          <p:cNvSpPr/>
          <p:nvPr/>
        </p:nvSpPr>
        <p:spPr>
          <a:xfrm>
            <a:off x="8036418" y="1693779"/>
            <a:ext cx="3567448" cy="4730702"/>
          </a:xfrm>
          <a:prstGeom prst="ellipse">
            <a:avLst/>
          </a:prstGeom>
          <a:gradFill flip="none" rotWithShape="1">
            <a:gsLst>
              <a:gs pos="0">
                <a:srgbClr val="7BDFB9">
                  <a:shade val="30000"/>
                  <a:satMod val="115000"/>
                </a:srgbClr>
              </a:gs>
              <a:gs pos="16000">
                <a:srgbClr val="7BDFB9">
                  <a:shade val="67500"/>
                  <a:satMod val="115000"/>
                </a:srgbClr>
              </a:gs>
              <a:gs pos="49000">
                <a:srgbClr val="7BDFB9">
                  <a:shade val="100000"/>
                  <a:satMod val="115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i="1" dirty="0" smtClean="0">
                <a:solidFill>
                  <a:schemeClr val="tx1"/>
                </a:solidFill>
                <a:latin typeface="+mj-lt"/>
              </a:rPr>
              <a:t>Mức độ quan trọng của nhu cầu:</a:t>
            </a:r>
            <a:r>
              <a:rPr lang="vi-VN" dirty="0" smtClean="0">
                <a:solidFill>
                  <a:schemeClr val="tx1"/>
                </a:solidFill>
                <a:latin typeface="+mj-lt"/>
              </a:rPr>
              <a:t> gồm 3 loại</a:t>
            </a:r>
          </a:p>
          <a:p>
            <a:pPr algn="ctr"/>
            <a:r>
              <a:rPr lang="vi-VN" dirty="0" smtClean="0">
                <a:solidFill>
                  <a:schemeClr val="tx1"/>
                </a:solidFill>
                <a:latin typeface="+mj-lt"/>
              </a:rPr>
              <a:t>-Nhu cầu bức thiết:là nhu cầu tiêu dùng cá nhân được ưu tiên. VD: ăn,mặc,ở,đi lại…</a:t>
            </a:r>
          </a:p>
          <a:p>
            <a:pPr algn="ctr"/>
            <a:r>
              <a:rPr lang="vi-VN" dirty="0" smtClean="0">
                <a:solidFill>
                  <a:schemeClr val="tx1"/>
                </a:solidFill>
                <a:latin typeface="+mj-lt"/>
              </a:rPr>
              <a:t>-Nhu cầu không bức thiết:nó được lựa chọn sau nhu cầu bức thiết.VD: may mặc xa xỉ, nội thất,phương tiện</a:t>
            </a:r>
          </a:p>
          <a:p>
            <a:pPr algn="ctr"/>
            <a:r>
              <a:rPr lang="vi-VN" dirty="0" smtClean="0">
                <a:solidFill>
                  <a:schemeClr val="tx1"/>
                </a:solidFill>
                <a:latin typeface="+mj-lt"/>
              </a:rPr>
              <a:t>-Nhu cầu xa xỉ:xuất hiện khi người tiêu dùng có mức thu nhập cao</a:t>
            </a:r>
          </a:p>
        </p:txBody>
      </p:sp>
    </p:spTree>
    <p:extLst>
      <p:ext uri="{BB962C8B-B14F-4D97-AF65-F5344CB8AC3E}">
        <p14:creationId xmlns:p14="http://schemas.microsoft.com/office/powerpoint/2010/main" val="2019675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5"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2000"/>
                                        <p:tgtEl>
                                          <p:spTgt spid="9"/>
                                        </p:tgtEl>
                                      </p:cBhvr>
                                    </p:animEffect>
                                    <p:anim calcmode="lin" valueType="num">
                                      <p:cBhvr>
                                        <p:cTn id="15" dur="2000" fill="hold"/>
                                        <p:tgtEl>
                                          <p:spTgt spid="9"/>
                                        </p:tgtEl>
                                        <p:attrNameLst>
                                          <p:attrName>style.rotation</p:attrName>
                                        </p:attrNameLst>
                                      </p:cBhvr>
                                      <p:tavLst>
                                        <p:tav tm="0">
                                          <p:val>
                                            <p:fltVal val="720"/>
                                          </p:val>
                                        </p:tav>
                                        <p:tav tm="100000">
                                          <p:val>
                                            <p:fltVal val="0"/>
                                          </p:val>
                                        </p:tav>
                                      </p:tavLst>
                                    </p:anim>
                                    <p:anim calcmode="lin" valueType="num">
                                      <p:cBhvr>
                                        <p:cTn id="16" dur="2000" fill="hold"/>
                                        <p:tgtEl>
                                          <p:spTgt spid="9"/>
                                        </p:tgtEl>
                                        <p:attrNameLst>
                                          <p:attrName>ppt_h</p:attrName>
                                        </p:attrNameLst>
                                      </p:cBhvr>
                                      <p:tavLst>
                                        <p:tav tm="0">
                                          <p:val>
                                            <p:fltVal val="0"/>
                                          </p:val>
                                        </p:tav>
                                        <p:tav tm="100000">
                                          <p:val>
                                            <p:strVal val="#ppt_h"/>
                                          </p:val>
                                        </p:tav>
                                      </p:tavLst>
                                    </p:anim>
                                    <p:anim calcmode="lin" valueType="num">
                                      <p:cBhvr>
                                        <p:cTn id="17" dur="2000" fill="hold"/>
                                        <p:tgtEl>
                                          <p:spTgt spid="9"/>
                                        </p:tgtEl>
                                        <p:attrNameLst>
                                          <p:attrName>ppt_w</p:attrName>
                                        </p:attrNameLst>
                                      </p:cBhvr>
                                      <p:tavLst>
                                        <p:tav tm="0">
                                          <p:val>
                                            <p:fltVal val="0"/>
                                          </p:val>
                                        </p:tav>
                                        <p:tav tm="100000">
                                          <p:val>
                                            <p:strVal val="#ppt_w"/>
                                          </p:val>
                                        </p:tav>
                                      </p:tavLst>
                                    </p:anim>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heel(1)">
                                      <p:cBhvr>
                                        <p:cTn id="22" dur="2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738648" y="0"/>
            <a:ext cx="8126569" cy="646331"/>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1.4 </a:t>
            </a:r>
            <a:r>
              <a:rPr lang="en-US" sz="3600" dirty="0" err="1" smtClean="0">
                <a:latin typeface="Times New Roman" panose="02020603050405020304" pitchFamily="18" charset="0"/>
                <a:cs typeface="Times New Roman" panose="02020603050405020304" pitchFamily="18" charset="0"/>
              </a:rPr>
              <a:t>Thực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hiện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các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hoạt</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động</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chiêu</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thị</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315791" y="806123"/>
            <a:ext cx="10891234" cy="1754326"/>
          </a:xfrm>
          <a:prstGeom prst="rect">
            <a:avLst/>
          </a:prstGeom>
          <a:noFill/>
        </p:spPr>
        <p:txBody>
          <a:bodyPr wrap="square" rtlCol="0">
            <a:spAutoFit/>
          </a:bodyPr>
          <a:lstStyle/>
          <a:p>
            <a:pPr marL="285750" indent="-285750">
              <a:buFontTx/>
              <a:buChar char="-"/>
            </a:pPr>
            <a:r>
              <a:rPr lang="vi-VN" b="1" i="1" u="sng" dirty="0" smtClean="0">
                <a:solidFill>
                  <a:schemeClr val="accent2">
                    <a:lumMod val="75000"/>
                  </a:schemeClr>
                </a:solidFill>
                <a:latin typeface="Times New Roman" panose="02020603050405020304" pitchFamily="18" charset="0"/>
                <a:cs typeface="Times New Roman" panose="02020603050405020304" pitchFamily="18" charset="0"/>
              </a:rPr>
              <a:t>Chiêu thị</a:t>
            </a:r>
            <a:r>
              <a:rPr lang="vi-VN" b="1"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là các hoạt động xúc tiến bán sản phẩm trên thị trường nói chung và thị trường mục tiêu nói riêng của các doanh nghiệp</a:t>
            </a:r>
          </a:p>
          <a:p>
            <a:pPr marL="285750" indent="-285750">
              <a:buFontTx/>
              <a:buChar char="-"/>
            </a:pPr>
            <a:r>
              <a:rPr lang="vi-VN" b="1" i="1" u="sng" dirty="0" smtClean="0">
                <a:solidFill>
                  <a:schemeClr val="accent2">
                    <a:lumMod val="75000"/>
                  </a:schemeClr>
                </a:solidFill>
                <a:latin typeface="Times New Roman" panose="02020603050405020304" pitchFamily="18" charset="0"/>
                <a:cs typeface="Times New Roman" panose="02020603050405020304" pitchFamily="18" charset="0"/>
              </a:rPr>
              <a:t>Mục tiêu</a:t>
            </a:r>
            <a:r>
              <a:rPr lang="vi-VN" dirty="0" smtClean="0">
                <a:latin typeface="Times New Roman" panose="02020603050405020304" pitchFamily="18" charset="0"/>
                <a:cs typeface="Times New Roman" panose="02020603050405020304" pitchFamily="18" charset="0"/>
              </a:rPr>
              <a:t>: nhằm bán hết số sản phẩm mà doanh  nghiệp đã tạo ra trong điều kiện có nhiều chủ thể khác cạnh tranh trên thị trường.</a:t>
            </a:r>
          </a:p>
          <a:p>
            <a:pPr marL="285750" indent="-285750">
              <a:buFontTx/>
              <a:buChar char="-"/>
            </a:pPr>
            <a:r>
              <a:rPr lang="vi-VN" b="1" i="1" u="sng" dirty="0" smtClean="0">
                <a:solidFill>
                  <a:schemeClr val="accent2">
                    <a:lumMod val="75000"/>
                  </a:schemeClr>
                </a:solidFill>
                <a:latin typeface="Times New Roman" panose="02020603050405020304" pitchFamily="18" charset="0"/>
                <a:cs typeface="Times New Roman" panose="02020603050405020304" pitchFamily="18" charset="0"/>
              </a:rPr>
              <a:t>Tác dụng</a:t>
            </a:r>
            <a:r>
              <a:rPr lang="vi-VN" dirty="0" smtClean="0">
                <a:latin typeface="Times New Roman" panose="02020603050405020304" pitchFamily="18" charset="0"/>
                <a:cs typeface="Times New Roman" panose="02020603050405020304" pitchFamily="18" charset="0"/>
              </a:rPr>
              <a:t>:  coi như một bộ phận hữu cơ găn liền với hoạt động sản xuất</a:t>
            </a:r>
          </a:p>
          <a:p>
            <a:pPr marL="285750" indent="-285750">
              <a:buFontTx/>
              <a:buChar char="-"/>
            </a:pPr>
            <a:r>
              <a:rPr lang="vi-VN" dirty="0" smtClean="0">
                <a:latin typeface="Times New Roman" panose="02020603050405020304" pitchFamily="18" charset="0"/>
                <a:cs typeface="Times New Roman" panose="02020603050405020304" pitchFamily="18" charset="0"/>
              </a:rPr>
              <a:t>Chiêu thị bao gồm:</a:t>
            </a:r>
            <a:endParaRPr lang="vi-VN"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266681" y="2563248"/>
            <a:ext cx="8989453" cy="3416320"/>
          </a:xfrm>
          <a:prstGeom prst="rect">
            <a:avLst/>
          </a:prstGeom>
          <a:noFill/>
        </p:spPr>
        <p:txBody>
          <a:bodyPr wrap="square" rtlCol="0">
            <a:spAutoFit/>
          </a:bodyPr>
          <a:lstStyle/>
          <a:p>
            <a:r>
              <a:rPr lang="vi-VN" i="1" dirty="0" smtClean="0">
                <a:latin typeface="Times New Roman" panose="02020603050405020304" pitchFamily="18" charset="0"/>
                <a:cs typeface="Times New Roman" panose="02020603050405020304" pitchFamily="18" charset="0"/>
              </a:rPr>
              <a:t>+Chào hàng</a:t>
            </a:r>
            <a:r>
              <a:rPr lang="vi-VN" dirty="0" smtClean="0">
                <a:latin typeface="Times New Roman" panose="02020603050405020304" pitchFamily="18" charset="0"/>
                <a:cs typeface="Times New Roman" panose="02020603050405020304" pitchFamily="18" charset="0"/>
              </a:rPr>
              <a:t>: là phương pháp sử dụng các cá nhân giao hàng đưa hàng đến tận nơi để giới thiệu và bán trực tiếp cho khách hàng. Nó có vị trí quan trọng vì sử dụng số lao động dư thừa của xã hội và có thể đưa sản phẩm đi rất xa khỏi nơi sản xuất.</a:t>
            </a:r>
          </a:p>
          <a:p>
            <a:r>
              <a:rPr lang="vi-VN" dirty="0" smtClean="0">
                <a:latin typeface="Times New Roman" panose="02020603050405020304" pitchFamily="18" charset="0"/>
                <a:cs typeface="Times New Roman" panose="02020603050405020304" pitchFamily="18" charset="0"/>
              </a:rPr>
              <a:t>+</a:t>
            </a:r>
            <a:r>
              <a:rPr lang="vi-VN" i="1" dirty="0" smtClean="0">
                <a:latin typeface="Times New Roman" panose="02020603050405020304" pitchFamily="18" charset="0"/>
                <a:cs typeface="Times New Roman" panose="02020603050405020304" pitchFamily="18" charset="0"/>
              </a:rPr>
              <a:t>Bán hàng trực tiếp</a:t>
            </a:r>
            <a:r>
              <a:rPr lang="vi-VN" dirty="0" smtClean="0">
                <a:latin typeface="Times New Roman" panose="02020603050405020304" pitchFamily="18" charset="0"/>
                <a:cs typeface="Times New Roman" panose="02020603050405020304" pitchFamily="18" charset="0"/>
              </a:rPr>
              <a:t>: là hình thức bán hàng tại các cửa hàng mẫu của doanh nghiệp để khảo sát thị hiếu, nguyện vọng của khách hàng</a:t>
            </a:r>
          </a:p>
          <a:p>
            <a:r>
              <a:rPr lang="vi-VN" i="1" dirty="0" smtClean="0">
                <a:latin typeface="Times New Roman" panose="02020603050405020304" pitchFamily="18" charset="0"/>
                <a:cs typeface="Times New Roman" panose="02020603050405020304" pitchFamily="18" charset="0"/>
              </a:rPr>
              <a:t>+ Quảng cáo tuyên truyền</a:t>
            </a:r>
            <a:r>
              <a:rPr lang="vi-VN" dirty="0" smtClean="0">
                <a:latin typeface="Times New Roman" panose="02020603050405020304" pitchFamily="18" charset="0"/>
                <a:cs typeface="Times New Roman" panose="02020603050405020304" pitchFamily="18" charset="0"/>
              </a:rPr>
              <a:t>: là hình thức sử dụng chữ viết, tiếng nói, hình ảnh, để thông báo cho người tiêu dùng về sản phẩm của doanh nghiệp với mục đích lôi kéo sự chú yes của người tiêu dùng</a:t>
            </a:r>
          </a:p>
          <a:p>
            <a:r>
              <a:rPr lang="vi-VN" i="1" dirty="0" smtClean="0">
                <a:latin typeface="Times New Roman" panose="02020603050405020304" pitchFamily="18" charset="0"/>
                <a:cs typeface="Times New Roman" panose="02020603050405020304" pitchFamily="18" charset="0"/>
              </a:rPr>
              <a:t>+ Chiêu hàng( yểm trợ, xúc tiến bán hàng): </a:t>
            </a:r>
            <a:r>
              <a:rPr lang="vi-VN" dirty="0" smtClean="0">
                <a:latin typeface="Times New Roman" panose="02020603050405020304" pitchFamily="18" charset="0"/>
                <a:cs typeface="Times New Roman" panose="02020603050405020304" pitchFamily="18" charset="0"/>
              </a:rPr>
              <a:t>là giải pháp độc đáo và công phu  ,à các chuyên gia marketing phải tổ chức thực hiện với một số sản phẩm</a:t>
            </a:r>
          </a:p>
          <a:p>
            <a:r>
              <a:rPr lang="vi-VN" dirty="0" smtClean="0">
                <a:latin typeface="Times New Roman" panose="02020603050405020304" pitchFamily="18" charset="0"/>
                <a:cs typeface="Times New Roman" panose="02020603050405020304" pitchFamily="18" charset="0"/>
              </a:rPr>
              <a:t>+</a:t>
            </a:r>
            <a:r>
              <a:rPr lang="vi-VN" i="1" dirty="0" smtClean="0">
                <a:latin typeface="Times New Roman" panose="02020603050405020304" pitchFamily="18" charset="0"/>
                <a:cs typeface="Times New Roman" panose="02020603050405020304" pitchFamily="18" charset="0"/>
              </a:rPr>
              <a:t>Các biện pháp của Nhà nước</a:t>
            </a:r>
            <a:r>
              <a:rPr lang="vi-VN" dirty="0" smtClean="0">
                <a:latin typeface="Times New Roman" panose="02020603050405020304" pitchFamily="18" charset="0"/>
                <a:cs typeface="Times New Roman" panose="02020603050405020304" pitchFamily="18" charset="0"/>
              </a:rPr>
              <a:t>: để khuyến khích người dân sử dụng sản phẩm vì mục đích công cộng như ưu đãi thuế, chính sách trợ giá của nhà nước với hoạt động vận tải công cộng….</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668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barn(inVertical)">
                                      <p:cBhvr>
                                        <p:cTn id="13" dur="500"/>
                                        <p:tgtEl>
                                          <p:spTgt spid="4">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circle(in)">
                                      <p:cBhvr>
                                        <p:cTn id="18" dur="2000"/>
                                        <p:tgtEl>
                                          <p:spTgt spid="4">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1000"/>
                                        <p:tgtEl>
                                          <p:spTgt spid="4">
                                            <p:txEl>
                                              <p:pRg st="3" end="3"/>
                                            </p:txEl>
                                          </p:spTgt>
                                        </p:tgtEl>
                                      </p:cBhvr>
                                    </p:animEffect>
                                    <p:anim calcmode="lin" valueType="num">
                                      <p:cBhvr>
                                        <p:cTn id="24"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5"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5">
                                            <p:txEl>
                                              <p:pRg st="0" end="0"/>
                                            </p:txEl>
                                          </p:spTgt>
                                        </p:tgtEl>
                                        <p:attrNameLst>
                                          <p:attrName>style.visibility</p:attrName>
                                        </p:attrNameLst>
                                      </p:cBhvr>
                                      <p:to>
                                        <p:strVal val="visible"/>
                                      </p:to>
                                    </p:set>
                                    <p:animEffect transition="in" filter="randombar(horizontal)">
                                      <p:cBhvr>
                                        <p:cTn id="30" dur="500"/>
                                        <p:tgtEl>
                                          <p:spTgt spid="5">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animEffect transition="in" filter="barn(inVertical)">
                                      <p:cBhvr>
                                        <p:cTn id="35" dur="500"/>
                                        <p:tgtEl>
                                          <p:spTgt spid="5">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6" presetClass="entr" presetSubtype="0" fill="hold" nodeType="clickEffect">
                                  <p:stCondLst>
                                    <p:cond delay="0"/>
                                  </p:stCondLst>
                                  <p:childTnLst>
                                    <p:set>
                                      <p:cBhvr>
                                        <p:cTn id="39" dur="1" fill="hold">
                                          <p:stCondLst>
                                            <p:cond delay="0"/>
                                          </p:stCondLst>
                                        </p:cTn>
                                        <p:tgtEl>
                                          <p:spTgt spid="5">
                                            <p:txEl>
                                              <p:pRg st="2" end="2"/>
                                            </p:txEl>
                                          </p:spTgt>
                                        </p:tgtEl>
                                        <p:attrNameLst>
                                          <p:attrName>style.visibility</p:attrName>
                                        </p:attrNameLst>
                                      </p:cBhvr>
                                      <p:to>
                                        <p:strVal val="visible"/>
                                      </p:to>
                                    </p:set>
                                    <p:animEffect transition="in" filter="wipe(down)">
                                      <p:cBhvr>
                                        <p:cTn id="40" dur="580">
                                          <p:stCondLst>
                                            <p:cond delay="0"/>
                                          </p:stCondLst>
                                        </p:cTn>
                                        <p:tgtEl>
                                          <p:spTgt spid="5">
                                            <p:txEl>
                                              <p:pRg st="2" end="2"/>
                                            </p:txEl>
                                          </p:spTgt>
                                        </p:tgtEl>
                                      </p:cBhvr>
                                    </p:animEffect>
                                    <p:anim calcmode="lin" valueType="num">
                                      <p:cBhvr>
                                        <p:cTn id="41" dur="1822" tmFilter="0,0; 0.14,0.36; 0.43,0.73; 0.71,0.91; 1.0,1.0">
                                          <p:stCondLst>
                                            <p:cond delay="0"/>
                                          </p:stCondLst>
                                        </p:cTn>
                                        <p:tgtEl>
                                          <p:spTgt spid="5">
                                            <p:txEl>
                                              <p:pRg st="2" end="2"/>
                                            </p:txEl>
                                          </p:spTgt>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5">
                                            <p:txEl>
                                              <p:pRg st="2" end="2"/>
                                            </p:txEl>
                                          </p:spTgt>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5">
                                            <p:txEl>
                                              <p:pRg st="2" end="2"/>
                                            </p:txEl>
                                          </p:spTgt>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5">
                                            <p:txEl>
                                              <p:pRg st="2" end="2"/>
                                            </p:txEl>
                                          </p:spTgt>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5">
                                            <p:txEl>
                                              <p:pRg st="2" end="2"/>
                                            </p:txEl>
                                          </p:spTgt>
                                        </p:tgtEl>
                                        <p:attrNameLst>
                                          <p:attrName>ppt_y</p:attrName>
                                        </p:attrNameLst>
                                      </p:cBhvr>
                                      <p:tavLst>
                                        <p:tav tm="0" fmla="#ppt_y-sin(pi*$)/81">
                                          <p:val>
                                            <p:fltVal val="0"/>
                                          </p:val>
                                        </p:tav>
                                        <p:tav tm="100000">
                                          <p:val>
                                            <p:fltVal val="1"/>
                                          </p:val>
                                        </p:tav>
                                      </p:tavLst>
                                    </p:anim>
                                    <p:animScale>
                                      <p:cBhvr>
                                        <p:cTn id="46" dur="26">
                                          <p:stCondLst>
                                            <p:cond delay="650"/>
                                          </p:stCondLst>
                                        </p:cTn>
                                        <p:tgtEl>
                                          <p:spTgt spid="5">
                                            <p:txEl>
                                              <p:pRg st="2" end="2"/>
                                            </p:txEl>
                                          </p:spTgt>
                                        </p:tgtEl>
                                      </p:cBhvr>
                                      <p:to x="100000" y="60000"/>
                                    </p:animScale>
                                    <p:animScale>
                                      <p:cBhvr>
                                        <p:cTn id="47" dur="166" decel="50000">
                                          <p:stCondLst>
                                            <p:cond delay="676"/>
                                          </p:stCondLst>
                                        </p:cTn>
                                        <p:tgtEl>
                                          <p:spTgt spid="5">
                                            <p:txEl>
                                              <p:pRg st="2" end="2"/>
                                            </p:txEl>
                                          </p:spTgt>
                                        </p:tgtEl>
                                      </p:cBhvr>
                                      <p:to x="100000" y="100000"/>
                                    </p:animScale>
                                    <p:animScale>
                                      <p:cBhvr>
                                        <p:cTn id="48" dur="26">
                                          <p:stCondLst>
                                            <p:cond delay="1312"/>
                                          </p:stCondLst>
                                        </p:cTn>
                                        <p:tgtEl>
                                          <p:spTgt spid="5">
                                            <p:txEl>
                                              <p:pRg st="2" end="2"/>
                                            </p:txEl>
                                          </p:spTgt>
                                        </p:tgtEl>
                                      </p:cBhvr>
                                      <p:to x="100000" y="80000"/>
                                    </p:animScale>
                                    <p:animScale>
                                      <p:cBhvr>
                                        <p:cTn id="49" dur="166" decel="50000">
                                          <p:stCondLst>
                                            <p:cond delay="1338"/>
                                          </p:stCondLst>
                                        </p:cTn>
                                        <p:tgtEl>
                                          <p:spTgt spid="5">
                                            <p:txEl>
                                              <p:pRg st="2" end="2"/>
                                            </p:txEl>
                                          </p:spTgt>
                                        </p:tgtEl>
                                      </p:cBhvr>
                                      <p:to x="100000" y="100000"/>
                                    </p:animScale>
                                    <p:animScale>
                                      <p:cBhvr>
                                        <p:cTn id="50" dur="26">
                                          <p:stCondLst>
                                            <p:cond delay="1642"/>
                                          </p:stCondLst>
                                        </p:cTn>
                                        <p:tgtEl>
                                          <p:spTgt spid="5">
                                            <p:txEl>
                                              <p:pRg st="2" end="2"/>
                                            </p:txEl>
                                          </p:spTgt>
                                        </p:tgtEl>
                                      </p:cBhvr>
                                      <p:to x="100000" y="90000"/>
                                    </p:animScale>
                                    <p:animScale>
                                      <p:cBhvr>
                                        <p:cTn id="51" dur="166" decel="50000">
                                          <p:stCondLst>
                                            <p:cond delay="1668"/>
                                          </p:stCondLst>
                                        </p:cTn>
                                        <p:tgtEl>
                                          <p:spTgt spid="5">
                                            <p:txEl>
                                              <p:pRg st="2" end="2"/>
                                            </p:txEl>
                                          </p:spTgt>
                                        </p:tgtEl>
                                      </p:cBhvr>
                                      <p:to x="100000" y="100000"/>
                                    </p:animScale>
                                    <p:animScale>
                                      <p:cBhvr>
                                        <p:cTn id="52" dur="26">
                                          <p:stCondLst>
                                            <p:cond delay="1808"/>
                                          </p:stCondLst>
                                        </p:cTn>
                                        <p:tgtEl>
                                          <p:spTgt spid="5">
                                            <p:txEl>
                                              <p:pRg st="2" end="2"/>
                                            </p:txEl>
                                          </p:spTgt>
                                        </p:tgtEl>
                                      </p:cBhvr>
                                      <p:to x="100000" y="95000"/>
                                    </p:animScale>
                                    <p:animScale>
                                      <p:cBhvr>
                                        <p:cTn id="53" dur="166" decel="50000">
                                          <p:stCondLst>
                                            <p:cond delay="1834"/>
                                          </p:stCondLst>
                                        </p:cTn>
                                        <p:tgtEl>
                                          <p:spTgt spid="5">
                                            <p:txEl>
                                              <p:pRg st="2" end="2"/>
                                            </p:txEl>
                                          </p:spTgt>
                                        </p:tgtEl>
                                      </p:cBhvr>
                                      <p:to x="100000" y="100000"/>
                                    </p:animScale>
                                  </p:childTnLst>
                                </p:cTn>
                              </p:par>
                            </p:childTnLst>
                          </p:cTn>
                        </p:par>
                      </p:childTnLst>
                    </p:cTn>
                  </p:par>
                  <p:par>
                    <p:cTn id="54" fill="hold">
                      <p:stCondLst>
                        <p:cond delay="indefinite"/>
                      </p:stCondLst>
                      <p:childTnLst>
                        <p:par>
                          <p:cTn id="55" fill="hold">
                            <p:stCondLst>
                              <p:cond delay="0"/>
                            </p:stCondLst>
                            <p:childTnLst>
                              <p:par>
                                <p:cTn id="56" presetID="21" presetClass="entr" presetSubtype="1" fill="hold" nodeType="clickEffect">
                                  <p:stCondLst>
                                    <p:cond delay="0"/>
                                  </p:stCondLst>
                                  <p:childTnLst>
                                    <p:set>
                                      <p:cBhvr>
                                        <p:cTn id="57" dur="1" fill="hold">
                                          <p:stCondLst>
                                            <p:cond delay="0"/>
                                          </p:stCondLst>
                                        </p:cTn>
                                        <p:tgtEl>
                                          <p:spTgt spid="5">
                                            <p:txEl>
                                              <p:pRg st="3" end="3"/>
                                            </p:txEl>
                                          </p:spTgt>
                                        </p:tgtEl>
                                        <p:attrNameLst>
                                          <p:attrName>style.visibility</p:attrName>
                                        </p:attrNameLst>
                                      </p:cBhvr>
                                      <p:to>
                                        <p:strVal val="visible"/>
                                      </p:to>
                                    </p:set>
                                    <p:animEffect transition="in" filter="wheel(1)">
                                      <p:cBhvr>
                                        <p:cTn id="58" dur="2000"/>
                                        <p:tgtEl>
                                          <p:spTgt spid="5">
                                            <p:txEl>
                                              <p:pRg st="3" end="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5">
                                            <p:txEl>
                                              <p:pRg st="4" end="4"/>
                                            </p:txEl>
                                          </p:spTgt>
                                        </p:tgtEl>
                                        <p:attrNameLst>
                                          <p:attrName>style.visibility</p:attrName>
                                        </p:attrNameLst>
                                      </p:cBhvr>
                                      <p:to>
                                        <p:strVal val="visible"/>
                                      </p:to>
                                    </p:set>
                                    <p:anim calcmode="lin" valueType="num">
                                      <p:cBhvr>
                                        <p:cTn id="63"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64" dur="500" fill="hold"/>
                                        <p:tgtEl>
                                          <p:spTgt spid="5">
                                            <p:txEl>
                                              <p:pRg st="4" end="4"/>
                                            </p:txEl>
                                          </p:spTgt>
                                        </p:tgtEl>
                                        <p:attrNameLst>
                                          <p:attrName>ppt_h</p:attrName>
                                        </p:attrNameLst>
                                      </p:cBhvr>
                                      <p:tavLst>
                                        <p:tav tm="0">
                                          <p:val>
                                            <p:fltVal val="0"/>
                                          </p:val>
                                        </p:tav>
                                        <p:tav tm="100000">
                                          <p:val>
                                            <p:strVal val="#ppt_h"/>
                                          </p:val>
                                        </p:tav>
                                      </p:tavLst>
                                    </p:anim>
                                    <p:animEffect transition="in" filter="fade">
                                      <p:cBhvr>
                                        <p:cTn id="65"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532</TotalTime>
  <Words>1604</Words>
  <Application>Microsoft Office PowerPoint</Application>
  <PresentationFormat>Widescreen</PresentationFormat>
  <Paragraphs>86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PowerPoint Presentation</vt:lpstr>
      <vt:lpstr>PowerPoint Presentation</vt:lpstr>
      <vt:lpstr>PowerPoint Presentation</vt:lpstr>
      <vt:lpstr>yêu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Loan loan</dc:creator>
  <cp:lastModifiedBy>Loan loan</cp:lastModifiedBy>
  <cp:revision>43</cp:revision>
  <dcterms:created xsi:type="dcterms:W3CDTF">2018-03-23T17:03:27Z</dcterms:created>
  <dcterms:modified xsi:type="dcterms:W3CDTF">2018-03-25T14:17:07Z</dcterms:modified>
</cp:coreProperties>
</file>