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an loan" initials="Ll" lastIdx="1" clrIdx="0">
    <p:extLst>
      <p:ext uri="{19B8F6BF-5375-455C-9EA6-DF929625EA0E}">
        <p15:presenceInfo xmlns:p15="http://schemas.microsoft.com/office/powerpoint/2012/main" userId="74a57dcf6cbd80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A4D0"/>
    <a:srgbClr val="CCE9AF"/>
    <a:srgbClr val="B9F9EA"/>
    <a:srgbClr val="B8BA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28T16:23:12.069" idx="1">
    <p:pos x="7680" y="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501204-AA42-4630-81BD-DEAB97301379}"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246829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01204-AA42-4630-81BD-DEAB97301379}"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235136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01204-AA42-4630-81BD-DEAB97301379}"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235091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01204-AA42-4630-81BD-DEAB97301379}"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398938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501204-AA42-4630-81BD-DEAB97301379}"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120546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501204-AA42-4630-81BD-DEAB97301379}"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388354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501204-AA42-4630-81BD-DEAB97301379}"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4159629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501204-AA42-4630-81BD-DEAB97301379}"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59347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01204-AA42-4630-81BD-DEAB97301379}"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426854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01204-AA42-4630-81BD-DEAB97301379}"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283344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01204-AA42-4630-81BD-DEAB97301379}"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3EADD-7368-4EEF-A282-D0C1D1C62CA9}" type="slidenum">
              <a:rPr lang="en-US" smtClean="0"/>
              <a:t>‹#›</a:t>
            </a:fld>
            <a:endParaRPr lang="en-US"/>
          </a:p>
        </p:txBody>
      </p:sp>
    </p:spTree>
    <p:extLst>
      <p:ext uri="{BB962C8B-B14F-4D97-AF65-F5344CB8AC3E}">
        <p14:creationId xmlns:p14="http://schemas.microsoft.com/office/powerpoint/2010/main" val="91175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01204-AA42-4630-81BD-DEAB97301379}" type="datetimeFigureOut">
              <a:rPr lang="en-US" smtClean="0"/>
              <a:t>3/28/2018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3EADD-7368-4EEF-A282-D0C1D1C62CA9}" type="slidenum">
              <a:rPr lang="en-US" smtClean="0"/>
              <a:t>‹#›</a:t>
            </a:fld>
            <a:endParaRPr lang="en-US"/>
          </a:p>
        </p:txBody>
      </p:sp>
    </p:spTree>
    <p:extLst>
      <p:ext uri="{BB962C8B-B14F-4D97-AF65-F5344CB8AC3E}">
        <p14:creationId xmlns:p14="http://schemas.microsoft.com/office/powerpoint/2010/main" val="286392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1696279" y="1071390"/>
            <a:ext cx="9236766" cy="2357610"/>
          </a:xfrm>
          <a:prstGeom prst="rect">
            <a:avLst/>
          </a:prstGeom>
          <a:noFill/>
        </p:spPr>
        <p:txBody>
          <a:bodyPr wrap="square" lIns="91440" tIns="45720" rIns="91440" bIns="45720">
            <a:prstTxWarp prst="textChevronInverted">
              <a:avLst/>
            </a:prstTxWarp>
            <a:spAutoFit/>
          </a:bodyPr>
          <a:lstStyle/>
          <a:p>
            <a:pPr algn="ct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Chào</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mừng</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cô</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và</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các</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bạn</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đến</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với</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buổi</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thuyết</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trình</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nhóm</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2</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Rectangle 6"/>
          <p:cNvSpPr/>
          <p:nvPr/>
        </p:nvSpPr>
        <p:spPr>
          <a:xfrm>
            <a:off x="1470992" y="5257800"/>
            <a:ext cx="9687339" cy="1754326"/>
          </a:xfrm>
          <a:prstGeom prst="rect">
            <a:avLst/>
          </a:prstGeom>
          <a:noFill/>
        </p:spPr>
        <p:txBody>
          <a:bodyPr wrap="square" lIns="91440" tIns="45720" rIns="91440" bIns="45720">
            <a:spAutoFit/>
          </a:bodyPr>
          <a:lstStyle/>
          <a:p>
            <a:pPr algn="ctr"/>
            <a:r>
              <a:rPr lang="vi-VN" sz="5400" b="1" dirty="0" smtClean="0">
                <a:ln w="9525">
                  <a:solidFill>
                    <a:srgbClr val="B8BABC"/>
                  </a:solidFill>
                  <a:prstDash val="solid"/>
                </a:ln>
                <a:effectLst>
                  <a:outerShdw blurRad="12700" dist="38100" dir="2700000" algn="tl" rotWithShape="0">
                    <a:schemeClr val="bg1">
                      <a:lumMod val="50000"/>
                    </a:schemeClr>
                  </a:outerShdw>
                </a:effectLst>
              </a:rPr>
              <a:t>Thực trạng lối sống đạo đức của sinh viên hiện nay</a:t>
            </a:r>
            <a:endParaRPr lang="vi-VN" sz="5400" b="1" dirty="0">
              <a:ln w="9525">
                <a:solidFill>
                  <a:srgbClr val="B8BABC"/>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468408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10" name="TextBox 9"/>
          <p:cNvSpPr txBox="1"/>
          <p:nvPr/>
        </p:nvSpPr>
        <p:spPr>
          <a:xfrm>
            <a:off x="4108547" y="240325"/>
            <a:ext cx="4306957" cy="707886"/>
          </a:xfrm>
          <a:prstGeom prst="rect">
            <a:avLst/>
          </a:prstGeom>
          <a:noFill/>
        </p:spPr>
        <p:txBody>
          <a:bodyPr wrap="square" rtlCol="0">
            <a:spAutoFit/>
          </a:bodyPr>
          <a:lstStyle/>
          <a:p>
            <a:r>
              <a:rPr lang="en-US" sz="4000" b="1" i="1" dirty="0" err="1" smtClean="0"/>
              <a:t>Nội</a:t>
            </a:r>
            <a:r>
              <a:rPr lang="en-US" sz="4000" b="1" i="1" dirty="0" smtClean="0"/>
              <a:t> dung</a:t>
            </a:r>
            <a:endParaRPr lang="en-US" sz="4000" b="1" i="1" dirty="0"/>
          </a:p>
        </p:txBody>
      </p:sp>
      <p:sp>
        <p:nvSpPr>
          <p:cNvPr id="11" name="TextBox 10"/>
          <p:cNvSpPr txBox="1"/>
          <p:nvPr/>
        </p:nvSpPr>
        <p:spPr>
          <a:xfrm>
            <a:off x="2445024" y="1188535"/>
            <a:ext cx="5579165" cy="523220"/>
          </a:xfrm>
          <a:prstGeom prst="rect">
            <a:avLst/>
          </a:prstGeom>
          <a:noFill/>
        </p:spPr>
        <p:txBody>
          <a:bodyPr wrap="square" rtlCol="0">
            <a:spAutoFit/>
          </a:bodyPr>
          <a:lstStyle/>
          <a:p>
            <a:r>
              <a:rPr lang="en-US" sz="2800" dirty="0" smtClean="0"/>
              <a:t>1. </a:t>
            </a:r>
            <a:r>
              <a:rPr lang="en-US" sz="2800" dirty="0" err="1" smtClean="0"/>
              <a:t>Thực</a:t>
            </a:r>
            <a:r>
              <a:rPr lang="en-US" sz="2800" dirty="0" smtClean="0"/>
              <a:t> </a:t>
            </a:r>
            <a:r>
              <a:rPr lang="en-US" sz="2800" dirty="0" err="1" smtClean="0"/>
              <a:t>trạng</a:t>
            </a:r>
            <a:r>
              <a:rPr lang="en-US" sz="2800" dirty="0" smtClean="0"/>
              <a:t> </a:t>
            </a:r>
            <a:r>
              <a:rPr lang="en-US" sz="2800" dirty="0" err="1" smtClean="0"/>
              <a:t>của</a:t>
            </a:r>
            <a:r>
              <a:rPr lang="en-US" sz="2800" dirty="0" smtClean="0"/>
              <a:t> </a:t>
            </a:r>
            <a:r>
              <a:rPr lang="en-US" sz="2800" dirty="0" err="1" smtClean="0"/>
              <a:t>sinh</a:t>
            </a:r>
            <a:r>
              <a:rPr lang="en-US" sz="2800" dirty="0" smtClean="0"/>
              <a:t> </a:t>
            </a:r>
            <a:r>
              <a:rPr lang="en-US" sz="2800" dirty="0" err="1" smtClean="0"/>
              <a:t>viên</a:t>
            </a:r>
            <a:r>
              <a:rPr lang="en-US" sz="2800" dirty="0" smtClean="0"/>
              <a:t> </a:t>
            </a:r>
            <a:r>
              <a:rPr lang="en-US" sz="2800" dirty="0" err="1" smtClean="0"/>
              <a:t>hiện</a:t>
            </a:r>
            <a:r>
              <a:rPr lang="en-US" sz="2800" dirty="0" smtClean="0"/>
              <a:t> nay</a:t>
            </a:r>
            <a:endParaRPr lang="en-US" sz="2800" dirty="0"/>
          </a:p>
        </p:txBody>
      </p:sp>
      <p:sp>
        <p:nvSpPr>
          <p:cNvPr id="13" name="TextBox 12"/>
          <p:cNvSpPr txBox="1"/>
          <p:nvPr/>
        </p:nvSpPr>
        <p:spPr>
          <a:xfrm>
            <a:off x="2445024" y="2054566"/>
            <a:ext cx="6400800" cy="523220"/>
          </a:xfrm>
          <a:prstGeom prst="rect">
            <a:avLst/>
          </a:prstGeom>
          <a:noFill/>
        </p:spPr>
        <p:txBody>
          <a:bodyPr wrap="square" rtlCol="0">
            <a:spAutoFit/>
          </a:bodyPr>
          <a:lstStyle/>
          <a:p>
            <a:r>
              <a:rPr lang="en-US" sz="2800" dirty="0" smtClean="0"/>
              <a:t>2. </a:t>
            </a:r>
            <a:r>
              <a:rPr lang="en-US" sz="2800" dirty="0" err="1" smtClean="0"/>
              <a:t>Nguyên</a:t>
            </a:r>
            <a:r>
              <a:rPr lang="en-US" sz="2800" dirty="0" smtClean="0"/>
              <a:t> </a:t>
            </a:r>
            <a:r>
              <a:rPr lang="en-US" sz="2800" dirty="0" err="1" smtClean="0"/>
              <a:t>nhân</a:t>
            </a:r>
            <a:r>
              <a:rPr lang="en-US" sz="2800" dirty="0" smtClean="0"/>
              <a:t> </a:t>
            </a:r>
            <a:r>
              <a:rPr lang="en-US" sz="2800" dirty="0" err="1" smtClean="0"/>
              <a:t>của</a:t>
            </a:r>
            <a:r>
              <a:rPr lang="en-US" sz="2800" dirty="0" smtClean="0"/>
              <a:t> </a:t>
            </a:r>
            <a:r>
              <a:rPr lang="en-US" sz="2800" dirty="0" err="1" smtClean="0"/>
              <a:t>những</a:t>
            </a:r>
            <a:r>
              <a:rPr lang="en-US" sz="2800" dirty="0" smtClean="0"/>
              <a:t> </a:t>
            </a:r>
            <a:r>
              <a:rPr lang="en-US" sz="2800" dirty="0" err="1" smtClean="0"/>
              <a:t>hiện</a:t>
            </a:r>
            <a:r>
              <a:rPr lang="en-US" sz="2800" dirty="0" smtClean="0"/>
              <a:t> </a:t>
            </a:r>
            <a:r>
              <a:rPr lang="en-US" sz="2800" dirty="0" err="1" smtClean="0"/>
              <a:t>thực</a:t>
            </a:r>
            <a:r>
              <a:rPr lang="en-US" sz="2800" dirty="0" smtClean="0"/>
              <a:t> </a:t>
            </a:r>
            <a:r>
              <a:rPr lang="en-US" sz="2800" dirty="0" err="1" smtClean="0"/>
              <a:t>đó</a:t>
            </a:r>
            <a:endParaRPr lang="en-US" sz="2800" dirty="0"/>
          </a:p>
        </p:txBody>
      </p:sp>
      <p:sp>
        <p:nvSpPr>
          <p:cNvPr id="14" name="TextBox 13"/>
          <p:cNvSpPr txBox="1"/>
          <p:nvPr/>
        </p:nvSpPr>
        <p:spPr>
          <a:xfrm>
            <a:off x="2458275" y="3029160"/>
            <a:ext cx="5565914" cy="523220"/>
          </a:xfrm>
          <a:prstGeom prst="rect">
            <a:avLst/>
          </a:prstGeom>
          <a:noFill/>
        </p:spPr>
        <p:txBody>
          <a:bodyPr wrap="square" rtlCol="0">
            <a:spAutoFit/>
          </a:bodyPr>
          <a:lstStyle/>
          <a:p>
            <a:r>
              <a:rPr lang="en-US" sz="2800" dirty="0" smtClean="0"/>
              <a:t>3. </a:t>
            </a:r>
            <a:r>
              <a:rPr lang="en-US" sz="2800" dirty="0" err="1" smtClean="0"/>
              <a:t>Các</a:t>
            </a:r>
            <a:r>
              <a:rPr lang="en-US" sz="2800" dirty="0" smtClean="0"/>
              <a:t> </a:t>
            </a:r>
            <a:r>
              <a:rPr lang="en-US" sz="2800" dirty="0" err="1" smtClean="0"/>
              <a:t>mặt</a:t>
            </a:r>
            <a:r>
              <a:rPr lang="en-US" sz="2800" dirty="0" smtClean="0"/>
              <a:t> </a:t>
            </a:r>
            <a:r>
              <a:rPr lang="en-US" sz="2800" dirty="0" err="1" smtClean="0"/>
              <a:t>tích</a:t>
            </a:r>
            <a:r>
              <a:rPr lang="en-US" sz="2800" dirty="0" smtClean="0"/>
              <a:t> </a:t>
            </a:r>
            <a:r>
              <a:rPr lang="en-US" sz="2800" dirty="0" err="1" smtClean="0"/>
              <a:t>cực</a:t>
            </a:r>
            <a:endParaRPr lang="en-US" sz="2800" dirty="0"/>
          </a:p>
        </p:txBody>
      </p:sp>
      <p:sp>
        <p:nvSpPr>
          <p:cNvPr id="15" name="TextBox 14"/>
          <p:cNvSpPr txBox="1"/>
          <p:nvPr/>
        </p:nvSpPr>
        <p:spPr>
          <a:xfrm>
            <a:off x="2445024" y="3831701"/>
            <a:ext cx="6745357" cy="523220"/>
          </a:xfrm>
          <a:prstGeom prst="rect">
            <a:avLst/>
          </a:prstGeom>
          <a:noFill/>
        </p:spPr>
        <p:txBody>
          <a:bodyPr wrap="square" rtlCol="0">
            <a:spAutoFit/>
          </a:bodyPr>
          <a:lstStyle/>
          <a:p>
            <a:r>
              <a:rPr lang="en-US" sz="2800" dirty="0" smtClean="0"/>
              <a:t>4. </a:t>
            </a:r>
            <a:r>
              <a:rPr lang="en-US" sz="2800" dirty="0" err="1" smtClean="0"/>
              <a:t>Các</a:t>
            </a:r>
            <a:r>
              <a:rPr lang="en-US" sz="2800" dirty="0" smtClean="0"/>
              <a:t> </a:t>
            </a:r>
            <a:r>
              <a:rPr lang="en-US" sz="2800" dirty="0" err="1" smtClean="0"/>
              <a:t>mặt</a:t>
            </a:r>
            <a:r>
              <a:rPr lang="en-US" sz="2800" dirty="0" smtClean="0"/>
              <a:t> </a:t>
            </a:r>
            <a:r>
              <a:rPr lang="en-US" sz="2800" dirty="0" err="1" smtClean="0"/>
              <a:t>tiêu</a:t>
            </a:r>
            <a:r>
              <a:rPr lang="en-US" sz="2800" dirty="0" smtClean="0"/>
              <a:t> </a:t>
            </a:r>
            <a:r>
              <a:rPr lang="en-US" sz="2800" dirty="0" err="1" smtClean="0"/>
              <a:t>cực</a:t>
            </a:r>
            <a:r>
              <a:rPr lang="en-US" sz="2800" dirty="0" smtClean="0"/>
              <a:t> </a:t>
            </a:r>
            <a:r>
              <a:rPr lang="en-US" sz="2800" dirty="0" err="1" smtClean="0"/>
              <a:t>và</a:t>
            </a:r>
            <a:r>
              <a:rPr lang="en-US" sz="2800" dirty="0" smtClean="0"/>
              <a:t> </a:t>
            </a:r>
            <a:r>
              <a:rPr lang="en-US" sz="2800" dirty="0" err="1" smtClean="0"/>
              <a:t>hạn</a:t>
            </a:r>
            <a:r>
              <a:rPr lang="en-US" sz="2800" dirty="0" smtClean="0"/>
              <a:t> </a:t>
            </a:r>
            <a:r>
              <a:rPr lang="en-US" sz="2800" dirty="0" err="1" smtClean="0"/>
              <a:t>chế</a:t>
            </a:r>
            <a:r>
              <a:rPr lang="en-US" sz="2800" dirty="0" smtClean="0"/>
              <a:t> </a:t>
            </a:r>
            <a:r>
              <a:rPr lang="en-US" sz="2800" dirty="0" err="1" smtClean="0"/>
              <a:t>của</a:t>
            </a:r>
            <a:r>
              <a:rPr lang="en-US" sz="2800" dirty="0" smtClean="0"/>
              <a:t> </a:t>
            </a:r>
            <a:r>
              <a:rPr lang="en-US" sz="2800" dirty="0" err="1" smtClean="0"/>
              <a:t>hiện</a:t>
            </a:r>
            <a:r>
              <a:rPr lang="en-US" sz="2800" dirty="0" smtClean="0"/>
              <a:t> </a:t>
            </a:r>
            <a:r>
              <a:rPr lang="en-US" sz="2800" dirty="0" err="1" smtClean="0"/>
              <a:t>thực</a:t>
            </a:r>
            <a:endParaRPr lang="en-US" sz="2800" dirty="0"/>
          </a:p>
        </p:txBody>
      </p:sp>
      <p:sp>
        <p:nvSpPr>
          <p:cNvPr id="16" name="TextBox 15"/>
          <p:cNvSpPr txBox="1"/>
          <p:nvPr/>
        </p:nvSpPr>
        <p:spPr>
          <a:xfrm>
            <a:off x="2458275" y="4546469"/>
            <a:ext cx="7354958" cy="523220"/>
          </a:xfrm>
          <a:prstGeom prst="rect">
            <a:avLst/>
          </a:prstGeom>
          <a:noFill/>
        </p:spPr>
        <p:txBody>
          <a:bodyPr wrap="square" rtlCol="0">
            <a:spAutoFit/>
          </a:bodyPr>
          <a:lstStyle/>
          <a:p>
            <a:r>
              <a:rPr lang="en-US" sz="2800" dirty="0" smtClean="0"/>
              <a:t>5. </a:t>
            </a:r>
            <a:r>
              <a:rPr lang="en-US" sz="2800" dirty="0" err="1" smtClean="0"/>
              <a:t>Biện</a:t>
            </a:r>
            <a:r>
              <a:rPr lang="en-US" sz="2800" dirty="0" smtClean="0"/>
              <a:t> </a:t>
            </a:r>
            <a:r>
              <a:rPr lang="en-US" sz="2800" dirty="0" err="1" smtClean="0"/>
              <a:t>pháp</a:t>
            </a:r>
            <a:r>
              <a:rPr lang="en-US" sz="2800" dirty="0" smtClean="0"/>
              <a:t> </a:t>
            </a:r>
            <a:r>
              <a:rPr lang="en-US" sz="2800" dirty="0" err="1" smtClean="0"/>
              <a:t>khắc</a:t>
            </a:r>
            <a:r>
              <a:rPr lang="en-US" sz="2800" dirty="0" smtClean="0"/>
              <a:t> </a:t>
            </a:r>
            <a:r>
              <a:rPr lang="en-US" sz="2800" dirty="0" err="1" smtClean="0"/>
              <a:t>phục</a:t>
            </a:r>
            <a:r>
              <a:rPr lang="en-US" sz="2800" dirty="0" smtClean="0"/>
              <a:t> </a:t>
            </a:r>
            <a:r>
              <a:rPr lang="en-US" sz="2800" dirty="0" err="1" smtClean="0"/>
              <a:t>các</a:t>
            </a:r>
            <a:r>
              <a:rPr lang="en-US" sz="2800" dirty="0" smtClean="0"/>
              <a:t> </a:t>
            </a:r>
            <a:r>
              <a:rPr lang="en-US" sz="2800" dirty="0" err="1" smtClean="0"/>
              <a:t>mặt</a:t>
            </a:r>
            <a:r>
              <a:rPr lang="en-US" sz="2800" dirty="0" smtClean="0"/>
              <a:t> </a:t>
            </a:r>
            <a:r>
              <a:rPr lang="en-US" sz="2800" dirty="0" err="1" smtClean="0"/>
              <a:t>tiêu</a:t>
            </a:r>
            <a:r>
              <a:rPr lang="en-US" sz="2800" dirty="0" smtClean="0"/>
              <a:t> </a:t>
            </a:r>
            <a:r>
              <a:rPr lang="en-US" sz="2800" dirty="0" err="1" smtClean="0"/>
              <a:t>cực</a:t>
            </a:r>
            <a:endParaRPr lang="en-US" sz="2800" dirty="0"/>
          </a:p>
        </p:txBody>
      </p:sp>
    </p:spTree>
    <p:extLst>
      <p:ext uri="{BB962C8B-B14F-4D97-AF65-F5344CB8AC3E}">
        <p14:creationId xmlns:p14="http://schemas.microsoft.com/office/powerpoint/2010/main" val="240700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anim calcmode="lin" valueType="num">
                                      <p:cBhvr>
                                        <p:cTn id="8" dur="2000" fill="hold"/>
                                        <p:tgtEl>
                                          <p:spTgt spid="10">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10">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barn(inVertical)">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circle(in)">
                                      <p:cBhvr>
                                        <p:cTn id="20" dur="2000"/>
                                        <p:tgtEl>
                                          <p:spTgt spid="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fade">
                                      <p:cBhvr>
                                        <p:cTn id="31" dur="2000"/>
                                        <p:tgtEl>
                                          <p:spTgt spid="15">
                                            <p:txEl>
                                              <p:pRg st="0" end="0"/>
                                            </p:txEl>
                                          </p:spTgt>
                                        </p:tgtEl>
                                      </p:cBhvr>
                                    </p:animEffect>
                                    <p:anim calcmode="lin" valueType="num">
                                      <p:cBhvr>
                                        <p:cTn id="32" dur="2000" fill="hold"/>
                                        <p:tgtEl>
                                          <p:spTgt spid="15">
                                            <p:txEl>
                                              <p:pRg st="0" end="0"/>
                                            </p:txEl>
                                          </p:spTgt>
                                        </p:tgtEl>
                                        <p:attrNameLst>
                                          <p:attrName>ppt_w</p:attrName>
                                        </p:attrNameLst>
                                      </p:cBhvr>
                                      <p:tavLst>
                                        <p:tav tm="0" fmla="#ppt_w*sin(2.5*pi*$)">
                                          <p:val>
                                            <p:fltVal val="0"/>
                                          </p:val>
                                        </p:tav>
                                        <p:tav tm="100000">
                                          <p:val>
                                            <p:fltVal val="1"/>
                                          </p:val>
                                        </p:tav>
                                      </p:tavLst>
                                    </p:anim>
                                    <p:anim calcmode="lin" valueType="num">
                                      <p:cBhvr>
                                        <p:cTn id="33" dur="2000" fill="hold"/>
                                        <p:tgtEl>
                                          <p:spTgt spid="1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3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2644462" y="0"/>
            <a:ext cx="6903076" cy="523220"/>
          </a:xfrm>
          <a:prstGeom prst="rect">
            <a:avLst/>
          </a:prstGeom>
          <a:noFill/>
        </p:spPr>
        <p:txBody>
          <a:bodyPr wrap="square" rtlCol="0">
            <a:spAutoFit/>
          </a:bodyPr>
          <a:lstStyle/>
          <a:p>
            <a:r>
              <a:rPr lang="en-US" sz="2800" b="1" i="1" dirty="0" smtClean="0">
                <a:solidFill>
                  <a:srgbClr val="0070C0"/>
                </a:solidFill>
              </a:rPr>
              <a:t>1. </a:t>
            </a:r>
            <a:r>
              <a:rPr lang="en-US" sz="2800" b="1" i="1" dirty="0" err="1" smtClean="0">
                <a:solidFill>
                  <a:srgbClr val="0070C0"/>
                </a:solidFill>
              </a:rPr>
              <a:t>Thực</a:t>
            </a:r>
            <a:r>
              <a:rPr lang="en-US" sz="2800" b="1" i="1" dirty="0" smtClean="0">
                <a:solidFill>
                  <a:srgbClr val="0070C0"/>
                </a:solidFill>
              </a:rPr>
              <a:t> </a:t>
            </a:r>
            <a:r>
              <a:rPr lang="en-US" sz="2800" b="1" i="1" dirty="0" err="1" smtClean="0">
                <a:solidFill>
                  <a:srgbClr val="0070C0"/>
                </a:solidFill>
              </a:rPr>
              <a:t>trạng</a:t>
            </a:r>
            <a:r>
              <a:rPr lang="en-US" sz="2800" b="1" i="1" dirty="0" smtClean="0">
                <a:solidFill>
                  <a:srgbClr val="0070C0"/>
                </a:solidFill>
              </a:rPr>
              <a:t> </a:t>
            </a:r>
            <a:r>
              <a:rPr lang="en-US" sz="2800" b="1" i="1" dirty="0" err="1" smtClean="0">
                <a:solidFill>
                  <a:srgbClr val="0070C0"/>
                </a:solidFill>
              </a:rPr>
              <a:t>của</a:t>
            </a:r>
            <a:r>
              <a:rPr lang="en-US" sz="2800" b="1" i="1" dirty="0" smtClean="0">
                <a:solidFill>
                  <a:srgbClr val="0070C0"/>
                </a:solidFill>
              </a:rPr>
              <a:t> </a:t>
            </a:r>
            <a:r>
              <a:rPr lang="en-US" sz="2800" b="1" i="1" dirty="0" err="1" smtClean="0">
                <a:solidFill>
                  <a:srgbClr val="0070C0"/>
                </a:solidFill>
              </a:rPr>
              <a:t>sinh</a:t>
            </a:r>
            <a:r>
              <a:rPr lang="en-US" sz="2800" b="1" i="1" dirty="0" smtClean="0">
                <a:solidFill>
                  <a:srgbClr val="0070C0"/>
                </a:solidFill>
              </a:rPr>
              <a:t> </a:t>
            </a:r>
            <a:r>
              <a:rPr lang="en-US" sz="2800" b="1" i="1" dirty="0" err="1" smtClean="0">
                <a:solidFill>
                  <a:srgbClr val="0070C0"/>
                </a:solidFill>
              </a:rPr>
              <a:t>vên</a:t>
            </a:r>
            <a:r>
              <a:rPr lang="en-US" sz="2800" b="1" i="1" dirty="0" smtClean="0">
                <a:solidFill>
                  <a:srgbClr val="0070C0"/>
                </a:solidFill>
              </a:rPr>
              <a:t> </a:t>
            </a:r>
            <a:r>
              <a:rPr lang="en-US" sz="2800" b="1" i="1" dirty="0" err="1" smtClean="0">
                <a:solidFill>
                  <a:srgbClr val="0070C0"/>
                </a:solidFill>
              </a:rPr>
              <a:t>hiện</a:t>
            </a:r>
            <a:r>
              <a:rPr lang="en-US" sz="2800" b="1" i="1" dirty="0" smtClean="0">
                <a:solidFill>
                  <a:srgbClr val="0070C0"/>
                </a:solidFill>
              </a:rPr>
              <a:t> nay</a:t>
            </a:r>
            <a:endParaRPr lang="en-US" sz="2800" b="1" i="1" dirty="0">
              <a:solidFill>
                <a:srgbClr val="0070C0"/>
              </a:solidFill>
            </a:endParaRPr>
          </a:p>
        </p:txBody>
      </p:sp>
      <p:sp>
        <p:nvSpPr>
          <p:cNvPr id="5" name="Rectangle 4"/>
          <p:cNvSpPr/>
          <p:nvPr/>
        </p:nvSpPr>
        <p:spPr>
          <a:xfrm>
            <a:off x="838200" y="617889"/>
            <a:ext cx="9208395" cy="2492990"/>
          </a:xfrm>
          <a:prstGeom prst="rect">
            <a:avLst/>
          </a:prstGeom>
        </p:spPr>
        <p:txBody>
          <a:bodyPr wrap="square">
            <a:spAutoFit/>
          </a:bodyPr>
          <a:lstStyle/>
          <a:p>
            <a:r>
              <a:rPr lang="vi-VN" sz="2000" dirty="0" smtClean="0">
                <a:effectLst/>
                <a:latin typeface="+mj-lt"/>
              </a:rPr>
              <a:t>Nói đến sinh viên ViệtNam tức là nói đến một thế hệ trẻ đầy sức sống và sức sáng tạo.</a:t>
            </a:r>
            <a:r>
              <a:rPr lang="en-US" sz="2000" dirty="0" smtClean="0">
                <a:effectLst/>
                <a:latin typeface="+mj-lt"/>
              </a:rPr>
              <a:t> </a:t>
            </a:r>
            <a:r>
              <a:rPr lang="en-US" sz="2000" dirty="0" err="1" smtClean="0">
                <a:effectLst/>
                <a:latin typeface="Times New Roman" panose="02020603050405020304" pitchFamily="18" charset="0"/>
                <a:cs typeface="Times New Roman" panose="02020603050405020304" pitchFamily="18" charset="0"/>
              </a:rPr>
              <a:t>Số</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lượng</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sinh</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viên</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ngày</a:t>
            </a:r>
            <a:r>
              <a:rPr lang="en-US" sz="2000" dirty="0" smtClean="0">
                <a:effectLst/>
                <a:latin typeface="Times New Roman" panose="02020603050405020304" pitchFamily="18" charset="0"/>
                <a:cs typeface="Times New Roman" panose="02020603050405020304" pitchFamily="18" charset="0"/>
              </a:rPr>
              <a:t> nay </a:t>
            </a:r>
            <a:r>
              <a:rPr lang="en-US" sz="2000" dirty="0" err="1" smtClean="0">
                <a:effectLst/>
                <a:latin typeface="Times New Roman" panose="02020603050405020304" pitchFamily="18" charset="0"/>
                <a:cs typeface="Times New Roman" panose="02020603050405020304" pitchFamily="18" charset="0"/>
              </a:rPr>
              <a:t>cũng</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khá</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đông</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đảo</a:t>
            </a:r>
            <a:r>
              <a:rPr lang="en-US" sz="2000" dirty="0" smtClean="0">
                <a:effectLst/>
                <a:latin typeface="+mj-lt"/>
                <a:cs typeface="Times New Roman" panose="02020603050405020304" pitchFamily="18" charset="0"/>
              </a:rPr>
              <a:t>.</a:t>
            </a:r>
            <a:r>
              <a:rPr lang="vi-VN" sz="2000" dirty="0" smtClean="0">
                <a:effectLst/>
                <a:latin typeface="+mj-lt"/>
                <a:cs typeface="Times New Roman" panose="02020603050405020304" pitchFamily="18" charset="0"/>
              </a:rPr>
              <a:t> </a:t>
            </a:r>
            <a:r>
              <a:rPr lang="vi-VN" sz="2000" dirty="0" smtClean="0">
                <a:effectLst/>
                <a:latin typeface="+mj-lt"/>
              </a:rPr>
              <a:t>Về mặt chất lượng, sinh viên là lớp người trẻ được đào tạo toàn diện và đấy đủ nhất, bao gồm các chuyên ngành học trên khắp các lĩnh vực tự nhiên, xã hội, khoa </a:t>
            </a:r>
            <a:r>
              <a:rPr lang="en-US" sz="2000" dirty="0" smtClean="0">
                <a:effectLst/>
                <a:latin typeface="+mj-lt"/>
              </a:rPr>
              <a:t>. </a:t>
            </a:r>
            <a:r>
              <a:rPr lang="en-US" sz="2000" dirty="0" err="1" smtClean="0">
                <a:latin typeface="Times New Roman" panose="02020603050405020304" pitchFamily="18" charset="0"/>
                <a:cs typeface="Times New Roman" panose="02020603050405020304" pitchFamily="18" charset="0"/>
              </a:rPr>
              <a:t>Lối</a:t>
            </a:r>
            <a:r>
              <a:rPr lang="vi-VN" sz="2000" dirty="0" smtClean="0">
                <a:effectLst/>
                <a:latin typeface="+mj-lt"/>
              </a:rPr>
              <a:t> sống của sinh viên Việt</a:t>
            </a:r>
            <a:r>
              <a:rPr lang="en-US" sz="2000" dirty="0" smtClean="0">
                <a:effectLst/>
                <a:latin typeface="+mj-lt"/>
              </a:rPr>
              <a:t> </a:t>
            </a:r>
            <a:r>
              <a:rPr lang="vi-VN" sz="2000" dirty="0" smtClean="0">
                <a:effectLst/>
                <a:latin typeface="+mj-lt"/>
              </a:rPr>
              <a:t>Nam nhìn chung cực kỳ đa dạng và phong phú. Tuy nhiên ta có thể phân chia lối sống của sinh viên theo hai hướng: tích cực và tiêu cực.</a:t>
            </a:r>
            <a:r>
              <a:rPr lang="vi-VN" dirty="0" smtClean="0">
                <a:effectLst/>
              </a:rPr>
              <a:t/>
            </a:r>
            <a:br>
              <a:rPr lang="vi-VN" dirty="0" smtClean="0">
                <a:effectLst/>
              </a:rPr>
            </a:br>
            <a:r>
              <a:rPr lang="vi-VN" dirty="0" smtClean="0">
                <a:effectLst/>
              </a:rPr>
              <a:t/>
            </a:r>
            <a:br>
              <a:rPr lang="vi-VN" dirty="0" smtClean="0">
                <a:effectLst/>
              </a:rPr>
            </a:br>
            <a:endParaRPr lang="vi-VN" dirty="0">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502" y="2799328"/>
            <a:ext cx="3056586" cy="21851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988" y="2799328"/>
            <a:ext cx="3222748" cy="2150033"/>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5786" t="18954" r="13263" b="22829"/>
          <a:stretch/>
        </p:blipFill>
        <p:spPr>
          <a:xfrm>
            <a:off x="7996707" y="2799328"/>
            <a:ext cx="3269317" cy="2369714"/>
          </a:xfrm>
          <a:prstGeom prst="rect">
            <a:avLst/>
          </a:prstGeom>
        </p:spPr>
      </p:pic>
    </p:spTree>
    <p:extLst>
      <p:ext uri="{BB962C8B-B14F-4D97-AF65-F5344CB8AC3E}">
        <p14:creationId xmlns:p14="http://schemas.microsoft.com/office/powerpoint/2010/main" val="47730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743200" y="-100624"/>
            <a:ext cx="7508383" cy="523220"/>
          </a:xfrm>
          <a:prstGeom prst="rect">
            <a:avLst/>
          </a:prstGeom>
          <a:noFill/>
        </p:spPr>
        <p:txBody>
          <a:bodyPr wrap="square" rtlCol="0">
            <a:spAutoFit/>
          </a:bodyPr>
          <a:lstStyle/>
          <a:p>
            <a:r>
              <a:rPr lang="en-US" sz="2800" b="1" dirty="0" smtClean="0"/>
              <a:t>2. </a:t>
            </a:r>
            <a:r>
              <a:rPr lang="en-US" sz="2800" b="1" dirty="0" err="1" smtClean="0"/>
              <a:t>Nguyên</a:t>
            </a:r>
            <a:r>
              <a:rPr lang="en-US" sz="2800" b="1" dirty="0" smtClean="0"/>
              <a:t> </a:t>
            </a:r>
            <a:r>
              <a:rPr lang="en-US" sz="2800" b="1" dirty="0" err="1" smtClean="0"/>
              <a:t>nhân</a:t>
            </a:r>
            <a:r>
              <a:rPr lang="en-US" sz="2800" b="1" dirty="0" smtClean="0"/>
              <a:t> </a:t>
            </a:r>
            <a:r>
              <a:rPr lang="en-US" sz="2800" b="1" dirty="0" err="1" smtClean="0"/>
              <a:t>đẫn</a:t>
            </a:r>
            <a:r>
              <a:rPr lang="en-US" sz="2800" b="1" dirty="0" smtClean="0"/>
              <a:t> </a:t>
            </a:r>
            <a:r>
              <a:rPr lang="en-US" sz="2800" b="1" dirty="0" err="1" smtClean="0"/>
              <a:t>đến</a:t>
            </a:r>
            <a:r>
              <a:rPr lang="en-US" sz="2800" b="1" dirty="0" smtClean="0"/>
              <a:t> </a:t>
            </a:r>
            <a:r>
              <a:rPr lang="en-US" sz="2800" b="1" dirty="0" err="1" smtClean="0"/>
              <a:t>những</a:t>
            </a:r>
            <a:r>
              <a:rPr lang="en-US" sz="2800" b="1" dirty="0" smtClean="0"/>
              <a:t> </a:t>
            </a:r>
            <a:r>
              <a:rPr lang="en-US" sz="2800" b="1" dirty="0" err="1" smtClean="0"/>
              <a:t>hiện</a:t>
            </a:r>
            <a:r>
              <a:rPr lang="en-US" sz="2800" b="1" dirty="0" smtClean="0"/>
              <a:t> </a:t>
            </a:r>
            <a:r>
              <a:rPr lang="en-US" sz="2800" b="1" dirty="0" err="1" smtClean="0"/>
              <a:t>trạng</a:t>
            </a:r>
            <a:r>
              <a:rPr lang="en-US" sz="2800" b="1" dirty="0" smtClean="0"/>
              <a:t> </a:t>
            </a:r>
            <a:r>
              <a:rPr lang="en-US" sz="2800" b="1" dirty="0" err="1" smtClean="0"/>
              <a:t>đó</a:t>
            </a:r>
            <a:endParaRPr lang="en-US" sz="2800" b="1" dirty="0"/>
          </a:p>
        </p:txBody>
      </p:sp>
      <p:sp>
        <p:nvSpPr>
          <p:cNvPr id="4" name="Rounded Rectangle 3"/>
          <p:cNvSpPr/>
          <p:nvPr/>
        </p:nvSpPr>
        <p:spPr>
          <a:xfrm>
            <a:off x="1043190" y="523220"/>
            <a:ext cx="5821250" cy="2284373"/>
          </a:xfrm>
          <a:prstGeom prst="roundRect">
            <a:avLst/>
          </a:prstGeom>
          <a:solidFill>
            <a:srgbClr val="CCE9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u="sng" dirty="0">
                <a:solidFill>
                  <a:srgbClr val="0070C0"/>
                </a:solidFill>
                <a:latin typeface="+mj-lt"/>
              </a:rPr>
              <a:t>1. Nguyên nhân về phía nhà trường:</a:t>
            </a:r>
            <a:r>
              <a:rPr lang="vi-VN" b="1" dirty="0">
                <a:latin typeface="+mj-lt"/>
              </a:rPr>
              <a:t> </a:t>
            </a:r>
            <a:endParaRPr lang="vi-VN" b="1" dirty="0" smtClean="0">
              <a:effectLst/>
              <a:latin typeface="+mj-lt"/>
            </a:endParaRPr>
          </a:p>
          <a:p>
            <a:r>
              <a:rPr lang="en-US" dirty="0" smtClean="0">
                <a:solidFill>
                  <a:schemeClr val="tx1"/>
                </a:solidFill>
                <a:latin typeface="+mj-lt"/>
              </a:rPr>
              <a:t>-</a:t>
            </a:r>
            <a:r>
              <a:rPr lang="vi-VN" dirty="0" smtClean="0">
                <a:solidFill>
                  <a:schemeClr val="tx1"/>
                </a:solidFill>
                <a:latin typeface="+mj-lt"/>
              </a:rPr>
              <a:t> Nhà </a:t>
            </a:r>
            <a:r>
              <a:rPr lang="vi-VN" dirty="0">
                <a:solidFill>
                  <a:schemeClr val="tx1"/>
                </a:solidFill>
                <a:latin typeface="+mj-lt"/>
              </a:rPr>
              <a:t>trường cũng có nhiều tác động dẫn tới tình trạng suy thoái đạo đức của học sinh, đầu tiên là việc phối hợp với các lực lượng giáo dục trong và ngoài nhà trường còn nhiều hạn chế, Chưa có biện pháp cứng rắn trong giáo dục học sinh cá </a:t>
            </a:r>
            <a:r>
              <a:rPr lang="vi-VN" dirty="0" smtClean="0">
                <a:solidFill>
                  <a:schemeClr val="tx1"/>
                </a:solidFill>
                <a:latin typeface="+mj-lt"/>
              </a:rPr>
              <a:t>biệt. </a:t>
            </a:r>
            <a:endParaRPr lang="vi-VN" dirty="0" smtClean="0">
              <a:solidFill>
                <a:schemeClr val="tx1"/>
              </a:solidFill>
              <a:effectLst/>
              <a:latin typeface="+mj-lt"/>
            </a:endParaRPr>
          </a:p>
          <a:p>
            <a:r>
              <a:rPr lang="vi-VN" dirty="0" smtClean="0">
                <a:solidFill>
                  <a:schemeClr val="tx1"/>
                </a:solidFill>
                <a:effectLst/>
                <a:latin typeface="+mj-lt"/>
              </a:rPr>
              <a:t> </a:t>
            </a:r>
            <a:r>
              <a:rPr lang="en-US" dirty="0" smtClean="0">
                <a:solidFill>
                  <a:schemeClr val="tx1"/>
                </a:solidFill>
                <a:effectLst/>
                <a:latin typeface="+mj-lt"/>
              </a:rPr>
              <a:t>-</a:t>
            </a:r>
            <a:r>
              <a:rPr lang="vi-VN" dirty="0" smtClean="0">
                <a:solidFill>
                  <a:schemeClr val="tx1"/>
                </a:solidFill>
                <a:latin typeface="+mj-lt"/>
              </a:rPr>
              <a:t>Trong </a:t>
            </a:r>
            <a:r>
              <a:rPr lang="vi-VN" dirty="0">
                <a:solidFill>
                  <a:schemeClr val="tx1"/>
                </a:solidFill>
                <a:latin typeface="+mj-lt"/>
              </a:rPr>
              <a:t>công tác tuyên truyền giáo dục tư tưởng đạo đức của nhà trường còn chưa mạnh mẽ, chưa sâu sát. </a:t>
            </a:r>
            <a:endParaRPr lang="vi-VN" dirty="0">
              <a:solidFill>
                <a:schemeClr val="tx1"/>
              </a:solidFill>
              <a:effectLst/>
              <a:latin typeface="+mj-lt"/>
            </a:endParaRPr>
          </a:p>
        </p:txBody>
      </p:sp>
      <p:sp>
        <p:nvSpPr>
          <p:cNvPr id="5" name="Rounded Rectangle 4"/>
          <p:cNvSpPr/>
          <p:nvPr/>
        </p:nvSpPr>
        <p:spPr>
          <a:xfrm>
            <a:off x="1101145" y="2995150"/>
            <a:ext cx="5821250" cy="2181345"/>
          </a:xfrm>
          <a:prstGeom prst="roundRect">
            <a:avLst/>
          </a:prstGeom>
          <a:solidFill>
            <a:srgbClr val="CCE9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u="sng" dirty="0" smtClean="0">
                <a:solidFill>
                  <a:schemeClr val="accent1">
                    <a:lumMod val="75000"/>
                  </a:schemeClr>
                </a:solidFill>
                <a:latin typeface="+mj-lt"/>
              </a:rPr>
              <a:t>2. Nguyên nhân về phía gia đình: </a:t>
            </a:r>
            <a:endParaRPr lang="vi-VN" b="1" u="sng" dirty="0" smtClean="0">
              <a:solidFill>
                <a:schemeClr val="accent1">
                  <a:lumMod val="75000"/>
                </a:schemeClr>
              </a:solidFill>
              <a:effectLst/>
              <a:latin typeface="+mj-lt"/>
            </a:endParaRPr>
          </a:p>
          <a:p>
            <a:r>
              <a:rPr lang="en-US" dirty="0" smtClean="0">
                <a:solidFill>
                  <a:schemeClr val="tx1"/>
                </a:solidFill>
                <a:latin typeface="+mj-lt"/>
              </a:rPr>
              <a:t>M</a:t>
            </a:r>
            <a:r>
              <a:rPr lang="vi-VN" dirty="0" smtClean="0">
                <a:solidFill>
                  <a:schemeClr val="tx1"/>
                </a:solidFill>
                <a:latin typeface="+mj-lt"/>
              </a:rPr>
              <a:t>ột số gia đình do kinh tế khó khăn bố mẹ đi làm ăn xa chỉ biết đóng tiền cho con; một số gia đình không biết cách, không có phương pháp quản lý giáo dục con dẫn đến tình trạng buông lỏng. Bản thân học sinh không có sự rèn luyện tốt. Tác động tiêu cực của bạn bè. Sự ảnh hưởng của khoa học công nghệ: điện thoại, internet, game</a:t>
            </a:r>
            <a:endParaRPr lang="vi-VN" dirty="0">
              <a:solidFill>
                <a:schemeClr val="tx1"/>
              </a:solidFill>
              <a:effectLst/>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713" y="1403225"/>
            <a:ext cx="3836403" cy="2557602"/>
          </a:xfrm>
          <a:prstGeom prst="rect">
            <a:avLst/>
          </a:prstGeom>
        </p:spPr>
      </p:pic>
      <p:sp>
        <p:nvSpPr>
          <p:cNvPr id="7" name="Rounded Rectangle 6"/>
          <p:cNvSpPr/>
          <p:nvPr/>
        </p:nvSpPr>
        <p:spPr>
          <a:xfrm>
            <a:off x="1043190" y="5364052"/>
            <a:ext cx="7972021" cy="1236371"/>
          </a:xfrm>
          <a:prstGeom prst="roundRect">
            <a:avLst/>
          </a:prstGeom>
          <a:solidFill>
            <a:srgbClr val="CCE9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u="sng" dirty="0">
                <a:solidFill>
                  <a:schemeClr val="accent1">
                    <a:lumMod val="75000"/>
                  </a:schemeClr>
                </a:solidFill>
                <a:latin typeface="Times New Roman" panose="02020603050405020304" pitchFamily="18" charset="0"/>
                <a:cs typeface="Times New Roman" panose="02020603050405020304" pitchFamily="18" charset="0"/>
              </a:rPr>
              <a:t>3. Nguyên nhân về phía xã hội:</a:t>
            </a:r>
            <a:r>
              <a:rPr lang="vi-VN" b="1" dirty="0">
                <a:solidFill>
                  <a:schemeClr val="accent1">
                    <a:lumMod val="75000"/>
                  </a:schemeClr>
                </a:solidFill>
              </a:rPr>
              <a:t> </a:t>
            </a:r>
            <a:endParaRPr lang="vi-VN" b="1" dirty="0" smtClean="0">
              <a:solidFill>
                <a:schemeClr val="accent1">
                  <a:lumMod val="75000"/>
                </a:schemeClr>
              </a:solidFill>
              <a:effectLst/>
            </a:endParaRPr>
          </a:p>
          <a:p>
            <a:r>
              <a:rPr lang="vi-VN" dirty="0" smtClean="0">
                <a:solidFill>
                  <a:schemeClr val="tx1"/>
                </a:solidFill>
                <a:latin typeface="Times New Roman" panose="02020603050405020304" pitchFamily="18" charset="0"/>
                <a:cs typeface="Times New Roman" panose="02020603050405020304" pitchFamily="18" charset="0"/>
              </a:rPr>
              <a:t> Tác </a:t>
            </a:r>
            <a:r>
              <a:rPr lang="vi-VN" dirty="0">
                <a:solidFill>
                  <a:schemeClr val="tx1"/>
                </a:solidFill>
                <a:latin typeface="Times New Roman" panose="02020603050405020304" pitchFamily="18" charset="0"/>
                <a:cs typeface="Times New Roman" panose="02020603050405020304" pitchFamily="18" charset="0"/>
              </a:rPr>
              <a:t>động của cơ chế thị trường, sự phát triển của khoa học công nghệ, tác động lối sống hám cơ sở vật chất hơn tính nhân văn, xem nhẹ lời khuyên của cha mẹ, thầy cô, dẫn đến những biểu hiện lệch lạc về chuẩn mực đạo đức.</a:t>
            </a:r>
            <a:endParaRPr lang="vi-VN" dirty="0" smtClean="0">
              <a:solidFill>
                <a:schemeClr val="tx1"/>
              </a:solidFill>
              <a:effectLst/>
              <a:latin typeface="Times New Roman" panose="02020603050405020304" pitchFamily="18" charset="0"/>
              <a:cs typeface="Times New Roman" panose="02020603050405020304" pitchFamily="18" charset="0"/>
            </a:endParaRPr>
          </a:p>
          <a:p>
            <a:endParaRPr lang="vi-VN" dirty="0">
              <a:solidFill>
                <a:schemeClr val="tx1"/>
              </a:solidFill>
              <a:effectLst/>
              <a:latin typeface="+mj-lt"/>
            </a:endParaRPr>
          </a:p>
        </p:txBody>
      </p:sp>
    </p:spTree>
    <p:extLst>
      <p:ext uri="{BB962C8B-B14F-4D97-AF65-F5344CB8AC3E}">
        <p14:creationId xmlns:p14="http://schemas.microsoft.com/office/powerpoint/2010/main" val="155351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53"/>
            <a:ext cx="12192000" cy="6858000"/>
          </a:xfrm>
          <a:prstGeom prst="rect">
            <a:avLst/>
          </a:prstGeom>
        </p:spPr>
      </p:pic>
      <p:sp>
        <p:nvSpPr>
          <p:cNvPr id="3" name="TextBox 2"/>
          <p:cNvSpPr txBox="1"/>
          <p:nvPr/>
        </p:nvSpPr>
        <p:spPr>
          <a:xfrm>
            <a:off x="3683357" y="180304"/>
            <a:ext cx="4468969" cy="523220"/>
          </a:xfrm>
          <a:prstGeom prst="rect">
            <a:avLst/>
          </a:prstGeom>
          <a:noFill/>
        </p:spPr>
        <p:txBody>
          <a:bodyPr wrap="square" rtlCol="0">
            <a:spAutoFit/>
          </a:bodyPr>
          <a:lstStyle/>
          <a:p>
            <a:r>
              <a:rPr lang="en-US" sz="2800" b="1" i="1" u="sng" dirty="0" smtClean="0">
                <a:solidFill>
                  <a:srgbClr val="0070C0"/>
                </a:solidFill>
                <a:latin typeface="Times New Roman" panose="02020603050405020304" pitchFamily="18" charset="0"/>
                <a:cs typeface="Times New Roman" panose="02020603050405020304" pitchFamily="18" charset="0"/>
              </a:rPr>
              <a:t>3. </a:t>
            </a:r>
            <a:r>
              <a:rPr lang="en-US" sz="2800" b="1" i="1" u="sng" dirty="0" err="1" smtClean="0">
                <a:solidFill>
                  <a:srgbClr val="0070C0"/>
                </a:solidFill>
                <a:latin typeface="Times New Roman" panose="02020603050405020304" pitchFamily="18" charset="0"/>
                <a:cs typeface="Times New Roman" panose="02020603050405020304" pitchFamily="18" charset="0"/>
              </a:rPr>
              <a:t>Các</a:t>
            </a:r>
            <a:r>
              <a:rPr lang="en-US" sz="2800" b="1" i="1" u="sng" dirty="0" smtClean="0">
                <a:solidFill>
                  <a:srgbClr val="0070C0"/>
                </a:solidFill>
                <a:latin typeface="Times New Roman" panose="02020603050405020304" pitchFamily="18" charset="0"/>
                <a:cs typeface="Times New Roman" panose="02020603050405020304" pitchFamily="18" charset="0"/>
              </a:rPr>
              <a:t> </a:t>
            </a:r>
            <a:r>
              <a:rPr lang="en-US" sz="2800" b="1" i="1" u="sng" dirty="0" err="1" smtClean="0">
                <a:solidFill>
                  <a:srgbClr val="0070C0"/>
                </a:solidFill>
                <a:latin typeface="Times New Roman" panose="02020603050405020304" pitchFamily="18" charset="0"/>
                <a:cs typeface="Times New Roman" panose="02020603050405020304" pitchFamily="18" charset="0"/>
              </a:rPr>
              <a:t>mặt</a:t>
            </a:r>
            <a:r>
              <a:rPr lang="en-US" sz="2800" b="1" i="1" u="sng" dirty="0" smtClean="0">
                <a:solidFill>
                  <a:srgbClr val="0070C0"/>
                </a:solidFill>
                <a:latin typeface="Times New Roman" panose="02020603050405020304" pitchFamily="18" charset="0"/>
                <a:cs typeface="Times New Roman" panose="02020603050405020304" pitchFamily="18" charset="0"/>
              </a:rPr>
              <a:t> </a:t>
            </a:r>
            <a:r>
              <a:rPr lang="en-US" sz="2800" b="1" i="1" u="sng" dirty="0" err="1" smtClean="0">
                <a:solidFill>
                  <a:srgbClr val="0070C0"/>
                </a:solidFill>
                <a:latin typeface="Times New Roman" panose="02020603050405020304" pitchFamily="18" charset="0"/>
                <a:cs typeface="Times New Roman" panose="02020603050405020304" pitchFamily="18" charset="0"/>
              </a:rPr>
              <a:t>tích</a:t>
            </a:r>
            <a:r>
              <a:rPr lang="en-US" sz="2800" b="1" i="1" u="sng" dirty="0" smtClean="0">
                <a:solidFill>
                  <a:srgbClr val="0070C0"/>
                </a:solidFill>
                <a:latin typeface="Times New Roman" panose="02020603050405020304" pitchFamily="18" charset="0"/>
                <a:cs typeface="Times New Roman" panose="02020603050405020304" pitchFamily="18" charset="0"/>
              </a:rPr>
              <a:t> </a:t>
            </a:r>
            <a:r>
              <a:rPr lang="en-US" sz="2800" b="1" i="1" u="sng" dirty="0" err="1" smtClean="0">
                <a:solidFill>
                  <a:srgbClr val="0070C0"/>
                </a:solidFill>
                <a:latin typeface="Times New Roman" panose="02020603050405020304" pitchFamily="18" charset="0"/>
                <a:cs typeface="Times New Roman" panose="02020603050405020304" pitchFamily="18" charset="0"/>
              </a:rPr>
              <a:t>cực</a:t>
            </a:r>
            <a:endParaRPr lang="en-US" sz="2800" b="1" i="1" u="sng"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301543" y="1215188"/>
            <a:ext cx="7701566"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vi-VN" dirty="0" smtClean="0">
                <a:effectLst/>
                <a:latin typeface="Times New Roman" panose="02020603050405020304" pitchFamily="18" charset="0"/>
                <a:cs typeface="Times New Roman" panose="02020603050405020304" pitchFamily="18" charset="0"/>
              </a:rPr>
              <a:t>Điểm nổi bật đầu tiên khi ta nghĩ về sinh viên, đó là những con người năng động và sáng tạo. là những người tiên phong trong mọi công cuộc cải cách, đổi mới về kinh tế, giáo dục</a:t>
            </a:r>
            <a:endParaRPr lang="en-US" dirty="0" smtClean="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t>
            </a:r>
            <a:r>
              <a:rPr lang="vi-VN" dirty="0" smtClean="0">
                <a:effectLst/>
                <a:latin typeface="Times New Roman" panose="02020603050405020304" pitchFamily="18" charset="0"/>
                <a:cs typeface="Times New Roman" panose="02020603050405020304" pitchFamily="18" charset="0"/>
              </a:rPr>
              <a:t>inh viên Việt Nam là những con người táo bạo và tự tin. Sinh viên dám nghĩ , dám làm, dám chịu thử thách. Các ý tưởng độc đáo không chỉ nằm trong suy nghĩ mà luôn được thử nghiệm trong thực tế. Có thể thành công hoặc thất bại, song họ không hề chùn bước.</a:t>
            </a:r>
            <a:endParaRPr lang="en-US" dirty="0" smtClean="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a:t>
            </a:r>
            <a:r>
              <a:rPr lang="vi-VN" dirty="0" smtClean="0">
                <a:effectLst/>
                <a:latin typeface="Times New Roman" panose="02020603050405020304" pitchFamily="18" charset="0"/>
                <a:cs typeface="Times New Roman" panose="02020603050405020304" pitchFamily="18" charset="0"/>
              </a:rPr>
              <a:t>hong cách độc lập trong cuộc sống cũng như trong học tập cũng góp phần xây dựng một hình tượng đẹp về sinh viên Việt</a:t>
            </a:r>
            <a:r>
              <a:rPr lang="en-US" dirty="0" smtClean="0">
                <a:effectLst/>
                <a:latin typeface="Times New Roman" panose="02020603050405020304" pitchFamily="18" charset="0"/>
                <a:cs typeface="Times New Roman" panose="02020603050405020304" pitchFamily="18" charset="0"/>
              </a:rPr>
              <a:t> </a:t>
            </a:r>
            <a:r>
              <a:rPr lang="vi-VN" dirty="0" smtClean="0">
                <a:effectLst/>
                <a:latin typeface="Times New Roman" panose="02020603050405020304" pitchFamily="18" charset="0"/>
                <a:cs typeface="Times New Roman" panose="02020603050405020304" pitchFamily="18" charset="0"/>
              </a:rPr>
              <a:t>Nam. Sinh viên ngày nay đã biết thân tự lập thân, không chỉ riêng việc học tập, mà mọi vấn đề khác trong cuộc sống đều được sinh viên giải quyết trong sự chủ động</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Đức tính siêng năng cần cù, không ngại gian khổ. sự thân thiện, cởi mở cũng là điểm cộng tốt đối với các sinh viên  Quốc tế khi nhìn vào sinh viên Việt Nam.</a:t>
            </a:r>
          </a:p>
          <a:p>
            <a:pPr marL="285750" indent="-2857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Sinh viên Việt Nam còn biết tạo lối sống tự khẳng định chính mình .</a:t>
            </a:r>
            <a:endParaRPr lang="vi-VN" dirty="0" smtClean="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4353059" y="1867437"/>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6" y="973981"/>
            <a:ext cx="4093086" cy="2912570"/>
          </a:xfrm>
          <a:prstGeom prst="rect">
            <a:avLst/>
          </a:prstGeom>
        </p:spPr>
      </p:pic>
    </p:spTree>
    <p:extLst>
      <p:ext uri="{BB962C8B-B14F-4D97-AF65-F5344CB8AC3E}">
        <p14:creationId xmlns:p14="http://schemas.microsoft.com/office/powerpoint/2010/main" val="148347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2000"/>
                                        <p:tgtEl>
                                          <p:spTgt spid="4">
                                            <p:txEl>
                                              <p:pRg st="3" end="3"/>
                                            </p:txEl>
                                          </p:spTgt>
                                        </p:tgtEl>
                                      </p:cBhvr>
                                    </p:animEffect>
                                    <p:anim calcmode="lin" valueType="num">
                                      <p:cBhvr>
                                        <p:cTn id="25" dur="2000" fill="hold"/>
                                        <p:tgtEl>
                                          <p:spTgt spid="4">
                                            <p:txEl>
                                              <p:pRg st="3" end="3"/>
                                            </p:txEl>
                                          </p:spTgt>
                                        </p:tgtEl>
                                        <p:attrNameLst>
                                          <p:attrName>ppt_w</p:attrName>
                                        </p:attrNameLst>
                                      </p:cBhvr>
                                      <p:tavLst>
                                        <p:tav tm="0" fmla="#ppt_w*sin(2.5*pi*$)">
                                          <p:val>
                                            <p:fltVal val="0"/>
                                          </p:val>
                                        </p:tav>
                                        <p:tav tm="100000">
                                          <p:val>
                                            <p:fltVal val="1"/>
                                          </p:val>
                                        </p:tav>
                                      </p:tavLst>
                                    </p:anim>
                                    <p:anim calcmode="lin" valueType="num">
                                      <p:cBhvr>
                                        <p:cTn id="26" dur="20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barn(inVertical)">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603"/>
            <a:ext cx="12192000" cy="6858000"/>
          </a:xfrm>
          <a:prstGeom prst="rect">
            <a:avLst/>
          </a:prstGeom>
          <a:ln>
            <a:noFill/>
          </a:ln>
          <a:effectLst>
            <a:softEdge rad="112500"/>
          </a:effectLst>
        </p:spPr>
      </p:pic>
      <p:sp>
        <p:nvSpPr>
          <p:cNvPr id="4" name="TextBox 3"/>
          <p:cNvSpPr txBox="1"/>
          <p:nvPr/>
        </p:nvSpPr>
        <p:spPr>
          <a:xfrm>
            <a:off x="10174310" y="0"/>
            <a:ext cx="3168203" cy="707886"/>
          </a:xfrm>
          <a:prstGeom prst="rect">
            <a:avLst/>
          </a:prstGeom>
          <a:noFill/>
        </p:spPr>
        <p:txBody>
          <a:bodyPr wrap="square" rtlCol="0">
            <a:spAutoFit/>
          </a:bodyPr>
          <a:lstStyle/>
          <a:p>
            <a:r>
              <a:rPr lang="en-US" sz="4000" b="1" i="1" dirty="0" err="1" smtClean="0"/>
              <a:t>Hạn</a:t>
            </a:r>
            <a:r>
              <a:rPr lang="en-US" sz="4000" b="1" i="1" dirty="0" smtClean="0"/>
              <a:t> </a:t>
            </a:r>
            <a:r>
              <a:rPr lang="en-US" sz="4000" b="1" i="1" dirty="0" err="1" smtClean="0"/>
              <a:t>chế</a:t>
            </a:r>
            <a:endParaRPr lang="en-US" sz="4000" b="1" i="1" dirty="0"/>
          </a:p>
        </p:txBody>
      </p:sp>
      <p:sp>
        <p:nvSpPr>
          <p:cNvPr id="5" name="TextBox 4"/>
          <p:cNvSpPr txBox="1"/>
          <p:nvPr/>
        </p:nvSpPr>
        <p:spPr>
          <a:xfrm>
            <a:off x="1674254" y="707886"/>
            <a:ext cx="6246254" cy="2585323"/>
          </a:xfrm>
          <a:prstGeom prst="rect">
            <a:avLst/>
          </a:prstGeom>
          <a:noFill/>
        </p:spPr>
        <p:txBody>
          <a:bodyPr wrap="square" rtlCol="0">
            <a:spAutoFit/>
          </a:bodyPr>
          <a:lstStyle/>
          <a:p>
            <a:pPr marL="285750" indent="-285750">
              <a:buFontTx/>
              <a:buChar char="-"/>
            </a:pPr>
            <a:r>
              <a:rPr lang="en-US" b="1" i="1" u="sng" dirty="0" err="1" smtClean="0">
                <a:solidFill>
                  <a:schemeClr val="accent4">
                    <a:lumMod val="75000"/>
                  </a:schemeClr>
                </a:solidFill>
                <a:latin typeface="Times New Roman" panose="02020603050405020304" pitchFamily="18" charset="0"/>
                <a:cs typeface="Times New Roman" panose="02020603050405020304" pitchFamily="18" charset="0"/>
              </a:rPr>
              <a:t>Hạn</a:t>
            </a:r>
            <a:r>
              <a:rPr lang="en-US" b="1" i="1" u="sng"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b="1" i="1" u="sng" dirty="0" err="1" smtClean="0">
                <a:solidFill>
                  <a:schemeClr val="accent4">
                    <a:lumMod val="75000"/>
                  </a:schemeClr>
                </a:solidFill>
                <a:latin typeface="Times New Roman" panose="02020603050405020304" pitchFamily="18" charset="0"/>
                <a:cs typeface="Times New Roman" panose="02020603050405020304" pitchFamily="18" charset="0"/>
              </a:rPr>
              <a:t>chế</a:t>
            </a:r>
            <a:r>
              <a:rPr lang="en-US" b="1" i="1" u="sng"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b="1" i="1" u="sng" dirty="0" err="1" smtClean="0">
                <a:solidFill>
                  <a:schemeClr val="accent4">
                    <a:lumMod val="75000"/>
                  </a:schemeClr>
                </a:solidFill>
                <a:latin typeface="Times New Roman" panose="02020603050405020304" pitchFamily="18" charset="0"/>
                <a:cs typeface="Times New Roman" panose="02020603050405020304" pitchFamily="18" charset="0"/>
              </a:rPr>
              <a:t>lí</a:t>
            </a:r>
            <a:r>
              <a:rPr lang="en-US" b="1" i="1" u="sng"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b="1" i="1" u="sng" dirty="0" err="1" smtClean="0">
                <a:solidFill>
                  <a:schemeClr val="accent4">
                    <a:lumMod val="75000"/>
                  </a:schemeClr>
                </a:solidFill>
                <a:latin typeface="Times New Roman" panose="02020603050405020304" pitchFamily="18" charset="0"/>
                <a:cs typeface="Times New Roman" panose="02020603050405020304" pitchFamily="18" charset="0"/>
              </a:rPr>
              <a:t>tưởng</a:t>
            </a:r>
            <a:r>
              <a:rPr lang="en-US" b="1" i="1" u="sng" dirty="0" smtClean="0">
                <a:solidFill>
                  <a:schemeClr val="accent4">
                    <a:lumMod val="75000"/>
                  </a:schemeClr>
                </a:solidFill>
                <a:latin typeface="Times New Roman" panose="02020603050405020304" pitchFamily="18" charset="0"/>
                <a:cs typeface="Times New Roman" panose="02020603050405020304" pitchFamily="18" charset="0"/>
              </a:rPr>
              <a:t>:</a:t>
            </a:r>
            <a:r>
              <a:rPr lang="vi-VN" dirty="0" smtClean="0">
                <a:effectLst/>
                <a:latin typeface="Times New Roman" panose="02020603050405020304" pitchFamily="18" charset="0"/>
                <a:cs typeface="Times New Roman" panose="02020603050405020304" pitchFamily="18" charset="0"/>
              </a:rPr>
              <a:t>một bộ phận không nhỏ sinh viên phai nhạt lý tưởng sống, không có định hướng rõ ràng trong học tập, có suy nghĩ tiêu cực về cuộc sống và xã hội</a:t>
            </a:r>
            <a:r>
              <a:rPr lang="en-US" dirty="0" smtClean="0">
                <a:effectLst/>
                <a:latin typeface="Times New Roman" panose="02020603050405020304" pitchFamily="18" charset="0"/>
                <a:cs typeface="Times New Roman" panose="02020603050405020304" pitchFamily="18" charset="0"/>
              </a:rPr>
              <a:t>. </a:t>
            </a:r>
            <a:r>
              <a:rPr lang="en-US" dirty="0" err="1" smtClean="0">
                <a:effectLst/>
                <a:latin typeface="Times New Roman" panose="02020603050405020304" pitchFamily="18" charset="0"/>
                <a:cs typeface="Times New Roman" panose="02020603050405020304" pitchFamily="18" charset="0"/>
              </a:rPr>
              <a:t>Họ</a:t>
            </a:r>
            <a:r>
              <a:rPr lang="en-US" dirty="0" smtClean="0">
                <a:effectLst/>
                <a:latin typeface="Times New Roman" panose="02020603050405020304" pitchFamily="18" charset="0"/>
                <a:cs typeface="Times New Roman" panose="02020603050405020304" pitchFamily="18" charset="0"/>
              </a:rPr>
              <a:t> </a:t>
            </a:r>
            <a:r>
              <a:rPr lang="en-US" dirty="0" err="1" smtClean="0">
                <a:effectLst/>
                <a:latin typeface="Times New Roman" panose="02020603050405020304" pitchFamily="18" charset="0"/>
                <a:cs typeface="Times New Roman" panose="02020603050405020304" pitchFamily="18" charset="0"/>
              </a:rPr>
              <a:t>sống</a:t>
            </a:r>
            <a:r>
              <a:rPr lang="en-US" dirty="0" smtClean="0">
                <a:effectLst/>
                <a:latin typeface="Times New Roman" panose="02020603050405020304" pitchFamily="18" charset="0"/>
                <a:cs typeface="Times New Roman" panose="02020603050405020304" pitchFamily="18" charset="0"/>
              </a:rPr>
              <a:t> </a:t>
            </a:r>
            <a:r>
              <a:rPr lang="en-US" dirty="0" err="1" smtClean="0">
                <a:effectLst/>
                <a:latin typeface="Times New Roman" panose="02020603050405020304" pitchFamily="18" charset="0"/>
                <a:cs typeface="Times New Roman" panose="02020603050405020304" pitchFamily="18" charset="0"/>
              </a:rPr>
              <a:t>nhờ</a:t>
            </a:r>
            <a:r>
              <a:rPr lang="en-US" dirty="0" smtClean="0">
                <a:effectLst/>
                <a:latin typeface="Times New Roman" panose="02020603050405020304" pitchFamily="18" charset="0"/>
                <a:cs typeface="Times New Roman" panose="02020603050405020304" pitchFamily="18" charset="0"/>
              </a:rPr>
              <a:t> </a:t>
            </a:r>
            <a:r>
              <a:rPr lang="en-US" dirty="0" err="1" smtClean="0">
                <a:effectLst/>
                <a:latin typeface="Times New Roman" panose="02020603050405020304" pitchFamily="18" charset="0"/>
                <a:cs typeface="Times New Roman" panose="02020603050405020304" pitchFamily="18" charset="0"/>
              </a:rPr>
              <a:t>các</a:t>
            </a:r>
            <a:r>
              <a:rPr lang="en-US" dirty="0" smtClean="0">
                <a:effectLst/>
                <a:latin typeface="Times New Roman" panose="02020603050405020304" pitchFamily="18" charset="0"/>
                <a:cs typeface="Times New Roman" panose="02020603050405020304" pitchFamily="18" charset="0"/>
              </a:rPr>
              <a:t> </a:t>
            </a:r>
            <a:r>
              <a:rPr lang="en-US" dirty="0" err="1" smtClean="0">
                <a:effectLst/>
                <a:latin typeface="Times New Roman" panose="02020603050405020304" pitchFamily="18" charset="0"/>
                <a:cs typeface="Times New Roman" panose="02020603050405020304" pitchFamily="18" charset="0"/>
              </a:rPr>
              <a:t>chân</a:t>
            </a:r>
            <a:r>
              <a:rPr lang="en-US" dirty="0" smtClean="0">
                <a:effectLst/>
                <a:latin typeface="Times New Roman" panose="02020603050405020304" pitchFamily="18" charset="0"/>
                <a:cs typeface="Times New Roman" panose="02020603050405020304" pitchFamily="18" charset="0"/>
              </a:rPr>
              <a:t> </a:t>
            </a:r>
            <a:r>
              <a:rPr lang="en-US" dirty="0" err="1" smtClean="0">
                <a:effectLst/>
                <a:latin typeface="Times New Roman" panose="02020603050405020304" pitchFamily="18" charset="0"/>
                <a:cs typeface="Times New Roman" panose="02020603050405020304" pitchFamily="18" charset="0"/>
              </a:rPr>
              <a:t>lí</a:t>
            </a:r>
            <a:r>
              <a:rPr lang="en-US" dirty="0" smtClean="0">
                <a:effectLst/>
                <a:latin typeface="Times New Roman" panose="02020603050405020304" pitchFamily="18" charset="0"/>
                <a:cs typeface="Times New Roman" panose="02020603050405020304" pitchFamily="18" charset="0"/>
              </a:rPr>
              <a:t> </a:t>
            </a:r>
            <a:r>
              <a:rPr lang="en-US" dirty="0" err="1" smtClean="0">
                <a:effectLst/>
                <a:latin typeface="Times New Roman" panose="02020603050405020304" pitchFamily="18" charset="0"/>
                <a:cs typeface="Times New Roman" panose="02020603050405020304" pitchFamily="18" charset="0"/>
              </a:rPr>
              <a:t>sống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a:t>
            </a:r>
          </a:p>
          <a:p>
            <a:pPr marL="285750" indent="-285750">
              <a:buFontTx/>
              <a:buChar char="-"/>
            </a:pPr>
            <a:r>
              <a:rPr lang="en-US" b="1" i="1" u="sng" dirty="0" err="1" smtClean="0">
                <a:solidFill>
                  <a:schemeClr val="accent4">
                    <a:lumMod val="75000"/>
                  </a:schemeClr>
                </a:solidFill>
                <a:latin typeface="Times New Roman" panose="02020603050405020304" pitchFamily="18" charset="0"/>
                <a:cs typeface="Times New Roman" panose="02020603050405020304" pitchFamily="18" charset="0"/>
              </a:rPr>
              <a:t>Cách</a:t>
            </a:r>
            <a:r>
              <a:rPr lang="en-US" b="1" i="1" u="sng"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b="1" i="1" u="sng" dirty="0" err="1" smtClean="0">
                <a:solidFill>
                  <a:schemeClr val="accent4">
                    <a:lumMod val="75000"/>
                  </a:schemeClr>
                </a:solidFill>
                <a:latin typeface="Times New Roman" panose="02020603050405020304" pitchFamily="18" charset="0"/>
                <a:cs typeface="Times New Roman" panose="02020603050405020304" pitchFamily="18" charset="0"/>
              </a:rPr>
              <a:t>nhìn</a:t>
            </a:r>
            <a:r>
              <a:rPr lang="en-US" b="1" i="1" u="sng"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b="1" i="1" u="sng" dirty="0" err="1" smtClean="0">
                <a:solidFill>
                  <a:schemeClr val="accent4">
                    <a:lumMod val="75000"/>
                  </a:schemeClr>
                </a:solidFill>
                <a:latin typeface="Times New Roman" panose="02020603050405020304" pitchFamily="18" charset="0"/>
                <a:cs typeface="Times New Roman" panose="02020603050405020304" pitchFamily="18" charset="0"/>
              </a:rPr>
              <a:t>nhận</a:t>
            </a:r>
            <a:r>
              <a:rPr lang="en-US" b="1" i="1" u="sng"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b="1" i="1" u="sng" dirty="0" err="1" smtClean="0">
                <a:solidFill>
                  <a:schemeClr val="accent4">
                    <a:lumMod val="75000"/>
                  </a:schemeClr>
                </a:solidFill>
                <a:latin typeface="Times New Roman" panose="02020603050405020304" pitchFamily="18" charset="0"/>
                <a:cs typeface="Times New Roman" panose="02020603050405020304" pitchFamily="18" charset="0"/>
              </a:rPr>
              <a:t>cuộc</a:t>
            </a:r>
            <a:r>
              <a:rPr lang="en-US" b="1" i="1" u="sng"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b="1" i="1" u="sng" dirty="0" err="1" smtClean="0">
                <a:solidFill>
                  <a:schemeClr val="accent4">
                    <a:lumMod val="75000"/>
                  </a:schemeClr>
                </a:solidFill>
                <a:latin typeface="Times New Roman" panose="02020603050405020304" pitchFamily="18" charset="0"/>
                <a:cs typeface="Times New Roman" panose="02020603050405020304" pitchFamily="18" charset="0"/>
              </a:rPr>
              <a:t>sống</a:t>
            </a:r>
            <a:r>
              <a:rPr lang="en-US" b="1" i="1" u="sng" dirty="0" smtClean="0">
                <a:solidFill>
                  <a:schemeClr val="accent4">
                    <a:lumMod val="75000"/>
                  </a:schemeClr>
                </a:solidFill>
                <a:latin typeface="Times New Roman" panose="02020603050405020304" pitchFamily="18" charset="0"/>
                <a:cs typeface="Times New Roman" panose="02020603050405020304" pitchFamily="18" charset="0"/>
              </a:rPr>
              <a:t>: </a:t>
            </a:r>
            <a:r>
              <a:rPr lang="vi-VN" dirty="0" smtClean="0">
                <a:effectLst/>
                <a:latin typeface="Times New Roman" panose="02020603050405020304" pitchFamily="18" charset="0"/>
                <a:cs typeface="Times New Roman" panose="02020603050405020304" pitchFamily="18" charset="0"/>
              </a:rPr>
              <a:t>Đó là hiện tượng sùng bái giá trị vật chất. Nhiều thanh niên lấy đồng tiền làm thước đo giá trị trong cuộc sống</a:t>
            </a:r>
            <a:r>
              <a:rPr lang="en-US" dirty="0" smtClean="0">
                <a:effectLst/>
                <a:latin typeface="Times New Roman" panose="02020603050405020304" pitchFamily="18" charset="0"/>
                <a:cs typeface="Times New Roman" panose="02020603050405020304" pitchFamily="18" charset="0"/>
              </a:rPr>
              <a:t>. </a:t>
            </a:r>
            <a:r>
              <a:rPr lang="vi-VN" dirty="0" smtClean="0">
                <a:effectLst/>
                <a:latin typeface="Times New Roman" panose="02020603050405020304" pitchFamily="18" charset="0"/>
                <a:cs typeface="Times New Roman" panose="02020603050405020304" pitchFamily="18" charset="0"/>
              </a:rPr>
              <a:t>Nhiều người chỉ quan tâm tới</a:t>
            </a:r>
            <a:r>
              <a:rPr lang="en-US" dirty="0" smtClean="0">
                <a:effectLst/>
                <a:latin typeface="Times New Roman" panose="02020603050405020304" pitchFamily="18" charset="0"/>
                <a:cs typeface="Times New Roman" panose="02020603050405020304" pitchFamily="18" charset="0"/>
              </a:rPr>
              <a:t> </a:t>
            </a:r>
            <a:r>
              <a:rPr lang="vi-VN" dirty="0" smtClean="0">
                <a:effectLst/>
                <a:latin typeface="Times New Roman" panose="02020603050405020304" pitchFamily="18" charset="0"/>
                <a:cs typeface="Times New Roman" panose="02020603050405020304" pitchFamily="18" charset="0"/>
              </a:rPr>
              <a:t>những lợi ích cá nhân </a:t>
            </a:r>
            <a:r>
              <a:rPr lang="en-US" dirty="0" err="1" smtClean="0">
                <a:effectLst/>
                <a:latin typeface="Times New Roman" panose="02020603050405020304" pitchFamily="18" charset="0"/>
                <a:cs typeface="Times New Roman" panose="02020603050405020304" pitchFamily="18" charset="0"/>
              </a:rPr>
              <a:t>trước</a:t>
            </a:r>
            <a:r>
              <a:rPr lang="vi-VN" dirty="0" smtClean="0">
                <a:effectLst/>
                <a:latin typeface="Times New Roman" panose="02020603050405020304" pitchFamily="18" charset="0"/>
                <a:cs typeface="Times New Roman" panose="02020603050405020304" pitchFamily="18" charset="0"/>
              </a:rPr>
              <a:t> mắt mà quên mất lợi ích tập thể, thậm chí chà đạp lên lợi ích của ngưới khác.</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6114" y="707886"/>
            <a:ext cx="3913308" cy="2650282"/>
          </a:xfrm>
          <a:prstGeom prst="rect">
            <a:avLst/>
          </a:prstGeom>
          <a:ln>
            <a:noFill/>
          </a:ln>
          <a:effectLst>
            <a:softEdge rad="112500"/>
          </a:effectLst>
        </p:spPr>
      </p:pic>
      <p:sp>
        <p:nvSpPr>
          <p:cNvPr id="8" name="TextBox 7"/>
          <p:cNvSpPr txBox="1"/>
          <p:nvPr/>
        </p:nvSpPr>
        <p:spPr>
          <a:xfrm>
            <a:off x="5525038" y="4136886"/>
            <a:ext cx="6349284" cy="2308324"/>
          </a:xfrm>
          <a:prstGeom prst="rect">
            <a:avLst/>
          </a:prstGeom>
          <a:noFill/>
        </p:spPr>
        <p:txBody>
          <a:bodyPr wrap="square" rtlCol="0">
            <a:spAutoFit/>
          </a:bodyPr>
          <a:lstStyle/>
          <a:p>
            <a:pPr marL="285750" indent="-285750">
              <a:buFontTx/>
              <a:buChar char="-"/>
            </a:pPr>
            <a:r>
              <a:rPr lang="en-US" b="1" i="1" u="sng" dirty="0" smtClean="0">
                <a:solidFill>
                  <a:srgbClr val="FF0000"/>
                </a:solidFill>
                <a:latin typeface="Times New Roman" panose="02020603050405020304" pitchFamily="18" charset="0"/>
                <a:cs typeface="Times New Roman" panose="02020603050405020304" pitchFamily="18" charset="0"/>
              </a:rPr>
              <a:t>Sa </a:t>
            </a:r>
            <a:r>
              <a:rPr lang="en-US" b="1" i="1" u="sng" dirty="0" err="1" smtClean="0">
                <a:solidFill>
                  <a:srgbClr val="FF0000"/>
                </a:solidFill>
                <a:latin typeface="Times New Roman" panose="02020603050405020304" pitchFamily="18" charset="0"/>
                <a:cs typeface="Times New Roman" panose="02020603050405020304" pitchFamily="18" charset="0"/>
              </a:rPr>
              <a:t>vào</a:t>
            </a:r>
            <a:r>
              <a:rPr lang="en-US" b="1" i="1" u="sng" dirty="0" smtClean="0">
                <a:solidFill>
                  <a:srgbClr val="FF0000"/>
                </a:solidFill>
                <a:latin typeface="Times New Roman" panose="02020603050405020304" pitchFamily="18" charset="0"/>
                <a:cs typeface="Times New Roman" panose="02020603050405020304" pitchFamily="18" charset="0"/>
              </a:rPr>
              <a:t> </a:t>
            </a:r>
            <a:r>
              <a:rPr lang="en-US" b="1" i="1" u="sng" dirty="0" err="1" smtClean="0">
                <a:solidFill>
                  <a:srgbClr val="FF0000"/>
                </a:solidFill>
                <a:latin typeface="Times New Roman" panose="02020603050405020304" pitchFamily="18" charset="0"/>
                <a:cs typeface="Times New Roman" panose="02020603050405020304" pitchFamily="18" charset="0"/>
              </a:rPr>
              <a:t>các</a:t>
            </a:r>
            <a:r>
              <a:rPr lang="en-US" b="1" i="1" u="sng" dirty="0" smtClean="0">
                <a:solidFill>
                  <a:srgbClr val="FF0000"/>
                </a:solidFill>
                <a:latin typeface="Times New Roman" panose="02020603050405020304" pitchFamily="18" charset="0"/>
                <a:cs typeface="Times New Roman" panose="02020603050405020304" pitchFamily="18" charset="0"/>
              </a:rPr>
              <a:t> </a:t>
            </a:r>
            <a:r>
              <a:rPr lang="en-US" b="1" i="1" u="sng" dirty="0" err="1" smtClean="0">
                <a:solidFill>
                  <a:srgbClr val="FF0000"/>
                </a:solidFill>
                <a:latin typeface="Times New Roman" panose="02020603050405020304" pitchFamily="18" charset="0"/>
                <a:cs typeface="Times New Roman" panose="02020603050405020304" pitchFamily="18" charset="0"/>
              </a:rPr>
              <a:t>tệ</a:t>
            </a:r>
            <a:r>
              <a:rPr lang="en-US" b="1" i="1" u="sng" dirty="0" smtClean="0">
                <a:solidFill>
                  <a:srgbClr val="FF0000"/>
                </a:solidFill>
                <a:latin typeface="Times New Roman" panose="02020603050405020304" pitchFamily="18" charset="0"/>
                <a:cs typeface="Times New Roman" panose="02020603050405020304" pitchFamily="18" charset="0"/>
              </a:rPr>
              <a:t> </a:t>
            </a:r>
            <a:r>
              <a:rPr lang="en-US" b="1" i="1" u="sng" dirty="0" err="1" smtClean="0">
                <a:solidFill>
                  <a:srgbClr val="FF0000"/>
                </a:solidFill>
                <a:latin typeface="Times New Roman" panose="02020603050405020304" pitchFamily="18" charset="0"/>
                <a:cs typeface="Times New Roman" panose="02020603050405020304" pitchFamily="18" charset="0"/>
              </a:rPr>
              <a:t>nạn</a:t>
            </a:r>
            <a:r>
              <a:rPr lang="en-US" b="1" i="1" u="sng" dirty="0" smtClean="0">
                <a:solidFill>
                  <a:srgbClr val="FF0000"/>
                </a:solidFill>
                <a:latin typeface="Times New Roman" panose="02020603050405020304" pitchFamily="18" charset="0"/>
                <a:cs typeface="Times New Roman" panose="02020603050405020304" pitchFamily="18" charset="0"/>
              </a:rPr>
              <a:t> </a:t>
            </a:r>
            <a:r>
              <a:rPr lang="en-US" b="1" i="1" u="sng" dirty="0" err="1" smtClean="0">
                <a:solidFill>
                  <a:srgbClr val="FF0000"/>
                </a:solidFill>
                <a:latin typeface="Times New Roman" panose="02020603050405020304" pitchFamily="18" charset="0"/>
                <a:cs typeface="Times New Roman" panose="02020603050405020304" pitchFamily="18" charset="0"/>
              </a:rPr>
              <a:t>xã</a:t>
            </a:r>
            <a:r>
              <a:rPr lang="en-US" b="1" i="1" u="sng" dirty="0" smtClean="0">
                <a:solidFill>
                  <a:srgbClr val="FF0000"/>
                </a:solidFill>
                <a:latin typeface="Times New Roman" panose="02020603050405020304" pitchFamily="18" charset="0"/>
                <a:cs typeface="Times New Roman" panose="02020603050405020304" pitchFamily="18" charset="0"/>
              </a:rPr>
              <a:t> </a:t>
            </a:r>
            <a:r>
              <a:rPr lang="en-US" b="1" i="1" u="sng" dirty="0" err="1" smtClean="0">
                <a:solidFill>
                  <a:srgbClr val="FF0000"/>
                </a:solidFill>
                <a:latin typeface="Times New Roman" panose="02020603050405020304" pitchFamily="18" charset="0"/>
                <a:cs typeface="Times New Roman" panose="02020603050405020304" pitchFamily="18" charset="0"/>
              </a:rPr>
              <a:t>hội</a:t>
            </a:r>
            <a:r>
              <a:rPr lang="en-US" b="1" i="1" u="sng" dirty="0" smtClean="0">
                <a:solidFill>
                  <a:srgbClr val="FF0000"/>
                </a:solidFill>
                <a:latin typeface="Times New Roman" panose="02020603050405020304" pitchFamily="18" charset="0"/>
                <a:cs typeface="Times New Roman" panose="02020603050405020304" pitchFamily="18" charset="0"/>
              </a:rPr>
              <a:t>:</a:t>
            </a:r>
            <a:r>
              <a:rPr lang="en-US" b="1" i="1" u="sng" dirty="0">
                <a:solidFill>
                  <a:srgbClr val="FF0000"/>
                </a:solidFill>
                <a:latin typeface="Times New Roman" panose="02020603050405020304" pitchFamily="18" charset="0"/>
                <a:cs typeface="Times New Roman" panose="02020603050405020304" pitchFamily="18" charset="0"/>
              </a:rPr>
              <a:t> </a:t>
            </a:r>
            <a:r>
              <a:rPr lang="vi-VN" dirty="0" smtClean="0">
                <a:effectLst/>
                <a:latin typeface="Times New Roman" panose="02020603050405020304" pitchFamily="18" charset="0"/>
                <a:cs typeface="Times New Roman" panose="02020603050405020304" pitchFamily="18" charset="0"/>
              </a:rPr>
              <a:t>hút sách, nghiện game, trộm cướp,cờ bạc, …, ăn chơi sa đọa, hay việc thờ ơ trước những vấn đề nhức nhối trong xã hội, gian lận trong thi cử…Đây chính là điều kiện thuận lợi để các đối tượng xấu có thể mua chuộc</a:t>
            </a:r>
            <a:r>
              <a:rPr lang="en-US" dirty="0" smtClean="0">
                <a:effectLst/>
                <a:latin typeface="Times New Roman" panose="02020603050405020304" pitchFamily="18" charset="0"/>
                <a:cs typeface="Times New Roman" panose="02020603050405020304" pitchFamily="18" charset="0"/>
              </a:rPr>
              <a:t>.</a:t>
            </a:r>
          </a:p>
          <a:p>
            <a:pPr marL="285750" indent="-285750">
              <a:buFontTx/>
              <a:buChar char="-"/>
            </a:pPr>
            <a:r>
              <a:rPr lang="en-US" b="1" i="1" u="sng" dirty="0" err="1" smtClean="0">
                <a:solidFill>
                  <a:srgbClr val="FF0000"/>
                </a:solidFill>
                <a:latin typeface="Times New Roman" panose="02020603050405020304" pitchFamily="18" charset="0"/>
                <a:cs typeface="Times New Roman" panose="02020603050405020304" pitchFamily="18" charset="0"/>
              </a:rPr>
              <a:t>Sống</a:t>
            </a:r>
            <a:r>
              <a:rPr lang="en-US" b="1" i="1" u="sng" dirty="0" smtClean="0">
                <a:solidFill>
                  <a:srgbClr val="FF0000"/>
                </a:solidFill>
                <a:latin typeface="Times New Roman" panose="02020603050405020304" pitchFamily="18" charset="0"/>
                <a:cs typeface="Times New Roman" panose="02020603050405020304" pitchFamily="18" charset="0"/>
              </a:rPr>
              <a:t> </a:t>
            </a:r>
            <a:r>
              <a:rPr lang="en-US" b="1" i="1" u="sng" dirty="0" err="1" smtClean="0">
                <a:solidFill>
                  <a:srgbClr val="FF0000"/>
                </a:solidFill>
                <a:latin typeface="Times New Roman" panose="02020603050405020304" pitchFamily="18" charset="0"/>
                <a:cs typeface="Times New Roman" panose="02020603050405020304" pitchFamily="18" charset="0"/>
              </a:rPr>
              <a:t>thử</a:t>
            </a:r>
            <a:r>
              <a:rPr lang="en-US" b="1" i="1" u="sng" dirty="0" smtClean="0">
                <a:solidFill>
                  <a:srgbClr val="FF0000"/>
                </a:solidFill>
                <a:latin typeface="Times New Roman" panose="02020603050405020304" pitchFamily="18" charset="0"/>
                <a:cs typeface="Times New Roman" panose="02020603050405020304" pitchFamily="18" charset="0"/>
              </a:rPr>
              <a:t>: </a:t>
            </a:r>
            <a:r>
              <a:rPr lang="vi-VN" dirty="0" smtClean="0">
                <a:effectLst/>
                <a:latin typeface="Times New Roman" panose="02020603050405020304" pitchFamily="18" charset="0"/>
                <a:cs typeface="Times New Roman" panose="02020603050405020304" pitchFamily="18" charset="0"/>
              </a:rPr>
              <a:t>Nhiều sinh viên hiện nay quan niệm tình yêu quá đơn giản. Nhiều người trong số họ quan hệ với bạn trai, bạn gái mà không biết rõ quá khứ của nhau. Học thức cao nhưng không ít đôi thiếu nghiêm trọng những kiến thức sin</a:t>
            </a:r>
            <a:r>
              <a:rPr lang="en-US" dirty="0" smtClean="0">
                <a:effectLst/>
                <a:latin typeface="Times New Roman" panose="02020603050405020304" pitchFamily="18" charset="0"/>
                <a:cs typeface="Times New Roman" panose="02020603050405020304" pitchFamily="18" charset="0"/>
              </a:rPr>
              <a:t>h</a:t>
            </a: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850" y="3927492"/>
            <a:ext cx="3800675" cy="2846838"/>
          </a:xfrm>
          <a:prstGeom prst="rect">
            <a:avLst/>
          </a:prstGeom>
          <a:ln>
            <a:noFill/>
          </a:ln>
          <a:effectLst>
            <a:softEdge rad="112500"/>
          </a:effectLst>
        </p:spPr>
      </p:pic>
    </p:spTree>
    <p:extLst>
      <p:ext uri="{BB962C8B-B14F-4D97-AF65-F5344CB8AC3E}">
        <p14:creationId xmlns:p14="http://schemas.microsoft.com/office/powerpoint/2010/main" val="359185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wipe(down)">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ircle(in)">
                                      <p:cBhvr>
                                        <p:cTn id="30" dur="2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wheel(1)">
                                      <p:cBhvr>
                                        <p:cTn id="35" dur="2000"/>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Effect transition="in" filter="randombar(horizontal)">
                                      <p:cBhvr>
                                        <p:cTn id="40" dur="500"/>
                                        <p:tgtEl>
                                          <p:spTgt spid="8">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90"/>
                                          </p:val>
                                        </p:tav>
                                        <p:tav tm="100000">
                                          <p:val>
                                            <p:fltVal val="0"/>
                                          </p:val>
                                        </p:tav>
                                      </p:tavLst>
                                    </p:anim>
                                    <p:animEffect transition="in" filter="fade">
                                      <p:cBhvr>
                                        <p:cTn id="4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512" b="8266"/>
          <a:stretch/>
        </p:blipFill>
        <p:spPr>
          <a:xfrm>
            <a:off x="0" y="0"/>
            <a:ext cx="12192000" cy="6858000"/>
          </a:xfrm>
          <a:prstGeom prst="rect">
            <a:avLst/>
          </a:prstGeom>
          <a:ln>
            <a:noFill/>
          </a:ln>
          <a:effectLst>
            <a:softEdge rad="112500"/>
          </a:effectLst>
        </p:spPr>
      </p:pic>
      <p:sp>
        <p:nvSpPr>
          <p:cNvPr id="4" name="TextBox 3"/>
          <p:cNvSpPr txBox="1"/>
          <p:nvPr/>
        </p:nvSpPr>
        <p:spPr>
          <a:xfrm>
            <a:off x="901522" y="618185"/>
            <a:ext cx="5087155" cy="646331"/>
          </a:xfrm>
          <a:prstGeom prst="rect">
            <a:avLst/>
          </a:prstGeom>
          <a:noFill/>
        </p:spPr>
        <p:txBody>
          <a:bodyPr wrap="square" rtlCol="0">
            <a:spAutoFit/>
          </a:bodyPr>
          <a:lstStyle/>
          <a:p>
            <a:r>
              <a:rPr lang="en-US" sz="3600" b="1" i="1" dirty="0" err="1" smtClean="0">
                <a:latin typeface="Times New Roman" panose="02020603050405020304" pitchFamily="18" charset="0"/>
                <a:cs typeface="Times New Roman" panose="02020603050405020304" pitchFamily="18" charset="0"/>
              </a:rPr>
              <a:t>Biện</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pháp</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khắc</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phục</a:t>
            </a:r>
            <a:r>
              <a:rPr lang="en-US" sz="3600" b="1" i="1" dirty="0" smtClean="0">
                <a:latin typeface="Times New Roman" panose="02020603050405020304" pitchFamily="18" charset="0"/>
                <a:cs typeface="Times New Roman" panose="02020603050405020304" pitchFamily="18" charset="0"/>
              </a:rPr>
              <a:t> </a:t>
            </a:r>
            <a:endParaRPr lang="en-US" sz="3600" b="1" i="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39284" y="1882701"/>
            <a:ext cx="7113431" cy="4247317"/>
          </a:xfrm>
          <a:prstGeom prst="rect">
            <a:avLst/>
          </a:prstGeom>
          <a:noFill/>
        </p:spPr>
        <p:txBody>
          <a:bodyPr wrap="square" rtlCol="0">
            <a:spAutoFit/>
          </a:bodyPr>
          <a:lstStyle/>
          <a:p>
            <a:pPr marL="285750" indent="-285750">
              <a:buFontTx/>
              <a:buChar char="-"/>
            </a:pPr>
            <a:r>
              <a:rPr lang="en-US" dirty="0" smtClean="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ăng cường giáo dục đạo đức cho sinh viên, trong đó đặc biệt chú trọng giáo dục sự tôn trọng pháp luật, trung thực, sống có kỷ luật, tinh thần trách nhiệm.</a:t>
            </a:r>
            <a:endParaRPr lang="en-US" dirty="0" smtClean="0">
              <a:latin typeface="Times New Roman" panose="02020603050405020304" pitchFamily="18" charset="0"/>
              <a:cs typeface="Times New Roman" panose="02020603050405020304" pitchFamily="18" charset="0"/>
            </a:endParaRPr>
          </a:p>
          <a:p>
            <a:pPr marL="285750" indent="-285750">
              <a:buFontTx/>
              <a:buChar char="-"/>
            </a:pPr>
            <a:r>
              <a:rPr lang="en-US" dirty="0" smtClean="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ăng cường huấn luyện cho sinh viên những kỹ năng mềm, cung cấp cho họ công cụ để ứng phó có hiệu quả với những vướng mắc có thể gặp phải trong cuộc sống.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viên chiếm đa số cư dân mạng, khi tiếp cận với nhiều luồng thông tin, nhiều chiều thông tin, nhiều cấp độ thông tin, họ có thể thiếu tỉnh táo trong nhìn nhận, phân tích, đánh giá, lựa chọn thông tin để tiếp nhận</a:t>
            </a:r>
            <a:r>
              <a:rPr lang="en-US" dirty="0" smtClean="0">
                <a:latin typeface="Times New Roman" panose="02020603050405020304" pitchFamily="18" charset="0"/>
                <a:cs typeface="Times New Roman" panose="02020603050405020304" pitchFamily="18" charset="0"/>
              </a:rPr>
              <a:t>.</a:t>
            </a:r>
          </a:p>
          <a:p>
            <a:pPr marL="285750" indent="-285750">
              <a:buFontTx/>
              <a:buChar char="-"/>
            </a:pPr>
            <a:r>
              <a:rPr lang="en-US" dirty="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ổ chức cho sinh viên tham gia các diễn đàn để thảo luận, tranh luận, đấu tranh, phản bác các luận điệu xuyên tạc, sai trái, thù địch</a:t>
            </a:r>
            <a:endParaRPr lang="en-US" dirty="0" smtClean="0">
              <a:latin typeface="Times New Roman" panose="02020603050405020304" pitchFamily="18" charset="0"/>
              <a:cs typeface="Times New Roman" panose="02020603050405020304" pitchFamily="18" charset="0"/>
            </a:endParaRPr>
          </a:p>
          <a:p>
            <a:pPr marL="285750" indent="-285750">
              <a:buFontTx/>
              <a:buChar char="-"/>
            </a:pPr>
            <a:r>
              <a:rPr lang="en-US" dirty="0" err="1" smtClean="0">
                <a:latin typeface="Times New Roman" panose="02020603050405020304" pitchFamily="18" charset="0"/>
                <a:cs typeface="Times New Roman" panose="02020603050405020304" pitchFamily="18" charset="0"/>
              </a:rPr>
              <a:t>Đa</a:t>
            </a:r>
            <a:r>
              <a:rPr lang="vi-VN" dirty="0" smtClean="0">
                <a:latin typeface="Times New Roman" panose="02020603050405020304" pitchFamily="18" charset="0"/>
                <a:cs typeface="Times New Roman" panose="02020603050405020304" pitchFamily="18" charset="0"/>
              </a:rPr>
              <a:t> dạng hóa và tạo sức hấp dẫn của các hoạt động Đoàn thanh niên, Hội sinh viên để lôi cuốn sinh viên tham gia khơi dậy và khuyến khích khát khao cống hiến của họ, tạo cơ hội cho họ cơ hội chứng tỏ mình là người hữu ích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5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anim calcmode="lin" valueType="num">
                                      <p:cBhvr>
                                        <p:cTn id="8"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wheel(1)">
                                      <p:cBhvr>
                                        <p:cTn id="14" dur="20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53"/>
            <a:ext cx="12192000" cy="6858000"/>
          </a:xfrm>
          <a:prstGeom prst="rect">
            <a:avLst/>
          </a:prstGeom>
          <a:ln>
            <a:noFill/>
          </a:ln>
          <a:effectLst>
            <a:softEdge rad="112500"/>
          </a:effectLst>
        </p:spPr>
      </p:pic>
      <p:sp>
        <p:nvSpPr>
          <p:cNvPr id="3" name="Rectangle 2"/>
          <p:cNvSpPr/>
          <p:nvPr/>
        </p:nvSpPr>
        <p:spPr>
          <a:xfrm rot="21156940">
            <a:off x="2578628" y="2720038"/>
            <a:ext cx="7034744" cy="1237617"/>
          </a:xfrm>
          <a:prstGeom prst="rect">
            <a:avLst/>
          </a:prstGeom>
          <a:noFill/>
        </p:spPr>
        <p:txBody>
          <a:bodyPr wrap="none" lIns="91440" tIns="45720" rIns="91440" bIns="45720">
            <a:prstTxWarp prst="textStop">
              <a:avLst/>
            </a:prstTxWarp>
            <a:spAutoFit/>
          </a:bodyPr>
          <a:lstStyle/>
          <a:p>
            <a:pPr algn="ctr"/>
            <a:r>
              <a:rPr lang="en-US" sz="5400" b="1" cap="none" spc="0" dirty="0" smtClean="0">
                <a:ln w="9525">
                  <a:solidFill>
                    <a:schemeClr val="bg1"/>
                  </a:solidFill>
                  <a:prstDash val="solid"/>
                </a:ln>
                <a:solidFill>
                  <a:srgbClr val="C3A4D0"/>
                </a:solidFill>
                <a:effectLst>
                  <a:outerShdw blurRad="12700" dist="38100" dir="2700000" algn="tl" rotWithShape="0">
                    <a:schemeClr val="bg1">
                      <a:lumMod val="50000"/>
                    </a:schemeClr>
                  </a:outerShdw>
                </a:effectLst>
              </a:rPr>
              <a:t>Thanks for watching</a:t>
            </a:r>
            <a:endParaRPr lang="en-US" sz="5400" b="1" cap="none" spc="0" dirty="0">
              <a:ln w="9525">
                <a:solidFill>
                  <a:schemeClr val="bg1"/>
                </a:solidFill>
                <a:prstDash val="solid"/>
              </a:ln>
              <a:solidFill>
                <a:srgbClr val="C3A4D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182556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910</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Loan loan</dc:creator>
  <cp:lastModifiedBy>Loan loan</cp:lastModifiedBy>
  <cp:revision>12</cp:revision>
  <dcterms:created xsi:type="dcterms:W3CDTF">2018-03-28T07:51:14Z</dcterms:created>
  <dcterms:modified xsi:type="dcterms:W3CDTF">2018-03-28T09:40:33Z</dcterms:modified>
</cp:coreProperties>
</file>