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7" r:id="rId3"/>
    <p:sldId id="272" r:id="rId4"/>
    <p:sldId id="261" r:id="rId5"/>
    <p:sldId id="257" r:id="rId6"/>
    <p:sldId id="268" r:id="rId7"/>
    <p:sldId id="256" r:id="rId8"/>
    <p:sldId id="260" r:id="rId9"/>
    <p:sldId id="263" r:id="rId10"/>
    <p:sldId id="264" r:id="rId11"/>
    <p:sldId id="262" r:id="rId12"/>
    <p:sldId id="265" r:id="rId13"/>
    <p:sldId id="273" r:id="rId14"/>
    <p:sldId id="274" r:id="rId15"/>
    <p:sldId id="275" r:id="rId16"/>
    <p:sldId id="270" r:id="rId17"/>
    <p:sldId id="259" r:id="rId18"/>
    <p:sldId id="27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98989"/>
    <a:srgbClr val="FFCD39"/>
    <a:srgbClr val="71C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 snapToGrid="0">
      <p:cViewPr>
        <p:scale>
          <a:sx n="100" d="100"/>
          <a:sy n="100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A8F41-576E-4440-B06E-08BBCFE4595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08E5D-4D4A-48B2-8AB5-6FDEB207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6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Màu sắc chính sử dụng trong tool </a:t>
            </a:r>
          </a:p>
          <a:p>
            <a:r>
              <a:rPr lang="en-US"/>
              <a:t>Logo của tool đ</a:t>
            </a:r>
            <a:r>
              <a:rPr lang="vi-VN"/>
              <a:t>ư</a:t>
            </a:r>
            <a:r>
              <a:rPr lang="en-US"/>
              <a:t>ợc thiết kế với màu xanh d</a:t>
            </a:r>
            <a:r>
              <a:rPr lang="vi-VN"/>
              <a:t>ư</a:t>
            </a:r>
            <a:r>
              <a:rPr lang="en-US"/>
              <a:t>ơng nên trong bảng thiết kế này sẽ có nhiều component sử dụng màu xanh này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8E5D-4D4A-48B2-8AB5-6FDEB2070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8E5D-4D4A-48B2-8AB5-6FDEB2070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7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Các thành phần này có màu xanh biểu thị đang active, đang đ</a:t>
            </a:r>
            <a:r>
              <a:rPr lang="vi-VN"/>
              <a:t>ư</a:t>
            </a:r>
            <a:r>
              <a:rPr lang="en-US"/>
              <a:t>ợc lựa chọn. Nó không ám chỉ sự tăng giảm, tốt xấu, nên không sử dụng màu nằm trong dải màu 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8E5D-4D4A-48B2-8AB5-6FDEB20706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Tất cả các nút như research, check, apply, start, save đều sử dụng màu xanh d</a:t>
            </a:r>
            <a:r>
              <a:rPr lang="vi-VN"/>
              <a:t>ư</a:t>
            </a:r>
            <a:r>
              <a:rPr lang="en-US"/>
              <a:t>ơng</a:t>
            </a:r>
          </a:p>
          <a:p>
            <a:r>
              <a:rPr lang="en-US"/>
              <a:t>Chỉ nút Register (chẳng hạn: Heatmap Register) sẽ có màu xanh lá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8E5D-4D4A-48B2-8AB5-6FDEB2070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 Phần phân trang có màu xanh biểu thị đang active, đang đ</a:t>
            </a:r>
            <a:r>
              <a:rPr lang="vi-VN"/>
              <a:t>ư</a:t>
            </a:r>
            <a:r>
              <a:rPr lang="en-US"/>
              <a:t>ợc lựa chọn. Nó không ám chỉ sự tăng giảm, tốt xấu, nên không sử dụng màu nằm trong dải màu color.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8E5D-4D4A-48B2-8AB5-6FDEB2070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Biểu đồ này dành để so sánh giá trị của các item (chẳng hạn top 3, top 4-10, top 11-20, top 21 -50, top 51-100)</a:t>
            </a:r>
          </a:p>
          <a:p>
            <a:pPr marL="171450" indent="-171450">
              <a:buFontTx/>
              <a:buChar char="-"/>
            </a:pPr>
            <a:r>
              <a:rPr lang="en-US"/>
              <a:t>Cột màu xanh biểu thị tăng tr</a:t>
            </a:r>
            <a:r>
              <a:rPr lang="vi-VN"/>
              <a:t>ư</a:t>
            </a:r>
            <a:r>
              <a:rPr lang="en-US"/>
              <a:t>ởng</a:t>
            </a:r>
          </a:p>
          <a:p>
            <a:pPr marL="171450" indent="-171450">
              <a:buFontTx/>
              <a:buChar char="-"/>
            </a:pPr>
            <a:r>
              <a:rPr lang="en-US"/>
              <a:t>Cột màu vàng biểu thị không thay đổi</a:t>
            </a:r>
          </a:p>
          <a:p>
            <a:pPr marL="171450" indent="-171450">
              <a:buFontTx/>
              <a:buChar char="-"/>
            </a:pPr>
            <a:r>
              <a:rPr lang="en-US"/>
              <a:t>Cột màu đỏ biểu thị đang giảm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8E5D-4D4A-48B2-8AB5-6FDEB20706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Biểu đồ này dành để xếp hạng các item</a:t>
            </a:r>
          </a:p>
          <a:p>
            <a:pPr marL="171450" indent="-171450">
              <a:buFontTx/>
              <a:buChar char="-"/>
            </a:pPr>
            <a:r>
              <a:rPr lang="en-US"/>
              <a:t>us đang có số l</a:t>
            </a:r>
            <a:r>
              <a:rPr lang="vi-VN"/>
              <a:t>ư</a:t>
            </a:r>
            <a:r>
              <a:rPr lang="en-US"/>
              <a:t>ợng cao nhất nên có màu xanh và đặt trên cùng</a:t>
            </a:r>
          </a:p>
          <a:p>
            <a:pPr marL="171450" indent="-171450">
              <a:buFontTx/>
              <a:buChar char="-"/>
            </a:pPr>
            <a:r>
              <a:rPr lang="en-US"/>
              <a:t>Các hàng khác thì t</a:t>
            </a:r>
            <a:r>
              <a:rPr lang="vi-VN"/>
              <a:t>ư</a:t>
            </a:r>
            <a:r>
              <a:rPr lang="en-US"/>
              <a:t>ơng ứng càng ít thì càng chuyển sang đỏ và ở d</a:t>
            </a:r>
            <a:r>
              <a:rPr lang="vi-VN"/>
              <a:t>ư</a:t>
            </a:r>
            <a:r>
              <a:rPr lang="en-US"/>
              <a:t>ới thấp h</a:t>
            </a:r>
            <a:r>
              <a:rPr lang="vi-VN"/>
              <a:t>ơ</a:t>
            </a:r>
            <a:r>
              <a:rPr lang="en-US"/>
              <a:t>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8E5D-4D4A-48B2-8AB5-6FDEB2070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Biểu đồ này dùng để thể hiện mỗi item chiếm bao nhiêu phần trăm trong tổng 100%</a:t>
            </a:r>
          </a:p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ợc sắp xếp từ cao đến thấp theo kim đồng hồ (HTML &gt; Javascript &gt; CSS &gt; Image &gt; PDF &gt; Flash &gt; Other)</a:t>
            </a:r>
          </a:p>
          <a:p>
            <a:r>
              <a:rPr lang="en-US"/>
              <a:t>Nhìn vào biểu đồ này có thể thấy ngay HTML đang chiếm nhiều phần trăm nhất, item Other thì thấp nhất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8E5D-4D4A-48B2-8AB5-6FDEB2070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Biểu đồ này thể hiện vị trí của item muốn tìm kiếm so với các item khác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Hình tròn màu xanh d</a:t>
            </a:r>
            <a:r>
              <a:rPr lang="vi-VN"/>
              <a:t>ư</a:t>
            </a:r>
            <a:r>
              <a:rPr lang="en-US"/>
              <a:t>ơng: ý chỉ chính bạn (thành phần đang active, đang muốn so sánh)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Hình tròn màu đỏ: biểu thị mối nguy hiểm hay item đang h</a:t>
            </a:r>
            <a:r>
              <a:rPr lang="vi-VN"/>
              <a:t>ơ</a:t>
            </a:r>
            <a:r>
              <a:rPr lang="en-US"/>
              <a:t>n bạn</a:t>
            </a:r>
          </a:p>
          <a:p>
            <a:pPr marL="171450" indent="-171450">
              <a:buFontTx/>
              <a:buChar char="-"/>
            </a:pPr>
            <a:r>
              <a:rPr lang="en-US"/>
              <a:t>Hình tròn màu xám: biểu thị đối thủ yếu, mờ nhạt, thua kém bạn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8E5D-4D4A-48B2-8AB5-6FDEB20706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Hình tròn xanh d</a:t>
            </a:r>
            <a:r>
              <a:rPr lang="vi-VN"/>
              <a:t>ư</a:t>
            </a:r>
            <a:r>
              <a:rPr lang="en-US"/>
              <a:t>ơng: là từ khóa hiện tại đang tìm kiếm</a:t>
            </a:r>
          </a:p>
          <a:p>
            <a:r>
              <a:rPr lang="en-US"/>
              <a:t>Hình tròn xanh lá: các từ khóa tìm đ</a:t>
            </a:r>
            <a:r>
              <a:rPr lang="vi-VN"/>
              <a:t>ư</a:t>
            </a:r>
            <a:r>
              <a:rPr lang="en-US"/>
              <a:t>ợc</a:t>
            </a:r>
          </a:p>
          <a:p>
            <a:pPr marL="171450" indent="-171450">
              <a:buFontTx/>
              <a:buChar char="-"/>
            </a:pPr>
            <a:r>
              <a:rPr lang="en-US"/>
              <a:t>Số l</a:t>
            </a:r>
            <a:r>
              <a:rPr lang="vi-VN"/>
              <a:t>ư</a:t>
            </a:r>
            <a:r>
              <a:rPr lang="en-US"/>
              <a:t>ợt tìm kiếm/tháng càng lớn thì hình tròn càng lớn</a:t>
            </a:r>
          </a:p>
          <a:p>
            <a:pPr marL="171450" indent="-171450">
              <a:buFontTx/>
              <a:buChar char="-"/>
            </a:pPr>
            <a:r>
              <a:rPr lang="en-US"/>
              <a:t>Các hình tròn càng gần nhau thì càng có nghĩa gần giống nhau hoặc liên quan nhau.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08E5D-4D4A-48B2-8AB5-6FDEB2070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F922-234E-4C16-BA0C-A408FAE13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73917-140F-43B1-A72E-65C0A327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E667-32AF-4717-AE0A-34AAA2AA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2B24-05C7-43AE-81ED-E2812940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D9D2-1A75-4B16-8F91-1F44C988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39D0-3519-4170-8393-A28C3413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FF66A-2E5A-4BDA-8BEA-6EB25452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9531-0F0B-4EE6-8576-BBE409DD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4FA8E-A1EA-4A7F-A38D-3D2B8208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3899-D9A1-4478-89E3-B58B3EE3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BEC7D-35AE-4183-87B5-BF3A50138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CBB40-B5FB-4BFC-A89E-798ECC49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1FFE-B458-4263-83B3-5A439561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A19F-5749-4744-8CF3-35CFA0A7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4D0B-24DD-458A-9439-51A048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939E-48DB-45A0-BF70-ABD42F13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AC3B-8B90-423F-8B89-74E45615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5B83-280A-4585-9FAF-61DE67C6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2D74-B28D-4412-ACC0-C1B01200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E8B83-4C02-4B0D-ADC7-9D781BE1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6155-32F6-4A5A-8A18-5F78875E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1DB-E27B-4AD9-A716-06E36E56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ECB6-9FFF-42DF-A378-23F8C283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6698-E54D-42EF-989D-BA9BC71F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6F0B-0A05-436D-A34A-C6330E05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A35-AB21-457B-8692-83C16704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2CA-4E12-4688-86DE-53809F41F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B4488-6BCD-4FBB-BA6F-891423BF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F5D54-C32C-48E1-9990-A0B92930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9A249-3E49-483C-A6DD-81CDBF87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A5A19-3F75-4F9B-B937-3D438E69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BE45-8F98-4422-B58F-A729E90B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7A49B-170C-4CBE-981E-02BBA6E3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3BD4B-FD2C-4631-98CE-A49CE446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20F93-9ED6-4DCC-A035-E86C32160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335DE-A267-4511-A30B-2D4257AFA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A7BF9-03CC-4ED1-8663-57772B5F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6910-A256-4648-AFF0-D3BBD1D1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1905A-E801-4DD4-888B-D60D6FCA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74DC-D70E-4E13-BAA2-2BAB6BDD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FCFDC-FB63-4E1D-8D77-331B67E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BD201-E67A-479F-800F-646C87E0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123EE-031D-4607-8CC2-222D182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405A8-0889-4551-98FC-31C29510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8B94C-FC10-4A64-BA2D-62349FB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3BE9-46D1-4F96-9F97-9C8D1812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B39C-8592-4A5C-92AC-A06F353F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9F6F-FBCE-4A22-8B8F-50DC9830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8D8A1-A631-40DF-BB6D-ED9756E5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40D2-23A4-40ED-ACF1-06D31B4F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7EA-CEA9-4925-97CF-3968CE41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E79D1-EB1B-4FC5-8079-9B92D572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7C7C-74CF-4124-8BA6-212BA4A8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08BE-072B-4C73-962E-BE3EF85E8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0EAC9-5928-4DE0-821D-15DC3BE3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FC08D-DD7E-44FD-87FB-3EAF346E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15425-F2C8-4A10-A5F2-0C14CF9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10787-974C-48D4-B185-B7ECBFC1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D8C25-DE36-453F-A0B7-7B19244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C48F-338F-4452-850E-BA0BE1D6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1446-64C8-4B5B-BE39-E51319111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B778-D5D4-47BE-B45B-978819EB065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0568-7076-46A9-955E-D70DB5BC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C64F-1C6B-43C6-A7CF-D248DFAA0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FC1A-CE71-48C5-B2D2-5D58EC35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A0FCB-3010-493B-82F8-1A9F168BC0EC}"/>
              </a:ext>
            </a:extLst>
          </p:cNvPr>
          <p:cNvSpPr/>
          <p:nvPr/>
        </p:nvSpPr>
        <p:spPr>
          <a:xfrm>
            <a:off x="2396971" y="2311572"/>
            <a:ext cx="7474998" cy="628015"/>
          </a:xfrm>
          <a:prstGeom prst="rect">
            <a:avLst/>
          </a:prstGeom>
          <a:gradFill flip="none" rotWithShape="1">
            <a:gsLst>
              <a:gs pos="0">
                <a:srgbClr val="4DBD74"/>
              </a:gs>
              <a:gs pos="52000">
                <a:srgbClr val="FFC107"/>
              </a:gs>
              <a:gs pos="100000">
                <a:srgbClr val="F86C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BED2F-785C-40FA-A95F-E9AB974DEDBA}"/>
              </a:ext>
            </a:extLst>
          </p:cNvPr>
          <p:cNvSpPr txBox="1"/>
          <p:nvPr/>
        </p:nvSpPr>
        <p:spPr>
          <a:xfrm>
            <a:off x="1518080" y="3195417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GOOD  /  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37C0-3F99-4A00-8A83-82E16BEEEEEE}"/>
              </a:ext>
            </a:extLst>
          </p:cNvPr>
          <p:cNvSpPr txBox="1"/>
          <p:nvPr/>
        </p:nvSpPr>
        <p:spPr>
          <a:xfrm>
            <a:off x="9102029" y="3209291"/>
            <a:ext cx="187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BAD   /   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ED8A3-2D40-4FC5-BE9D-4F6BD827ECCB}"/>
              </a:ext>
            </a:extLst>
          </p:cNvPr>
          <p:cNvSpPr txBox="1"/>
          <p:nvPr/>
        </p:nvSpPr>
        <p:spPr>
          <a:xfrm>
            <a:off x="5017362" y="3200413"/>
            <a:ext cx="26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NORMAL   /   NO CHANGE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61FE5-BAC4-44EF-B2F4-2279283DF576}"/>
              </a:ext>
            </a:extLst>
          </p:cNvPr>
          <p:cNvCxnSpPr/>
          <p:nvPr/>
        </p:nvCxnSpPr>
        <p:spPr>
          <a:xfrm>
            <a:off x="1085850" y="3971925"/>
            <a:ext cx="9982200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257C28C-43BE-4A1C-8C4A-FCEB54FD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1" y="4539937"/>
            <a:ext cx="1171926" cy="11657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B42B2C-BB98-4AB3-9B85-45CB1E4E324E}"/>
              </a:ext>
            </a:extLst>
          </p:cNvPr>
          <p:cNvSpPr txBox="1"/>
          <p:nvPr/>
        </p:nvSpPr>
        <p:spPr>
          <a:xfrm>
            <a:off x="5056202" y="4231878"/>
            <a:ext cx="50783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Logo của tool đ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ợc thiết kế với màu xanh d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ơng nên trong bảng thiết kế này sẽ có nhiều component sử dụng màu xanh này.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Màu này đ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ợc sử dụng chủ yếu để chỉ component đang đ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ợc active, hoặc đang đ</a:t>
            </a:r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ợc chọn. Hoặc các nút không phải là tạo mới.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C3F4B7-24C3-43E6-B59F-18A7374C228C}"/>
              </a:ext>
            </a:extLst>
          </p:cNvPr>
          <p:cNvCxnSpPr/>
          <p:nvPr/>
        </p:nvCxnSpPr>
        <p:spPr>
          <a:xfrm>
            <a:off x="2396971" y="3009900"/>
            <a:ext cx="0" cy="19051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27422F-DE85-4862-B43C-3230AE0E9BB4}"/>
              </a:ext>
            </a:extLst>
          </p:cNvPr>
          <p:cNvCxnSpPr/>
          <p:nvPr/>
        </p:nvCxnSpPr>
        <p:spPr>
          <a:xfrm>
            <a:off x="6254596" y="2990850"/>
            <a:ext cx="0" cy="19051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69608-4AAC-4715-9C1E-F4C6B45C44C1}"/>
              </a:ext>
            </a:extLst>
          </p:cNvPr>
          <p:cNvCxnSpPr/>
          <p:nvPr/>
        </p:nvCxnSpPr>
        <p:spPr>
          <a:xfrm>
            <a:off x="9845521" y="3019425"/>
            <a:ext cx="0" cy="19051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9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6050-3A90-47C5-8AC1-C93269CF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6B68-BF14-4006-A619-241B621E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Pie chart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1AD4E-50B5-45FA-B49D-FF6FC571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2734469"/>
            <a:ext cx="249555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D8BB7-F2E4-48DE-A879-4413AEB7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3286919"/>
            <a:ext cx="800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FEB8-D582-4D96-904F-C36C9AA1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CB6E7-A92C-4CE7-A5D9-361841CE09D4}"/>
              </a:ext>
            </a:extLst>
          </p:cNvPr>
          <p:cNvSpPr txBox="1"/>
          <p:nvPr/>
        </p:nvSpPr>
        <p:spPr>
          <a:xfrm>
            <a:off x="857249" y="1476375"/>
            <a:ext cx="74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Chart Bundle cho tab competitors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81A03-BB27-4FBD-9D04-3BA66849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2185987"/>
            <a:ext cx="106203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5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71A4-12C4-4E07-86D3-01849EEF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39700"/>
            <a:ext cx="10515600" cy="1325563"/>
          </a:xfrm>
        </p:spPr>
        <p:txBody>
          <a:bodyPr/>
          <a:lstStyle/>
          <a:p>
            <a:r>
              <a:rPr lang="en-US"/>
              <a:t>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20DD8-AB14-478D-91DC-5C0007883B33}"/>
              </a:ext>
            </a:extLst>
          </p:cNvPr>
          <p:cNvSpPr/>
          <p:nvPr/>
        </p:nvSpPr>
        <p:spPr>
          <a:xfrm>
            <a:off x="609600" y="772597"/>
            <a:ext cx="509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Chart Bundle cho chức năng suggestion Intention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34522-E6F3-440C-A40E-9942DCEA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141929"/>
            <a:ext cx="108966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1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597B-B060-4EC9-9783-257AC640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F8D55-EB54-4833-977C-86819F1EDEC2}"/>
              </a:ext>
            </a:extLst>
          </p:cNvPr>
          <p:cNvSpPr txBox="1"/>
          <p:nvPr/>
        </p:nvSpPr>
        <p:spPr>
          <a:xfrm>
            <a:off x="838200" y="1667119"/>
            <a:ext cx="10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Heatmap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1422C-99D3-48F4-B8DD-8291CD62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2215"/>
            <a:ext cx="12192000" cy="44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D637-2585-4BA8-AE9D-DE8D6919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</a:t>
            </a:r>
          </a:p>
        </p:txBody>
      </p:sp>
    </p:spTree>
    <p:extLst>
      <p:ext uri="{BB962C8B-B14F-4D97-AF65-F5344CB8AC3E}">
        <p14:creationId xmlns:p14="http://schemas.microsoft.com/office/powerpoint/2010/main" val="207591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00E0-1ACF-4EF6-88F5-DE2C149A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1028-A346-41B8-8C57-FD533BDA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0884-F062-4DA4-BFDE-F9146636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764B-0DF0-4545-86EA-6D750F02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Success message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Error message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Error message validate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F6320-D63C-4FAA-95B5-DDEDEC23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2105024"/>
            <a:ext cx="4823284" cy="742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222B1-4C3C-49DD-AB22-86BBDDB73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2" y="3348039"/>
            <a:ext cx="4823284" cy="707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810FB3-B808-40BE-B816-C202E3A25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62" y="2357437"/>
            <a:ext cx="314325" cy="23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1C25BD-C3E4-4DC9-9AC4-420FF868D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887" y="3535137"/>
            <a:ext cx="304800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34D7D3-9C99-4B8C-A8BA-7D95B21C5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062" y="4555674"/>
            <a:ext cx="209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9324-F49E-4F1E-887F-3C381E87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9E27D-FC87-428C-8C03-F46804B2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375"/>
            <a:ext cx="5467350" cy="2914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75437-816E-449D-B816-48F0A62A2E20}"/>
              </a:ext>
            </a:extLst>
          </p:cNvPr>
          <p:cNvSpPr txBox="1"/>
          <p:nvPr/>
        </p:nvSpPr>
        <p:spPr>
          <a:xfrm>
            <a:off x="6962775" y="1690688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khi gom nhóm dữ liệu trong một trang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EABB4-728D-47AB-8D3F-B91994E7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1025"/>
            <a:ext cx="4924425" cy="2047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A4C34-A11E-4BDB-A41D-4665C3DDD28D}"/>
              </a:ext>
            </a:extLst>
          </p:cNvPr>
          <p:cNvSpPr txBox="1"/>
          <p:nvPr/>
        </p:nvSpPr>
        <p:spPr>
          <a:xfrm>
            <a:off x="6962775" y="4613315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để xác nhận dữ liệu</a:t>
            </a:r>
          </a:p>
        </p:txBody>
      </p:sp>
    </p:spTree>
    <p:extLst>
      <p:ext uri="{BB962C8B-B14F-4D97-AF65-F5344CB8AC3E}">
        <p14:creationId xmlns:p14="http://schemas.microsoft.com/office/powerpoint/2010/main" val="78050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0E36-42A0-4AC1-BD30-6682F4EB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40936-863D-4616-AA34-D7E373418D16}"/>
              </a:ext>
            </a:extLst>
          </p:cNvPr>
          <p:cNvSpPr txBox="1"/>
          <p:nvPr/>
        </p:nvSpPr>
        <p:spPr>
          <a:xfrm>
            <a:off x="5895975" y="1664256"/>
            <a:ext cx="286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Tooltip giải thích số liệu,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FCAF69-56AA-48F7-9531-46B36C9F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1981200" cy="685800"/>
          </a:xfrm>
          <a:prstGeom prst="rect">
            <a:avLst/>
          </a:prstGeom>
        </p:spPr>
      </p:pic>
      <p:pic>
        <p:nvPicPr>
          <p:cNvPr id="10" name="Picture 9" descr="A close up of an object&#10;&#10;Description automatically generated">
            <a:extLst>
              <a:ext uri="{FF2B5EF4-FFF2-40B4-BE49-F238E27FC236}">
                <a16:creationId xmlns:a16="http://schemas.microsoft.com/office/drawing/2014/main" id="{67D2591E-0928-4F46-9865-EBE3522A1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6575"/>
            <a:ext cx="3686175" cy="34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40F962-3BB3-4D5B-BE24-DDED8FB3B903}"/>
              </a:ext>
            </a:extLst>
          </p:cNvPr>
          <p:cNvSpPr txBox="1"/>
          <p:nvPr/>
        </p:nvSpPr>
        <p:spPr>
          <a:xfrm>
            <a:off x="5895974" y="3048041"/>
            <a:ext cx="310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Hiển thị số liệu theo phần trăm</a:t>
            </a:r>
          </a:p>
        </p:txBody>
      </p:sp>
    </p:spTree>
    <p:extLst>
      <p:ext uri="{BB962C8B-B14F-4D97-AF65-F5344CB8AC3E}">
        <p14:creationId xmlns:p14="http://schemas.microsoft.com/office/powerpoint/2010/main" val="116339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8F54-88EA-4F4D-B8D2-58EEEF22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A1D34-283C-40B3-8D3F-F59017A2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490663"/>
            <a:ext cx="2171700" cy="857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46742-8EE8-4674-95F4-D193A8BD21B8}"/>
              </a:ext>
            </a:extLst>
          </p:cNvPr>
          <p:cNvSpPr txBox="1"/>
          <p:nvPr/>
        </p:nvSpPr>
        <p:spPr>
          <a:xfrm>
            <a:off x="4743450" y="1834634"/>
            <a:ext cx="455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Hiệu ứng loading khi chờ tải, lưu, xử lý dữ liệu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CB478-CEAF-494E-887B-338BC057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924175"/>
            <a:ext cx="3048000" cy="266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06B978-03C8-46E3-AD54-5D5EAF3946AF}"/>
              </a:ext>
            </a:extLst>
          </p:cNvPr>
          <p:cNvSpPr txBox="1"/>
          <p:nvPr/>
        </p:nvSpPr>
        <p:spPr>
          <a:xfrm>
            <a:off x="4733925" y="2872859"/>
            <a:ext cx="374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Dữ liệu tải đ</a:t>
            </a:r>
            <a:r>
              <a:rPr lang="vi-VN"/>
              <a:t>ư</a:t>
            </a:r>
            <a:r>
              <a:rPr lang="en-US"/>
              <a:t>ợc bao nhiêu phần trăm</a:t>
            </a:r>
          </a:p>
        </p:txBody>
      </p:sp>
    </p:spTree>
    <p:extLst>
      <p:ext uri="{BB962C8B-B14F-4D97-AF65-F5344CB8AC3E}">
        <p14:creationId xmlns:p14="http://schemas.microsoft.com/office/powerpoint/2010/main" val="27176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439-05EE-4229-B0A8-1113288B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FCA9B-B8A2-4D3D-BB1F-90FF54A0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625601"/>
            <a:ext cx="5857876" cy="367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5F4AD5-573E-42B4-B505-63E2B9978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940" y="1625601"/>
            <a:ext cx="5870385" cy="3673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C4A721-9269-4CC2-B310-34BDABD4EC1D}"/>
              </a:ext>
            </a:extLst>
          </p:cNvPr>
          <p:cNvSpPr txBox="1"/>
          <p:nvPr/>
        </p:nvSpPr>
        <p:spPr>
          <a:xfrm>
            <a:off x="2305050" y="5410200"/>
            <a:ext cx="130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 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93BA9-7E27-4949-B264-93DD97F7BFBE}"/>
              </a:ext>
            </a:extLst>
          </p:cNvPr>
          <p:cNvSpPr txBox="1"/>
          <p:nvPr/>
        </p:nvSpPr>
        <p:spPr>
          <a:xfrm>
            <a:off x="8743950" y="5432941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Setting layout</a:t>
            </a:r>
          </a:p>
        </p:txBody>
      </p:sp>
    </p:spTree>
    <p:extLst>
      <p:ext uri="{BB962C8B-B14F-4D97-AF65-F5344CB8AC3E}">
        <p14:creationId xmlns:p14="http://schemas.microsoft.com/office/powerpoint/2010/main" val="75950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9711-1820-4D78-97B9-EA932407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53A3B-0C38-4498-984A-3E82BA3F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705" y="0"/>
            <a:ext cx="513243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FA9F7D-FBD8-4370-A016-2155CD64C499}"/>
              </a:ext>
            </a:extLst>
          </p:cNvPr>
          <p:cNvSpPr txBox="1"/>
          <p:nvPr/>
        </p:nvSpPr>
        <p:spPr>
          <a:xfrm>
            <a:off x="4800600" y="1476375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Main sidebar</a:t>
            </a:r>
          </a:p>
        </p:txBody>
      </p:sp>
    </p:spTree>
    <p:extLst>
      <p:ext uri="{BB962C8B-B14F-4D97-AF65-F5344CB8AC3E}">
        <p14:creationId xmlns:p14="http://schemas.microsoft.com/office/powerpoint/2010/main" val="182187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E1AB-BA95-46B4-A033-AC3385B9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Input, button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B96ED0-ACB8-45E7-B7FD-F0FCDE6B3D76}"/>
              </a:ext>
            </a:extLst>
          </p:cNvPr>
          <p:cNvGrpSpPr/>
          <p:nvPr/>
        </p:nvGrpSpPr>
        <p:grpSpPr>
          <a:xfrm>
            <a:off x="811809" y="2912690"/>
            <a:ext cx="10568382" cy="2339745"/>
            <a:chOff x="599676" y="857300"/>
            <a:chExt cx="10568382" cy="23397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2D1DFE-93AB-440C-971C-AE46E1646E00}"/>
                </a:ext>
              </a:extLst>
            </p:cNvPr>
            <p:cNvSpPr txBox="1"/>
            <p:nvPr/>
          </p:nvSpPr>
          <p:spPr>
            <a:xfrm>
              <a:off x="5161759" y="1826787"/>
              <a:ext cx="356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Sử</a:t>
              </a:r>
              <a:r>
                <a:rPr lang="en-US"/>
                <a:t> </a:t>
              </a:r>
              <a:r>
                <a:rPr lang="en-US" err="1"/>
                <a:t>dụng</a:t>
              </a:r>
              <a:r>
                <a:rPr lang="en-US"/>
                <a:t> cho lựa chọn duy nhất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4F7DFE-9C04-41FF-B313-915E3BA2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726" y="1071689"/>
              <a:ext cx="1619250" cy="3619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001DAD-EC20-4BA7-8417-AE116673A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677" y="1826787"/>
              <a:ext cx="2019300" cy="381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E34106-C712-47EA-837F-F89C39B0E77E}"/>
                </a:ext>
              </a:extLst>
            </p:cNvPr>
            <p:cNvSpPr txBox="1"/>
            <p:nvPr/>
          </p:nvSpPr>
          <p:spPr>
            <a:xfrm>
              <a:off x="5142709" y="1091809"/>
              <a:ext cx="356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Sử</a:t>
              </a:r>
              <a:r>
                <a:rPr lang="en-US"/>
                <a:t> </a:t>
              </a:r>
              <a:r>
                <a:rPr lang="en-US" err="1"/>
                <a:t>dụng</a:t>
              </a:r>
              <a:r>
                <a:rPr lang="en-US"/>
                <a:t> </a:t>
              </a:r>
              <a:r>
                <a:rPr lang="en-US" err="1"/>
                <a:t>khi</a:t>
              </a:r>
              <a:r>
                <a:rPr lang="en-US"/>
                <a:t> </a:t>
              </a:r>
              <a:r>
                <a:rPr lang="en-US" err="1"/>
                <a:t>muốn</a:t>
              </a:r>
              <a:r>
                <a:rPr lang="en-US"/>
                <a:t> </a:t>
              </a:r>
              <a:r>
                <a:rPr lang="en-US" err="1"/>
                <a:t>bật</a:t>
              </a:r>
              <a:r>
                <a:rPr lang="en-US"/>
                <a:t>/</a:t>
              </a:r>
              <a:r>
                <a:rPr lang="en-US" err="1"/>
                <a:t>tắt</a:t>
              </a:r>
              <a:r>
                <a:rPr lang="en-US"/>
                <a:t> </a:t>
              </a:r>
              <a:r>
                <a:rPr lang="en-US" err="1"/>
                <a:t>dữ</a:t>
              </a:r>
              <a:r>
                <a:rPr lang="en-US"/>
                <a:t> </a:t>
              </a:r>
              <a:r>
                <a:rPr lang="en-US" err="1"/>
                <a:t>liệu</a:t>
              </a:r>
              <a:r>
                <a:rPr lang="en-US"/>
                <a:t>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D4B456-B0CD-4BA4-96B2-DC925EBBD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7977" y="1084698"/>
              <a:ext cx="419100" cy="3143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B968E9-62BC-4DB9-B045-604F09A8B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7077" y="1108510"/>
              <a:ext cx="1152525" cy="26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C940A6-8A19-4208-B8FC-923EE6B7B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676" y="2616020"/>
              <a:ext cx="2295525" cy="58102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6B094D-7801-48B6-9EEC-3CA6B4F3ADB0}"/>
                </a:ext>
              </a:extLst>
            </p:cNvPr>
            <p:cNvSpPr txBox="1"/>
            <p:nvPr/>
          </p:nvSpPr>
          <p:spPr>
            <a:xfrm>
              <a:off x="5161759" y="2646609"/>
              <a:ext cx="58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Sử dụng cho các nút lựa chọn khi chuyển màn hình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9329F3-AE7F-4AB5-BF59-0D6908321F71}"/>
                </a:ext>
              </a:extLst>
            </p:cNvPr>
            <p:cNvCxnSpPr>
              <a:cxnSpLocks/>
            </p:cNvCxnSpPr>
            <p:nvPr/>
          </p:nvCxnSpPr>
          <p:spPr>
            <a:xfrm>
              <a:off x="728658" y="1621790"/>
              <a:ext cx="104394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5CBC6C-52A0-4F82-A1F3-33F16E27AA9A}"/>
                </a:ext>
              </a:extLst>
            </p:cNvPr>
            <p:cNvCxnSpPr>
              <a:cxnSpLocks/>
            </p:cNvCxnSpPr>
            <p:nvPr/>
          </p:nvCxnSpPr>
          <p:spPr>
            <a:xfrm>
              <a:off x="705352" y="2431415"/>
              <a:ext cx="104394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A7D7D5-0DD3-4FA1-929C-79C53D29C4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658" y="857300"/>
              <a:ext cx="104394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0302FE2-0998-421A-B649-9A70D58BD6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6" y="5762950"/>
            <a:ext cx="771633" cy="2572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706D02-EE9E-43BD-BDA0-FB355FDD02E7}"/>
              </a:ext>
            </a:extLst>
          </p:cNvPr>
          <p:cNvSpPr txBox="1"/>
          <p:nvPr/>
        </p:nvSpPr>
        <p:spPr>
          <a:xfrm>
            <a:off x="5385600" y="5812754"/>
            <a:ext cx="411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setting, link </a:t>
            </a:r>
            <a:r>
              <a:rPr lang="en-US" err="1"/>
              <a:t>trong</a:t>
            </a:r>
            <a:r>
              <a:rPr lang="en-US"/>
              <a:t> card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A2B282-4658-4A42-A52C-0E8FA54BA3A7}"/>
              </a:ext>
            </a:extLst>
          </p:cNvPr>
          <p:cNvGrpSpPr/>
          <p:nvPr/>
        </p:nvGrpSpPr>
        <p:grpSpPr>
          <a:xfrm>
            <a:off x="850810" y="1516648"/>
            <a:ext cx="10572359" cy="1123378"/>
            <a:chOff x="572393" y="-112408"/>
            <a:chExt cx="10572359" cy="11233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30F8C7-4D80-48B5-A4E9-DAD9863BDEB1}"/>
                </a:ext>
              </a:extLst>
            </p:cNvPr>
            <p:cNvSpPr txBox="1"/>
            <p:nvPr/>
          </p:nvSpPr>
          <p:spPr>
            <a:xfrm>
              <a:off x="572393" y="-112408"/>
              <a:ext cx="105723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Các nút Register hoặc Create, Research, chúng mang ý nghĩa tạo mới nên sẽ có màu xanh lá. </a:t>
              </a:r>
            </a:p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Còn các nút như check, apply, start, save đều sử dụng màu xanh d</a:t>
              </a:r>
              <a:r>
                <a:rPr lang="vi-VN" sz="1600">
                  <a:cs typeface="Arial" panose="020B0604020202020204" pitchFamily="34" charset="0"/>
                </a:rPr>
                <a:t>ư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ơng.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FF8A8DF-89AA-4A9A-A687-012F24538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9068" y="553770"/>
              <a:ext cx="1447800" cy="457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CA4DBD7-6027-4F25-BB9B-83D375335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24980" y="553770"/>
              <a:ext cx="942975" cy="4572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64DC89D-C20A-4CC3-9E1F-20487406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06067" y="553770"/>
              <a:ext cx="962025" cy="4572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F62DD6-3D2B-4384-8CFC-7B0221899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6204" y="560752"/>
              <a:ext cx="4095750" cy="438150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868668-B91E-438B-981F-CDF62EE85030}"/>
              </a:ext>
            </a:extLst>
          </p:cNvPr>
          <p:cNvCxnSpPr>
            <a:cxnSpLocks/>
          </p:cNvCxnSpPr>
          <p:nvPr/>
        </p:nvCxnSpPr>
        <p:spPr>
          <a:xfrm>
            <a:off x="940791" y="5486930"/>
            <a:ext cx="104394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A99C-0C8E-41DB-8752-C3CD0DC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Input, button </a:t>
            </a:r>
            <a:r>
              <a:rPr lang="en-US" sz="2400"/>
              <a:t>(Không dùng trong form, dùng trong màn hình chính)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DF1F-81E5-4A49-8158-73D9587FB07B}"/>
              </a:ext>
            </a:extLst>
          </p:cNvPr>
          <p:cNvSpPr txBox="1"/>
          <p:nvPr/>
        </p:nvSpPr>
        <p:spPr>
          <a:xfrm>
            <a:off x="838200" y="1768311"/>
            <a:ext cx="927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và button sử dụng khi chỉ có một input (Không dùng label)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252362-3C2A-40BC-9743-494C01433B07}"/>
              </a:ext>
            </a:extLst>
          </p:cNvPr>
          <p:cNvSpPr txBox="1"/>
          <p:nvPr/>
        </p:nvSpPr>
        <p:spPr>
          <a:xfrm>
            <a:off x="838199" y="3392413"/>
            <a:ext cx="1043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và button sử dụng khi 2 input trở lên (Dùng label để phân biệt các input)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923C9-7041-431E-B246-59D755C40994}"/>
              </a:ext>
            </a:extLst>
          </p:cNvPr>
          <p:cNvCxnSpPr>
            <a:cxnSpLocks/>
          </p:cNvCxnSpPr>
          <p:nvPr/>
        </p:nvCxnSpPr>
        <p:spPr>
          <a:xfrm>
            <a:off x="914400" y="3067050"/>
            <a:ext cx="104394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E47690-00A5-4E50-ACE7-70326126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2300198"/>
            <a:ext cx="4286250" cy="523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788AC2-CBAA-44E6-B121-63122A4DB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839368"/>
            <a:ext cx="9182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7BE7-83C3-4362-B867-AB001339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Input, button </a:t>
            </a:r>
            <a:r>
              <a:rPr lang="en-US" sz="2800"/>
              <a:t>(trong form)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CC7D0-E769-404E-97B6-EAEB5849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371600"/>
            <a:ext cx="8915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FD50A-9B18-41D5-B1DB-A556FAF9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5B2B4-7B95-4D87-95C6-44739DBD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809750"/>
            <a:ext cx="7505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BE4B-DC76-4072-BCD7-AD4AA56A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80D90-E3B1-4AFE-A385-AAEBE4686DBB}"/>
              </a:ext>
            </a:extLst>
          </p:cNvPr>
          <p:cNvSpPr txBox="1"/>
          <p:nvPr/>
        </p:nvSpPr>
        <p:spPr>
          <a:xfrm>
            <a:off x="857250" y="15716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Chart bar (cột dọc)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333F7-B940-40D9-9D48-2EF96E92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352675"/>
            <a:ext cx="7696200" cy="2457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0573DE-CA66-4392-9C63-08C45F4EFE2D}"/>
              </a:ext>
            </a:extLst>
          </p:cNvPr>
          <p:cNvSpPr txBox="1"/>
          <p:nvPr/>
        </p:nvSpPr>
        <p:spPr>
          <a:xfrm>
            <a:off x="5124450" y="4894361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0CB7D-2F2E-4563-BEAD-33B851D92AA0}"/>
              </a:ext>
            </a:extLst>
          </p:cNvPr>
          <p:cNvSpPr txBox="1"/>
          <p:nvPr/>
        </p:nvSpPr>
        <p:spPr>
          <a:xfrm>
            <a:off x="5815012" y="4903886"/>
            <a:ext cx="84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No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E88B6-EBA5-4809-B578-D2E059C045A1}"/>
              </a:ext>
            </a:extLst>
          </p:cNvPr>
          <p:cNvSpPr txBox="1"/>
          <p:nvPr/>
        </p:nvSpPr>
        <p:spPr>
          <a:xfrm>
            <a:off x="6926122" y="4921083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Down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4FAF43-91B7-47A2-AAE2-C51A2E202150}"/>
              </a:ext>
            </a:extLst>
          </p:cNvPr>
          <p:cNvSpPr/>
          <p:nvPr/>
        </p:nvSpPr>
        <p:spPr>
          <a:xfrm>
            <a:off x="5019095" y="4960672"/>
            <a:ext cx="161925" cy="161925"/>
          </a:xfrm>
          <a:prstGeom prst="ellipse">
            <a:avLst/>
          </a:prstGeom>
          <a:solidFill>
            <a:srgbClr val="71CA90"/>
          </a:solidFill>
          <a:ln>
            <a:solidFill>
              <a:srgbClr val="71C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9BFDF-5C00-406F-845B-AC48F77E52F5}"/>
              </a:ext>
            </a:extLst>
          </p:cNvPr>
          <p:cNvSpPr/>
          <p:nvPr/>
        </p:nvSpPr>
        <p:spPr>
          <a:xfrm>
            <a:off x="5691696" y="4960672"/>
            <a:ext cx="161925" cy="161925"/>
          </a:xfrm>
          <a:prstGeom prst="ellipse">
            <a:avLst/>
          </a:prstGeom>
          <a:solidFill>
            <a:srgbClr val="FFCD39"/>
          </a:solidFill>
          <a:ln>
            <a:solidFill>
              <a:srgbClr val="FFC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07CE74-59D5-4B1E-9C6F-7AE0B2517A97}"/>
              </a:ext>
            </a:extLst>
          </p:cNvPr>
          <p:cNvSpPr/>
          <p:nvPr/>
        </p:nvSpPr>
        <p:spPr>
          <a:xfrm>
            <a:off x="6796482" y="4980464"/>
            <a:ext cx="161925" cy="161925"/>
          </a:xfrm>
          <a:prstGeom prst="ellipse">
            <a:avLst/>
          </a:prstGeom>
          <a:solidFill>
            <a:srgbClr val="F98989"/>
          </a:solidFill>
          <a:ln>
            <a:solidFill>
              <a:srgbClr val="F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A399-D8E1-41C2-BB0D-12E41175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560DF-03AD-4D8E-99E1-89185B7E8332}"/>
              </a:ext>
            </a:extLst>
          </p:cNvPr>
          <p:cNvSpPr txBox="1"/>
          <p:nvPr/>
        </p:nvSpPr>
        <p:spPr>
          <a:xfrm>
            <a:off x="857250" y="157162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Chart bar (cột ngang)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F24D2-9A7B-4778-B515-9E7DA2817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371725"/>
            <a:ext cx="49720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800</Words>
  <Application>Microsoft Office PowerPoint</Application>
  <PresentationFormat>Widescreen</PresentationFormat>
  <Paragraphs>91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Color</vt:lpstr>
      <vt:lpstr>Layout</vt:lpstr>
      <vt:lpstr>Sidebar</vt:lpstr>
      <vt:lpstr>Input, button</vt:lpstr>
      <vt:lpstr>Input, button (Không dùng trong form, dùng trong màn hình chính)</vt:lpstr>
      <vt:lpstr>Input, button (trong form)</vt:lpstr>
      <vt:lpstr>Table</vt:lpstr>
      <vt:lpstr>Chart</vt:lpstr>
      <vt:lpstr>Chart </vt:lpstr>
      <vt:lpstr>Chart</vt:lpstr>
      <vt:lpstr>Chart</vt:lpstr>
      <vt:lpstr>Chart</vt:lpstr>
      <vt:lpstr>Chart</vt:lpstr>
      <vt:lpstr>Chart </vt:lpstr>
      <vt:lpstr>PowerPoint Presentation</vt:lpstr>
      <vt:lpstr>Message</vt:lpstr>
      <vt:lpstr>Other Component</vt:lpstr>
      <vt:lpstr>Other Component</vt:lpstr>
      <vt:lpstr>Effect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</dc:title>
  <dc:creator>Nguyễn Thị Ngọc Trân</dc:creator>
  <cp:lastModifiedBy>Nguyễn Thị Ngọc Trân</cp:lastModifiedBy>
  <cp:revision>161</cp:revision>
  <dcterms:created xsi:type="dcterms:W3CDTF">2019-08-28T09:51:14Z</dcterms:created>
  <dcterms:modified xsi:type="dcterms:W3CDTF">2019-09-04T10:56:11Z</dcterms:modified>
</cp:coreProperties>
</file>