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8" r:id="rId10"/>
    <p:sldId id="269" r:id="rId11"/>
    <p:sldId id="270" r:id="rId12"/>
    <p:sldId id="271" r:id="rId13"/>
    <p:sldId id="266" r:id="rId14"/>
    <p:sldId id="267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1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1BC-CFB3-2542-8227-ABEC5718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B8CBF-1DBC-204C-8D06-1DED73B89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FA33-FEA8-8446-812A-E8A6C96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AF77-E137-DB44-9A49-35648C61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1F12-B395-904B-9350-195FC28A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1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5346-32E4-BA4B-8879-962E1DAF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EB900-3FE1-C241-A754-E965FADC1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D579-165B-E449-86C1-2EC22EF0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1220-3215-AA47-B6D3-9FC78C82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7EB6-2797-EC45-8A7E-B93325D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B1EF3-7C90-0E48-BB95-2F02F94D9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DCDEC-927A-5245-AE16-FC9EBA7C5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75E4-D218-274F-B6DF-B4261FE6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A3D2-463C-8D4D-97F4-134D976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0CBC-82F1-7F44-B2CC-FC209AAC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0803-69D0-314C-BEE2-098EF27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CC61-ABD2-E645-B677-A0BDD2CE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B0A8-4EA2-9448-B772-B17D8D0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A134-6B01-3645-A118-F1DDAFB4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7E1B-96F1-2C46-A28C-FE1C1B7C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FFB5-4F8D-9444-A7EA-A80A87B2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E0D32-FBCA-D64B-8919-18599243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C63C-E9D2-8344-AAE1-CD5D8F39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C5C8-4A61-5A4C-A5A5-08C21FBA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D85C-7E89-004B-8A79-F4F96296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5DA3-56FC-ED40-B062-D2A57B76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A593-2362-7947-A257-52AA280ED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E216-F6A6-6043-A4A9-4B0AE6BE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4D3DE-3E8B-F741-BF01-EBA680C2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43E4-63EB-1F43-B676-074A2F77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A0F7-24ED-8D4B-A396-2B34F312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179E-AC5B-6649-9B6A-5E50A948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28CB-DFFD-B441-8DAC-90C679598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C393C-5971-C64B-B616-692186B1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84F42-EBC1-7A41-A43B-50D9DF869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4CDE0-590F-EE4F-9B88-01A8B472A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251A5-6593-E343-91FD-FB62751E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65E61-DB48-6F4A-AF06-8E016706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D126C-F23F-BA4E-B399-4873F3B3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D001-F35D-5B45-B0FA-AE0565AE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4F495-9CA8-3C4D-B331-5E6640E1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B4130-751C-874B-9204-DB694F32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A2AEB-1A98-4E4C-B9BD-F11410F9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0459B-3065-EE4D-A523-6CB86F6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736BB-D501-B14B-82AC-DF0B2377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60D1F-A66F-8E46-8711-5A9F8D11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9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0075-9FB6-7041-90CC-F8C14308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7A83-8A7E-FF46-A49D-1209E23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0989E-637D-CA47-9A89-C74C6A06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D1B2E-08CE-2543-B06E-2A53394A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9465-9973-FF4C-8E14-45DDECA3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DE1DF-B2CE-FB41-BCA5-651B9F78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C5FA-DAC9-D847-B958-DED166E6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8E342-4558-4246-8F60-B6C79E7FC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B6761-FAB9-B346-859D-15E3F79E8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F90B-3C7E-4443-A99F-A01974FF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5AC64-84BB-E84D-BF56-885147AF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8A95C-75D0-324A-8834-4F973107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C593D-B912-3D43-B031-336834C1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605C-15C9-074A-8FE1-E9D98C8F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7D5F-D5D1-904E-B8C5-8B37541D2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4A4D-FA70-DC43-9003-612775943192}" type="datetimeFigureOut"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15E0-F56D-BE45-BBBD-6BEA3C478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E674-1A6D-1A45-B056-28D5CBCA0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BE68-5E35-C54C-BBAA-1C33F16AE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DD56-81FC-E443-BCF3-394AAD418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LPTool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FA56C-9D04-984E-8632-6DE34C45F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Coding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60680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3FF4-F363-194C-A803-53E63CAF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40" y="281998"/>
            <a:ext cx="10515600" cy="893659"/>
          </a:xfrm>
        </p:spPr>
        <p:txBody>
          <a:bodyPr>
            <a:normAutofit/>
          </a:bodyPr>
          <a:lstStyle/>
          <a:p>
            <a:r>
              <a:rPr lang="en-US" sz="4000"/>
              <a:t>Sử dung Try/Cath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35E616-1BD6-444E-BD0E-9088B90C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40" y="1666004"/>
            <a:ext cx="11232078" cy="47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3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1165-5326-8541-BB64-98207095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en-US"/>
              <a:t>Sử dung </a:t>
            </a:r>
            <a:r>
              <a:rPr lang="en-US">
                <a:solidFill>
                  <a:srgbClr val="FF0000"/>
                </a:solidFill>
              </a:rPr>
              <a:t>db_helper </a:t>
            </a:r>
            <a:r>
              <a:rPr lang="en-US"/>
              <a:t>query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69F2-DFA8-F746-960A-154A4504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919"/>
            <a:ext cx="10515600" cy="4550044"/>
          </a:xfrm>
        </p:spPr>
        <p:txBody>
          <a:bodyPr/>
          <a:lstStyle/>
          <a:p>
            <a:r>
              <a:rPr lang="en-US"/>
              <a:t> Khi query dữ liệu từ 2 table trở lên -&gt; sử dung </a:t>
            </a:r>
            <a:r>
              <a:rPr lang="en-US">
                <a:solidFill>
                  <a:srgbClr val="FF0000"/>
                </a:solidFill>
              </a:rPr>
              <a:t>db_helper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307E9-D298-8048-B7D6-3F338A50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0" y="2229900"/>
            <a:ext cx="7912073" cy="41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6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1165-5326-8541-BB64-98207095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156"/>
          </a:xfrm>
        </p:spPr>
        <p:txBody>
          <a:bodyPr/>
          <a:lstStyle/>
          <a:p>
            <a:r>
              <a:rPr lang="en-US"/>
              <a:t>Sử dung </a:t>
            </a:r>
            <a:r>
              <a:rPr lang="en-US">
                <a:solidFill>
                  <a:srgbClr val="FF0000"/>
                </a:solidFill>
              </a:rPr>
              <a:t>db_helper </a:t>
            </a:r>
            <a:r>
              <a:rPr lang="en-US"/>
              <a:t>update/delete dữ liệu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5F7C1-93AA-CC48-86B3-6E108458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7880"/>
            <a:ext cx="10958866" cy="15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D8A6-FFB4-2545-AECB-AEDEFABA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tên biến/Class (Nhân)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294CB-6C0D-A94D-A703-46DC9F39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72" y="1419919"/>
            <a:ext cx="5602832" cy="3449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A7AC5-A35E-9542-8544-73A6E2F8791A}"/>
              </a:ext>
            </a:extLst>
          </p:cNvPr>
          <p:cNvSpPr txBox="1"/>
          <p:nvPr/>
        </p:nvSpPr>
        <p:spPr>
          <a:xfrm>
            <a:off x="109196" y="1419919"/>
            <a:ext cx="62664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fuction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‘_’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query database: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query: </a:t>
            </a:r>
            <a:r>
              <a:rPr lang="en-US" sz="2400" dirty="0" err="1">
                <a:solidFill>
                  <a:srgbClr val="0070C0"/>
                </a:solidFill>
              </a:rPr>
              <a:t>sql_query</a:t>
            </a:r>
            <a:r>
              <a:rPr lang="en-US" sz="2400" dirty="0" err="1"/>
              <a:t>_</a:t>
            </a:r>
            <a:r>
              <a:rPr lang="en-US" sz="2400" dirty="0" err="1">
                <a:solidFill>
                  <a:srgbClr val="FF0000"/>
                </a:solidFill>
              </a:rPr>
              <a:t>list_site_info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70C0"/>
                </a:solidFill>
              </a:rPr>
              <a:t>object</a:t>
            </a:r>
            <a:r>
              <a:rPr lang="en-US" sz="2400" dirty="0" err="1"/>
              <a:t>_</a:t>
            </a:r>
            <a:r>
              <a:rPr lang="en-US" sz="2400" dirty="0" err="1">
                <a:solidFill>
                  <a:srgbClr val="FF0000"/>
                </a:solidFill>
              </a:rPr>
              <a:t>list_site_info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Request: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>
                <a:solidFill>
                  <a:srgbClr val="0070C0"/>
                </a:solidFill>
              </a:rPr>
              <a:t>param</a:t>
            </a:r>
            <a:r>
              <a:rPr lang="en-US" sz="2400" dirty="0" err="1"/>
              <a:t>_</a:t>
            </a:r>
            <a:r>
              <a:rPr lang="en-US" sz="2400" dirty="0" err="1">
                <a:solidFill>
                  <a:srgbClr val="FF0000"/>
                </a:solidFill>
              </a:rPr>
              <a:t>site_id</a:t>
            </a:r>
            <a:r>
              <a:rPr lang="en-US" sz="2400" dirty="0"/>
              <a:t>= </a:t>
            </a:r>
            <a:r>
              <a:rPr lang="en-US" sz="2400" dirty="0" err="1"/>
              <a:t>request.POST</a:t>
            </a:r>
            <a:r>
              <a:rPr lang="en-US" sz="2400" dirty="0"/>
              <a:t>[“</a:t>
            </a:r>
            <a:r>
              <a:rPr lang="en-US" sz="2400" dirty="0" err="1">
                <a:solidFill>
                  <a:srgbClr val="FF0000"/>
                </a:solidFill>
              </a:rPr>
              <a:t>site_id</a:t>
            </a:r>
            <a:r>
              <a:rPr lang="en-US" sz="2400" dirty="0"/>
              <a:t>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60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6919-CD46-1647-91B3-1EA2F81A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Thống nhất class Modal (Nhân)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41D2-C620-B94D-9EE8-1D13636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Modal: </a:t>
            </a:r>
            <a:r>
              <a:rPr lang="en-US" dirty="0" err="1"/>
              <a:t>Giống</a:t>
            </a:r>
            <a:r>
              <a:rPr lang="en-US" dirty="0"/>
              <a:t> y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table ở </a:t>
            </a:r>
            <a:r>
              <a:rPr lang="en-US" dirty="0" err="1"/>
              <a:t>trong</a:t>
            </a:r>
            <a:r>
              <a:rPr lang="en-US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0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6018-4742-5445-80DC-956FF4CF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045"/>
          </a:xfrm>
        </p:spPr>
        <p:txBody>
          <a:bodyPr>
            <a:normAutofit fontScale="90000"/>
          </a:bodyPr>
          <a:lstStyle/>
          <a:p>
            <a:r>
              <a:rPr lang="en-US"/>
              <a:t>Check security khi Download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C689-CA93-684D-B68B-AD4608EC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2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Tham khảo</a:t>
            </a:r>
          </a:p>
          <a:p>
            <a:pPr marL="0" indent="0">
              <a:buNone/>
            </a:pPr>
            <a:r>
              <a:rPr lang="en-US"/>
              <a:t>/apps/report/views.py →</a:t>
            </a:r>
            <a:r>
              <a:rPr lang="ja-JP" altLang="en-US"/>
              <a:t>　</a:t>
            </a:r>
            <a:r>
              <a:rPr lang="en-US">
                <a:solidFill>
                  <a:srgbClr val="FF0000"/>
                </a:solidFill>
              </a:rPr>
              <a:t>download_month_report()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EDCAE-9E22-7542-9BB6-8F9F6A806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21"/>
          <a:stretch/>
        </p:blipFill>
        <p:spPr>
          <a:xfrm>
            <a:off x="973775" y="2476572"/>
            <a:ext cx="6609795" cy="3759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8E4D4-09C3-2C43-B8C5-AA883B20A07F}"/>
              </a:ext>
            </a:extLst>
          </p:cNvPr>
          <p:cNvSpPr txBox="1"/>
          <p:nvPr/>
        </p:nvSpPr>
        <p:spPr>
          <a:xfrm>
            <a:off x="7855525" y="2476572"/>
            <a:ext cx="363385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Kiểm tra 2 lớp</a:t>
            </a:r>
          </a:p>
          <a:p>
            <a:pPr marL="285750" indent="-285750">
              <a:buFontTx/>
              <a:buChar char="-"/>
            </a:pPr>
            <a:r>
              <a:rPr lang="en-US"/>
              <a:t>User đã login LPTool chưa ?</a:t>
            </a:r>
          </a:p>
          <a:p>
            <a:pPr marL="285750" indent="-285750">
              <a:buFontTx/>
              <a:buChar char="-"/>
            </a:pPr>
            <a:r>
              <a:rPr lang="en-US"/>
              <a:t>User đã HubSpot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164671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7BA4-FD4A-2243-A84A-4D5F8367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Hoàn chỉnh Report Setting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B5EAC-F7E9-194C-9040-1FD4B3763D96}"/>
              </a:ext>
            </a:extLst>
          </p:cNvPr>
          <p:cNvSpPr txBox="1"/>
          <p:nvPr/>
        </p:nvSpPr>
        <p:spPr>
          <a:xfrm>
            <a:off x="3165763" y="5343896"/>
            <a:ext cx="22731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Sai setting Semrush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16B2E-503A-0C4F-BEBC-C475D6C7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60177"/>
            <a:ext cx="11206347" cy="35376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2D7105-A06E-1C43-ADB3-7750D22AB2FC}"/>
              </a:ext>
            </a:extLst>
          </p:cNvPr>
          <p:cNvCxnSpPr>
            <a:cxnSpLocks/>
          </p:cNvCxnSpPr>
          <p:nvPr/>
        </p:nvCxnSpPr>
        <p:spPr>
          <a:xfrm flipV="1">
            <a:off x="4417621" y="4417622"/>
            <a:ext cx="807522" cy="92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F47383-FCEF-8540-A236-EC7C104F1D18}"/>
              </a:ext>
            </a:extLst>
          </p:cNvPr>
          <p:cNvSpPr txBox="1"/>
          <p:nvPr/>
        </p:nvSpPr>
        <p:spPr>
          <a:xfrm>
            <a:off x="6361709" y="5343896"/>
            <a:ext cx="54423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Bổ sung setting cho  Microsoft 365 (Bizz2 Cloud)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1AE35D-6A29-1846-A587-CE9807EBF7C3}"/>
              </a:ext>
            </a:extLst>
          </p:cNvPr>
          <p:cNvCxnSpPr>
            <a:cxnSpLocks/>
          </p:cNvCxnSpPr>
          <p:nvPr/>
        </p:nvCxnSpPr>
        <p:spPr>
          <a:xfrm flipV="1">
            <a:off x="7613567" y="4786954"/>
            <a:ext cx="556656" cy="556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7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BEC0-A449-6347-999E-3FBDE704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719"/>
          </a:xfrm>
        </p:spPr>
        <p:txBody>
          <a:bodyPr>
            <a:noAutofit/>
          </a:bodyPr>
          <a:lstStyle/>
          <a:p>
            <a:r>
              <a:rPr lang="en-US" sz="4000" b="1"/>
              <a:t>Thống nhất lại quy tắc đặt tên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F90F-C386-D946-B3D0-C35ABD6E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7"/>
            <a:ext cx="10515600" cy="2663248"/>
          </a:xfrm>
        </p:spPr>
        <p:txBody>
          <a:bodyPr>
            <a:normAutofit fontScale="62500" lnSpcReduction="20000"/>
          </a:bodyPr>
          <a:lstStyle/>
          <a:p>
            <a:r>
              <a:rPr lang="en-US" sz="3600"/>
              <a:t> Đặt tên file </a:t>
            </a:r>
            <a:r>
              <a:rPr lang="en-US" sz="3600">
                <a:solidFill>
                  <a:srgbClr val="FF0000"/>
                </a:solidFill>
              </a:rPr>
              <a:t>Template</a:t>
            </a:r>
            <a:r>
              <a:rPr lang="en-US" sz="3600"/>
              <a:t> .html</a:t>
            </a:r>
          </a:p>
          <a:p>
            <a:r>
              <a:rPr lang="en-US" sz="3600"/>
              <a:t> Đặt tên url trong file </a:t>
            </a:r>
            <a:r>
              <a:rPr lang="en-US" sz="3600">
                <a:solidFill>
                  <a:srgbClr val="FF0000"/>
                </a:solidFill>
              </a:rPr>
              <a:t>urls.py</a:t>
            </a:r>
          </a:p>
          <a:p>
            <a:r>
              <a:rPr lang="en-US" sz="3600"/>
              <a:t> Đặt tên method trong </a:t>
            </a:r>
            <a:r>
              <a:rPr lang="en-US" sz="3600">
                <a:solidFill>
                  <a:srgbClr val="FF0000"/>
                </a:solidFill>
              </a:rPr>
              <a:t>views.py</a:t>
            </a:r>
          </a:p>
          <a:p>
            <a:r>
              <a:rPr lang="en-US" sz="3600"/>
              <a:t> Sử dụng </a:t>
            </a:r>
            <a:r>
              <a:rPr lang="en-US" sz="3600">
                <a:solidFill>
                  <a:srgbClr val="FF0000"/>
                </a:solidFill>
              </a:rPr>
              <a:t>Try Catch</a:t>
            </a:r>
          </a:p>
          <a:p>
            <a:r>
              <a:rPr lang="en-US" sz="3600"/>
              <a:t> Sử dụng class </a:t>
            </a:r>
            <a:r>
              <a:rPr lang="en-US" sz="3600">
                <a:solidFill>
                  <a:srgbClr val="FF0000"/>
                </a:solidFill>
              </a:rPr>
              <a:t>db_helper </a:t>
            </a:r>
            <a:r>
              <a:rPr lang="en-US" sz="3600"/>
              <a:t>để query và update db</a:t>
            </a:r>
          </a:p>
          <a:p>
            <a:r>
              <a:rPr lang="en-US" sz="3600">
                <a:solidFill>
                  <a:schemeClr val="accent1"/>
                </a:solidFill>
              </a:rPr>
              <a:t> Đặt tên biến/class (Nhân)</a:t>
            </a:r>
          </a:p>
          <a:p>
            <a:r>
              <a:rPr lang="en-US" sz="3600">
                <a:solidFill>
                  <a:schemeClr val="accent1"/>
                </a:solidFill>
              </a:rPr>
              <a:t> Thống nhất class Modal (Nhân)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85D3CE-DEF5-0543-AE7C-741DE1C168F4}"/>
              </a:ext>
            </a:extLst>
          </p:cNvPr>
          <p:cNvSpPr txBox="1">
            <a:spLocks/>
          </p:cNvSpPr>
          <p:nvPr/>
        </p:nvSpPr>
        <p:spPr>
          <a:xfrm>
            <a:off x="838200" y="4679536"/>
            <a:ext cx="10515600" cy="100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Xử lý Download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64C9FA-A158-6D46-A2E7-DC3AE52E82E4}"/>
              </a:ext>
            </a:extLst>
          </p:cNvPr>
          <p:cNvSpPr txBox="1">
            <a:spLocks/>
          </p:cNvSpPr>
          <p:nvPr/>
        </p:nvSpPr>
        <p:spPr>
          <a:xfrm>
            <a:off x="838200" y="5658429"/>
            <a:ext cx="10515600" cy="7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 Check security khi người dung Download file</a:t>
            </a:r>
          </a:p>
        </p:txBody>
      </p:sp>
    </p:spTree>
    <p:extLst>
      <p:ext uri="{BB962C8B-B14F-4D97-AF65-F5344CB8AC3E}">
        <p14:creationId xmlns:p14="http://schemas.microsoft.com/office/powerpoint/2010/main" val="410502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0DFE-7BB3-854D-ABFF-1065316F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165"/>
          </a:xfrm>
        </p:spPr>
        <p:txBody>
          <a:bodyPr>
            <a:normAutofit/>
          </a:bodyPr>
          <a:lstStyle/>
          <a:p>
            <a:r>
              <a:rPr lang="en-US" sz="3200"/>
              <a:t>Quy đinh đặt tên file Template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93291D0-4FF3-D749-88E3-EC3BDA0D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290"/>
            <a:ext cx="4011861" cy="539058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C9FB466-3793-084D-896C-8E39095BD5E6}"/>
              </a:ext>
            </a:extLst>
          </p:cNvPr>
          <p:cNvGrpSpPr/>
          <p:nvPr/>
        </p:nvGrpSpPr>
        <p:grpSpPr>
          <a:xfrm>
            <a:off x="2671948" y="1393738"/>
            <a:ext cx="2714244" cy="4793306"/>
            <a:chOff x="2671948" y="1393738"/>
            <a:chExt cx="2714244" cy="479330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1159D6A-F7DC-1945-B3E1-78CD530F26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9475" y="1393738"/>
              <a:ext cx="1716717" cy="2925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5B246A5-634F-0B4F-958E-0B9FB9E11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1948" y="1393738"/>
              <a:ext cx="2714244" cy="1539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9032E3-7D99-8D4F-A26F-F6DF1011A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137" y="1393738"/>
              <a:ext cx="2192055" cy="25495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F7C242-FD75-FB41-BE12-07330E1D8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137" y="1393738"/>
              <a:ext cx="2192055" cy="47933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BA0B327-C2C2-2042-8068-9019803B8928}"/>
              </a:ext>
            </a:extLst>
          </p:cNvPr>
          <p:cNvSpPr txBox="1"/>
          <p:nvPr/>
        </p:nvSpPr>
        <p:spPr>
          <a:xfrm>
            <a:off x="5448688" y="1104496"/>
            <a:ext cx="271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Tên đặt chưa thống nhất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12B3CE-5098-AC4B-9E84-3669D76E1F7A}"/>
              </a:ext>
            </a:extLst>
          </p:cNvPr>
          <p:cNvSpPr txBox="1"/>
          <p:nvPr/>
        </p:nvSpPr>
        <p:spPr>
          <a:xfrm>
            <a:off x="5448688" y="2324477"/>
            <a:ext cx="610600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Thống nhất quy tắc đặt tên</a:t>
            </a:r>
          </a:p>
          <a:p>
            <a:endParaRPr lang="en-US" b="1"/>
          </a:p>
          <a:p>
            <a:pPr marL="285750" indent="-285750">
              <a:buFontTx/>
              <a:buChar char="-"/>
            </a:pPr>
            <a:r>
              <a:rPr lang="en-US"/>
              <a:t>Đặt tên cho file là file main của Page</a:t>
            </a:r>
          </a:p>
          <a:p>
            <a:pPr marL="285750" indent="-285750">
              <a:buFontTx/>
              <a:buChar char="-"/>
            </a:pPr>
            <a:r>
              <a:rPr lang="en-US"/>
              <a:t>Đặt tên cho file là control của Page</a:t>
            </a:r>
          </a:p>
          <a:p>
            <a:pPr marL="285750" indent="-285750">
              <a:buFontTx/>
              <a:buChar char="-"/>
            </a:pPr>
            <a:r>
              <a:rPr lang="en-US"/>
              <a:t>Không sử dung tên App</a:t>
            </a:r>
          </a:p>
        </p:txBody>
      </p:sp>
    </p:spTree>
    <p:extLst>
      <p:ext uri="{BB962C8B-B14F-4D97-AF65-F5344CB8AC3E}">
        <p14:creationId xmlns:p14="http://schemas.microsoft.com/office/powerpoint/2010/main" val="166367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F7FB-3C99-AC46-8841-1026D589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35"/>
            <a:ext cx="10515600" cy="478022"/>
          </a:xfrm>
        </p:spPr>
        <p:txBody>
          <a:bodyPr>
            <a:normAutofit fontScale="90000"/>
          </a:bodyPr>
          <a:lstStyle/>
          <a:p>
            <a:r>
              <a:rPr lang="en-US" sz="3200" b="1"/>
              <a:t>Quy tắc đặt tên file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3B88-ACE2-DB44-88C7-72065704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461"/>
            <a:ext cx="6061364" cy="45500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/>
              <a:t>Đường dẫn : /apps/report/</a:t>
            </a:r>
            <a:r>
              <a:rPr lang="en-US" sz="2400">
                <a:solidFill>
                  <a:srgbClr val="FF0000"/>
                </a:solidFill>
              </a:rPr>
              <a:t>xxxx</a:t>
            </a:r>
            <a:r>
              <a:rPr lang="en-US" sz="2400"/>
              <a:t>.html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Quy tắc : </a:t>
            </a:r>
          </a:p>
          <a:p>
            <a:r>
              <a:rPr lang="en-US" sz="2400"/>
              <a:t>[Chức năng con]_</a:t>
            </a:r>
            <a:r>
              <a:rPr lang="en-US" sz="2400">
                <a:solidFill>
                  <a:srgbClr val="FF0000"/>
                </a:solidFill>
              </a:rPr>
              <a:t>index</a:t>
            </a:r>
            <a:r>
              <a:rPr lang="en-US" sz="2400"/>
              <a:t>.html</a:t>
            </a:r>
          </a:p>
          <a:p>
            <a:r>
              <a:rPr lang="en-US" sz="2400"/>
              <a:t>[Chức năng con]_</a:t>
            </a:r>
            <a:r>
              <a:rPr lang="en-US" sz="2400">
                <a:solidFill>
                  <a:srgbClr val="FF0000"/>
                </a:solidFill>
              </a:rPr>
              <a:t>detail</a:t>
            </a:r>
            <a:r>
              <a:rPr lang="en-US" sz="2400"/>
              <a:t>.html</a:t>
            </a:r>
          </a:p>
          <a:p>
            <a:r>
              <a:rPr lang="en-US" sz="2400"/>
              <a:t>[Chức năng con]_</a:t>
            </a:r>
            <a:r>
              <a:rPr lang="en-US" sz="2400">
                <a:solidFill>
                  <a:srgbClr val="FF0000"/>
                </a:solidFill>
              </a:rPr>
              <a:t>xxx</a:t>
            </a:r>
            <a:r>
              <a:rPr lang="en-US" sz="2400"/>
              <a:t>.html</a:t>
            </a:r>
          </a:p>
          <a:p>
            <a:pPr marL="0" indent="0">
              <a:buNone/>
            </a:pP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Ví dụ : </a:t>
            </a:r>
          </a:p>
          <a:p>
            <a:pPr marL="0" indent="0">
              <a:buNone/>
            </a:pPr>
            <a:r>
              <a:rPr lang="en-US" sz="2400"/>
              <a:t>https://local.leadplus.net/report/monthly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monthly_index</a:t>
            </a:r>
            <a:r>
              <a:rPr lang="en-US" sz="2400"/>
              <a:t>.html</a:t>
            </a:r>
          </a:p>
          <a:p>
            <a:pPr marL="0" indent="0">
              <a:buNone/>
            </a:pPr>
            <a:r>
              <a:rPr lang="en-US" sz="2400"/>
              <a:t>https://local.leadplus.net/report/monthly/site/3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monthly_detail</a:t>
            </a:r>
            <a:r>
              <a:rPr lang="en-US" sz="2400"/>
              <a:t>.html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3D0ED-3FBE-074A-A1B8-0E89AC9E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267" y="1231715"/>
            <a:ext cx="4406900" cy="50165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A02EA98-7C9E-0F40-A600-35A38DD366FD}"/>
              </a:ext>
            </a:extLst>
          </p:cNvPr>
          <p:cNvSpPr/>
          <p:nvPr/>
        </p:nvSpPr>
        <p:spPr>
          <a:xfrm>
            <a:off x="7526397" y="3954483"/>
            <a:ext cx="2128239" cy="9975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F068-D033-9749-AE72-F0676F153556}"/>
              </a:ext>
            </a:extLst>
          </p:cNvPr>
          <p:cNvSpPr txBox="1"/>
          <p:nvPr/>
        </p:nvSpPr>
        <p:spPr>
          <a:xfrm>
            <a:off x="838200" y="867710"/>
            <a:ext cx="380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File là main control của Page</a:t>
            </a:r>
          </a:p>
        </p:txBody>
      </p:sp>
    </p:spTree>
    <p:extLst>
      <p:ext uri="{BB962C8B-B14F-4D97-AF65-F5344CB8AC3E}">
        <p14:creationId xmlns:p14="http://schemas.microsoft.com/office/powerpoint/2010/main" val="48925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3B88-ACE2-DB44-88C7-72065704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5039"/>
            <a:ext cx="6809510" cy="49638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b="1"/>
              <a:t>Đường dẫn : </a:t>
            </a:r>
            <a:endParaRPr lang="en-US" sz="2600"/>
          </a:p>
          <a:p>
            <a:pPr marL="0" indent="0">
              <a:buNone/>
            </a:pPr>
            <a:r>
              <a:rPr lang="en-US" sz="2400"/>
              <a:t>/apps/report/[Chức năng con]</a:t>
            </a:r>
            <a:r>
              <a:rPr lang="en-US" sz="2400">
                <a:solidFill>
                  <a:srgbClr val="FF0000"/>
                </a:solidFill>
              </a:rPr>
              <a:t>/data_xxx</a:t>
            </a:r>
            <a:r>
              <a:rPr lang="en-US" sz="2400"/>
              <a:t>.html</a:t>
            </a:r>
          </a:p>
          <a:p>
            <a:pPr marL="0" indent="0">
              <a:buNone/>
            </a:pPr>
            <a:r>
              <a:rPr lang="en-US" sz="2400"/>
              <a:t>/apps/report/[Chức năng con]</a:t>
            </a:r>
            <a:r>
              <a:rPr lang="en-US" sz="2400">
                <a:solidFill>
                  <a:srgbClr val="FF0000"/>
                </a:solidFill>
              </a:rPr>
              <a:t>/form_xxx</a:t>
            </a:r>
            <a:r>
              <a:rPr lang="en-US" sz="2400"/>
              <a:t>.html</a:t>
            </a:r>
          </a:p>
          <a:p>
            <a:pPr marL="0" indent="0">
              <a:buNone/>
            </a:pPr>
            <a:r>
              <a:rPr lang="en-US" sz="2400"/>
              <a:t>/apps/report/[Chức năng con]</a:t>
            </a:r>
            <a:r>
              <a:rPr lang="en-US" sz="2400">
                <a:solidFill>
                  <a:srgbClr val="FF0000"/>
                </a:solidFill>
              </a:rPr>
              <a:t>/ctl_xxx</a:t>
            </a:r>
            <a:r>
              <a:rPr lang="en-US" sz="2400"/>
              <a:t>.html</a:t>
            </a:r>
          </a:p>
          <a:p>
            <a:pPr marL="0" indent="0">
              <a:buNone/>
            </a:pP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b="1">
                <a:solidFill>
                  <a:schemeClr val="accent1"/>
                </a:solidFill>
              </a:rPr>
              <a:t>Quy tắc : </a:t>
            </a:r>
          </a:p>
          <a:p>
            <a:r>
              <a:rPr lang="en-US" sz="2400"/>
              <a:t>[Chức năng con]/</a:t>
            </a:r>
            <a:r>
              <a:rPr lang="en-US" sz="2400">
                <a:solidFill>
                  <a:srgbClr val="FF0000"/>
                </a:solidFill>
              </a:rPr>
              <a:t>data_xxx</a:t>
            </a:r>
            <a:r>
              <a:rPr lang="en-US" sz="2400"/>
              <a:t>.html (Trường hợp là control chứa data hiển thị ra table)</a:t>
            </a:r>
            <a:endParaRPr lang="en-US" sz="2400" b="1">
              <a:solidFill>
                <a:schemeClr val="accent1"/>
              </a:solidFill>
            </a:endParaRPr>
          </a:p>
          <a:p>
            <a:r>
              <a:rPr lang="en-US" sz="2400"/>
              <a:t>[Chức năng con]/</a:t>
            </a:r>
            <a:r>
              <a:rPr lang="en-US" sz="2400">
                <a:solidFill>
                  <a:srgbClr val="FF0000"/>
                </a:solidFill>
              </a:rPr>
              <a:t>form_xxx</a:t>
            </a:r>
            <a:r>
              <a:rPr lang="en-US" sz="2400"/>
              <a:t>.html (Trường hợp là Form)</a:t>
            </a:r>
          </a:p>
          <a:p>
            <a:r>
              <a:rPr lang="en-US" sz="2400"/>
              <a:t>[Chức năng con]/</a:t>
            </a:r>
            <a:r>
              <a:rPr lang="en-US" sz="2400">
                <a:solidFill>
                  <a:srgbClr val="FF0000"/>
                </a:solidFill>
              </a:rPr>
              <a:t>ctl_xx</a:t>
            </a:r>
            <a:r>
              <a:rPr lang="en-US" sz="2400"/>
              <a:t>.html (Trường hợp là control khác)</a:t>
            </a:r>
          </a:p>
          <a:p>
            <a:pPr marL="0" indent="0">
              <a:buNone/>
            </a:pP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b="1">
                <a:solidFill>
                  <a:schemeClr val="accent1"/>
                </a:solidFill>
              </a:rPr>
              <a:t>Ví dụ : </a:t>
            </a:r>
          </a:p>
          <a:p>
            <a:pPr marL="0" indent="0">
              <a:buNone/>
            </a:pPr>
            <a:r>
              <a:rPr lang="en-US" sz="2400" b="1"/>
              <a:t>report/monthly/data_detail.html</a:t>
            </a:r>
          </a:p>
          <a:p>
            <a:pPr marL="0" indent="0">
              <a:buNone/>
            </a:pPr>
            <a:r>
              <a:rPr lang="en-US" sz="2400"/>
              <a:t>Control hiển thị data cho page monthly report detail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report/monthly/form_detail.html</a:t>
            </a:r>
          </a:p>
          <a:p>
            <a:pPr marL="0" indent="0">
              <a:buNone/>
            </a:pPr>
            <a:r>
              <a:rPr lang="en-US" sz="2400"/>
              <a:t>Control hiển thị form cho page montly report detail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C260D-3072-304C-8475-5B87C459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52" y="4886861"/>
            <a:ext cx="4533900" cy="10922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F78B600-CA9D-374B-98FA-AECBD66D7B8A}"/>
              </a:ext>
            </a:extLst>
          </p:cNvPr>
          <p:cNvSpPr txBox="1">
            <a:spLocks/>
          </p:cNvSpPr>
          <p:nvPr/>
        </p:nvSpPr>
        <p:spPr>
          <a:xfrm>
            <a:off x="838200" y="312835"/>
            <a:ext cx="10515600" cy="47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Quy tắc đặt tên file 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BC762-246E-7E4A-AF29-04A7C3EADDED}"/>
              </a:ext>
            </a:extLst>
          </p:cNvPr>
          <p:cNvSpPr txBox="1"/>
          <p:nvPr/>
        </p:nvSpPr>
        <p:spPr>
          <a:xfrm>
            <a:off x="838199" y="790857"/>
            <a:ext cx="316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File là control của Page</a:t>
            </a:r>
          </a:p>
        </p:txBody>
      </p:sp>
    </p:spTree>
    <p:extLst>
      <p:ext uri="{BB962C8B-B14F-4D97-AF65-F5344CB8AC3E}">
        <p14:creationId xmlns:p14="http://schemas.microsoft.com/office/powerpoint/2010/main" val="24926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0DFE-7BB3-854D-ABFF-1065316F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41374"/>
            <a:ext cx="10515600" cy="737165"/>
          </a:xfrm>
        </p:spPr>
        <p:txBody>
          <a:bodyPr>
            <a:normAutofit/>
          </a:bodyPr>
          <a:lstStyle/>
          <a:p>
            <a:r>
              <a:rPr lang="en-US" sz="3200"/>
              <a:t>Quy đinh đặt tên URL trong </a:t>
            </a:r>
            <a:r>
              <a:rPr lang="en-US" sz="3200">
                <a:solidFill>
                  <a:srgbClr val="FF0000"/>
                </a:solidFill>
              </a:rPr>
              <a:t>urls.py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02B5A-3714-3B4A-BD6C-44962266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15" y="1401288"/>
            <a:ext cx="8724181" cy="51153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59D8EC-E921-3F46-82D7-E7DF7F92BBAE}"/>
              </a:ext>
            </a:extLst>
          </p:cNvPr>
          <p:cNvSpPr txBox="1"/>
          <p:nvPr/>
        </p:nvSpPr>
        <p:spPr>
          <a:xfrm>
            <a:off x="6849974" y="970465"/>
            <a:ext cx="271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Url ajax them ajax_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C62F8F-26E4-2B48-9D72-61537CE0D11C}"/>
              </a:ext>
            </a:extLst>
          </p:cNvPr>
          <p:cNvCxnSpPr/>
          <p:nvPr/>
        </p:nvCxnSpPr>
        <p:spPr>
          <a:xfrm flipH="1">
            <a:off x="3075709" y="1339797"/>
            <a:ext cx="3774265" cy="1118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CE17C4-8CA4-B64D-91C3-E9F7BD5EEFD4}"/>
              </a:ext>
            </a:extLst>
          </p:cNvPr>
          <p:cNvCxnSpPr>
            <a:cxnSpLocks/>
          </p:cNvCxnSpPr>
          <p:nvPr/>
        </p:nvCxnSpPr>
        <p:spPr>
          <a:xfrm flipH="1">
            <a:off x="3386669" y="2942964"/>
            <a:ext cx="6196727" cy="2103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D91E02-6A2C-EF46-B230-8325C9B3C205}"/>
              </a:ext>
            </a:extLst>
          </p:cNvPr>
          <p:cNvSpPr txBox="1"/>
          <p:nvPr/>
        </p:nvSpPr>
        <p:spPr>
          <a:xfrm>
            <a:off x="9610352" y="2573632"/>
            <a:ext cx="23718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Thống nhất dùng dấu -</a:t>
            </a:r>
          </a:p>
        </p:txBody>
      </p:sp>
    </p:spTree>
    <p:extLst>
      <p:ext uri="{BB962C8B-B14F-4D97-AF65-F5344CB8AC3E}">
        <p14:creationId xmlns:p14="http://schemas.microsoft.com/office/powerpoint/2010/main" val="314611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F7FB-3C99-AC46-8841-1026D589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9287"/>
            <a:ext cx="10515600" cy="478022"/>
          </a:xfrm>
        </p:spPr>
        <p:txBody>
          <a:bodyPr>
            <a:normAutofit fontScale="90000"/>
          </a:bodyPr>
          <a:lstStyle/>
          <a:p>
            <a:r>
              <a:rPr lang="en-US" sz="3200"/>
              <a:t>Quy đinh đặt tên URL trong </a:t>
            </a:r>
            <a:r>
              <a:rPr lang="en-US" sz="3200">
                <a:solidFill>
                  <a:srgbClr val="FF0000"/>
                </a:solidFill>
              </a:rPr>
              <a:t>urls.py</a:t>
            </a:r>
            <a:endParaRPr lang="en-US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F068-D033-9749-AE72-F0676F153556}"/>
              </a:ext>
            </a:extLst>
          </p:cNvPr>
          <p:cNvSpPr txBox="1"/>
          <p:nvPr/>
        </p:nvSpPr>
        <p:spPr>
          <a:xfrm>
            <a:off x="683821" y="820209"/>
            <a:ext cx="237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URL trỏ đến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E412B-F2C0-8740-BD76-295C9334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1" y="1710949"/>
            <a:ext cx="10923979" cy="26177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A371A8-334F-974F-B4F3-5DD5986374F1}"/>
              </a:ext>
            </a:extLst>
          </p:cNvPr>
          <p:cNvSpPr/>
          <p:nvPr/>
        </p:nvSpPr>
        <p:spPr>
          <a:xfrm>
            <a:off x="855023" y="1935678"/>
            <a:ext cx="10414660" cy="1187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7AF38-F8A3-5F4F-A1D4-6A56F4CD82EB}"/>
              </a:ext>
            </a:extLst>
          </p:cNvPr>
          <p:cNvSpPr/>
          <p:nvPr/>
        </p:nvSpPr>
        <p:spPr>
          <a:xfrm>
            <a:off x="855023" y="3150112"/>
            <a:ext cx="10414660" cy="8122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DB940-53AE-424B-80AE-C9345FAE993F}"/>
              </a:ext>
            </a:extLst>
          </p:cNvPr>
          <p:cNvCxnSpPr>
            <a:cxnSpLocks/>
          </p:cNvCxnSpPr>
          <p:nvPr/>
        </p:nvCxnSpPr>
        <p:spPr>
          <a:xfrm flipH="1">
            <a:off x="6329548" y="1281874"/>
            <a:ext cx="1045029" cy="653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89C670-B51F-F442-A7B3-7F4E50AA3655}"/>
              </a:ext>
            </a:extLst>
          </p:cNvPr>
          <p:cNvSpPr txBox="1"/>
          <p:nvPr/>
        </p:nvSpPr>
        <p:spPr>
          <a:xfrm>
            <a:off x="7374577" y="975340"/>
            <a:ext cx="19594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URL Page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D85579-CF42-6C46-9A68-0F709CEB1DF0}"/>
              </a:ext>
            </a:extLst>
          </p:cNvPr>
          <p:cNvCxnSpPr>
            <a:cxnSpLocks/>
          </p:cNvCxnSpPr>
          <p:nvPr/>
        </p:nvCxnSpPr>
        <p:spPr>
          <a:xfrm flipH="1" flipV="1">
            <a:off x="8193974" y="3989302"/>
            <a:ext cx="1062843" cy="705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E3F9DA-CAF8-2F4F-99BD-5B400AC85DE0}"/>
              </a:ext>
            </a:extLst>
          </p:cNvPr>
          <p:cNvSpPr txBox="1"/>
          <p:nvPr/>
        </p:nvSpPr>
        <p:spPr>
          <a:xfrm>
            <a:off x="9256816" y="4388420"/>
            <a:ext cx="19594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URL gọi Ajax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99424-CABD-154F-AD74-5EF23D2EEA1B}"/>
              </a:ext>
            </a:extLst>
          </p:cNvPr>
          <p:cNvSpPr txBox="1"/>
          <p:nvPr/>
        </p:nvSpPr>
        <p:spPr>
          <a:xfrm>
            <a:off x="683820" y="4777719"/>
            <a:ext cx="550322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Quy tắc đặt tên URL</a:t>
            </a:r>
          </a:p>
          <a:p>
            <a:pPr marL="285750" indent="-285750">
              <a:buFontTx/>
              <a:buChar char="-"/>
            </a:pPr>
            <a:r>
              <a:rPr lang="en-US"/>
              <a:t>Gọi ajax phải bắt đầu bang </a:t>
            </a:r>
            <a:r>
              <a:rPr lang="en-US">
                <a:solidFill>
                  <a:srgbClr val="FF0000"/>
                </a:solidFill>
              </a:rPr>
              <a:t>ajax-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Sử dung dấu – (không dùng dấu -)</a:t>
            </a:r>
          </a:p>
          <a:p>
            <a:pPr marL="285750" indent="-285750">
              <a:buFontTx/>
              <a:buChar char="-"/>
            </a:pPr>
            <a:r>
              <a:rPr lang="en-US"/>
              <a:t>Đặt url ngắn gọn, dễ hiểu</a:t>
            </a:r>
          </a:p>
          <a:p>
            <a:pPr marL="285750" indent="-285750">
              <a:buFontTx/>
              <a:buChar char="-"/>
            </a:pPr>
            <a:r>
              <a:rPr lang="en-US"/>
              <a:t>Nhóm URL theo từng chức năng nhỏ</a:t>
            </a:r>
          </a:p>
        </p:txBody>
      </p:sp>
    </p:spTree>
    <p:extLst>
      <p:ext uri="{BB962C8B-B14F-4D97-AF65-F5344CB8AC3E}">
        <p14:creationId xmlns:p14="http://schemas.microsoft.com/office/powerpoint/2010/main" val="277102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F7FB-3C99-AC46-8841-1026D589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73" y="245401"/>
            <a:ext cx="6576621" cy="478022"/>
          </a:xfrm>
        </p:spPr>
        <p:txBody>
          <a:bodyPr>
            <a:normAutofit fontScale="90000"/>
          </a:bodyPr>
          <a:lstStyle/>
          <a:p>
            <a:r>
              <a:rPr lang="en-US" sz="3200"/>
              <a:t>Quy đinh đặt tên method trong </a:t>
            </a:r>
            <a:r>
              <a:rPr lang="en-US" sz="3200">
                <a:solidFill>
                  <a:srgbClr val="FF0000"/>
                </a:solidFill>
              </a:rPr>
              <a:t>views.py</a:t>
            </a:r>
            <a:endParaRPr lang="en-US" sz="3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99424-CABD-154F-AD74-5EF23D2EEA1B}"/>
              </a:ext>
            </a:extLst>
          </p:cNvPr>
          <p:cNvSpPr txBox="1"/>
          <p:nvPr/>
        </p:nvSpPr>
        <p:spPr>
          <a:xfrm>
            <a:off x="5967021" y="3429000"/>
            <a:ext cx="5640778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Quy tắc đặt tên method trong </a:t>
            </a:r>
            <a:r>
              <a:rPr lang="en-US" b="1">
                <a:solidFill>
                  <a:srgbClr val="FF0000"/>
                </a:solidFill>
              </a:rPr>
              <a:t>views.py</a:t>
            </a:r>
          </a:p>
          <a:p>
            <a:pPr marL="285750" indent="-285750">
              <a:buFontTx/>
              <a:buChar char="-"/>
            </a:pPr>
            <a:r>
              <a:rPr lang="en-US"/>
              <a:t>Method hiển thị template page</a:t>
            </a:r>
          </a:p>
          <a:p>
            <a:pPr lvl="1"/>
            <a:r>
              <a:rPr lang="en-US"/>
              <a:t>[Chức năng con]</a:t>
            </a:r>
            <a:r>
              <a:rPr lang="en-US">
                <a:solidFill>
                  <a:srgbClr val="FF0000"/>
                </a:solidFill>
              </a:rPr>
              <a:t>_xxx()</a:t>
            </a:r>
          </a:p>
          <a:p>
            <a:pPr lvl="1"/>
            <a:r>
              <a:rPr lang="en-US"/>
              <a:t>Ví dụ : monthly_index()</a:t>
            </a:r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/>
              <a:t>Method gọi ajax</a:t>
            </a:r>
          </a:p>
          <a:p>
            <a:r>
              <a:rPr lang="en-US"/>
              <a:t>         ajax_[Chức năng con]_</a:t>
            </a:r>
            <a:r>
              <a:rPr lang="en-US">
                <a:solidFill>
                  <a:srgbClr val="FF0000"/>
                </a:solidFill>
              </a:rPr>
              <a:t>[Tên method]()</a:t>
            </a:r>
          </a:p>
          <a:p>
            <a:r>
              <a:rPr lang="en-US">
                <a:solidFill>
                  <a:srgbClr val="FF0000"/>
                </a:solidFill>
              </a:rPr>
              <a:t>         </a:t>
            </a:r>
            <a:r>
              <a:rPr lang="en-US"/>
              <a:t>Ví dụ : ajax_monthly_</a:t>
            </a:r>
            <a:r>
              <a:rPr lang="en-US">
                <a:solidFill>
                  <a:srgbClr val="FF0000"/>
                </a:solidFill>
              </a:rPr>
              <a:t>create_report()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1929B-102E-BE45-9230-8D2B2C9A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938151"/>
            <a:ext cx="4930194" cy="55969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ADF0F7-8AD9-AA4A-B6A4-7D3F71E95678}"/>
              </a:ext>
            </a:extLst>
          </p:cNvPr>
          <p:cNvSpPr txBox="1"/>
          <p:nvPr/>
        </p:nvSpPr>
        <p:spPr>
          <a:xfrm>
            <a:off x="5967021" y="938151"/>
            <a:ext cx="564077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Chỉ sử dung 2 dạng method trong </a:t>
            </a:r>
            <a:r>
              <a:rPr lang="en-US" b="1">
                <a:solidFill>
                  <a:srgbClr val="FF0000"/>
                </a:solidFill>
              </a:rPr>
              <a:t>views.py</a:t>
            </a:r>
          </a:p>
          <a:p>
            <a:pPr marL="285750" indent="-285750">
              <a:buFontTx/>
              <a:buChar char="-"/>
            </a:pPr>
            <a:r>
              <a:rPr lang="en-US"/>
              <a:t>Method hiển thị template page (Ví dụ : index, details)</a:t>
            </a:r>
          </a:p>
          <a:p>
            <a:pPr marL="285750" indent="-285750">
              <a:buFontTx/>
              <a:buChar char="-"/>
            </a:pPr>
            <a:r>
              <a:rPr lang="en-US"/>
              <a:t>Method call ajax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r>
              <a:rPr lang="en-US"/>
              <a:t>(</a:t>
            </a:r>
            <a:r>
              <a:rPr lang="en-US" altLang="ja-JP"/>
              <a:t>※) Trường hợp là function thì tạo Class riêng để xử lý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0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3FF4-F363-194C-A803-53E63CAF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40" y="281998"/>
            <a:ext cx="10515600" cy="893659"/>
          </a:xfrm>
        </p:spPr>
        <p:txBody>
          <a:bodyPr>
            <a:normAutofit/>
          </a:bodyPr>
          <a:lstStyle/>
          <a:p>
            <a:r>
              <a:rPr lang="en-US" sz="4000"/>
              <a:t>Sử dung Try/Cath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DCA47E-CB10-6241-A876-4C47CC931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146"/>
          <a:stretch/>
        </p:blipFill>
        <p:spPr>
          <a:xfrm>
            <a:off x="712440" y="5082639"/>
            <a:ext cx="10767120" cy="141023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A75855-8540-1B44-99ED-B0DC6C02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0" y="1175657"/>
            <a:ext cx="10767120" cy="3554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0FA35-8BEF-CB4C-9C53-6F699A220620}"/>
              </a:ext>
            </a:extLst>
          </p:cNvPr>
          <p:cNvSpPr txBox="1"/>
          <p:nvPr/>
        </p:nvSpPr>
        <p:spPr>
          <a:xfrm>
            <a:off x="617438" y="4729725"/>
            <a:ext cx="26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Kết quả Log In ra màn hình</a:t>
            </a:r>
          </a:p>
        </p:txBody>
      </p:sp>
    </p:spTree>
    <p:extLst>
      <p:ext uri="{BB962C8B-B14F-4D97-AF65-F5344CB8AC3E}">
        <p14:creationId xmlns:p14="http://schemas.microsoft.com/office/powerpoint/2010/main" val="428203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661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LPTool</vt:lpstr>
      <vt:lpstr>Thống nhất lại quy tắc đặt tên</vt:lpstr>
      <vt:lpstr>Quy đinh đặt tên file Template</vt:lpstr>
      <vt:lpstr>Quy tắc đặt tên file Template</vt:lpstr>
      <vt:lpstr>PowerPoint Presentation</vt:lpstr>
      <vt:lpstr>Quy đinh đặt tên URL trong urls.py</vt:lpstr>
      <vt:lpstr>Quy đinh đặt tên URL trong urls.py</vt:lpstr>
      <vt:lpstr>Quy đinh đặt tên method trong views.py</vt:lpstr>
      <vt:lpstr>Sử dung Try/Cath</vt:lpstr>
      <vt:lpstr>Sử dung Try/Cath</vt:lpstr>
      <vt:lpstr>Sử dung db_helper query dữ liệu</vt:lpstr>
      <vt:lpstr>Sử dung db_helper update/delete dữ liệu</vt:lpstr>
      <vt:lpstr>Đặt tên biến/Class (Nhân)</vt:lpstr>
      <vt:lpstr>Thống nhất class Modal (Nhân)</vt:lpstr>
      <vt:lpstr>Check security khi Download file</vt:lpstr>
      <vt:lpstr>Hoàn chỉnh Report 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LPTool</dc:title>
  <dc:creator>フン</dc:creator>
  <cp:lastModifiedBy>Quyet（クェット） Vi（ヴィ）</cp:lastModifiedBy>
  <cp:revision>100</cp:revision>
  <dcterms:created xsi:type="dcterms:W3CDTF">2019-02-16T17:23:13Z</dcterms:created>
  <dcterms:modified xsi:type="dcterms:W3CDTF">2019-02-18T06:20:01Z</dcterms:modified>
</cp:coreProperties>
</file>