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66" r:id="rId1"/>
    <p:sldMasterId id="2147484834" r:id="rId2"/>
  </p:sldMasterIdLst>
  <p:notesMasterIdLst>
    <p:notesMasterId r:id="rId24"/>
  </p:notesMasterIdLst>
  <p:sldIdLst>
    <p:sldId id="256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30" r:id="rId14"/>
    <p:sldId id="331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17" r:id="rId23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0F576-6376-488D-8B25-36D37F272102}" type="datetimeFigureOut">
              <a:rPr lang="vi-VN" altLang="ja-JP"/>
              <a:pPr/>
              <a:t>28/11/2018</a:t>
            </a:fld>
            <a:endParaRPr lang="vi-VN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vi-VN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1A0610-7E05-4102-BB5A-51419C0E74E4}" type="slidenum">
              <a:rPr lang="vi-VN" altLang="ja-JP"/>
              <a:pPr/>
              <a:t>‹#›</a:t>
            </a:fld>
            <a:endParaRPr lang="vi-VN" altLang="ja-JP"/>
          </a:p>
        </p:txBody>
      </p:sp>
    </p:spTree>
    <p:extLst>
      <p:ext uri="{BB962C8B-B14F-4D97-AF65-F5344CB8AC3E}">
        <p14:creationId xmlns:p14="http://schemas.microsoft.com/office/powerpoint/2010/main" val="1406706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10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975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559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7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842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212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922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400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55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07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73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9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8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12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989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51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>
                <a:latin typeface="+mj-lt"/>
              </a:rPr>
              <a:t>© FPT Software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CC3E926A-3A2B-4263-A5B0-EF3607BE5144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4" r:id="rId1"/>
    <p:sldLayoutId id="2147486265" r:id="rId2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pic>
        <p:nvPicPr>
          <p:cNvPr id="86024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>
                <a:latin typeface="+mj-lt"/>
              </a:rPr>
              <a:t>© FPT Software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BB4BB730-CCD7-47E0-AFA9-F54E04729041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01" r:id="rId1"/>
    <p:sldLayoutId id="2147486402" r:id="rId2"/>
    <p:sldLayoutId id="2147486403" r:id="rId3"/>
    <p:sldLayoutId id="2147486404" r:id="rId4"/>
    <p:sldLayoutId id="2147486405" r:id="rId5"/>
    <p:sldLayoutId id="2147486406" r:id="rId6"/>
    <p:sldLayoutId id="2147486407" r:id="rId7"/>
    <p:sldLayoutId id="2147486518" r:id="rId8"/>
    <p:sldLayoutId id="2147486519" r:id="rId9"/>
    <p:sldLayoutId id="2147486408" r:id="rId10"/>
    <p:sldLayoutId id="2147486520" r:id="rId11"/>
    <p:sldLayoutId id="2147486409" r:id="rId12"/>
    <p:sldLayoutId id="2147486410" r:id="rId13"/>
    <p:sldLayoutId id="2147486411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ctrTitle"/>
          </p:nvPr>
        </p:nvSpPr>
        <p:spPr bwMode="auto">
          <a:xfrm>
            <a:off x="2800350" y="18161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/>
              <a:t>User Interface Design</a:t>
            </a:r>
            <a:endParaRPr lang="vi-VN" altLang="ja-JP"/>
          </a:p>
        </p:txBody>
      </p:sp>
      <p:sp>
        <p:nvSpPr>
          <p:cNvPr id="131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8538" y="4033838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ja-JP">
                <a:ea typeface="ＭＳ Ｐゴシック" panose="020B0600070205080204" pitchFamily="50" charset="-128"/>
              </a:rPr>
              <a:t>Instructor: </a:t>
            </a:r>
            <a:endParaRPr lang="vi-VN" altLang="ja-JP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8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15951"/>
              </p:ext>
            </p:extLst>
          </p:nvPr>
        </p:nvGraphicFramePr>
        <p:xfrm>
          <a:off x="2672993" y="1295400"/>
          <a:ext cx="6400800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4" name="Bitmap Image" r:id="rId3" imgW="3371429" imgH="2438095" progId="Paint.Picture">
                  <p:embed/>
                </p:oleObj>
              </mc:Choice>
              <mc:Fallback>
                <p:oleObj name="Bitmap Image" r:id="rId3" imgW="3371429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993" y="1295400"/>
                        <a:ext cx="6400800" cy="46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17224"/>
              </p:ext>
            </p:extLst>
          </p:nvPr>
        </p:nvGraphicFramePr>
        <p:xfrm>
          <a:off x="190500" y="122238"/>
          <a:ext cx="2819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5" name="Bitmap Image" r:id="rId5" imgW="3390476" imgH="2438095" progId="Paint.Picture">
                  <p:embed/>
                </p:oleObj>
              </mc:Choice>
              <mc:Fallback>
                <p:oleObj name="Bitmap Image" r:id="rId5" imgW="3390476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22238"/>
                        <a:ext cx="28194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26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8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redesigned </a:t>
            </a:r>
            <a:r>
              <a:rPr lang="en-US" altLang="en-US" sz="2400">
                <a:solidFill>
                  <a:schemeClr val="folHlink"/>
                </a:solidFill>
              </a:rPr>
              <a:t>LOCATION OF FILES</a:t>
            </a:r>
            <a:r>
              <a:rPr lang="en-US" altLang="en-US" sz="2400"/>
              <a:t> screen. The section headings are capitalized and left-justified in the borders.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Visual competition with the text box information is now minimized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A grouping called FILES is created at the screen’s top for consistency and balance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single check box is aligned under the text boxes.</a:t>
            </a:r>
          </a:p>
        </p:txBody>
      </p:sp>
      <p:graphicFrame>
        <p:nvGraphicFramePr>
          <p:cNvPr id="4710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37182"/>
              </p:ext>
            </p:extLst>
          </p:nvPr>
        </p:nvGraphicFramePr>
        <p:xfrm>
          <a:off x="179512" y="31750"/>
          <a:ext cx="25908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07" name="Bitmap Image" r:id="rId3" imgW="3371429" imgH="2438095" progId="Paint.Picture">
                  <p:embed/>
                </p:oleObj>
              </mc:Choice>
              <mc:Fallback>
                <p:oleObj name="Bitmap Image" r:id="rId3" imgW="3371429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1750"/>
                        <a:ext cx="25908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3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16632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9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4813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78506"/>
              </p:ext>
            </p:extLst>
          </p:nvPr>
        </p:nvGraphicFramePr>
        <p:xfrm>
          <a:off x="1219200" y="1268760"/>
          <a:ext cx="7086600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1" name="Bitmap Image" r:id="rId3" imgW="3371429" imgH="2343477" progId="Paint.Picture">
                  <p:embed/>
                </p:oleObj>
              </mc:Choice>
              <mc:Fallback>
                <p:oleObj name="Bitmap Image" r:id="rId3" imgW="3371429" imgH="234347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68760"/>
                        <a:ext cx="7086600" cy="492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35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4672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9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48375"/>
              </p:ext>
            </p:extLst>
          </p:nvPr>
        </p:nvGraphicFramePr>
        <p:xfrm>
          <a:off x="1779559" y="1484784"/>
          <a:ext cx="69342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56" name="Bitmap Image" r:id="rId3" imgW="3381847" imgH="2333333" progId="Paint.Picture">
                  <p:embed/>
                </p:oleObj>
              </mc:Choice>
              <mc:Fallback>
                <p:oleObj name="Bitmap Image" r:id="rId3" imgW="3381847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59" y="1484784"/>
                        <a:ext cx="69342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51447"/>
              </p:ext>
            </p:extLst>
          </p:nvPr>
        </p:nvGraphicFramePr>
        <p:xfrm>
          <a:off x="109537" y="147638"/>
          <a:ext cx="2667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57" name="Bitmap Image" r:id="rId5" imgW="3371429" imgH="2343477" progId="Paint.Picture">
                  <p:embed/>
                </p:oleObj>
              </mc:Choice>
              <mc:Fallback>
                <p:oleObj name="Bitmap Image" r:id="rId5" imgW="3371429" imgH="234347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" y="147638"/>
                        <a:ext cx="2667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8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9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en-US" sz="2400"/>
          </a:p>
          <a:p>
            <a:pPr eaLnBrk="1" hangingPunct="1">
              <a:lnSpc>
                <a:spcPct val="150000"/>
              </a:lnSpc>
            </a:pPr>
            <a:endParaRPr lang="en-US" altLang="en-US" sz="2400"/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Headings are capitalized to </a:t>
            </a:r>
            <a:r>
              <a:rPr lang="en-US" altLang="en-US" sz="2400" b="1">
                <a:solidFill>
                  <a:schemeClr val="folHlink"/>
                </a:solidFill>
              </a:rPr>
              <a:t>set them off</a:t>
            </a:r>
            <a:r>
              <a:rPr lang="en-US" altLang="en-US" sz="2400"/>
              <a:t> from the control captions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The headline style of presentation is consistently applied to all captions.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The data fields are aligned and the Units in the IMAGE sections are moved to the top</a:t>
            </a:r>
          </a:p>
        </p:txBody>
      </p:sp>
      <p:graphicFrame>
        <p:nvGraphicFramePr>
          <p:cNvPr id="501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99941"/>
              </p:ext>
            </p:extLst>
          </p:nvPr>
        </p:nvGraphicFramePr>
        <p:xfrm>
          <a:off x="251520" y="212725"/>
          <a:ext cx="2986087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79" name="Bitmap Image" r:id="rId3" imgW="3381847" imgH="2333333" progId="Paint.Picture">
                  <p:embed/>
                </p:oleObj>
              </mc:Choice>
              <mc:Fallback>
                <p:oleObj name="Bitmap Image" r:id="rId3" imgW="3381847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2725"/>
                        <a:ext cx="2986087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82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45906" y="1905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10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5120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02834"/>
              </p:ext>
            </p:extLst>
          </p:nvPr>
        </p:nvGraphicFramePr>
        <p:xfrm>
          <a:off x="1143000" y="1373658"/>
          <a:ext cx="7391400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3" name="Bitmap Image" r:id="rId3" imgW="3371429" imgH="2152951" progId="Paint.Picture">
                  <p:embed/>
                </p:oleObj>
              </mc:Choice>
              <mc:Fallback>
                <p:oleObj name="Bitmap Image" r:id="rId3" imgW="3371429" imgH="2152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3658"/>
                        <a:ext cx="7391400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69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4672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10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34284"/>
              </p:ext>
            </p:extLst>
          </p:nvPr>
        </p:nvGraphicFramePr>
        <p:xfrm>
          <a:off x="1143000" y="1268760"/>
          <a:ext cx="7467600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7" name="Bitmap Image" r:id="rId3" imgW="3381847" imgH="2152951" progId="Paint.Picture">
                  <p:embed/>
                </p:oleObj>
              </mc:Choice>
              <mc:Fallback>
                <p:oleObj name="Bitmap Image" r:id="rId3" imgW="3381847" imgH="2152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68760"/>
                        <a:ext cx="7467600" cy="475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45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4672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10 - 1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532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97517"/>
              </p:ext>
            </p:extLst>
          </p:nvPr>
        </p:nvGraphicFramePr>
        <p:xfrm>
          <a:off x="914400" y="1340768"/>
          <a:ext cx="79248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51" name="Bitmap Image" r:id="rId3" imgW="3371429" imgH="1914286" progId="Paint.Picture">
                  <p:embed/>
                </p:oleObj>
              </mc:Choice>
              <mc:Fallback>
                <p:oleObj name="Bitmap Image" r:id="rId3" imgW="3371429" imgH="1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40768"/>
                        <a:ext cx="792480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9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52768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10 - 1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en-US" sz="2400"/>
          </a:p>
          <a:p>
            <a:pPr eaLnBrk="1" hangingPunct="1">
              <a:lnSpc>
                <a:spcPct val="150000"/>
              </a:lnSpc>
            </a:pPr>
            <a:endParaRPr lang="en-US" altLang="en-US" sz="2400"/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Elements are aligned and incorporated within borders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Note that headings are not included within the borders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The command remains positioned in the upper-right corner, as is standard for this graphical system.</a:t>
            </a:r>
          </a:p>
        </p:txBody>
      </p:sp>
      <p:graphicFrame>
        <p:nvGraphicFramePr>
          <p:cNvPr id="5427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67162"/>
              </p:ext>
            </p:extLst>
          </p:nvPr>
        </p:nvGraphicFramePr>
        <p:xfrm>
          <a:off x="323528" y="146050"/>
          <a:ext cx="3286125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75" name="Bitmap Image" r:id="rId3" imgW="3371429" imgH="1914286" progId="Paint.Picture">
                  <p:embed/>
                </p:oleObj>
              </mc:Choice>
              <mc:Fallback>
                <p:oleObj name="Bitmap Image" r:id="rId3" imgW="3371429" imgH="1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6050"/>
                        <a:ext cx="3286125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79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46290" y="116632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10 - 2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5529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01513"/>
              </p:ext>
            </p:extLst>
          </p:nvPr>
        </p:nvGraphicFramePr>
        <p:xfrm>
          <a:off x="1676400" y="1268760"/>
          <a:ext cx="6324600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99" name="Bitmap Image" r:id="rId3" imgW="3371429" imgH="2591162" progId="Paint.Picture">
                  <p:embed/>
                </p:oleObj>
              </mc:Choice>
              <mc:Fallback>
                <p:oleObj name="Bitmap Image" r:id="rId3" imgW="3371429" imgH="25911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60"/>
                        <a:ext cx="6324600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2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18728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7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3789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051478"/>
              </p:ext>
            </p:extLst>
          </p:nvPr>
        </p:nvGraphicFramePr>
        <p:xfrm>
          <a:off x="442664" y="1340768"/>
          <a:ext cx="830580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91" name="Bitmap Image" r:id="rId3" imgW="3381847" imgH="1933333" progId="Paint.Picture">
                  <p:embed/>
                </p:oleObj>
              </mc:Choice>
              <mc:Fallback>
                <p:oleObj name="Bitmap Image" r:id="rId3" imgW="3381847" imgH="1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64" y="1340768"/>
                        <a:ext cx="8305800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52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10 - 2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Then only difference is that the command button is positioned at the bottom rather than at the side, creating a better balanced screen.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38445"/>
              </p:ext>
            </p:extLst>
          </p:nvPr>
        </p:nvGraphicFramePr>
        <p:xfrm>
          <a:off x="2895600" y="3176934"/>
          <a:ext cx="351472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23" name="Bitmap Image" r:id="rId3" imgW="3371429" imgH="2591162" progId="Paint.Picture">
                  <p:embed/>
                </p:oleObj>
              </mc:Choice>
              <mc:Fallback>
                <p:oleObj name="Bitmap Image" r:id="rId3" imgW="3371429" imgH="25911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76934"/>
                        <a:ext cx="351472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70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4672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7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8597"/>
              </p:ext>
            </p:extLst>
          </p:nvPr>
        </p:nvGraphicFramePr>
        <p:xfrm>
          <a:off x="395536" y="1268760"/>
          <a:ext cx="838200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15" name="Bitmap Image" r:id="rId3" imgW="3381847" imgH="1943371" progId="Paint.Picture">
                  <p:embed/>
                </p:oleObj>
              </mc:Choice>
              <mc:Fallback>
                <p:oleObj name="Bitmap Image" r:id="rId3" imgW="3381847" imgH="1943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68760"/>
                        <a:ext cx="8382000" cy="481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2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18728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7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altLang="en-US" sz="240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en-US" sz="2400"/>
          </a:p>
          <a:p>
            <a:pPr eaLnBrk="1" hangingPunct="1">
              <a:lnSpc>
                <a:spcPct val="130000"/>
              </a:lnSpc>
            </a:pPr>
            <a:endParaRPr lang="en-US" altLang="en-US" sz="2400"/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is </a:t>
            </a:r>
            <a:r>
              <a:rPr lang="en-US" altLang="en-US" sz="2400" b="1">
                <a:solidFill>
                  <a:schemeClr val="folHlink"/>
                </a:solidFill>
              </a:rPr>
              <a:t>poor alignment</a:t>
            </a:r>
            <a:r>
              <a:rPr lang="en-US" altLang="en-US" sz="2400"/>
              <a:t> of controls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b="1">
                <a:solidFill>
                  <a:schemeClr val="folHlink"/>
                </a:solidFill>
              </a:rPr>
              <a:t>standalone check boxes</a:t>
            </a:r>
            <a:r>
              <a:rPr lang="en-US" altLang="en-US" sz="2400"/>
              <a:t> tend to get lost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b="1">
                <a:solidFill>
                  <a:schemeClr val="folHlink"/>
                </a:solidFill>
              </a:rPr>
              <a:t>Position and Separator</a:t>
            </a:r>
            <a:r>
              <a:rPr lang="en-US" altLang="en-US" sz="2400"/>
              <a:t> control borders are </a:t>
            </a:r>
            <a:r>
              <a:rPr lang="en-US" altLang="en-US" sz="2400" b="1">
                <a:solidFill>
                  <a:schemeClr val="folHlink"/>
                </a:solidFill>
              </a:rPr>
              <a:t>placed around single elements</a:t>
            </a:r>
            <a:r>
              <a:rPr lang="en-US" altLang="en-US" sz="2400"/>
              <a:t>. This is not recommended but it does help to </a:t>
            </a:r>
            <a:r>
              <a:rPr lang="en-US" altLang="en-US" sz="2400" b="1">
                <a:solidFill>
                  <a:schemeClr val="folHlink"/>
                </a:solidFill>
              </a:rPr>
              <a:t>provide screen balance</a:t>
            </a:r>
            <a:r>
              <a:rPr lang="en-US" altLang="en-US" sz="2400"/>
              <a:t>, which is quite good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74453"/>
              </p:ext>
            </p:extLst>
          </p:nvPr>
        </p:nvGraphicFramePr>
        <p:xfrm>
          <a:off x="179512" y="75406"/>
          <a:ext cx="42672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39" name="Bitmap Image" r:id="rId3" imgW="3381847" imgH="1933333" progId="Paint.Picture">
                  <p:embed/>
                </p:oleObj>
              </mc:Choice>
              <mc:Fallback>
                <p:oleObj name="Bitmap Image" r:id="rId3" imgW="3381847" imgH="1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5406"/>
                        <a:ext cx="42672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7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7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4096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083259"/>
              </p:ext>
            </p:extLst>
          </p:nvPr>
        </p:nvGraphicFramePr>
        <p:xfrm>
          <a:off x="2340990" y="1916832"/>
          <a:ext cx="6324600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4" name="Bitmap Image" r:id="rId3" imgW="3381847" imgH="2333333" progId="Paint.Picture">
                  <p:embed/>
                </p:oleObj>
              </mc:Choice>
              <mc:Fallback>
                <p:oleObj name="Bitmap Image" r:id="rId3" imgW="3381847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90" y="1916832"/>
                        <a:ext cx="6324600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4645"/>
              </p:ext>
            </p:extLst>
          </p:nvPr>
        </p:nvGraphicFramePr>
        <p:xfrm>
          <a:off x="138166" y="29845"/>
          <a:ext cx="403860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5" name="Bitmap Image" r:id="rId5" imgW="3381847" imgH="1933333" progId="Paint.Picture">
                  <p:embed/>
                </p:oleObj>
              </mc:Choice>
              <mc:Fallback>
                <p:oleObj name="Bitmap Image" r:id="rId5" imgW="3381847" imgH="1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66" y="29845"/>
                        <a:ext cx="4038600" cy="23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75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Solution 7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90328"/>
            <a:ext cx="8110538" cy="383096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Elements are aligned, including the single check boxes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Headings are capitalized and left-justified within the borders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“Position” and “Separator” are combined into one grouping called “LOCATION”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85112"/>
              </p:ext>
            </p:extLst>
          </p:nvPr>
        </p:nvGraphicFramePr>
        <p:xfrm>
          <a:off x="251520" y="60325"/>
          <a:ext cx="28956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7" name="Bitmap Image" r:id="rId3" imgW="3381847" imgH="2333333" progId="Paint.Picture">
                  <p:embed/>
                </p:oleObj>
              </mc:Choice>
              <mc:Fallback>
                <p:oleObj name="Bitmap Image" r:id="rId3" imgW="3381847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0325"/>
                        <a:ext cx="28956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60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16632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8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4301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63200"/>
              </p:ext>
            </p:extLst>
          </p:nvPr>
        </p:nvGraphicFramePr>
        <p:xfrm>
          <a:off x="1447800" y="1196752"/>
          <a:ext cx="6781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1" name="Bitmap Image" r:id="rId3" imgW="3390476" imgH="2438095" progId="Paint.Picture">
                  <p:embed/>
                </p:oleObj>
              </mc:Choice>
              <mc:Fallback>
                <p:oleObj name="Bitmap Image" r:id="rId3" imgW="3390476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96752"/>
                        <a:ext cx="67818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3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8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graphicFrame>
        <p:nvGraphicFramePr>
          <p:cNvPr id="4403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78609"/>
              </p:ext>
            </p:extLst>
          </p:nvPr>
        </p:nvGraphicFramePr>
        <p:xfrm>
          <a:off x="1295400" y="1268760"/>
          <a:ext cx="68580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5" name="Bitmap Image" r:id="rId3" imgW="3390476" imgH="2429214" progId="Paint.Picture">
                  <p:embed/>
                </p:oleObj>
              </mc:Choice>
              <mc:Fallback>
                <p:oleObj name="Bitmap Image" r:id="rId3" imgW="3390476" imgH="2429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68760"/>
                        <a:ext cx="6858000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05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864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b="1"/>
              <a:t>Problem 8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endParaRPr lang="en-US" altLang="en-US" sz="2400"/>
          </a:p>
          <a:p>
            <a:pPr eaLnBrk="1" hangingPunct="1">
              <a:lnSpc>
                <a:spcPct val="140000"/>
              </a:lnSpc>
            </a:pPr>
            <a:endParaRPr lang="en-US" altLang="en-US" sz="2400"/>
          </a:p>
          <a:p>
            <a:pPr eaLnBrk="1" hangingPunct="1">
              <a:lnSpc>
                <a:spcPct val="140000"/>
              </a:lnSpc>
            </a:pPr>
            <a:r>
              <a:rPr lang="en-US" altLang="en-US" sz="2400"/>
              <a:t>Note the improved alignment of this screen's controls. It is excellent, except for </a:t>
            </a:r>
            <a:r>
              <a:rPr lang="en-US" altLang="en-US" sz="2400" b="1">
                <a:solidFill>
                  <a:schemeClr val="folHlink"/>
                </a:solidFill>
              </a:rPr>
              <a:t>the single check box in the lower-left corner</a:t>
            </a:r>
            <a:r>
              <a:rPr lang="en-US" altLang="en-US" sz="2400"/>
              <a:t>. Again, this check box can get lost here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/>
              <a:t>a group box around the top five controls should also be included.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16994"/>
              </p:ext>
            </p:extLst>
          </p:nvPr>
        </p:nvGraphicFramePr>
        <p:xfrm>
          <a:off x="251520" y="157613"/>
          <a:ext cx="25908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59" name="Bitmap Image" r:id="rId3" imgW="3390476" imgH="2438095" progId="Paint.Picture">
                  <p:embed/>
                </p:oleObj>
              </mc:Choice>
              <mc:Fallback>
                <p:oleObj name="Bitmap Image" r:id="rId3" imgW="3390476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7613"/>
                        <a:ext cx="259080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076537"/>
      </p:ext>
    </p:extLst>
  </p:cSld>
  <p:clrMapOvr>
    <a:masterClrMapping/>
  </p:clrMapOvr>
</p:sld>
</file>

<file path=ppt/theme/theme1.xml><?xml version="1.0" encoding="utf-8"?>
<a:theme xmlns:a="http://schemas.openxmlformats.org/drawingml/2006/main" name="2_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5621</TotalTime>
  <Words>323</Words>
  <Application>Microsoft Office PowerPoint</Application>
  <PresentationFormat>On-screen Show (4:3)</PresentationFormat>
  <Paragraphs>49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ＭＳ Ｐ明朝</vt:lpstr>
      <vt:lpstr>Arial</vt:lpstr>
      <vt:lpstr>Calibri</vt:lpstr>
      <vt:lpstr>Wingdings</vt:lpstr>
      <vt:lpstr>2_F Theme-2014_1</vt:lpstr>
      <vt:lpstr>3_F Theme-2014_2</vt:lpstr>
      <vt:lpstr>Bitmap Image</vt:lpstr>
      <vt:lpstr>User Interface Design</vt:lpstr>
      <vt:lpstr>Problem 7</vt:lpstr>
      <vt:lpstr>Problem 7</vt:lpstr>
      <vt:lpstr>Problem 7</vt:lpstr>
      <vt:lpstr>Solution 7</vt:lpstr>
      <vt:lpstr>Solution 7</vt:lpstr>
      <vt:lpstr>Problem 8</vt:lpstr>
      <vt:lpstr>Problem 8</vt:lpstr>
      <vt:lpstr>Problem 8</vt:lpstr>
      <vt:lpstr>Solution 8</vt:lpstr>
      <vt:lpstr>Solution 8</vt:lpstr>
      <vt:lpstr>Problem 9</vt:lpstr>
      <vt:lpstr>Solution 9</vt:lpstr>
      <vt:lpstr>Solution 9</vt:lpstr>
      <vt:lpstr>Problem 10</vt:lpstr>
      <vt:lpstr>Problem 10</vt:lpstr>
      <vt:lpstr>Solution 10 - 1</vt:lpstr>
      <vt:lpstr>Solution 10 - 1</vt:lpstr>
      <vt:lpstr>Solution 10 - 2</vt:lpstr>
      <vt:lpstr>Solution 10 - 2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</dc:title>
  <dc:creator>annvt@fsoft.com.vn</dc:creator>
  <cp:lastModifiedBy>tvq</cp:lastModifiedBy>
  <cp:revision>198</cp:revision>
  <dcterms:created xsi:type="dcterms:W3CDTF">2010-10-18T05:40:05Z</dcterms:created>
  <dcterms:modified xsi:type="dcterms:W3CDTF">2018-11-28T08:51:45Z</dcterms:modified>
</cp:coreProperties>
</file>