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3" r:id="rId4"/>
    <p:sldId id="285" r:id="rId5"/>
    <p:sldId id="286" r:id="rId6"/>
    <p:sldId id="284" r:id="rId7"/>
    <p:sldId id="306" r:id="rId8"/>
    <p:sldId id="259" r:id="rId9"/>
    <p:sldId id="287" r:id="rId10"/>
    <p:sldId id="288" r:id="rId11"/>
    <p:sldId id="289" r:id="rId12"/>
    <p:sldId id="294" r:id="rId13"/>
    <p:sldId id="295" r:id="rId14"/>
    <p:sldId id="290" r:id="rId15"/>
    <p:sldId id="291" r:id="rId16"/>
    <p:sldId id="293" r:id="rId17"/>
    <p:sldId id="292" r:id="rId18"/>
    <p:sldId id="257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</p14:sldIdLst>
        </p14:section>
        <p14:section name="Using Remix 3D to Search for Models" id="{6844172C-9703-4DC7-908A-C23538616A3C}">
          <p14:sldIdLst>
            <p14:sldId id="258"/>
            <p14:sldId id="283"/>
            <p14:sldId id="285"/>
            <p14:sldId id="286"/>
            <p14:sldId id="284"/>
            <p14:sldId id="306"/>
            <p14:sldId id="259"/>
            <p14:sldId id="287"/>
          </p14:sldIdLst>
        </p14:section>
        <p14:section name="Learn More" id="{62756D7E-964E-493A-83A1-13BC0B6B5E47}">
          <p14:sldIdLst>
            <p14:sldId id="288"/>
            <p14:sldId id="289"/>
            <p14:sldId id="294"/>
            <p14:sldId id="295"/>
            <p14:sldId id="290"/>
            <p14:sldId id="291"/>
            <p14:sldId id="293"/>
            <p14:sldId id="292"/>
            <p14:sldId id="257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abcgomel.ru/haswel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696" y="706582"/>
            <a:ext cx="12552219" cy="2787688"/>
          </a:xfrm>
        </p:spPr>
        <p:txBody>
          <a:bodyPr/>
          <a:lstStyle/>
          <a:p>
            <a:pPr algn="ctr"/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b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343769" y="5677592"/>
            <a:ext cx="3760738" cy="776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u="sng" dirty="0" smtClean="0">
                <a:latin typeface="Brush Script MT" panose="03060802040406070304" pitchFamily="66" charset="0"/>
                <a:cs typeface="Times New Roman" panose="02020603050405020304" pitchFamily="18" charset="0"/>
              </a:rPr>
              <a:t>Design by HHD team</a:t>
            </a:r>
            <a:endParaRPr lang="en-US" sz="2500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3117" y="1703212"/>
            <a:ext cx="3219421" cy="2764590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: 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Blog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38" y="1377563"/>
            <a:ext cx="7589521" cy="4931797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9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4433" y="1604211"/>
            <a:ext cx="4449705" cy="4779964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: </a:t>
            </a:r>
          </a:p>
          <a:p>
            <a:pPr marL="171450" indent="-171450">
              <a:buFontTx/>
              <a:buChar char="-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: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. Shop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645" y="1344513"/>
            <a:ext cx="6333920" cy="489003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88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. Shop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96" y="1413769"/>
            <a:ext cx="11060170" cy="5161597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3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. Shop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4" y="1359219"/>
            <a:ext cx="10773295" cy="5083752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73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764" y="2061556"/>
            <a:ext cx="5760720" cy="4115408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: 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shop.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shop.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Email/Facebook/Skype/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/……</a:t>
            </a:r>
          </a:p>
          <a:p>
            <a:pPr marL="171450" indent="-171450">
              <a:buFontTx/>
              <a:buChar char="-"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469775" y="1299856"/>
            <a:ext cx="6223461" cy="52422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Contact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26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4433" y="1604211"/>
            <a:ext cx="3959253" cy="4779964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: 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API Facebook / Google :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573088" lvl="1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lvl="1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lvl="1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Log in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 descr="Káº¿t quáº£ hÃ¬nh áº£nh cho api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24" y="1255914"/>
            <a:ext cx="6219825" cy="25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api gm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24" y="4104028"/>
            <a:ext cx="6219826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 Diagonal Corner Rectangle 6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88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779964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nhÃ¢n viÃªn bÃ¡n hÃ ng hoáº¡t hÃ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1292398"/>
            <a:ext cx="6428105" cy="51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7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645" y="1604066"/>
            <a:ext cx="3780531" cy="4779964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4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6" y="1604211"/>
            <a:ext cx="7262074" cy="48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19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3709742" y="1565546"/>
            <a:ext cx="3475038" cy="3512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hlinkClick r:id="rId2"/>
              </a:rPr>
              <a:t>http://abcgomel.ru/haswell</a:t>
            </a: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711616" y="2917766"/>
            <a:ext cx="5539553" cy="32293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 .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122" name="Picture 2" descr="Káº¿t quáº£ hÃ¬nh áº£nh cho lÆ°u Ã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24" y="228600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Káº¿t quáº£ hÃ¬nh áº£nh cho mÃ´ hÃ¬nh erd web bÃ¡n hÃ 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2" y="1255224"/>
            <a:ext cx="10759036" cy="539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25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39833" y="1379913"/>
            <a:ext cx="10799705" cy="522039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1280419"/>
            <a:ext cx="7173884" cy="52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8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50542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Code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Comment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Update code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:</a:t>
            </a:r>
          </a:p>
          <a:p>
            <a:pPr marL="171450" indent="-171450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version 0.0.1 :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Login.</a:t>
            </a:r>
          </a:p>
          <a:p>
            <a:pPr marL="171450" indent="-171450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version 0.0.2 :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ở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UpdateVersion.txt</a:t>
            </a:r>
          </a:p>
          <a:p>
            <a:pPr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–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Slack,Gmail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–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deadline.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2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439764"/>
              </p:ext>
            </p:extLst>
          </p:nvPr>
        </p:nvGraphicFramePr>
        <p:xfrm>
          <a:off x="604838" y="1271848"/>
          <a:ext cx="11174296" cy="520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152">
                  <a:extLst>
                    <a:ext uri="{9D8B030D-6E8A-4147-A177-3AD203B41FA5}">
                      <a16:colId xmlns:a16="http://schemas.microsoft.com/office/drawing/2014/main" val="3377120257"/>
                    </a:ext>
                  </a:extLst>
                </a:gridCol>
                <a:gridCol w="1437866">
                  <a:extLst>
                    <a:ext uri="{9D8B030D-6E8A-4147-A177-3AD203B41FA5}">
                      <a16:colId xmlns:a16="http://schemas.microsoft.com/office/drawing/2014/main" val="2048318260"/>
                    </a:ext>
                  </a:extLst>
                </a:gridCol>
                <a:gridCol w="1480155">
                  <a:extLst>
                    <a:ext uri="{9D8B030D-6E8A-4147-A177-3AD203B41FA5}">
                      <a16:colId xmlns:a16="http://schemas.microsoft.com/office/drawing/2014/main" val="2597168625"/>
                    </a:ext>
                  </a:extLst>
                </a:gridCol>
                <a:gridCol w="1454781">
                  <a:extLst>
                    <a:ext uri="{9D8B030D-6E8A-4147-A177-3AD203B41FA5}">
                      <a16:colId xmlns:a16="http://schemas.microsoft.com/office/drawing/2014/main" val="1469072695"/>
                    </a:ext>
                  </a:extLst>
                </a:gridCol>
                <a:gridCol w="1463240">
                  <a:extLst>
                    <a:ext uri="{9D8B030D-6E8A-4147-A177-3AD203B41FA5}">
                      <a16:colId xmlns:a16="http://schemas.microsoft.com/office/drawing/2014/main" val="72475972"/>
                    </a:ext>
                  </a:extLst>
                </a:gridCol>
                <a:gridCol w="1447774">
                  <a:extLst>
                    <a:ext uri="{9D8B030D-6E8A-4147-A177-3AD203B41FA5}">
                      <a16:colId xmlns:a16="http://schemas.microsoft.com/office/drawing/2014/main" val="2515329142"/>
                    </a:ext>
                  </a:extLst>
                </a:gridCol>
                <a:gridCol w="1596328">
                  <a:extLst>
                    <a:ext uri="{9D8B030D-6E8A-4147-A177-3AD203B41FA5}">
                      <a16:colId xmlns:a16="http://schemas.microsoft.com/office/drawing/2014/main" val="1396986025"/>
                    </a:ext>
                  </a:extLst>
                </a:gridCol>
              </a:tblGrid>
              <a:tr h="6692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Dũng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Hải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63440"/>
                  </a:ext>
                </a:extLst>
              </a:tr>
              <a:tr h="11336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1 – </a:t>
                      </a:r>
                      <a:r>
                        <a:rPr lang="en-US" b="1" dirty="0" err="1" smtClean="0"/>
                        <a:t>Phân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tích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và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xử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lý</a:t>
                      </a:r>
                      <a:r>
                        <a:rPr lang="en-US" b="1" baseline="0" dirty="0" smtClean="0"/>
                        <a:t> requirement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31180"/>
                  </a:ext>
                </a:extLst>
              </a:tr>
              <a:tr h="11336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2 – Design</a:t>
                      </a:r>
                      <a:r>
                        <a:rPr lang="en-US" b="1" baseline="0" dirty="0" smtClean="0"/>
                        <a:t> Front 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54423"/>
                  </a:ext>
                </a:extLst>
              </a:tr>
              <a:tr h="11336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3 – Code Back end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11431"/>
                  </a:ext>
                </a:extLst>
              </a:tr>
              <a:tr h="11336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4 – Test</a:t>
                      </a:r>
                      <a:r>
                        <a:rPr lang="en-US" b="1" baseline="0" dirty="0" smtClean="0"/>
                        <a:t> 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4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06/05 – 09/05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97320"/>
              </p:ext>
            </p:extLst>
          </p:nvPr>
        </p:nvGraphicFramePr>
        <p:xfrm>
          <a:off x="604838" y="1345760"/>
          <a:ext cx="11049606" cy="516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2">
                  <a:extLst>
                    <a:ext uri="{9D8B030D-6E8A-4147-A177-3AD203B41FA5}">
                      <a16:colId xmlns:a16="http://schemas.microsoft.com/office/drawing/2014/main" val="3379570092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533026399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2024470964"/>
                    </a:ext>
                  </a:extLst>
                </a:gridCol>
              </a:tblGrid>
              <a:tr h="1037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31026"/>
                  </a:ext>
                </a:extLst>
              </a:tr>
              <a:tr h="4125739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5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Lê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Nguyên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Hoài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Nghĩa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Facebook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gmail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API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Facebook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google.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chia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-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-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-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ý :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- Database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- </a:t>
                      </a:r>
                      <a:r>
                        <a:rPr lang="en-US" baseline="0" dirty="0" err="1" smtClean="0"/>
                        <a:t>Tập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Back – end.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4. Deadline : </a:t>
                      </a:r>
                      <a:r>
                        <a:rPr lang="en-US" b="1" baseline="0" dirty="0" smtClean="0"/>
                        <a:t>09/05/2019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7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4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06/05 – 12/05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26339"/>
              </p:ext>
            </p:extLst>
          </p:nvPr>
        </p:nvGraphicFramePr>
        <p:xfrm>
          <a:off x="604838" y="1345760"/>
          <a:ext cx="11049606" cy="516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2">
                  <a:extLst>
                    <a:ext uri="{9D8B030D-6E8A-4147-A177-3AD203B41FA5}">
                      <a16:colId xmlns:a16="http://schemas.microsoft.com/office/drawing/2014/main" val="3379570092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533026399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2024470964"/>
                    </a:ext>
                  </a:extLst>
                </a:gridCol>
              </a:tblGrid>
              <a:tr h="1037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31026"/>
                  </a:ext>
                </a:extLst>
              </a:tr>
              <a:tr h="4125739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5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5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Nguyễn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Văn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Hải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database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web.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Click </a:t>
                      </a:r>
                      <a:r>
                        <a:rPr lang="en-US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chuyển</a:t>
                      </a:r>
                      <a:r>
                        <a:rPr lang="en-US" baseline="0" dirty="0" smtClean="0"/>
                        <a:t> sang chi </a:t>
                      </a:r>
                      <a:r>
                        <a:rPr lang="en-US" baseline="0" dirty="0" err="1" smtClean="0"/>
                        <a:t>tiết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Bên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Chi </a:t>
                      </a:r>
                      <a:r>
                        <a:rPr lang="en-US" baseline="0" dirty="0" err="1" smtClean="0"/>
                        <a:t>tiết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4.   </a:t>
                      </a: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ý :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- Database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- </a:t>
                      </a:r>
                      <a:r>
                        <a:rPr lang="en-US" baseline="0" dirty="0" err="1" smtClean="0"/>
                        <a:t>Tập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Back – end.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5. Deadline : </a:t>
                      </a:r>
                      <a:r>
                        <a:rPr lang="en-US" b="1" baseline="0" dirty="0" smtClean="0"/>
                        <a:t>12/05/2019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7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06/05 – 10/05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171972"/>
              </p:ext>
            </p:extLst>
          </p:nvPr>
        </p:nvGraphicFramePr>
        <p:xfrm>
          <a:off x="604838" y="1345760"/>
          <a:ext cx="11049606" cy="516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2">
                  <a:extLst>
                    <a:ext uri="{9D8B030D-6E8A-4147-A177-3AD203B41FA5}">
                      <a16:colId xmlns:a16="http://schemas.microsoft.com/office/drawing/2014/main" val="3379570092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533026399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2024470964"/>
                    </a:ext>
                  </a:extLst>
                </a:gridCol>
              </a:tblGrid>
              <a:tr h="1037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31026"/>
                  </a:ext>
                </a:extLst>
              </a:tr>
              <a:tr h="4125739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5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Testcase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HOME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requirement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Lưu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Thanh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Duy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Testcase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Home</a:t>
                      </a:r>
                      <a:r>
                        <a:rPr lang="en-US" baseline="0" dirty="0" smtClean="0"/>
                        <a:t> page .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testcase</a:t>
                      </a:r>
                      <a:r>
                        <a:rPr lang="en-US" baseline="0" dirty="0" smtClean="0"/>
                        <a:t> chi </a:t>
                      </a:r>
                      <a:r>
                        <a:rPr lang="en-US" baseline="0" dirty="0" err="1" smtClean="0"/>
                        <a:t>tiết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click button ,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ảnh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chữ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Home</a:t>
                      </a:r>
                      <a:r>
                        <a:rPr lang="en-US" baseline="0" dirty="0" smtClean="0"/>
                        <a:t> page.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Viết</a:t>
                      </a:r>
                      <a:r>
                        <a:rPr lang="en-US" baseline="0" dirty="0" smtClean="0"/>
                        <a:t> requirement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API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online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Paypal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4.   Deadline : </a:t>
                      </a:r>
                      <a:r>
                        <a:rPr lang="en-US" b="1" baseline="0" dirty="0" smtClean="0"/>
                        <a:t>10/05/2019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7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79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06/05 – 09/05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355313"/>
              </p:ext>
            </p:extLst>
          </p:nvPr>
        </p:nvGraphicFramePr>
        <p:xfrm>
          <a:off x="604838" y="1345760"/>
          <a:ext cx="11049606" cy="516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2">
                  <a:extLst>
                    <a:ext uri="{9D8B030D-6E8A-4147-A177-3AD203B41FA5}">
                      <a16:colId xmlns:a16="http://schemas.microsoft.com/office/drawing/2014/main" val="3379570092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533026399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2024470964"/>
                    </a:ext>
                  </a:extLst>
                </a:gridCol>
              </a:tblGrid>
              <a:tr h="1037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31026"/>
                  </a:ext>
                </a:extLst>
              </a:tr>
              <a:tr h="4125739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5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Testcase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Blog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Đào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Huy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Testcase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</a:t>
                      </a:r>
                      <a:r>
                        <a:rPr lang="en-US" baseline="0" dirty="0" smtClean="0"/>
                        <a:t> page .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testcase</a:t>
                      </a:r>
                      <a:r>
                        <a:rPr lang="en-US" baseline="0" dirty="0" smtClean="0"/>
                        <a:t> chi </a:t>
                      </a:r>
                      <a:r>
                        <a:rPr lang="en-US" baseline="0" dirty="0" err="1" smtClean="0"/>
                        <a:t>tiết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click button ,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ảnh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chữ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</a:t>
                      </a:r>
                      <a:r>
                        <a:rPr lang="en-US" baseline="0" dirty="0" smtClean="0"/>
                        <a:t> page.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Viết</a:t>
                      </a:r>
                      <a:r>
                        <a:rPr lang="en-US" baseline="0" dirty="0" smtClean="0"/>
                        <a:t> requirement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3.   Deadline : </a:t>
                      </a:r>
                      <a:r>
                        <a:rPr lang="en-US" b="1" baseline="0" dirty="0" smtClean="0"/>
                        <a:t>09/05/2019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7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6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06/05 – 09/05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806195"/>
              </p:ext>
            </p:extLst>
          </p:nvPr>
        </p:nvGraphicFramePr>
        <p:xfrm>
          <a:off x="604838" y="1345760"/>
          <a:ext cx="11049606" cy="516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2">
                  <a:extLst>
                    <a:ext uri="{9D8B030D-6E8A-4147-A177-3AD203B41FA5}">
                      <a16:colId xmlns:a16="http://schemas.microsoft.com/office/drawing/2014/main" val="3379570092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533026399"/>
                    </a:ext>
                  </a:extLst>
                </a:gridCol>
                <a:gridCol w="3683202">
                  <a:extLst>
                    <a:ext uri="{9D8B030D-6E8A-4147-A177-3AD203B41FA5}">
                      <a16:colId xmlns:a16="http://schemas.microsoft.com/office/drawing/2014/main" val="2024470964"/>
                    </a:ext>
                  </a:extLst>
                </a:gridCol>
              </a:tblGrid>
              <a:tr h="1037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31026"/>
                  </a:ext>
                </a:extLst>
              </a:tr>
              <a:tr h="4125739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5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requirement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Nguyễn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Tiến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Dũng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Database 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requirement.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4.   Deadline : </a:t>
                      </a:r>
                      <a:r>
                        <a:rPr lang="en-US" b="1" baseline="0" dirty="0" smtClean="0"/>
                        <a:t>09/05/2019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7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6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4709" y="415636"/>
            <a:ext cx="9123364" cy="1852076"/>
          </a:xfrm>
        </p:spPr>
        <p:txBody>
          <a:bodyPr>
            <a:noAutofit/>
          </a:bodyPr>
          <a:lstStyle/>
          <a:p>
            <a:r>
              <a:rPr lang="en-US" sz="5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Tell Me Button Close-up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7" y="2350333"/>
            <a:ext cx="1269672" cy="1189747"/>
          </a:xfrm>
          <a:prstGeom prst="rect">
            <a:avLst/>
          </a:prstGeom>
        </p:spPr>
      </p:pic>
      <p:pic>
        <p:nvPicPr>
          <p:cNvPr id="4098" name="Picture 2" descr="Káº¿t quáº£ hÃ¬nh áº£nh cho thank you 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90" y="2350333"/>
            <a:ext cx="10423474" cy="42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 Diagonal Corner Rectangle 26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434" y="1313411"/>
            <a:ext cx="10935104" cy="5112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32453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31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56458" y="1596045"/>
            <a:ext cx="10783080" cy="5087388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24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04434" y="1421477"/>
            <a:ext cx="10935104" cy="517051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8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04434" y="1446415"/>
            <a:ext cx="10935104" cy="5153890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1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Káº¿t quáº£ hÃ¬nh áº£nh cho html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279519"/>
            <a:ext cx="5339166" cy="240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Káº¿t quáº£ hÃ¬nh áº£nh cho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9519"/>
            <a:ext cx="5643966" cy="24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Káº¿t quáº£ hÃ¬nh áº£nh cho java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3682538"/>
            <a:ext cx="5339166" cy="29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Káº¿t quáº£ hÃ¬nh áº£nh cho ph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82537"/>
            <a:ext cx="5643966" cy="29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0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54233" y="1537855"/>
            <a:ext cx="4256116" cy="1097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721033" y="2394708"/>
            <a:ext cx="4256116" cy="10972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787833" y="3251561"/>
            <a:ext cx="4256116" cy="10972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854633" y="4108414"/>
            <a:ext cx="4256116" cy="10972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935288" y="4965267"/>
            <a:ext cx="4256116" cy="10972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7475" y="1604211"/>
            <a:ext cx="4480252" cy="4229322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: 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– HOT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New Blog.</a:t>
            </a:r>
          </a:p>
          <a:p>
            <a:pPr marL="171450" indent="-171450">
              <a:buFontTx/>
              <a:buChar char="-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. Home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884384"/>
            <a:ext cx="10983132" cy="4499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1" y="1476564"/>
            <a:ext cx="6018131" cy="4499791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11036531" y="0"/>
            <a:ext cx="1155469" cy="299259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Brush Script MT" panose="03060802040406070304" pitchFamily="66" charset="0"/>
                <a:cs typeface="Times New Roman" panose="02020603050405020304" pitchFamily="18" charset="0"/>
              </a:rPr>
              <a:t>HHD team</a:t>
            </a:r>
            <a:endParaRPr lang="en-US" b="1" u="sng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8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937</Words>
  <Application>Microsoft Office PowerPoint</Application>
  <PresentationFormat>Widescreen</PresentationFormat>
  <Paragraphs>226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Brush Script MT</vt:lpstr>
      <vt:lpstr>Calibri</vt:lpstr>
      <vt:lpstr>Segoe UI</vt:lpstr>
      <vt:lpstr>Segoe UI Light</vt:lpstr>
      <vt:lpstr>Times New Roman</vt:lpstr>
      <vt:lpstr>Get Started with 3D</vt:lpstr>
      <vt:lpstr>Dự án Website  bán đồ trang sức</vt:lpstr>
      <vt:lpstr>Giao diện khách hàng mong muốn</vt:lpstr>
      <vt:lpstr>Giao diện khách hàng mong muốn</vt:lpstr>
      <vt:lpstr>Giao diện khách hàng mong muốn</vt:lpstr>
      <vt:lpstr>Giao diện khách hàng mong muốn</vt:lpstr>
      <vt:lpstr>Giao diện khách hàng mong muốn</vt:lpstr>
      <vt:lpstr>Ngôn ngữ lập trình sử dụng trong dự án </vt:lpstr>
      <vt:lpstr>Chi tiết các chức năng của website</vt:lpstr>
      <vt:lpstr>1 . Home</vt:lpstr>
      <vt:lpstr>2. Blog</vt:lpstr>
      <vt:lpstr>3 . Shop</vt:lpstr>
      <vt:lpstr>3 . Shop</vt:lpstr>
      <vt:lpstr>3 . Shop</vt:lpstr>
      <vt:lpstr>4. Contact</vt:lpstr>
      <vt:lpstr>5. Log in</vt:lpstr>
      <vt:lpstr>5.1 Nhân viên</vt:lpstr>
      <vt:lpstr>5.2 Quản lý</vt:lpstr>
      <vt:lpstr>Các chức năng chính của web cần chú ý</vt:lpstr>
      <vt:lpstr>THAM KHẢO</vt:lpstr>
      <vt:lpstr>THAM KHẢO</vt:lpstr>
      <vt:lpstr>Lưu ý khi code</vt:lpstr>
      <vt:lpstr>Phân công nhiệm vụ</vt:lpstr>
      <vt:lpstr>Phân công công việc từ ngày 06/05 – 09/05</vt:lpstr>
      <vt:lpstr>Phân công công việc từ ngày 06/05 – 12/05</vt:lpstr>
      <vt:lpstr>Phân công công việc từ ngày 06/05 – 10/05</vt:lpstr>
      <vt:lpstr>Phân công công việc từ ngày 06/05 – 09/05</vt:lpstr>
      <vt:lpstr>Phân công công việc từ ngày 06/05 – 09/05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2019-05-03T04:18:00Z</dcterms:created>
  <dcterms:modified xsi:type="dcterms:W3CDTF">2019-05-04T17:54:10Z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