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1" r:id="rId1"/>
  </p:sldMasterIdLst>
  <p:notesMasterIdLst>
    <p:notesMasterId r:id="rId22"/>
  </p:notesMasterIdLst>
  <p:handoutMasterIdLst>
    <p:handoutMasterId r:id="rId23"/>
  </p:handoutMasterIdLst>
  <p:sldIdLst>
    <p:sldId id="311" r:id="rId2"/>
    <p:sldId id="312" r:id="rId3"/>
    <p:sldId id="257" r:id="rId4"/>
    <p:sldId id="276" r:id="rId5"/>
    <p:sldId id="314" r:id="rId6"/>
    <p:sldId id="260" r:id="rId7"/>
    <p:sldId id="261" r:id="rId8"/>
    <p:sldId id="265" r:id="rId9"/>
    <p:sldId id="266" r:id="rId10"/>
    <p:sldId id="267" r:id="rId11"/>
    <p:sldId id="268" r:id="rId12"/>
    <p:sldId id="315" r:id="rId13"/>
    <p:sldId id="271" r:id="rId14"/>
    <p:sldId id="299" r:id="rId15"/>
    <p:sldId id="280" r:id="rId16"/>
    <p:sldId id="282" r:id="rId17"/>
    <p:sldId id="283" r:id="rId18"/>
    <p:sldId id="313" r:id="rId19"/>
    <p:sldId id="322" r:id="rId20"/>
    <p:sldId id="321" r:id="rId21"/>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84"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84"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84"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84"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84" charset="0"/>
        <a:ea typeface="+mn-ea"/>
        <a:cs typeface="+mn-cs"/>
      </a:defRPr>
    </a:lvl5pPr>
    <a:lvl6pPr marL="2286000" algn="l" defTabSz="457200" rtl="0" eaLnBrk="1" latinLnBrk="0" hangingPunct="1">
      <a:defRPr sz="2400" kern="1200">
        <a:solidFill>
          <a:schemeClr val="tx1"/>
        </a:solidFill>
        <a:latin typeface="Times New Roman" pitchFamily="-84" charset="0"/>
        <a:ea typeface="+mn-ea"/>
        <a:cs typeface="+mn-cs"/>
      </a:defRPr>
    </a:lvl6pPr>
    <a:lvl7pPr marL="2743200" algn="l" defTabSz="457200" rtl="0" eaLnBrk="1" latinLnBrk="0" hangingPunct="1">
      <a:defRPr sz="2400" kern="1200">
        <a:solidFill>
          <a:schemeClr val="tx1"/>
        </a:solidFill>
        <a:latin typeface="Times New Roman" pitchFamily="-84" charset="0"/>
        <a:ea typeface="+mn-ea"/>
        <a:cs typeface="+mn-cs"/>
      </a:defRPr>
    </a:lvl7pPr>
    <a:lvl8pPr marL="3200400" algn="l" defTabSz="457200" rtl="0" eaLnBrk="1" latinLnBrk="0" hangingPunct="1">
      <a:defRPr sz="2400" kern="1200">
        <a:solidFill>
          <a:schemeClr val="tx1"/>
        </a:solidFill>
        <a:latin typeface="Times New Roman" pitchFamily="-84" charset="0"/>
        <a:ea typeface="+mn-ea"/>
        <a:cs typeface="+mn-cs"/>
      </a:defRPr>
    </a:lvl8pPr>
    <a:lvl9pPr marL="3657600" algn="l" defTabSz="457200" rtl="0" eaLnBrk="1" latinLnBrk="0" hangingPunct="1">
      <a:defRPr sz="2400" kern="1200">
        <a:solidFill>
          <a:schemeClr val="tx1"/>
        </a:solidFill>
        <a:latin typeface="Times New Roman" pitchFamily="-8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879" autoAdjust="0"/>
    <p:restoredTop sz="89405" autoAdjust="0"/>
  </p:normalViewPr>
  <p:slideViewPr>
    <p:cSldViewPr>
      <p:cViewPr varScale="1">
        <p:scale>
          <a:sx n="71" d="100"/>
          <a:sy n="71" d="100"/>
        </p:scale>
        <p:origin x="1044" y="7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08" d="100"/>
          <a:sy n="108" d="100"/>
        </p:scale>
        <p:origin x="-4328"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_rels/viewProps.xml.rels><?xml version="1.0" encoding="UTF-8" standalone="yes"?>
<Relationships xmlns="http://schemas.openxmlformats.org/package/2006/relationships"><Relationship Id="rId8" Type="http://schemas.openxmlformats.org/officeDocument/2006/relationships/slide" Target="slides/slide15.xml"/><Relationship Id="rId3" Type="http://schemas.openxmlformats.org/officeDocument/2006/relationships/slide" Target="slides/slide7.xml"/><Relationship Id="rId7" Type="http://schemas.openxmlformats.org/officeDocument/2006/relationships/slide" Target="slides/slide13.xml"/><Relationship Id="rId12" Type="http://schemas.openxmlformats.org/officeDocument/2006/relationships/slide" Target="slides/slide20.xml"/><Relationship Id="rId2" Type="http://schemas.openxmlformats.org/officeDocument/2006/relationships/slide" Target="slides/slide3.xml"/><Relationship Id="rId1" Type="http://schemas.openxmlformats.org/officeDocument/2006/relationships/slide" Target="slides/slide1.xml"/><Relationship Id="rId6" Type="http://schemas.openxmlformats.org/officeDocument/2006/relationships/slide" Target="slides/slide11.xml"/><Relationship Id="rId11" Type="http://schemas.openxmlformats.org/officeDocument/2006/relationships/slide" Target="slides/slide19.xml"/><Relationship Id="rId5" Type="http://schemas.openxmlformats.org/officeDocument/2006/relationships/slide" Target="slides/slide10.xml"/><Relationship Id="rId10" Type="http://schemas.openxmlformats.org/officeDocument/2006/relationships/slide" Target="slides/slide18.xml"/><Relationship Id="rId4" Type="http://schemas.openxmlformats.org/officeDocument/2006/relationships/slide" Target="slides/slide9.xml"/><Relationship Id="rId9" Type="http://schemas.openxmlformats.org/officeDocument/2006/relationships/slide" Target="slides/slide1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770207-E8F9-274C-B2D0-7F48805A0569}" type="doc">
      <dgm:prSet loTypeId="urn:microsoft.com/office/officeart/2005/8/layout/default#1" loCatId="list" qsTypeId="urn:microsoft.com/office/officeart/2005/8/quickstyle/simple4" qsCatId="simple" csTypeId="urn:microsoft.com/office/officeart/2005/8/colors/accent1_2" csCatId="accent1" phldr="1"/>
      <dgm:spPr/>
      <dgm:t>
        <a:bodyPr/>
        <a:lstStyle/>
        <a:p>
          <a:endParaRPr lang="en-US"/>
        </a:p>
      </dgm:t>
    </dgm:pt>
    <dgm:pt modelId="{23546451-0A7F-D945-AFB3-86539740A1F6}">
      <dgm:prSet/>
      <dgm:spPr>
        <a:solidFill>
          <a:schemeClr val="accent3"/>
        </a:solidFill>
        <a:ln>
          <a:solidFill>
            <a:schemeClr val="accent3"/>
          </a:solidFill>
        </a:ln>
      </dgm:spPr>
      <dgm:t>
        <a:bodyPr/>
        <a:lstStyle/>
        <a:p>
          <a:pPr rtl="0"/>
          <a:r>
            <a:rPr lang="en-US" dirty="0" smtClean="0">
              <a:effectLst>
                <a:outerShdw blurRad="38100" dist="38100" dir="2700000" algn="tl">
                  <a:srgbClr val="000000">
                    <a:alpha val="43137"/>
                  </a:srgbClr>
                </a:outerShdw>
              </a:effectLst>
            </a:rPr>
            <a:t>Term first coined in 1987</a:t>
          </a:r>
          <a:endParaRPr lang="en-US" dirty="0">
            <a:effectLst>
              <a:outerShdw blurRad="38100" dist="38100" dir="2700000" algn="tl">
                <a:srgbClr val="000000">
                  <a:alpha val="43137"/>
                </a:srgbClr>
              </a:outerShdw>
            </a:effectLst>
          </a:endParaRPr>
        </a:p>
      </dgm:t>
    </dgm:pt>
    <dgm:pt modelId="{EF00463F-1226-4D47-9165-FD7A200A213C}" type="parTrans" cxnId="{AB5104C3-5259-4B42-A0E2-BEDC01453BEA}">
      <dgm:prSet/>
      <dgm:spPr/>
      <dgm:t>
        <a:bodyPr/>
        <a:lstStyle/>
        <a:p>
          <a:endParaRPr lang="en-US"/>
        </a:p>
      </dgm:t>
    </dgm:pt>
    <dgm:pt modelId="{DA271BAF-2D6D-5C47-9DC0-B2CF89DC40CB}" type="sibTrans" cxnId="{AB5104C3-5259-4B42-A0E2-BEDC01453BEA}">
      <dgm:prSet/>
      <dgm:spPr/>
      <dgm:t>
        <a:bodyPr/>
        <a:lstStyle/>
        <a:p>
          <a:endParaRPr lang="en-US"/>
        </a:p>
      </dgm:t>
    </dgm:pt>
    <dgm:pt modelId="{E860D186-F591-2F4F-8665-BF7EA64D0A37}">
      <dgm:prSet/>
      <dgm:spPr>
        <a:solidFill>
          <a:schemeClr val="accent4"/>
        </a:solidFill>
        <a:ln>
          <a:solidFill>
            <a:schemeClr val="accent4"/>
          </a:solidFill>
        </a:ln>
      </dgm:spPr>
      <dgm:t>
        <a:bodyPr/>
        <a:lstStyle/>
        <a:p>
          <a:pPr rtl="0"/>
          <a:r>
            <a:rPr lang="en-US" dirty="0" smtClean="0">
              <a:effectLst>
                <a:outerShdw blurRad="38100" dist="38100" dir="2700000" algn="tl">
                  <a:srgbClr val="000000">
                    <a:alpha val="43137"/>
                  </a:srgbClr>
                </a:outerShdw>
              </a:effectLst>
            </a:rPr>
            <a:t>Refers to a machine that is designed to improve the performance of the execution of scalar instructions</a:t>
          </a:r>
          <a:endParaRPr lang="en-US" dirty="0">
            <a:effectLst>
              <a:outerShdw blurRad="38100" dist="38100" dir="2700000" algn="tl">
                <a:srgbClr val="000000">
                  <a:alpha val="43137"/>
                </a:srgbClr>
              </a:outerShdw>
            </a:effectLst>
          </a:endParaRPr>
        </a:p>
      </dgm:t>
    </dgm:pt>
    <dgm:pt modelId="{8EEDF29D-F18E-CE48-AAFF-D3E36CD13A87}" type="parTrans" cxnId="{3F3C4279-FE42-FA4A-BEDC-962AE0A5BDA1}">
      <dgm:prSet/>
      <dgm:spPr/>
      <dgm:t>
        <a:bodyPr/>
        <a:lstStyle/>
        <a:p>
          <a:endParaRPr lang="en-US"/>
        </a:p>
      </dgm:t>
    </dgm:pt>
    <dgm:pt modelId="{BA6DD07D-4CFE-EF4C-A87B-7EF49F1AFDBD}" type="sibTrans" cxnId="{3F3C4279-FE42-FA4A-BEDC-962AE0A5BDA1}">
      <dgm:prSet/>
      <dgm:spPr/>
      <dgm:t>
        <a:bodyPr/>
        <a:lstStyle/>
        <a:p>
          <a:endParaRPr lang="en-US"/>
        </a:p>
      </dgm:t>
    </dgm:pt>
    <dgm:pt modelId="{080EF3B0-C666-4241-885E-B86E3A4DF3BE}">
      <dgm:prSet/>
      <dgm:spPr>
        <a:ln>
          <a:solidFill>
            <a:schemeClr val="accent1"/>
          </a:solidFill>
        </a:ln>
      </dgm:spPr>
      <dgm:t>
        <a:bodyPr/>
        <a:lstStyle/>
        <a:p>
          <a:pPr rtl="0"/>
          <a:r>
            <a:rPr lang="en-US" dirty="0" smtClean="0">
              <a:effectLst>
                <a:outerShdw blurRad="38100" dist="38100" dir="2700000" algn="tl">
                  <a:srgbClr val="000000">
                    <a:alpha val="43137"/>
                  </a:srgbClr>
                </a:outerShdw>
              </a:effectLst>
            </a:rPr>
            <a:t>In most applications the bulk of the operations are on scalar quantities</a:t>
          </a:r>
          <a:endParaRPr lang="en-US" dirty="0">
            <a:effectLst>
              <a:outerShdw blurRad="38100" dist="38100" dir="2700000" algn="tl">
                <a:srgbClr val="000000">
                  <a:alpha val="43137"/>
                </a:srgbClr>
              </a:outerShdw>
            </a:effectLst>
          </a:endParaRPr>
        </a:p>
      </dgm:t>
    </dgm:pt>
    <dgm:pt modelId="{0D0067CF-5474-2345-8851-6D51F101E0B1}" type="parTrans" cxnId="{357191D1-23F9-7343-B4A8-7F6B9FC27CB2}">
      <dgm:prSet/>
      <dgm:spPr/>
      <dgm:t>
        <a:bodyPr/>
        <a:lstStyle/>
        <a:p>
          <a:endParaRPr lang="en-US"/>
        </a:p>
      </dgm:t>
    </dgm:pt>
    <dgm:pt modelId="{B1C953F8-9C64-3140-B300-A718C6D10265}" type="sibTrans" cxnId="{357191D1-23F9-7343-B4A8-7F6B9FC27CB2}">
      <dgm:prSet/>
      <dgm:spPr/>
      <dgm:t>
        <a:bodyPr/>
        <a:lstStyle/>
        <a:p>
          <a:endParaRPr lang="en-US"/>
        </a:p>
      </dgm:t>
    </dgm:pt>
    <dgm:pt modelId="{FBD38ED5-0C16-A448-93D8-1A36839046B6}">
      <dgm:prSet/>
      <dgm:spPr>
        <a:solidFill>
          <a:schemeClr val="accent3"/>
        </a:solidFill>
        <a:ln>
          <a:solidFill>
            <a:schemeClr val="accent3"/>
          </a:solidFill>
        </a:ln>
      </dgm:spPr>
      <dgm:t>
        <a:bodyPr/>
        <a:lstStyle/>
        <a:p>
          <a:pPr rtl="0"/>
          <a:r>
            <a:rPr lang="en-US" dirty="0" smtClean="0">
              <a:effectLst>
                <a:outerShdw blurRad="38100" dist="38100" dir="2700000" algn="tl">
                  <a:srgbClr val="000000">
                    <a:alpha val="43137"/>
                  </a:srgbClr>
                </a:outerShdw>
              </a:effectLst>
            </a:rPr>
            <a:t>Represents the next step in the evolution of high-performance general-purpose processors</a:t>
          </a:r>
          <a:endParaRPr lang="en-US" dirty="0">
            <a:effectLst>
              <a:outerShdw blurRad="38100" dist="38100" dir="2700000" algn="tl">
                <a:srgbClr val="000000">
                  <a:alpha val="43137"/>
                </a:srgbClr>
              </a:outerShdw>
            </a:effectLst>
          </a:endParaRPr>
        </a:p>
      </dgm:t>
    </dgm:pt>
    <dgm:pt modelId="{5CEB8A04-BED6-814C-BA38-FA1E7284BC3F}" type="parTrans" cxnId="{872FE950-61ED-7F4C-B12F-54B8D15B1C1D}">
      <dgm:prSet/>
      <dgm:spPr/>
      <dgm:t>
        <a:bodyPr/>
        <a:lstStyle/>
        <a:p>
          <a:endParaRPr lang="en-US"/>
        </a:p>
      </dgm:t>
    </dgm:pt>
    <dgm:pt modelId="{D27A1059-5D09-CD43-90C2-D89F91098134}" type="sibTrans" cxnId="{872FE950-61ED-7F4C-B12F-54B8D15B1C1D}">
      <dgm:prSet/>
      <dgm:spPr/>
      <dgm:t>
        <a:bodyPr/>
        <a:lstStyle/>
        <a:p>
          <a:endParaRPr lang="en-US"/>
        </a:p>
      </dgm:t>
    </dgm:pt>
    <dgm:pt modelId="{0B9416B4-8593-2940-95D7-C4901EE5254E}">
      <dgm:prSet/>
      <dgm:spPr>
        <a:solidFill>
          <a:schemeClr val="accent4"/>
        </a:solidFill>
        <a:ln>
          <a:solidFill>
            <a:schemeClr val="accent4"/>
          </a:solidFill>
        </a:ln>
      </dgm:spPr>
      <dgm:t>
        <a:bodyPr/>
        <a:lstStyle/>
        <a:p>
          <a:pPr rtl="0"/>
          <a:r>
            <a:rPr lang="en-US" dirty="0" smtClean="0">
              <a:effectLst>
                <a:outerShdw blurRad="38100" dist="38100" dir="2700000" algn="tl">
                  <a:srgbClr val="000000">
                    <a:alpha val="43137"/>
                  </a:srgbClr>
                </a:outerShdw>
              </a:effectLst>
            </a:rPr>
            <a:t>Essence of the approach is the ability to execute instructions independently and concurrently in different pipelines</a:t>
          </a:r>
          <a:endParaRPr lang="en-US" dirty="0">
            <a:effectLst>
              <a:outerShdw blurRad="38100" dist="38100" dir="2700000" algn="tl">
                <a:srgbClr val="000000">
                  <a:alpha val="43137"/>
                </a:srgbClr>
              </a:outerShdw>
            </a:effectLst>
          </a:endParaRPr>
        </a:p>
      </dgm:t>
    </dgm:pt>
    <dgm:pt modelId="{54226844-DBC9-3243-A6BF-43A9226CB424}" type="parTrans" cxnId="{DBB944AF-3317-DE4A-9F1B-D1E247B1CEA5}">
      <dgm:prSet/>
      <dgm:spPr/>
      <dgm:t>
        <a:bodyPr/>
        <a:lstStyle/>
        <a:p>
          <a:endParaRPr lang="en-US"/>
        </a:p>
      </dgm:t>
    </dgm:pt>
    <dgm:pt modelId="{7DE9C6ED-9BC4-EE41-B7F7-0F1C6B60A220}" type="sibTrans" cxnId="{DBB944AF-3317-DE4A-9F1B-D1E247B1CEA5}">
      <dgm:prSet/>
      <dgm:spPr/>
      <dgm:t>
        <a:bodyPr/>
        <a:lstStyle/>
        <a:p>
          <a:endParaRPr lang="en-US"/>
        </a:p>
      </dgm:t>
    </dgm:pt>
    <dgm:pt modelId="{6635D30B-C01A-E64C-89DF-F743F5B3200B}">
      <dgm:prSet/>
      <dgm:spPr>
        <a:ln>
          <a:solidFill>
            <a:schemeClr val="accent1"/>
          </a:solidFill>
        </a:ln>
      </dgm:spPr>
      <dgm:t>
        <a:bodyPr/>
        <a:lstStyle/>
        <a:p>
          <a:pPr rtl="0"/>
          <a:r>
            <a:rPr lang="en-US" dirty="0" smtClean="0">
              <a:effectLst>
                <a:outerShdw blurRad="38100" dist="38100" dir="2700000" algn="tl">
                  <a:srgbClr val="000000">
                    <a:alpha val="43137"/>
                  </a:srgbClr>
                </a:outerShdw>
              </a:effectLst>
            </a:rPr>
            <a:t>Concept can be further exploited by allowing instructions to be executed in an order different from the program order</a:t>
          </a:r>
          <a:endParaRPr lang="en-US" dirty="0">
            <a:effectLst>
              <a:outerShdw blurRad="38100" dist="38100" dir="2700000" algn="tl">
                <a:srgbClr val="000000">
                  <a:alpha val="43137"/>
                </a:srgbClr>
              </a:outerShdw>
            </a:effectLst>
          </a:endParaRPr>
        </a:p>
      </dgm:t>
    </dgm:pt>
    <dgm:pt modelId="{40DF8400-4872-6241-B296-72CE4AF92512}" type="parTrans" cxnId="{72328E18-C482-6244-AE3D-3C20C0D0662F}">
      <dgm:prSet/>
      <dgm:spPr/>
      <dgm:t>
        <a:bodyPr/>
        <a:lstStyle/>
        <a:p>
          <a:endParaRPr lang="en-US"/>
        </a:p>
      </dgm:t>
    </dgm:pt>
    <dgm:pt modelId="{CF343699-F151-604D-9DA7-1A9931B9BEB5}" type="sibTrans" cxnId="{72328E18-C482-6244-AE3D-3C20C0D0662F}">
      <dgm:prSet/>
      <dgm:spPr/>
      <dgm:t>
        <a:bodyPr/>
        <a:lstStyle/>
        <a:p>
          <a:endParaRPr lang="en-US"/>
        </a:p>
      </dgm:t>
    </dgm:pt>
    <dgm:pt modelId="{B4372D5C-9BB6-CA40-B31B-A552D93CA37C}" type="pres">
      <dgm:prSet presAssocID="{06770207-E8F9-274C-B2D0-7F48805A0569}" presName="diagram" presStyleCnt="0">
        <dgm:presLayoutVars>
          <dgm:dir/>
          <dgm:resizeHandles val="exact"/>
        </dgm:presLayoutVars>
      </dgm:prSet>
      <dgm:spPr/>
      <dgm:t>
        <a:bodyPr/>
        <a:lstStyle/>
        <a:p>
          <a:endParaRPr lang="en-US"/>
        </a:p>
      </dgm:t>
    </dgm:pt>
    <dgm:pt modelId="{0E85A06D-5EA6-6F48-84D4-C6C5C0FFDA4B}" type="pres">
      <dgm:prSet presAssocID="{23546451-0A7F-D945-AFB3-86539740A1F6}" presName="node" presStyleLbl="node1" presStyleIdx="0" presStyleCnt="6">
        <dgm:presLayoutVars>
          <dgm:bulletEnabled val="1"/>
        </dgm:presLayoutVars>
      </dgm:prSet>
      <dgm:spPr/>
      <dgm:t>
        <a:bodyPr/>
        <a:lstStyle/>
        <a:p>
          <a:endParaRPr lang="en-US"/>
        </a:p>
      </dgm:t>
    </dgm:pt>
    <dgm:pt modelId="{86D08747-5BEA-A44A-AEBF-9B228BB6E8D3}" type="pres">
      <dgm:prSet presAssocID="{DA271BAF-2D6D-5C47-9DC0-B2CF89DC40CB}" presName="sibTrans" presStyleCnt="0"/>
      <dgm:spPr/>
    </dgm:pt>
    <dgm:pt modelId="{9468F249-2229-6343-955A-16E121E67C0B}" type="pres">
      <dgm:prSet presAssocID="{E860D186-F591-2F4F-8665-BF7EA64D0A37}" presName="node" presStyleLbl="node1" presStyleIdx="1" presStyleCnt="6">
        <dgm:presLayoutVars>
          <dgm:bulletEnabled val="1"/>
        </dgm:presLayoutVars>
      </dgm:prSet>
      <dgm:spPr/>
      <dgm:t>
        <a:bodyPr/>
        <a:lstStyle/>
        <a:p>
          <a:endParaRPr lang="en-US"/>
        </a:p>
      </dgm:t>
    </dgm:pt>
    <dgm:pt modelId="{E38BD760-CBD2-A74F-A348-4D2220C09F02}" type="pres">
      <dgm:prSet presAssocID="{BA6DD07D-4CFE-EF4C-A87B-7EF49F1AFDBD}" presName="sibTrans" presStyleCnt="0"/>
      <dgm:spPr/>
    </dgm:pt>
    <dgm:pt modelId="{D498951D-B9E5-074D-A633-8765BD0E40E7}" type="pres">
      <dgm:prSet presAssocID="{080EF3B0-C666-4241-885E-B86E3A4DF3BE}" presName="node" presStyleLbl="node1" presStyleIdx="2" presStyleCnt="6">
        <dgm:presLayoutVars>
          <dgm:bulletEnabled val="1"/>
        </dgm:presLayoutVars>
      </dgm:prSet>
      <dgm:spPr/>
      <dgm:t>
        <a:bodyPr/>
        <a:lstStyle/>
        <a:p>
          <a:endParaRPr lang="en-US"/>
        </a:p>
      </dgm:t>
    </dgm:pt>
    <dgm:pt modelId="{D604DB1D-1EE6-7144-9EF4-55DAB5D39A52}" type="pres">
      <dgm:prSet presAssocID="{B1C953F8-9C64-3140-B300-A718C6D10265}" presName="sibTrans" presStyleCnt="0"/>
      <dgm:spPr/>
    </dgm:pt>
    <dgm:pt modelId="{300E7B59-DB65-E342-8A39-01609CEE9560}" type="pres">
      <dgm:prSet presAssocID="{FBD38ED5-0C16-A448-93D8-1A36839046B6}" presName="node" presStyleLbl="node1" presStyleIdx="3" presStyleCnt="6">
        <dgm:presLayoutVars>
          <dgm:bulletEnabled val="1"/>
        </dgm:presLayoutVars>
      </dgm:prSet>
      <dgm:spPr/>
      <dgm:t>
        <a:bodyPr/>
        <a:lstStyle/>
        <a:p>
          <a:endParaRPr lang="en-US"/>
        </a:p>
      </dgm:t>
    </dgm:pt>
    <dgm:pt modelId="{27C5CCF5-123F-1246-A67C-B0E3F994F65C}" type="pres">
      <dgm:prSet presAssocID="{D27A1059-5D09-CD43-90C2-D89F91098134}" presName="sibTrans" presStyleCnt="0"/>
      <dgm:spPr/>
    </dgm:pt>
    <dgm:pt modelId="{CA4CB505-AC4B-A344-9B73-DBAE688B3B56}" type="pres">
      <dgm:prSet presAssocID="{0B9416B4-8593-2940-95D7-C4901EE5254E}" presName="node" presStyleLbl="node1" presStyleIdx="4" presStyleCnt="6">
        <dgm:presLayoutVars>
          <dgm:bulletEnabled val="1"/>
        </dgm:presLayoutVars>
      </dgm:prSet>
      <dgm:spPr/>
      <dgm:t>
        <a:bodyPr/>
        <a:lstStyle/>
        <a:p>
          <a:endParaRPr lang="en-US"/>
        </a:p>
      </dgm:t>
    </dgm:pt>
    <dgm:pt modelId="{F90B1948-796B-8A46-80BB-F0FF9E483867}" type="pres">
      <dgm:prSet presAssocID="{7DE9C6ED-9BC4-EE41-B7F7-0F1C6B60A220}" presName="sibTrans" presStyleCnt="0"/>
      <dgm:spPr/>
    </dgm:pt>
    <dgm:pt modelId="{5B42ECAD-645F-8245-B99E-D104F7E56740}" type="pres">
      <dgm:prSet presAssocID="{6635D30B-C01A-E64C-89DF-F743F5B3200B}" presName="node" presStyleLbl="node1" presStyleIdx="5" presStyleCnt="6">
        <dgm:presLayoutVars>
          <dgm:bulletEnabled val="1"/>
        </dgm:presLayoutVars>
      </dgm:prSet>
      <dgm:spPr/>
      <dgm:t>
        <a:bodyPr/>
        <a:lstStyle/>
        <a:p>
          <a:endParaRPr lang="en-US"/>
        </a:p>
      </dgm:t>
    </dgm:pt>
  </dgm:ptLst>
  <dgm:cxnLst>
    <dgm:cxn modelId="{AB5104C3-5259-4B42-A0E2-BEDC01453BEA}" srcId="{06770207-E8F9-274C-B2D0-7F48805A0569}" destId="{23546451-0A7F-D945-AFB3-86539740A1F6}" srcOrd="0" destOrd="0" parTransId="{EF00463F-1226-4D47-9165-FD7A200A213C}" sibTransId="{DA271BAF-2D6D-5C47-9DC0-B2CF89DC40CB}"/>
    <dgm:cxn modelId="{3E8C0426-10AB-4840-8F2B-A5BA1DA59222}" type="presOf" srcId="{06770207-E8F9-274C-B2D0-7F48805A0569}" destId="{B4372D5C-9BB6-CA40-B31B-A552D93CA37C}" srcOrd="0" destOrd="0" presId="urn:microsoft.com/office/officeart/2005/8/layout/default#1"/>
    <dgm:cxn modelId="{872FE950-61ED-7F4C-B12F-54B8D15B1C1D}" srcId="{06770207-E8F9-274C-B2D0-7F48805A0569}" destId="{FBD38ED5-0C16-A448-93D8-1A36839046B6}" srcOrd="3" destOrd="0" parTransId="{5CEB8A04-BED6-814C-BA38-FA1E7284BC3F}" sibTransId="{D27A1059-5D09-CD43-90C2-D89F91098134}"/>
    <dgm:cxn modelId="{49C1C80B-D7BA-6145-BCC7-185FD2952AC5}" type="presOf" srcId="{080EF3B0-C666-4241-885E-B86E3A4DF3BE}" destId="{D498951D-B9E5-074D-A633-8765BD0E40E7}" srcOrd="0" destOrd="0" presId="urn:microsoft.com/office/officeart/2005/8/layout/default#1"/>
    <dgm:cxn modelId="{DBB944AF-3317-DE4A-9F1B-D1E247B1CEA5}" srcId="{06770207-E8F9-274C-B2D0-7F48805A0569}" destId="{0B9416B4-8593-2940-95D7-C4901EE5254E}" srcOrd="4" destOrd="0" parTransId="{54226844-DBC9-3243-A6BF-43A9226CB424}" sibTransId="{7DE9C6ED-9BC4-EE41-B7F7-0F1C6B60A220}"/>
    <dgm:cxn modelId="{72328E18-C482-6244-AE3D-3C20C0D0662F}" srcId="{06770207-E8F9-274C-B2D0-7F48805A0569}" destId="{6635D30B-C01A-E64C-89DF-F743F5B3200B}" srcOrd="5" destOrd="0" parTransId="{40DF8400-4872-6241-B296-72CE4AF92512}" sibTransId="{CF343699-F151-604D-9DA7-1A9931B9BEB5}"/>
    <dgm:cxn modelId="{56D0ED35-4F83-D346-A39C-73F555FC56EB}" type="presOf" srcId="{0B9416B4-8593-2940-95D7-C4901EE5254E}" destId="{CA4CB505-AC4B-A344-9B73-DBAE688B3B56}" srcOrd="0" destOrd="0" presId="urn:microsoft.com/office/officeart/2005/8/layout/default#1"/>
    <dgm:cxn modelId="{3F3C4279-FE42-FA4A-BEDC-962AE0A5BDA1}" srcId="{06770207-E8F9-274C-B2D0-7F48805A0569}" destId="{E860D186-F591-2F4F-8665-BF7EA64D0A37}" srcOrd="1" destOrd="0" parTransId="{8EEDF29D-F18E-CE48-AAFF-D3E36CD13A87}" sibTransId="{BA6DD07D-4CFE-EF4C-A87B-7EF49F1AFDBD}"/>
    <dgm:cxn modelId="{641FE353-4C48-204B-9CDD-08F9D07FCB91}" type="presOf" srcId="{23546451-0A7F-D945-AFB3-86539740A1F6}" destId="{0E85A06D-5EA6-6F48-84D4-C6C5C0FFDA4B}" srcOrd="0" destOrd="0" presId="urn:microsoft.com/office/officeart/2005/8/layout/default#1"/>
    <dgm:cxn modelId="{91665A90-F719-304D-9C72-9CA2D7FF075A}" type="presOf" srcId="{FBD38ED5-0C16-A448-93D8-1A36839046B6}" destId="{300E7B59-DB65-E342-8A39-01609CEE9560}" srcOrd="0" destOrd="0" presId="urn:microsoft.com/office/officeart/2005/8/layout/default#1"/>
    <dgm:cxn modelId="{357191D1-23F9-7343-B4A8-7F6B9FC27CB2}" srcId="{06770207-E8F9-274C-B2D0-7F48805A0569}" destId="{080EF3B0-C666-4241-885E-B86E3A4DF3BE}" srcOrd="2" destOrd="0" parTransId="{0D0067CF-5474-2345-8851-6D51F101E0B1}" sibTransId="{B1C953F8-9C64-3140-B300-A718C6D10265}"/>
    <dgm:cxn modelId="{5C05591D-E0C5-E745-BECD-0B88B0822517}" type="presOf" srcId="{E860D186-F591-2F4F-8665-BF7EA64D0A37}" destId="{9468F249-2229-6343-955A-16E121E67C0B}" srcOrd="0" destOrd="0" presId="urn:microsoft.com/office/officeart/2005/8/layout/default#1"/>
    <dgm:cxn modelId="{9C908954-EAB6-624F-AD71-11B86B379818}" type="presOf" srcId="{6635D30B-C01A-E64C-89DF-F743F5B3200B}" destId="{5B42ECAD-645F-8245-B99E-D104F7E56740}" srcOrd="0" destOrd="0" presId="urn:microsoft.com/office/officeart/2005/8/layout/default#1"/>
    <dgm:cxn modelId="{F68E817B-59BE-A44A-9962-D5A0C6C3754A}" type="presParOf" srcId="{B4372D5C-9BB6-CA40-B31B-A552D93CA37C}" destId="{0E85A06D-5EA6-6F48-84D4-C6C5C0FFDA4B}" srcOrd="0" destOrd="0" presId="urn:microsoft.com/office/officeart/2005/8/layout/default#1"/>
    <dgm:cxn modelId="{FAD1788A-3E66-1C47-A2EE-4392649FA56C}" type="presParOf" srcId="{B4372D5C-9BB6-CA40-B31B-A552D93CA37C}" destId="{86D08747-5BEA-A44A-AEBF-9B228BB6E8D3}" srcOrd="1" destOrd="0" presId="urn:microsoft.com/office/officeart/2005/8/layout/default#1"/>
    <dgm:cxn modelId="{8C87236B-FD3D-C648-8F81-5B6284784ADE}" type="presParOf" srcId="{B4372D5C-9BB6-CA40-B31B-A552D93CA37C}" destId="{9468F249-2229-6343-955A-16E121E67C0B}" srcOrd="2" destOrd="0" presId="urn:microsoft.com/office/officeart/2005/8/layout/default#1"/>
    <dgm:cxn modelId="{0C1B01CB-1311-DD48-9633-D331D9197FD0}" type="presParOf" srcId="{B4372D5C-9BB6-CA40-B31B-A552D93CA37C}" destId="{E38BD760-CBD2-A74F-A348-4D2220C09F02}" srcOrd="3" destOrd="0" presId="urn:microsoft.com/office/officeart/2005/8/layout/default#1"/>
    <dgm:cxn modelId="{17697351-03D3-0244-813A-2D7A3CA6D771}" type="presParOf" srcId="{B4372D5C-9BB6-CA40-B31B-A552D93CA37C}" destId="{D498951D-B9E5-074D-A633-8765BD0E40E7}" srcOrd="4" destOrd="0" presId="urn:microsoft.com/office/officeart/2005/8/layout/default#1"/>
    <dgm:cxn modelId="{21A160F8-FAEE-2B4F-ABDC-2040EB49AF31}" type="presParOf" srcId="{B4372D5C-9BB6-CA40-B31B-A552D93CA37C}" destId="{D604DB1D-1EE6-7144-9EF4-55DAB5D39A52}" srcOrd="5" destOrd="0" presId="urn:microsoft.com/office/officeart/2005/8/layout/default#1"/>
    <dgm:cxn modelId="{27BF99DE-C5BA-2944-8B2A-C6E2AB224D52}" type="presParOf" srcId="{B4372D5C-9BB6-CA40-B31B-A552D93CA37C}" destId="{300E7B59-DB65-E342-8A39-01609CEE9560}" srcOrd="6" destOrd="0" presId="urn:microsoft.com/office/officeart/2005/8/layout/default#1"/>
    <dgm:cxn modelId="{F14FBC98-278D-6A4D-A599-68700C7B54BE}" type="presParOf" srcId="{B4372D5C-9BB6-CA40-B31B-A552D93CA37C}" destId="{27C5CCF5-123F-1246-A67C-B0E3F994F65C}" srcOrd="7" destOrd="0" presId="urn:microsoft.com/office/officeart/2005/8/layout/default#1"/>
    <dgm:cxn modelId="{4FD07230-B8D5-F74E-B5FB-6C1BC03049EE}" type="presParOf" srcId="{B4372D5C-9BB6-CA40-B31B-A552D93CA37C}" destId="{CA4CB505-AC4B-A344-9B73-DBAE688B3B56}" srcOrd="8" destOrd="0" presId="urn:microsoft.com/office/officeart/2005/8/layout/default#1"/>
    <dgm:cxn modelId="{6C090782-7520-9F4C-8C2B-69A910254D41}" type="presParOf" srcId="{B4372D5C-9BB6-CA40-B31B-A552D93CA37C}" destId="{F90B1948-796B-8A46-80BB-F0FF9E483867}" srcOrd="9" destOrd="0" presId="urn:microsoft.com/office/officeart/2005/8/layout/default#1"/>
    <dgm:cxn modelId="{F82E3F8F-40EC-5148-8D37-CB6AB2025E58}" type="presParOf" srcId="{B4372D5C-9BB6-CA40-B31B-A552D93CA37C}" destId="{5B42ECAD-645F-8245-B99E-D104F7E56740}" srcOrd="10" destOrd="0" presId="urn:microsoft.com/office/officeart/2005/8/layout/defaul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B70887-0632-164A-91EE-F84480B9716A}"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C41F9DE7-CFF6-C445-BDF9-0F503863B044}">
      <dgm:prSet/>
      <dgm:spPr>
        <a:solidFill>
          <a:schemeClr val="accent3"/>
        </a:solidFill>
        <a:ln>
          <a:solidFill>
            <a:schemeClr val="accent3"/>
          </a:solidFill>
        </a:ln>
      </dgm:spPr>
      <dgm:t>
        <a:bodyPr/>
        <a:lstStyle/>
        <a:p>
          <a:pPr rtl="0"/>
          <a:r>
            <a:rPr lang="en-US" dirty="0" smtClean="0">
              <a:effectLst>
                <a:outerShdw blurRad="38100" dist="38100" dir="2700000" algn="tl">
                  <a:srgbClr val="000000">
                    <a:alpha val="43137"/>
                  </a:srgbClr>
                </a:outerShdw>
              </a:effectLst>
            </a:rPr>
            <a:t>Output and </a:t>
          </a:r>
          <a:r>
            <a:rPr lang="en-US" dirty="0" err="1" smtClean="0">
              <a:effectLst>
                <a:outerShdw blurRad="38100" dist="38100" dir="2700000" algn="tl">
                  <a:srgbClr val="000000">
                    <a:alpha val="43137"/>
                  </a:srgbClr>
                </a:outerShdw>
              </a:effectLst>
            </a:rPr>
            <a:t>antidependencies</a:t>
          </a:r>
          <a:r>
            <a:rPr lang="en-US" dirty="0" smtClean="0">
              <a:effectLst>
                <a:outerShdw blurRad="38100" dist="38100" dir="2700000" algn="tl">
                  <a:srgbClr val="000000">
                    <a:alpha val="43137"/>
                  </a:srgbClr>
                </a:outerShdw>
              </a:effectLst>
            </a:rPr>
            <a:t> occur because register contents may not reflect the correct ordering from the program</a:t>
          </a:r>
          <a:endParaRPr lang="en-US" dirty="0">
            <a:effectLst>
              <a:outerShdw blurRad="38100" dist="38100" dir="2700000" algn="tl">
                <a:srgbClr val="000000">
                  <a:alpha val="43137"/>
                </a:srgbClr>
              </a:outerShdw>
            </a:effectLst>
          </a:endParaRPr>
        </a:p>
      </dgm:t>
    </dgm:pt>
    <dgm:pt modelId="{4B20DAE4-2D2E-A74C-8D43-0363CB1C46E6}" type="parTrans" cxnId="{A6A7BF82-DFD8-3C40-8471-6C479BEA4C09}">
      <dgm:prSet/>
      <dgm:spPr/>
      <dgm:t>
        <a:bodyPr/>
        <a:lstStyle/>
        <a:p>
          <a:endParaRPr lang="en-US"/>
        </a:p>
      </dgm:t>
    </dgm:pt>
    <dgm:pt modelId="{C19EEE46-4A97-CC48-AD29-DF007BA77806}" type="sibTrans" cxnId="{A6A7BF82-DFD8-3C40-8471-6C479BEA4C09}">
      <dgm:prSet/>
      <dgm:spPr>
        <a:ln>
          <a:solidFill>
            <a:schemeClr val="accent1"/>
          </a:solidFill>
        </a:ln>
      </dgm:spPr>
      <dgm:t>
        <a:bodyPr/>
        <a:lstStyle/>
        <a:p>
          <a:endParaRPr lang="en-US"/>
        </a:p>
      </dgm:t>
    </dgm:pt>
    <dgm:pt modelId="{C576F49B-7A7D-7049-968E-0D7733DF143E}">
      <dgm:prSet/>
      <dgm:spPr>
        <a:solidFill>
          <a:schemeClr val="accent4"/>
        </a:solidFill>
        <a:ln>
          <a:solidFill>
            <a:schemeClr val="accent4"/>
          </a:solidFill>
        </a:ln>
      </dgm:spPr>
      <dgm:t>
        <a:bodyPr/>
        <a:lstStyle/>
        <a:p>
          <a:pPr rtl="0"/>
          <a:r>
            <a:rPr lang="en-US" dirty="0" smtClean="0">
              <a:effectLst>
                <a:outerShdw blurRad="38100" dist="38100" dir="2700000" algn="tl">
                  <a:srgbClr val="000000">
                    <a:alpha val="43137"/>
                  </a:srgbClr>
                </a:outerShdw>
              </a:effectLst>
            </a:rPr>
            <a:t>May result in a pipeline stall</a:t>
          </a:r>
          <a:endParaRPr lang="en-US" dirty="0">
            <a:effectLst>
              <a:outerShdw blurRad="38100" dist="38100" dir="2700000" algn="tl">
                <a:srgbClr val="000000">
                  <a:alpha val="43137"/>
                </a:srgbClr>
              </a:outerShdw>
            </a:effectLst>
          </a:endParaRPr>
        </a:p>
      </dgm:t>
    </dgm:pt>
    <dgm:pt modelId="{00FEF39B-1544-5540-BC40-F8DFACF4F3F2}" type="parTrans" cxnId="{02D87A00-34EB-E84A-B4B7-7A6962079D4C}">
      <dgm:prSet/>
      <dgm:spPr/>
      <dgm:t>
        <a:bodyPr/>
        <a:lstStyle/>
        <a:p>
          <a:endParaRPr lang="en-US"/>
        </a:p>
      </dgm:t>
    </dgm:pt>
    <dgm:pt modelId="{6C82B35B-1157-CD4F-87FD-A6A6701FBF0A}" type="sibTrans" cxnId="{02D87A00-34EB-E84A-B4B7-7A6962079D4C}">
      <dgm:prSet/>
      <dgm:spPr>
        <a:ln>
          <a:solidFill>
            <a:schemeClr val="accent1"/>
          </a:solidFill>
        </a:ln>
      </dgm:spPr>
      <dgm:t>
        <a:bodyPr/>
        <a:lstStyle/>
        <a:p>
          <a:endParaRPr lang="en-US"/>
        </a:p>
      </dgm:t>
    </dgm:pt>
    <dgm:pt modelId="{7169DFE4-1FF9-8D4B-9797-71FBB2B64AF6}">
      <dgm:prSet/>
      <dgm:spPr>
        <a:ln>
          <a:solidFill>
            <a:schemeClr val="accent1"/>
          </a:solidFill>
        </a:ln>
      </dgm:spPr>
      <dgm:t>
        <a:bodyPr/>
        <a:lstStyle/>
        <a:p>
          <a:pPr rtl="0"/>
          <a:r>
            <a:rPr lang="en-US" dirty="0" smtClean="0">
              <a:effectLst>
                <a:outerShdw blurRad="38100" dist="38100" dir="2700000" algn="tl">
                  <a:srgbClr val="000000">
                    <a:alpha val="43137"/>
                  </a:srgbClr>
                </a:outerShdw>
              </a:effectLst>
            </a:rPr>
            <a:t>Registers allocated dynamically</a:t>
          </a:r>
          <a:endParaRPr lang="en-US" dirty="0">
            <a:effectLst>
              <a:outerShdw blurRad="38100" dist="38100" dir="2700000" algn="tl">
                <a:srgbClr val="000000">
                  <a:alpha val="43137"/>
                </a:srgbClr>
              </a:outerShdw>
            </a:effectLst>
          </a:endParaRPr>
        </a:p>
      </dgm:t>
    </dgm:pt>
    <dgm:pt modelId="{B489D80A-73F0-8643-959E-E85AF9DA81B9}" type="parTrans" cxnId="{C453AE91-089F-2745-ABF4-1D0B396443DD}">
      <dgm:prSet/>
      <dgm:spPr/>
      <dgm:t>
        <a:bodyPr/>
        <a:lstStyle/>
        <a:p>
          <a:endParaRPr lang="en-US"/>
        </a:p>
      </dgm:t>
    </dgm:pt>
    <dgm:pt modelId="{974116CD-8907-7E4D-B126-DB23D94CD0F7}" type="sibTrans" cxnId="{C453AE91-089F-2745-ABF4-1D0B396443DD}">
      <dgm:prSet/>
      <dgm:spPr/>
      <dgm:t>
        <a:bodyPr/>
        <a:lstStyle/>
        <a:p>
          <a:endParaRPr lang="en-US"/>
        </a:p>
      </dgm:t>
    </dgm:pt>
    <dgm:pt modelId="{AB927E4D-B04C-EE4E-B15D-5E4C87597F9C}" type="pres">
      <dgm:prSet presAssocID="{53B70887-0632-164A-91EE-F84480B9716A}" presName="outerComposite" presStyleCnt="0">
        <dgm:presLayoutVars>
          <dgm:chMax val="5"/>
          <dgm:dir/>
          <dgm:resizeHandles val="exact"/>
        </dgm:presLayoutVars>
      </dgm:prSet>
      <dgm:spPr/>
      <dgm:t>
        <a:bodyPr/>
        <a:lstStyle/>
        <a:p>
          <a:endParaRPr lang="en-US"/>
        </a:p>
      </dgm:t>
    </dgm:pt>
    <dgm:pt modelId="{A9C91AB5-AED5-2548-8B1E-7E08DD5B3FE1}" type="pres">
      <dgm:prSet presAssocID="{53B70887-0632-164A-91EE-F84480B9716A}" presName="dummyMaxCanvas" presStyleCnt="0">
        <dgm:presLayoutVars/>
      </dgm:prSet>
      <dgm:spPr/>
    </dgm:pt>
    <dgm:pt modelId="{95899F77-A380-A24B-91DE-A74798A203B8}" type="pres">
      <dgm:prSet presAssocID="{53B70887-0632-164A-91EE-F84480B9716A}" presName="ThreeNodes_1" presStyleLbl="node1" presStyleIdx="0" presStyleCnt="3">
        <dgm:presLayoutVars>
          <dgm:bulletEnabled val="1"/>
        </dgm:presLayoutVars>
      </dgm:prSet>
      <dgm:spPr/>
      <dgm:t>
        <a:bodyPr/>
        <a:lstStyle/>
        <a:p>
          <a:endParaRPr lang="en-US"/>
        </a:p>
      </dgm:t>
    </dgm:pt>
    <dgm:pt modelId="{A63A6BB4-631A-F541-A6C4-BD7C6D329DDC}" type="pres">
      <dgm:prSet presAssocID="{53B70887-0632-164A-91EE-F84480B9716A}" presName="ThreeNodes_2" presStyleLbl="node1" presStyleIdx="1" presStyleCnt="3">
        <dgm:presLayoutVars>
          <dgm:bulletEnabled val="1"/>
        </dgm:presLayoutVars>
      </dgm:prSet>
      <dgm:spPr/>
      <dgm:t>
        <a:bodyPr/>
        <a:lstStyle/>
        <a:p>
          <a:endParaRPr lang="en-US"/>
        </a:p>
      </dgm:t>
    </dgm:pt>
    <dgm:pt modelId="{2A50F408-9870-6649-B2DC-8132E229FE59}" type="pres">
      <dgm:prSet presAssocID="{53B70887-0632-164A-91EE-F84480B9716A}" presName="ThreeNodes_3" presStyleLbl="node1" presStyleIdx="2" presStyleCnt="3">
        <dgm:presLayoutVars>
          <dgm:bulletEnabled val="1"/>
        </dgm:presLayoutVars>
      </dgm:prSet>
      <dgm:spPr/>
      <dgm:t>
        <a:bodyPr/>
        <a:lstStyle/>
        <a:p>
          <a:endParaRPr lang="en-US"/>
        </a:p>
      </dgm:t>
    </dgm:pt>
    <dgm:pt modelId="{8A8FF73D-6895-2448-830F-4E9AE4DC3C03}" type="pres">
      <dgm:prSet presAssocID="{53B70887-0632-164A-91EE-F84480B9716A}" presName="ThreeConn_1-2" presStyleLbl="fgAccFollowNode1" presStyleIdx="0" presStyleCnt="2">
        <dgm:presLayoutVars>
          <dgm:bulletEnabled val="1"/>
        </dgm:presLayoutVars>
      </dgm:prSet>
      <dgm:spPr/>
      <dgm:t>
        <a:bodyPr/>
        <a:lstStyle/>
        <a:p>
          <a:endParaRPr lang="en-US"/>
        </a:p>
      </dgm:t>
    </dgm:pt>
    <dgm:pt modelId="{22ECF5CB-3144-F94E-A7F2-7180A9A6B2BD}" type="pres">
      <dgm:prSet presAssocID="{53B70887-0632-164A-91EE-F84480B9716A}" presName="ThreeConn_2-3" presStyleLbl="fgAccFollowNode1" presStyleIdx="1" presStyleCnt="2">
        <dgm:presLayoutVars>
          <dgm:bulletEnabled val="1"/>
        </dgm:presLayoutVars>
      </dgm:prSet>
      <dgm:spPr/>
      <dgm:t>
        <a:bodyPr/>
        <a:lstStyle/>
        <a:p>
          <a:endParaRPr lang="en-US"/>
        </a:p>
      </dgm:t>
    </dgm:pt>
    <dgm:pt modelId="{19F80D04-5105-FE4C-8942-7946D27255DF}" type="pres">
      <dgm:prSet presAssocID="{53B70887-0632-164A-91EE-F84480B9716A}" presName="ThreeNodes_1_text" presStyleLbl="node1" presStyleIdx="2" presStyleCnt="3">
        <dgm:presLayoutVars>
          <dgm:bulletEnabled val="1"/>
        </dgm:presLayoutVars>
      </dgm:prSet>
      <dgm:spPr/>
      <dgm:t>
        <a:bodyPr/>
        <a:lstStyle/>
        <a:p>
          <a:endParaRPr lang="en-US"/>
        </a:p>
      </dgm:t>
    </dgm:pt>
    <dgm:pt modelId="{81E1DB5A-51F8-704C-BEB0-41756D537339}" type="pres">
      <dgm:prSet presAssocID="{53B70887-0632-164A-91EE-F84480B9716A}" presName="ThreeNodes_2_text" presStyleLbl="node1" presStyleIdx="2" presStyleCnt="3">
        <dgm:presLayoutVars>
          <dgm:bulletEnabled val="1"/>
        </dgm:presLayoutVars>
      </dgm:prSet>
      <dgm:spPr/>
      <dgm:t>
        <a:bodyPr/>
        <a:lstStyle/>
        <a:p>
          <a:endParaRPr lang="en-US"/>
        </a:p>
      </dgm:t>
    </dgm:pt>
    <dgm:pt modelId="{F7F130AF-91E5-8F4B-BD3A-84EE15FD26D3}" type="pres">
      <dgm:prSet presAssocID="{53B70887-0632-164A-91EE-F84480B9716A}" presName="ThreeNodes_3_text" presStyleLbl="node1" presStyleIdx="2" presStyleCnt="3">
        <dgm:presLayoutVars>
          <dgm:bulletEnabled val="1"/>
        </dgm:presLayoutVars>
      </dgm:prSet>
      <dgm:spPr/>
      <dgm:t>
        <a:bodyPr/>
        <a:lstStyle/>
        <a:p>
          <a:endParaRPr lang="en-US"/>
        </a:p>
      </dgm:t>
    </dgm:pt>
  </dgm:ptLst>
  <dgm:cxnLst>
    <dgm:cxn modelId="{02D87A00-34EB-E84A-B4B7-7A6962079D4C}" srcId="{53B70887-0632-164A-91EE-F84480B9716A}" destId="{C576F49B-7A7D-7049-968E-0D7733DF143E}" srcOrd="1" destOrd="0" parTransId="{00FEF39B-1544-5540-BC40-F8DFACF4F3F2}" sibTransId="{6C82B35B-1157-CD4F-87FD-A6A6701FBF0A}"/>
    <dgm:cxn modelId="{12889F65-0A0B-3640-BDF0-FB086C4E5CE7}" type="presOf" srcId="{C41F9DE7-CFF6-C445-BDF9-0F503863B044}" destId="{19F80D04-5105-FE4C-8942-7946D27255DF}" srcOrd="1" destOrd="0" presId="urn:microsoft.com/office/officeart/2005/8/layout/vProcess5"/>
    <dgm:cxn modelId="{99A845BF-C7D7-8E41-B87A-78E052DEDD4B}" type="presOf" srcId="{C19EEE46-4A97-CC48-AD29-DF007BA77806}" destId="{8A8FF73D-6895-2448-830F-4E9AE4DC3C03}" srcOrd="0" destOrd="0" presId="urn:microsoft.com/office/officeart/2005/8/layout/vProcess5"/>
    <dgm:cxn modelId="{F97C5383-6715-C745-B4B3-E8F57FB46B6E}" type="presOf" srcId="{7169DFE4-1FF9-8D4B-9797-71FBB2B64AF6}" destId="{F7F130AF-91E5-8F4B-BD3A-84EE15FD26D3}" srcOrd="1" destOrd="0" presId="urn:microsoft.com/office/officeart/2005/8/layout/vProcess5"/>
    <dgm:cxn modelId="{1D9DACB5-8947-124C-867C-4BDB84D487FB}" type="presOf" srcId="{C576F49B-7A7D-7049-968E-0D7733DF143E}" destId="{81E1DB5A-51F8-704C-BEB0-41756D537339}" srcOrd="1" destOrd="0" presId="urn:microsoft.com/office/officeart/2005/8/layout/vProcess5"/>
    <dgm:cxn modelId="{9D5973A2-1F04-1145-92DF-5D9C377085FF}" type="presOf" srcId="{C576F49B-7A7D-7049-968E-0D7733DF143E}" destId="{A63A6BB4-631A-F541-A6C4-BD7C6D329DDC}" srcOrd="0" destOrd="0" presId="urn:microsoft.com/office/officeart/2005/8/layout/vProcess5"/>
    <dgm:cxn modelId="{A30CEA71-1B65-3E4A-B335-DA3CF68B6D92}" type="presOf" srcId="{6C82B35B-1157-CD4F-87FD-A6A6701FBF0A}" destId="{22ECF5CB-3144-F94E-A7F2-7180A9A6B2BD}" srcOrd="0" destOrd="0" presId="urn:microsoft.com/office/officeart/2005/8/layout/vProcess5"/>
    <dgm:cxn modelId="{C453AE91-089F-2745-ABF4-1D0B396443DD}" srcId="{53B70887-0632-164A-91EE-F84480B9716A}" destId="{7169DFE4-1FF9-8D4B-9797-71FBB2B64AF6}" srcOrd="2" destOrd="0" parTransId="{B489D80A-73F0-8643-959E-E85AF9DA81B9}" sibTransId="{974116CD-8907-7E4D-B126-DB23D94CD0F7}"/>
    <dgm:cxn modelId="{0C4B69F5-CE13-FD48-93A5-618F36EB7EF9}" type="presOf" srcId="{53B70887-0632-164A-91EE-F84480B9716A}" destId="{AB927E4D-B04C-EE4E-B15D-5E4C87597F9C}" srcOrd="0" destOrd="0" presId="urn:microsoft.com/office/officeart/2005/8/layout/vProcess5"/>
    <dgm:cxn modelId="{91B1D255-3E28-314E-8460-B7674ECAD730}" type="presOf" srcId="{C41F9DE7-CFF6-C445-BDF9-0F503863B044}" destId="{95899F77-A380-A24B-91DE-A74798A203B8}" srcOrd="0" destOrd="0" presId="urn:microsoft.com/office/officeart/2005/8/layout/vProcess5"/>
    <dgm:cxn modelId="{A6A7BF82-DFD8-3C40-8471-6C479BEA4C09}" srcId="{53B70887-0632-164A-91EE-F84480B9716A}" destId="{C41F9DE7-CFF6-C445-BDF9-0F503863B044}" srcOrd="0" destOrd="0" parTransId="{4B20DAE4-2D2E-A74C-8D43-0363CB1C46E6}" sibTransId="{C19EEE46-4A97-CC48-AD29-DF007BA77806}"/>
    <dgm:cxn modelId="{7644D86B-A3AE-D24D-8F4E-627793E74915}" type="presOf" srcId="{7169DFE4-1FF9-8D4B-9797-71FBB2B64AF6}" destId="{2A50F408-9870-6649-B2DC-8132E229FE59}" srcOrd="0" destOrd="0" presId="urn:microsoft.com/office/officeart/2005/8/layout/vProcess5"/>
    <dgm:cxn modelId="{83BF73EA-76A2-E84E-997A-E4E26359E426}" type="presParOf" srcId="{AB927E4D-B04C-EE4E-B15D-5E4C87597F9C}" destId="{A9C91AB5-AED5-2548-8B1E-7E08DD5B3FE1}" srcOrd="0" destOrd="0" presId="urn:microsoft.com/office/officeart/2005/8/layout/vProcess5"/>
    <dgm:cxn modelId="{7D6D5567-3276-8A41-A861-F65E9E26BF3D}" type="presParOf" srcId="{AB927E4D-B04C-EE4E-B15D-5E4C87597F9C}" destId="{95899F77-A380-A24B-91DE-A74798A203B8}" srcOrd="1" destOrd="0" presId="urn:microsoft.com/office/officeart/2005/8/layout/vProcess5"/>
    <dgm:cxn modelId="{47B75811-D8A2-5740-9C03-971D48FE265F}" type="presParOf" srcId="{AB927E4D-B04C-EE4E-B15D-5E4C87597F9C}" destId="{A63A6BB4-631A-F541-A6C4-BD7C6D329DDC}" srcOrd="2" destOrd="0" presId="urn:microsoft.com/office/officeart/2005/8/layout/vProcess5"/>
    <dgm:cxn modelId="{2C267D01-0358-3B44-892C-A7970A58F272}" type="presParOf" srcId="{AB927E4D-B04C-EE4E-B15D-5E4C87597F9C}" destId="{2A50F408-9870-6649-B2DC-8132E229FE59}" srcOrd="3" destOrd="0" presId="urn:microsoft.com/office/officeart/2005/8/layout/vProcess5"/>
    <dgm:cxn modelId="{5932118D-C5AC-0E4F-B2C6-1F8DDB0606B5}" type="presParOf" srcId="{AB927E4D-B04C-EE4E-B15D-5E4C87597F9C}" destId="{8A8FF73D-6895-2448-830F-4E9AE4DC3C03}" srcOrd="4" destOrd="0" presId="urn:microsoft.com/office/officeart/2005/8/layout/vProcess5"/>
    <dgm:cxn modelId="{69969B4F-2CFC-DD4B-A11B-95C83642158F}" type="presParOf" srcId="{AB927E4D-B04C-EE4E-B15D-5E4C87597F9C}" destId="{22ECF5CB-3144-F94E-A7F2-7180A9A6B2BD}" srcOrd="5" destOrd="0" presId="urn:microsoft.com/office/officeart/2005/8/layout/vProcess5"/>
    <dgm:cxn modelId="{BDAC4E0E-59D6-3C4B-9816-7BEF4AF98AF7}" type="presParOf" srcId="{AB927E4D-B04C-EE4E-B15D-5E4C87597F9C}" destId="{19F80D04-5105-FE4C-8942-7946D27255DF}" srcOrd="6" destOrd="0" presId="urn:microsoft.com/office/officeart/2005/8/layout/vProcess5"/>
    <dgm:cxn modelId="{6CC0A04F-36E3-B14B-93F9-AA33A465BE60}" type="presParOf" srcId="{AB927E4D-B04C-EE4E-B15D-5E4C87597F9C}" destId="{81E1DB5A-51F8-704C-BEB0-41756D537339}" srcOrd="7" destOrd="0" presId="urn:microsoft.com/office/officeart/2005/8/layout/vProcess5"/>
    <dgm:cxn modelId="{2747999E-1512-414D-AFAE-A4A65789F332}" type="presParOf" srcId="{AB927E4D-B04C-EE4E-B15D-5E4C87597F9C}" destId="{F7F130AF-91E5-8F4B-BD3A-84EE15FD26D3}"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85A06D-5EA6-6F48-84D4-C6C5C0FFDA4B}">
      <dsp:nvSpPr>
        <dsp:cNvPr id="0" name=""/>
        <dsp:cNvSpPr/>
      </dsp:nvSpPr>
      <dsp:spPr>
        <a:xfrm>
          <a:off x="429797" y="1116"/>
          <a:ext cx="2856383" cy="1713830"/>
        </a:xfrm>
        <a:prstGeom prst="rect">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dirty="0" smtClean="0">
              <a:effectLst>
                <a:outerShdw blurRad="38100" dist="38100" dir="2700000" algn="tl">
                  <a:srgbClr val="000000">
                    <a:alpha val="43137"/>
                  </a:srgbClr>
                </a:outerShdw>
              </a:effectLst>
            </a:rPr>
            <a:t>Term first coined in 1987</a:t>
          </a:r>
          <a:endParaRPr lang="en-US" sz="1900" kern="1200" dirty="0">
            <a:effectLst>
              <a:outerShdw blurRad="38100" dist="38100" dir="2700000" algn="tl">
                <a:srgbClr val="000000">
                  <a:alpha val="43137"/>
                </a:srgbClr>
              </a:outerShdw>
            </a:effectLst>
          </a:endParaRPr>
        </a:p>
      </dsp:txBody>
      <dsp:txXfrm>
        <a:off x="429797" y="1116"/>
        <a:ext cx="2856383" cy="1713830"/>
      </dsp:txXfrm>
    </dsp:sp>
    <dsp:sp modelId="{9468F249-2229-6343-955A-16E121E67C0B}">
      <dsp:nvSpPr>
        <dsp:cNvPr id="0" name=""/>
        <dsp:cNvSpPr/>
      </dsp:nvSpPr>
      <dsp:spPr>
        <a:xfrm>
          <a:off x="3571819" y="1116"/>
          <a:ext cx="2856383" cy="1713830"/>
        </a:xfrm>
        <a:prstGeom prst="rect">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dirty="0" smtClean="0">
              <a:effectLst>
                <a:outerShdw blurRad="38100" dist="38100" dir="2700000" algn="tl">
                  <a:srgbClr val="000000">
                    <a:alpha val="43137"/>
                  </a:srgbClr>
                </a:outerShdw>
              </a:effectLst>
            </a:rPr>
            <a:t>Refers to a machine that is designed to improve the performance of the execution of scalar instructions</a:t>
          </a:r>
          <a:endParaRPr lang="en-US" sz="1900" kern="1200" dirty="0">
            <a:effectLst>
              <a:outerShdw blurRad="38100" dist="38100" dir="2700000" algn="tl">
                <a:srgbClr val="000000">
                  <a:alpha val="43137"/>
                </a:srgbClr>
              </a:outerShdw>
            </a:effectLst>
          </a:endParaRPr>
        </a:p>
      </dsp:txBody>
      <dsp:txXfrm>
        <a:off x="3571819" y="1116"/>
        <a:ext cx="2856383" cy="1713830"/>
      </dsp:txXfrm>
    </dsp:sp>
    <dsp:sp modelId="{D498951D-B9E5-074D-A633-8765BD0E40E7}">
      <dsp:nvSpPr>
        <dsp:cNvPr id="0" name=""/>
        <dsp:cNvSpPr/>
      </dsp:nvSpPr>
      <dsp:spPr>
        <a:xfrm>
          <a:off x="429797" y="2000584"/>
          <a:ext cx="2856383" cy="1713830"/>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dirty="0" smtClean="0">
              <a:effectLst>
                <a:outerShdw blurRad="38100" dist="38100" dir="2700000" algn="tl">
                  <a:srgbClr val="000000">
                    <a:alpha val="43137"/>
                  </a:srgbClr>
                </a:outerShdw>
              </a:effectLst>
            </a:rPr>
            <a:t>In most applications the bulk of the operations are on scalar quantities</a:t>
          </a:r>
          <a:endParaRPr lang="en-US" sz="1900" kern="1200" dirty="0">
            <a:effectLst>
              <a:outerShdw blurRad="38100" dist="38100" dir="2700000" algn="tl">
                <a:srgbClr val="000000">
                  <a:alpha val="43137"/>
                </a:srgbClr>
              </a:outerShdw>
            </a:effectLst>
          </a:endParaRPr>
        </a:p>
      </dsp:txBody>
      <dsp:txXfrm>
        <a:off x="429797" y="2000584"/>
        <a:ext cx="2856383" cy="1713830"/>
      </dsp:txXfrm>
    </dsp:sp>
    <dsp:sp modelId="{300E7B59-DB65-E342-8A39-01609CEE9560}">
      <dsp:nvSpPr>
        <dsp:cNvPr id="0" name=""/>
        <dsp:cNvSpPr/>
      </dsp:nvSpPr>
      <dsp:spPr>
        <a:xfrm>
          <a:off x="3571819" y="2000584"/>
          <a:ext cx="2856383" cy="1713830"/>
        </a:xfrm>
        <a:prstGeom prst="rect">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dirty="0" smtClean="0">
              <a:effectLst>
                <a:outerShdw blurRad="38100" dist="38100" dir="2700000" algn="tl">
                  <a:srgbClr val="000000">
                    <a:alpha val="43137"/>
                  </a:srgbClr>
                </a:outerShdw>
              </a:effectLst>
            </a:rPr>
            <a:t>Represents the next step in the evolution of high-performance general-purpose processors</a:t>
          </a:r>
          <a:endParaRPr lang="en-US" sz="1900" kern="1200" dirty="0">
            <a:effectLst>
              <a:outerShdw blurRad="38100" dist="38100" dir="2700000" algn="tl">
                <a:srgbClr val="000000">
                  <a:alpha val="43137"/>
                </a:srgbClr>
              </a:outerShdw>
            </a:effectLst>
          </a:endParaRPr>
        </a:p>
      </dsp:txBody>
      <dsp:txXfrm>
        <a:off x="3571819" y="2000584"/>
        <a:ext cx="2856383" cy="1713830"/>
      </dsp:txXfrm>
    </dsp:sp>
    <dsp:sp modelId="{CA4CB505-AC4B-A344-9B73-DBAE688B3B56}">
      <dsp:nvSpPr>
        <dsp:cNvPr id="0" name=""/>
        <dsp:cNvSpPr/>
      </dsp:nvSpPr>
      <dsp:spPr>
        <a:xfrm>
          <a:off x="429797" y="4000053"/>
          <a:ext cx="2856383" cy="1713830"/>
        </a:xfrm>
        <a:prstGeom prst="rect">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dirty="0" smtClean="0">
              <a:effectLst>
                <a:outerShdw blurRad="38100" dist="38100" dir="2700000" algn="tl">
                  <a:srgbClr val="000000">
                    <a:alpha val="43137"/>
                  </a:srgbClr>
                </a:outerShdw>
              </a:effectLst>
            </a:rPr>
            <a:t>Essence of the approach is the ability to execute instructions independently and concurrently in different pipelines</a:t>
          </a:r>
          <a:endParaRPr lang="en-US" sz="1900" kern="1200" dirty="0">
            <a:effectLst>
              <a:outerShdw blurRad="38100" dist="38100" dir="2700000" algn="tl">
                <a:srgbClr val="000000">
                  <a:alpha val="43137"/>
                </a:srgbClr>
              </a:outerShdw>
            </a:effectLst>
          </a:endParaRPr>
        </a:p>
      </dsp:txBody>
      <dsp:txXfrm>
        <a:off x="429797" y="4000053"/>
        <a:ext cx="2856383" cy="1713830"/>
      </dsp:txXfrm>
    </dsp:sp>
    <dsp:sp modelId="{5B42ECAD-645F-8245-B99E-D104F7E56740}">
      <dsp:nvSpPr>
        <dsp:cNvPr id="0" name=""/>
        <dsp:cNvSpPr/>
      </dsp:nvSpPr>
      <dsp:spPr>
        <a:xfrm>
          <a:off x="3571819" y="4000053"/>
          <a:ext cx="2856383" cy="1713830"/>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dirty="0" smtClean="0">
              <a:effectLst>
                <a:outerShdw blurRad="38100" dist="38100" dir="2700000" algn="tl">
                  <a:srgbClr val="000000">
                    <a:alpha val="43137"/>
                  </a:srgbClr>
                </a:outerShdw>
              </a:effectLst>
            </a:rPr>
            <a:t>Concept can be further exploited by allowing instructions to be executed in an order different from the program order</a:t>
          </a:r>
          <a:endParaRPr lang="en-US" sz="1900" kern="1200" dirty="0">
            <a:effectLst>
              <a:outerShdw blurRad="38100" dist="38100" dir="2700000" algn="tl">
                <a:srgbClr val="000000">
                  <a:alpha val="43137"/>
                </a:srgbClr>
              </a:outerShdw>
            </a:effectLst>
          </a:endParaRPr>
        </a:p>
      </dsp:txBody>
      <dsp:txXfrm>
        <a:off x="3571819" y="4000053"/>
        <a:ext cx="2856383" cy="17138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899F77-A380-A24B-91DE-A74798A203B8}">
      <dsp:nvSpPr>
        <dsp:cNvPr id="0" name=""/>
        <dsp:cNvSpPr/>
      </dsp:nvSpPr>
      <dsp:spPr>
        <a:xfrm>
          <a:off x="0" y="0"/>
          <a:ext cx="6995160" cy="1426368"/>
        </a:xfrm>
        <a:prstGeom prst="roundRect">
          <a:avLst>
            <a:gd name="adj" fmla="val 100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dirty="0" smtClean="0">
              <a:effectLst>
                <a:outerShdw blurRad="38100" dist="38100" dir="2700000" algn="tl">
                  <a:srgbClr val="000000">
                    <a:alpha val="43137"/>
                  </a:srgbClr>
                </a:outerShdw>
              </a:effectLst>
            </a:rPr>
            <a:t>Output and </a:t>
          </a:r>
          <a:r>
            <a:rPr lang="en-US" sz="2200" kern="1200" dirty="0" err="1" smtClean="0">
              <a:effectLst>
                <a:outerShdw blurRad="38100" dist="38100" dir="2700000" algn="tl">
                  <a:srgbClr val="000000">
                    <a:alpha val="43137"/>
                  </a:srgbClr>
                </a:outerShdw>
              </a:effectLst>
            </a:rPr>
            <a:t>antidependencies</a:t>
          </a:r>
          <a:r>
            <a:rPr lang="en-US" sz="2200" kern="1200" dirty="0" smtClean="0">
              <a:effectLst>
                <a:outerShdw blurRad="38100" dist="38100" dir="2700000" algn="tl">
                  <a:srgbClr val="000000">
                    <a:alpha val="43137"/>
                  </a:srgbClr>
                </a:outerShdw>
              </a:effectLst>
            </a:rPr>
            <a:t> occur because register contents may not reflect the correct ordering from the program</a:t>
          </a:r>
          <a:endParaRPr lang="en-US" sz="2200" kern="1200" dirty="0">
            <a:effectLst>
              <a:outerShdw blurRad="38100" dist="38100" dir="2700000" algn="tl">
                <a:srgbClr val="000000">
                  <a:alpha val="43137"/>
                </a:srgbClr>
              </a:outerShdw>
            </a:effectLst>
          </a:endParaRPr>
        </a:p>
      </dsp:txBody>
      <dsp:txXfrm>
        <a:off x="41777" y="41777"/>
        <a:ext cx="5455996" cy="1342814"/>
      </dsp:txXfrm>
    </dsp:sp>
    <dsp:sp modelId="{A63A6BB4-631A-F541-A6C4-BD7C6D329DDC}">
      <dsp:nvSpPr>
        <dsp:cNvPr id="0" name=""/>
        <dsp:cNvSpPr/>
      </dsp:nvSpPr>
      <dsp:spPr>
        <a:xfrm>
          <a:off x="617219" y="1664097"/>
          <a:ext cx="6995160" cy="1426368"/>
        </a:xfrm>
        <a:prstGeom prst="roundRect">
          <a:avLst>
            <a:gd name="adj" fmla="val 10000"/>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dirty="0" smtClean="0">
              <a:effectLst>
                <a:outerShdw blurRad="38100" dist="38100" dir="2700000" algn="tl">
                  <a:srgbClr val="000000">
                    <a:alpha val="43137"/>
                  </a:srgbClr>
                </a:outerShdw>
              </a:effectLst>
            </a:rPr>
            <a:t>May result in a pipeline stall</a:t>
          </a:r>
          <a:endParaRPr lang="en-US" sz="2200" kern="1200" dirty="0">
            <a:effectLst>
              <a:outerShdw blurRad="38100" dist="38100" dir="2700000" algn="tl">
                <a:srgbClr val="000000">
                  <a:alpha val="43137"/>
                </a:srgbClr>
              </a:outerShdw>
            </a:effectLst>
          </a:endParaRPr>
        </a:p>
      </dsp:txBody>
      <dsp:txXfrm>
        <a:off x="658996" y="1705874"/>
        <a:ext cx="5367246" cy="1342814"/>
      </dsp:txXfrm>
    </dsp:sp>
    <dsp:sp modelId="{2A50F408-9870-6649-B2DC-8132E229FE59}">
      <dsp:nvSpPr>
        <dsp:cNvPr id="0" name=""/>
        <dsp:cNvSpPr/>
      </dsp:nvSpPr>
      <dsp:spPr>
        <a:xfrm>
          <a:off x="1234439" y="3328194"/>
          <a:ext cx="6995160" cy="1426368"/>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dirty="0" smtClean="0">
              <a:effectLst>
                <a:outerShdw blurRad="38100" dist="38100" dir="2700000" algn="tl">
                  <a:srgbClr val="000000">
                    <a:alpha val="43137"/>
                  </a:srgbClr>
                </a:outerShdw>
              </a:effectLst>
            </a:rPr>
            <a:t>Registers allocated dynamically</a:t>
          </a:r>
          <a:endParaRPr lang="en-US" sz="2200" kern="1200" dirty="0">
            <a:effectLst>
              <a:outerShdw blurRad="38100" dist="38100" dir="2700000" algn="tl">
                <a:srgbClr val="000000">
                  <a:alpha val="43137"/>
                </a:srgbClr>
              </a:outerShdw>
            </a:effectLst>
          </a:endParaRPr>
        </a:p>
      </dsp:txBody>
      <dsp:txXfrm>
        <a:off x="1276216" y="3369971"/>
        <a:ext cx="5367246" cy="1342814"/>
      </dsp:txXfrm>
    </dsp:sp>
    <dsp:sp modelId="{8A8FF73D-6895-2448-830F-4E9AE4DC3C03}">
      <dsp:nvSpPr>
        <dsp:cNvPr id="0" name=""/>
        <dsp:cNvSpPr/>
      </dsp:nvSpPr>
      <dsp:spPr>
        <a:xfrm>
          <a:off x="6068020" y="1081663"/>
          <a:ext cx="927139" cy="927139"/>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6276626" y="1081663"/>
        <a:ext cx="509927" cy="697672"/>
      </dsp:txXfrm>
    </dsp:sp>
    <dsp:sp modelId="{22ECF5CB-3144-F94E-A7F2-7180A9A6B2BD}">
      <dsp:nvSpPr>
        <dsp:cNvPr id="0" name=""/>
        <dsp:cNvSpPr/>
      </dsp:nvSpPr>
      <dsp:spPr>
        <a:xfrm>
          <a:off x="6685240" y="2736251"/>
          <a:ext cx="927139" cy="927139"/>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6893846" y="2736251"/>
        <a:ext cx="509927" cy="697672"/>
      </dsp:txXfrm>
    </dsp:sp>
  </dsp:spTree>
</dsp:drawing>
</file>

<file path=ppt/diagrams/layout1.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defRPr sz="1200"/>
            </a:lvl1pPr>
          </a:lstStyle>
          <a:p>
            <a:endParaRPr lang="en-US" dirty="0"/>
          </a:p>
        </p:txBody>
      </p:sp>
      <p:sp>
        <p:nvSpPr>
          <p:cNvPr id="3993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lgn="r">
              <a:defRPr sz="1200"/>
            </a:lvl1pPr>
          </a:lstStyle>
          <a:p>
            <a:endParaRPr lang="en-US" dirty="0"/>
          </a:p>
        </p:txBody>
      </p:sp>
      <p:sp>
        <p:nvSpPr>
          <p:cNvPr id="3994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defRPr sz="1200"/>
            </a:lvl1pPr>
          </a:lstStyle>
          <a:p>
            <a:endParaRPr lang="en-US" dirty="0"/>
          </a:p>
        </p:txBody>
      </p:sp>
      <p:sp>
        <p:nvSpPr>
          <p:cNvPr id="3994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lgn="r">
              <a:defRPr sz="1200"/>
            </a:lvl1pPr>
          </a:lstStyle>
          <a:p>
            <a:fld id="{3B6F6C69-8871-1E42-8BD9-D6D1047AE76D}" type="slidenum">
              <a:rPr lang="en-US"/>
              <a:pPr/>
              <a:t>‹#›</a:t>
            </a:fld>
            <a:endParaRPr lang="en-US" dirty="0"/>
          </a:p>
        </p:txBody>
      </p:sp>
    </p:spTree>
    <p:extLst>
      <p:ext uri="{BB962C8B-B14F-4D97-AF65-F5344CB8AC3E}">
        <p14:creationId xmlns:p14="http://schemas.microsoft.com/office/powerpoint/2010/main" val="28059353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defRPr sz="1200"/>
            </a:lvl1pPr>
          </a:lstStyle>
          <a:p>
            <a:endParaRPr lang="en-GB" dirty="0"/>
          </a:p>
        </p:txBody>
      </p:sp>
      <p:sp>
        <p:nvSpPr>
          <p:cNvPr id="3789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lgn="r">
              <a:defRPr sz="1200"/>
            </a:lvl1pPr>
          </a:lstStyle>
          <a:p>
            <a:endParaRPr lang="en-GB" dirty="0"/>
          </a:p>
        </p:txBody>
      </p:sp>
      <p:sp>
        <p:nvSpPr>
          <p:cNvPr id="378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789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789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defRPr sz="1200"/>
            </a:lvl1pPr>
          </a:lstStyle>
          <a:p>
            <a:endParaRPr lang="en-GB" dirty="0"/>
          </a:p>
        </p:txBody>
      </p:sp>
      <p:sp>
        <p:nvSpPr>
          <p:cNvPr id="3789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lgn="r">
              <a:defRPr sz="1200"/>
            </a:lvl1pPr>
          </a:lstStyle>
          <a:p>
            <a:fld id="{5D9698E6-F8F9-9C4C-8FAC-D2C8BDBC2CEF}" type="slidenum">
              <a:rPr lang="en-GB"/>
              <a:pPr/>
              <a:t>‹#›</a:t>
            </a:fld>
            <a:endParaRPr lang="en-GB" dirty="0"/>
          </a:p>
        </p:txBody>
      </p:sp>
    </p:spTree>
    <p:extLst>
      <p:ext uri="{BB962C8B-B14F-4D97-AF65-F5344CB8AC3E}">
        <p14:creationId xmlns:p14="http://schemas.microsoft.com/office/powerpoint/2010/main" val="35387094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8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84" charset="0"/>
        <a:ea typeface="ＭＳ Ｐゴシック" pitchFamily="-84"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84" charset="0"/>
        <a:ea typeface="ＭＳ Ｐゴシック" pitchFamily="-84"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84" charset="0"/>
        <a:ea typeface="ＭＳ Ｐゴシック" pitchFamily="-84"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84" charset="0"/>
        <a:ea typeface="ＭＳ Ｐゴシック" pitchFamily="-8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Lecture slides prepared for “Computer Organization</a:t>
            </a:r>
            <a:r>
              <a:rPr lang="en-US" baseline="0" dirty="0" smtClean="0">
                <a:latin typeface="Times New Roman" pitchFamily="-110" charset="0"/>
              </a:rPr>
              <a:t> and Architecture</a:t>
            </a:r>
            <a:r>
              <a:rPr lang="en-US" dirty="0" smtClean="0">
                <a:latin typeface="Times New Roman" pitchFamily="-110" charset="0"/>
              </a:rPr>
              <a:t>”, 9/e, by William Stallings, Chapter 16 “Instruction-Level</a:t>
            </a:r>
            <a:r>
              <a:rPr lang="en-US" baseline="0" dirty="0" smtClean="0">
                <a:latin typeface="Times New Roman" pitchFamily="-110" charset="0"/>
              </a:rPr>
              <a:t> Parallelism and Superscalar Processors</a:t>
            </a:r>
            <a:r>
              <a:rPr lang="en-US" dirty="0" smtClean="0">
                <a:latin typeface="Times New Roman" pitchFamily="-110" charset="0"/>
              </a:rPr>
              <a:t>”.</a:t>
            </a:r>
            <a:endParaRPr lang="en-AU" dirty="0" smtClean="0">
              <a:latin typeface="Times New Roman" pitchFamily="-110" charset="0"/>
            </a:endParaRPr>
          </a:p>
          <a:p>
            <a:endParaRPr lang="en-GB" dirty="0"/>
          </a:p>
        </p:txBody>
      </p:sp>
    </p:spTree>
    <p:extLst>
      <p:ext uri="{BB962C8B-B14F-4D97-AF65-F5344CB8AC3E}">
        <p14:creationId xmlns:p14="http://schemas.microsoft.com/office/powerpoint/2010/main" val="27111639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A98DE6-0394-F545-BA8B-107F15C52C78}" type="slidenum">
              <a:rPr lang="en-GB"/>
              <a:pPr/>
              <a:t>10</a:t>
            </a:fld>
            <a:endParaRPr lang="en-GB" dirty="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As was mentioned, machine parallelism is not simply a matter of having multiple instances of each pipeline stage. The processor must also be able to identify instruction-level parallelism and orchestrate the fetching, decoding, and execution of instructions in parallel. [JOHN91] uses the term </a:t>
            </a:r>
            <a:r>
              <a:rPr kumimoji="1" lang="en-US" sz="1200" b="1" kern="1200" dirty="0" smtClean="0">
                <a:solidFill>
                  <a:schemeClr val="tx1"/>
                </a:solidFill>
                <a:latin typeface="Times New Roman" pitchFamily="-84" charset="0"/>
                <a:ea typeface="+mn-ea"/>
                <a:cs typeface="+mn-cs"/>
              </a:rPr>
              <a:t>instruction issue </a:t>
            </a:r>
            <a:r>
              <a:rPr kumimoji="1" lang="en-US" sz="1200" kern="1200" dirty="0" smtClean="0">
                <a:solidFill>
                  <a:schemeClr val="tx1"/>
                </a:solidFill>
                <a:latin typeface="Times New Roman" pitchFamily="-84" charset="0"/>
                <a:ea typeface="+mn-ea"/>
                <a:cs typeface="+mn-cs"/>
              </a:rPr>
              <a:t>to refer to the process of initiating instruction execution in the processor’s functional units and the term </a:t>
            </a:r>
            <a:r>
              <a:rPr kumimoji="1" lang="en-US" sz="1200" b="1" kern="1200" dirty="0" smtClean="0">
                <a:solidFill>
                  <a:schemeClr val="tx1"/>
                </a:solidFill>
                <a:latin typeface="Times New Roman" pitchFamily="-84" charset="0"/>
                <a:ea typeface="+mn-ea"/>
                <a:cs typeface="+mn-cs"/>
              </a:rPr>
              <a:t>instruction issue policy </a:t>
            </a:r>
            <a:r>
              <a:rPr kumimoji="1" lang="en-US" sz="1200" kern="1200" dirty="0" smtClean="0">
                <a:solidFill>
                  <a:schemeClr val="tx1"/>
                </a:solidFill>
                <a:latin typeface="Times New Roman" pitchFamily="-84" charset="0"/>
                <a:ea typeface="+mn-ea"/>
                <a:cs typeface="+mn-cs"/>
              </a:rPr>
              <a:t>to refer to the protocol used to issue instructions. In general, we can say that instruction issue occurs when instruction moves from the decode stage of the pipeline to the first execute stage of the pipeline.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In general terms, we can group superscalar instruction issue policies into the </a:t>
            </a:r>
            <a:endParaRPr lang="en-US" dirty="0" smtClean="0"/>
          </a:p>
          <a:p>
            <a:r>
              <a:rPr kumimoji="1" lang="en-US" sz="1200" kern="1200" dirty="0" smtClean="0">
                <a:solidFill>
                  <a:schemeClr val="tx1"/>
                </a:solidFill>
                <a:latin typeface="Times New Roman" pitchFamily="-84" charset="0"/>
                <a:ea typeface="+mn-ea"/>
                <a:cs typeface="+mn-cs"/>
              </a:rPr>
              <a:t>following categories: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In-order issue with in-order completion</a:t>
            </a:r>
            <a:br>
              <a:rPr kumimoji="1" lang="en-US" sz="1200" kern="1200" dirty="0" smtClean="0">
                <a:solidFill>
                  <a:schemeClr val="tx1"/>
                </a:solidFill>
                <a:latin typeface="Times New Roman" pitchFamily="-84" charset="0"/>
                <a:ea typeface="+mn-ea"/>
                <a:cs typeface="+mn-cs"/>
              </a:rPr>
            </a:br>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In-order issue with </a:t>
            </a:r>
            <a:r>
              <a:rPr kumimoji="1" lang="en-US" sz="1200" b="1" kern="1200" dirty="0" smtClean="0">
                <a:solidFill>
                  <a:schemeClr val="tx1"/>
                </a:solidFill>
                <a:latin typeface="Times New Roman" pitchFamily="-84" charset="0"/>
                <a:ea typeface="+mn-ea"/>
                <a:cs typeface="+mn-cs"/>
              </a:rPr>
              <a:t>out-of-order </a:t>
            </a:r>
            <a:r>
              <a:rPr kumimoji="1" lang="en-US" sz="1200" kern="1200" dirty="0" smtClean="0">
                <a:solidFill>
                  <a:schemeClr val="tx1"/>
                </a:solidFill>
                <a:latin typeface="Times New Roman" pitchFamily="-84" charset="0"/>
                <a:ea typeface="+mn-ea"/>
                <a:cs typeface="+mn-cs"/>
              </a:rPr>
              <a:t>completion</a:t>
            </a:r>
            <a:br>
              <a:rPr kumimoji="1" lang="en-US" sz="1200" kern="1200" dirty="0" smtClean="0">
                <a:solidFill>
                  <a:schemeClr val="tx1"/>
                </a:solidFill>
                <a:latin typeface="Times New Roman" pitchFamily="-84" charset="0"/>
                <a:ea typeface="+mn-ea"/>
                <a:cs typeface="+mn-cs"/>
              </a:rPr>
            </a:br>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Out-of-order issue with out-of-order completion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In essence, the processor is trying to look ahead of the current point of execution to locate instructions that can be brought into the pipeline and executed. Three types of orderings are important in this regard: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order in which instructions are fetched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order in which instructions are executed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order in which instructions update the contents of register and memory locations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more sophisticated the processor, the less it is bound by a strict relation- ship between these orderings. To optimize utilization of the various pipeline elements, the processor will need to alter one or more of these orderings with respect to the ordering to be found in a strict sequential execution. The one constraint on the processor is that the result must be correct. Thus, the processor must accommodate the various dependencies and conflicts discussed earlier. </a:t>
            </a:r>
          </a:p>
          <a:p>
            <a:endParaRPr lang="en-GB" dirty="0"/>
          </a:p>
        </p:txBody>
      </p:sp>
    </p:spTree>
    <p:extLst>
      <p:ext uri="{BB962C8B-B14F-4D97-AF65-F5344CB8AC3E}">
        <p14:creationId xmlns:p14="http://schemas.microsoft.com/office/powerpoint/2010/main" val="25746813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0C8A20-B0B0-9546-B68F-5EB6F17E3AFA}" type="slidenum">
              <a:rPr lang="en-GB"/>
              <a:pPr/>
              <a:t>11</a:t>
            </a:fld>
            <a:endParaRPr lang="en-GB" dirty="0"/>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The simplest instruction issue policy is to issue instructions in the exact order that would be achieved by sequential execution (in-order </a:t>
            </a:r>
            <a:r>
              <a:rPr kumimoji="1" lang="en-US" sz="1200" b="1" kern="1200" dirty="0" smtClean="0">
                <a:solidFill>
                  <a:schemeClr val="tx1"/>
                </a:solidFill>
                <a:latin typeface="Times New Roman" pitchFamily="-84" charset="0"/>
                <a:ea typeface="+mn-ea"/>
                <a:cs typeface="+mn-cs"/>
              </a:rPr>
              <a:t>issue) </a:t>
            </a:r>
            <a:r>
              <a:rPr kumimoji="1" lang="en-US" sz="1200" kern="1200" dirty="0" smtClean="0">
                <a:solidFill>
                  <a:schemeClr val="tx1"/>
                </a:solidFill>
                <a:latin typeface="Times New Roman" pitchFamily="-84" charset="0"/>
                <a:ea typeface="+mn-ea"/>
                <a:cs typeface="+mn-cs"/>
              </a:rPr>
              <a:t>and to write results in that same order (in-order </a:t>
            </a:r>
            <a:r>
              <a:rPr kumimoji="1" lang="en-US" sz="1200" b="1" kern="1200" dirty="0" smtClean="0">
                <a:solidFill>
                  <a:schemeClr val="tx1"/>
                </a:solidFill>
                <a:latin typeface="Times New Roman" pitchFamily="-84" charset="0"/>
                <a:ea typeface="+mn-ea"/>
                <a:cs typeface="+mn-cs"/>
              </a:rPr>
              <a:t>completion). </a:t>
            </a:r>
            <a:r>
              <a:rPr kumimoji="1" lang="en-US" sz="1200" kern="1200" dirty="0" smtClean="0">
                <a:solidFill>
                  <a:schemeClr val="tx1"/>
                </a:solidFill>
                <a:latin typeface="Times New Roman" pitchFamily="-84" charset="0"/>
                <a:ea typeface="+mn-ea"/>
                <a:cs typeface="+mn-cs"/>
              </a:rPr>
              <a:t>Not even scalar pipelines follow such a simple-minded policy. However, it is useful to consider this policy as a baseline for comparing more sophisticated approaches.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Figure 16.4a gives an example of this policy. We assume a superscalar pipeline capable of fetching and decoding two instructions at a time, having three separate functional units (e.g., two integer arithmetic and one floating-point arithmetic), and having two instances of the write-back pipeline stage. The example assumes the fol- lowing constraints on a six-instruction code fragment: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I1 requires two cycles to execute.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I3 and I4 conflict for the same functional unit.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I5 depends on the value produced by I4.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I5 and I6 conflict for a functional unit.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Instructions are fetched two at a time and passed to the decode unit. Because instructions are fetched in pairs, the next two instructions must wait until the pair of decode pipeline stages has cleared. To guarantee in-order </a:t>
            </a:r>
            <a:r>
              <a:rPr kumimoji="1" lang="en-US" sz="1200" b="1" kern="1200" dirty="0" smtClean="0">
                <a:solidFill>
                  <a:schemeClr val="tx1"/>
                </a:solidFill>
                <a:latin typeface="Times New Roman" pitchFamily="-84" charset="0"/>
                <a:ea typeface="+mn-ea"/>
                <a:cs typeface="+mn-cs"/>
              </a:rPr>
              <a:t>completion, </a:t>
            </a:r>
            <a:r>
              <a:rPr kumimoji="1" lang="en-US" sz="1200" kern="1200" dirty="0" smtClean="0">
                <a:solidFill>
                  <a:schemeClr val="tx1"/>
                </a:solidFill>
                <a:latin typeface="Times New Roman" pitchFamily="-84" charset="0"/>
                <a:ea typeface="+mn-ea"/>
                <a:cs typeface="+mn-cs"/>
              </a:rPr>
              <a:t>when there is a conflict for a functional unit or when a functional unit requires more than one cycle to generate a result, the issuing of instructions temporarily stalls.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In this example, the elapsed time from decoding the first instruction to writing the last results is eight cycles. </a:t>
            </a:r>
          </a:p>
          <a:p>
            <a:endParaRPr lang="en-GB" dirty="0" smtClean="0"/>
          </a:p>
          <a:p>
            <a:r>
              <a:rPr kumimoji="1" lang="en-US" sz="1200" kern="1200" dirty="0" smtClean="0">
                <a:solidFill>
                  <a:schemeClr val="tx1"/>
                </a:solidFill>
                <a:latin typeface="Times New Roman" pitchFamily="-84" charset="0"/>
                <a:ea typeface="+mn-ea"/>
                <a:cs typeface="+mn-cs"/>
              </a:rPr>
              <a:t>Out-of-order completion is used in scalar RISC processors to improve the performance of instructions that require multiple cycles. Figure 16.4b illustrates its use on a superscalar processor. Instruction I2 is allowed to run to completion prior to I1. This allows I3 to be completed earlier, with the net result of a savings of one cycle.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With out-of-order completion, any number of instructions may be in the execution stage at any one time, up to the maximum degree of machine parallelism across all functional units. Instruction issuing is stalled by a resource conflict, a data dependency, or a procedural dependency. </a:t>
            </a:r>
            <a:endParaRPr lang="en-US" dirty="0" smtClean="0"/>
          </a:p>
          <a:p>
            <a:endParaRPr lang="en-GB"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In addition to the aforementioned limitations, a new dependency, which we referred to earlier as an </a:t>
            </a:r>
            <a:r>
              <a:rPr kumimoji="1" lang="en-US" sz="1200" b="1" kern="1200" dirty="0" smtClean="0">
                <a:solidFill>
                  <a:schemeClr val="tx1"/>
                </a:solidFill>
                <a:latin typeface="Times New Roman" pitchFamily="-84" charset="0"/>
                <a:ea typeface="+mn-ea"/>
                <a:cs typeface="+mn-cs"/>
              </a:rPr>
              <a:t>output dependency </a:t>
            </a:r>
            <a:r>
              <a:rPr kumimoji="1" lang="en-US" sz="1200" kern="1200" dirty="0" smtClean="0">
                <a:solidFill>
                  <a:schemeClr val="tx1"/>
                </a:solidFill>
                <a:latin typeface="Times New Roman" pitchFamily="-84" charset="0"/>
                <a:ea typeface="+mn-ea"/>
                <a:cs typeface="+mn-cs"/>
              </a:rPr>
              <a:t>(also called </a:t>
            </a:r>
            <a:r>
              <a:rPr kumimoji="1" lang="en-US" sz="1200" b="1" kern="1200" dirty="0" smtClean="0">
                <a:solidFill>
                  <a:schemeClr val="tx1"/>
                </a:solidFill>
                <a:latin typeface="Times New Roman" pitchFamily="-84" charset="0"/>
                <a:ea typeface="+mn-ea"/>
                <a:cs typeface="+mn-cs"/>
              </a:rPr>
              <a:t>write after write [WAW] dependency), </a:t>
            </a:r>
            <a:r>
              <a:rPr kumimoji="1" lang="en-US" sz="1200" kern="1200" dirty="0" smtClean="0">
                <a:solidFill>
                  <a:schemeClr val="tx1"/>
                </a:solidFill>
                <a:latin typeface="Times New Roman" pitchFamily="-84" charset="0"/>
                <a:ea typeface="+mn-ea"/>
                <a:cs typeface="+mn-cs"/>
              </a:rPr>
              <a:t>arises. </a:t>
            </a:r>
            <a:endParaRPr lang="en-US" dirty="0" smtClean="0"/>
          </a:p>
          <a:p>
            <a:endParaRPr lang="en-GB"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Instruction I2 cannot execute before instruction I1, because it needs the result in register R3 produced in I1; this is an example of a true data dependency, as described in Section 16.1. Similarly, I4 must wait for I3, because it uses a result produced by I3. What about the relationship between I1 and I3? There is no data dependency here, as we have defined it. However, if I3 executes to completion prior to I1, then the wrong value of the contents of R3 will be fetched for the execution of I4. Consequently, I3 must complete after I1 to produce the correct output values. To ensure this, the issuing of the third instruction must be stalled if its result might later be overwritten by an older instruction that takes longer to complete. </a:t>
            </a:r>
            <a:endParaRPr lang="en-US" dirty="0" smtClean="0"/>
          </a:p>
          <a:p>
            <a:endParaRPr lang="en-GB"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Out-of-order completion requires more complex instruction issue logic than in-order completion. In addition, it is more difficult to deal with instruction interrupts and exceptions. When an interrupt occurs, instruction execution at the current point is suspended, to be resumed later. The processor must assure that the resumption takes into account that, at the time of interruption, instructions ahead of the instruction that caused the interrupt may already have completed. </a:t>
            </a:r>
            <a:endParaRPr lang="en-US" dirty="0" smtClean="0"/>
          </a:p>
          <a:p>
            <a:endParaRPr lang="en-GB" dirty="0"/>
          </a:p>
        </p:txBody>
      </p:sp>
    </p:spTree>
    <p:extLst>
      <p:ext uri="{BB962C8B-B14F-4D97-AF65-F5344CB8AC3E}">
        <p14:creationId xmlns:p14="http://schemas.microsoft.com/office/powerpoint/2010/main" val="11083511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dirty="0" smtClean="0">
                <a:solidFill>
                  <a:schemeClr val="tx1"/>
                </a:solidFill>
                <a:latin typeface="Times New Roman" pitchFamily="-84" charset="0"/>
                <a:ea typeface="+mn-ea"/>
                <a:cs typeface="+mn-cs"/>
              </a:rPr>
              <a:t>With in-order issue, the processor will only decode instructions up to the point of a dependency or conflict. No additional instructions are decoded until the conflict is resolved. As a result, the processor cannot look ahead of the point of conflict to subsequent instructions that may be independent of those already in the pipeline and that may be usefully introduced into the pipeline.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To allow </a:t>
            </a:r>
            <a:r>
              <a:rPr kumimoji="1" lang="en-US" sz="1200" b="1" kern="1200" dirty="0" smtClean="0">
                <a:solidFill>
                  <a:schemeClr val="tx1"/>
                </a:solidFill>
                <a:latin typeface="Times New Roman" pitchFamily="-84" charset="0"/>
                <a:ea typeface="+mn-ea"/>
                <a:cs typeface="+mn-cs"/>
              </a:rPr>
              <a:t>out-of-order issue, </a:t>
            </a:r>
            <a:r>
              <a:rPr kumimoji="1" lang="en-US" sz="1200" kern="1200" dirty="0" smtClean="0">
                <a:solidFill>
                  <a:schemeClr val="tx1"/>
                </a:solidFill>
                <a:latin typeface="Times New Roman" pitchFamily="-84" charset="0"/>
                <a:ea typeface="+mn-ea"/>
                <a:cs typeface="+mn-cs"/>
              </a:rPr>
              <a:t>it is necessary to decouple the decode and exe- cute stages of the pipeline. This is done with a buffer referred to as an </a:t>
            </a:r>
            <a:r>
              <a:rPr kumimoji="1" lang="en-US" sz="1200" b="1" kern="1200" dirty="0" smtClean="0">
                <a:solidFill>
                  <a:schemeClr val="tx1"/>
                </a:solidFill>
                <a:latin typeface="Times New Roman" pitchFamily="-84" charset="0"/>
                <a:ea typeface="+mn-ea"/>
                <a:cs typeface="+mn-cs"/>
              </a:rPr>
              <a:t>instruction window. </a:t>
            </a:r>
            <a:r>
              <a:rPr kumimoji="1" lang="en-US" sz="1200" kern="1200" dirty="0" smtClean="0">
                <a:solidFill>
                  <a:schemeClr val="tx1"/>
                </a:solidFill>
                <a:latin typeface="Times New Roman" pitchFamily="-84" charset="0"/>
                <a:ea typeface="+mn-ea"/>
                <a:cs typeface="+mn-cs"/>
              </a:rPr>
              <a:t>With this organization, after a processor has finished decoding an instruction, it is placed in the instruction window. As long as this buffer is not full, the processor can continue to fetch and decode new instructions. When a functional unit becomes available in the execute stage, an instruction from the instruction window may be issued to the execute stage. Any instruction may be issued, provided that (1) it needs the particular functional unit that is available, and (2) no conflicts or dependencies block this instruction. Figure 16.5 suggests this organization.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result of this organization is that the processor has a lookahead capability, allowing it to identify independent instructions that can be brought into the execute stage. Instructions are issued from the instruction window with little regard for their original program order. As before, the only constraint is that the program execution behaves correctly.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Figures 16.4c illustrates this policy. During each of the first three cycles, two instructions are fetched into the decode stage. During each cycle, subject to the constraint of the buffer size, two instructions move from the decode stage to the instruction window. In this example, it is possible to issue instruction I6 ahead of I5 (recall that I5 depends on I4, but I6 does not). Thus, one cycle is saved in both the execute and write-back stages, and the end-to-end savings, compared with Figure 16.4b, is one cycle. </a:t>
            </a:r>
            <a:endParaRPr lang="en-US" dirty="0" smtClean="0"/>
          </a:p>
          <a:p>
            <a:endParaRPr lang="en-US" dirty="0" smtClean="0"/>
          </a:p>
          <a:p>
            <a:r>
              <a:rPr kumimoji="1" lang="en-US" sz="1200" kern="1200" dirty="0" smtClean="0">
                <a:solidFill>
                  <a:schemeClr val="tx1"/>
                </a:solidFill>
                <a:latin typeface="Times New Roman" pitchFamily="-84" charset="0"/>
                <a:ea typeface="+mn-ea"/>
                <a:cs typeface="+mn-cs"/>
              </a:rPr>
              <a:t>The instruction window is depicted in Figure 16.4c to illustrate its role. However, this window is not an additional pipeline stage. An instruction being in the window simply implies that the processor has sufficient information about that instruction to decide when it can be issued.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out-of-order issue, out-of-order completion policy is subject to the same constraints described earlier. An instruction cannot be issued if it violates a dependency or conflict. The difference is that more instructions are available for issuing, reducing the probability that a pipeline stage will have to stall. In addition, a new dependency, which we referred to earlier as an </a:t>
            </a:r>
            <a:r>
              <a:rPr kumimoji="1" lang="en-US" sz="1200" b="1" kern="1200" dirty="0" smtClean="0">
                <a:solidFill>
                  <a:schemeClr val="tx1"/>
                </a:solidFill>
                <a:latin typeface="Times New Roman" pitchFamily="-84" charset="0"/>
                <a:ea typeface="+mn-ea"/>
                <a:cs typeface="+mn-cs"/>
              </a:rPr>
              <a:t>antidependency </a:t>
            </a:r>
            <a:r>
              <a:rPr kumimoji="1" lang="en-US" sz="1200" kern="1200" dirty="0" smtClean="0">
                <a:solidFill>
                  <a:schemeClr val="tx1"/>
                </a:solidFill>
                <a:latin typeface="Times New Roman" pitchFamily="-84" charset="0"/>
                <a:ea typeface="+mn-ea"/>
                <a:cs typeface="+mn-cs"/>
              </a:rPr>
              <a:t>(also called </a:t>
            </a:r>
            <a:r>
              <a:rPr kumimoji="1" lang="en-US" sz="1200" b="1" kern="1200" dirty="0" smtClean="0">
                <a:solidFill>
                  <a:schemeClr val="tx1"/>
                </a:solidFill>
                <a:latin typeface="Times New Roman" pitchFamily="-84" charset="0"/>
                <a:ea typeface="+mn-ea"/>
                <a:cs typeface="+mn-cs"/>
              </a:rPr>
              <a:t>write after read [WAR] dependency), </a:t>
            </a:r>
            <a:r>
              <a:rPr kumimoji="1" lang="en-US" sz="1200" kern="1200" dirty="0" smtClean="0">
                <a:solidFill>
                  <a:schemeClr val="tx1"/>
                </a:solidFill>
                <a:latin typeface="Times New Roman" pitchFamily="-84" charset="0"/>
                <a:ea typeface="+mn-ea"/>
                <a:cs typeface="+mn-cs"/>
              </a:rPr>
              <a:t>arises.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Instruction I3 cannot complete execution before instruction I2 begins execution and has fetched its operands. This is so because I3 updates register R3, which is a source operand for I2. The term </a:t>
            </a:r>
            <a:r>
              <a:rPr kumimoji="1" lang="en-US" sz="1200" i="1" kern="1200" dirty="0" smtClean="0">
                <a:solidFill>
                  <a:schemeClr val="tx1"/>
                </a:solidFill>
                <a:latin typeface="Times New Roman" pitchFamily="-84" charset="0"/>
                <a:ea typeface="+mn-ea"/>
                <a:cs typeface="+mn-cs"/>
              </a:rPr>
              <a:t>antidependency </a:t>
            </a:r>
            <a:r>
              <a:rPr kumimoji="1" lang="en-US" sz="1200" kern="1200" dirty="0" smtClean="0">
                <a:solidFill>
                  <a:schemeClr val="tx1"/>
                </a:solidFill>
                <a:latin typeface="Times New Roman" pitchFamily="-84" charset="0"/>
                <a:ea typeface="+mn-ea"/>
                <a:cs typeface="+mn-cs"/>
              </a:rPr>
              <a:t>is used because the constraint is similar to that of a true data dependency, but reversed: Instead of the first instruction producing a value that the second instruction uses, the second instruction destroys a value that the first instruction uses. </a:t>
            </a:r>
            <a:endParaRPr lang="en-US" dirty="0" smtClean="0"/>
          </a:p>
          <a:p>
            <a:endParaRPr lang="en-US" dirty="0"/>
          </a:p>
        </p:txBody>
      </p:sp>
      <p:sp>
        <p:nvSpPr>
          <p:cNvPr id="4" name="Slide Number Placeholder 3"/>
          <p:cNvSpPr>
            <a:spLocks noGrp="1"/>
          </p:cNvSpPr>
          <p:nvPr>
            <p:ph type="sldNum" sz="quarter" idx="10"/>
          </p:nvPr>
        </p:nvSpPr>
        <p:spPr/>
        <p:txBody>
          <a:bodyPr/>
          <a:lstStyle/>
          <a:p>
            <a:fld id="{5D9698E6-F8F9-9C4C-8FAC-D2C8BDBC2CEF}" type="slidenum">
              <a:rPr lang="en-GB" smtClean="0"/>
              <a:pPr/>
              <a:t>12</a:t>
            </a:fld>
            <a:endParaRPr lang="en-GB" dirty="0"/>
          </a:p>
        </p:txBody>
      </p:sp>
    </p:spTree>
    <p:extLst>
      <p:ext uri="{BB962C8B-B14F-4D97-AF65-F5344CB8AC3E}">
        <p14:creationId xmlns:p14="http://schemas.microsoft.com/office/powerpoint/2010/main" val="25180678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371508-344B-6748-A3D4-BFED42987F14}" type="slidenum">
              <a:rPr lang="en-GB"/>
              <a:pPr/>
              <a:t>13</a:t>
            </a:fld>
            <a:endParaRPr lang="en-GB" dirty="0"/>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When out-of-order instruction issuing and/or out-of-order instruction completion are allowed, we have seen that this gives rise to the possibility of WAW dependencies and WAR dependencies. These dependencies differ from RAW data dependencies and resource conflicts, which reflect the flow of data through a program and the sequence of execution. WAW dependencies and WAR dependencies, on the other hand, arise because the values in registers may no longer reflect the sequence of values dictated by the program flow.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When instructions are issued in sequence and complete in sequence, it is possible to specify the contents of each register at each point in the execution. When out-of-order techniques are used, the values in registers cannot be fully known at each point in time just from a consideration of the sequence of instructions dictated by the program. In effect, values are in conflict for the use of registers, and the processor must resolve those conflicts by occasionally stalling a pipeline stage.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Antidependencies and output dependencies are both examples of storage conflicts. Multiple instructions are competing for the use of the same register locations, generating pipeline constraints that retard performance. The problem is made more acute when register optimization techniques are used (as discussed in Chapter 15), because these compiler techniques attempt to maximize the use of registers, hence maximizing the number of storage conflicts.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One method for coping with these types of storage conflicts is based on a traditional resource-conflict solution: duplication of resources. In this context, the technique is referred to as </a:t>
            </a:r>
            <a:r>
              <a:rPr kumimoji="1" lang="en-US" sz="1200" b="1" kern="1200" dirty="0" smtClean="0">
                <a:solidFill>
                  <a:schemeClr val="tx1"/>
                </a:solidFill>
                <a:latin typeface="Times New Roman" pitchFamily="-84" charset="0"/>
                <a:ea typeface="+mn-ea"/>
                <a:cs typeface="+mn-cs"/>
              </a:rPr>
              <a:t>register renaming. </a:t>
            </a:r>
            <a:r>
              <a:rPr kumimoji="1" lang="en-US" sz="1200" kern="1200" dirty="0" smtClean="0">
                <a:solidFill>
                  <a:schemeClr val="tx1"/>
                </a:solidFill>
                <a:latin typeface="Times New Roman" pitchFamily="-84" charset="0"/>
                <a:ea typeface="+mn-ea"/>
                <a:cs typeface="+mn-cs"/>
              </a:rPr>
              <a:t>In essence, registers are allocated dynamically by the processor hardware, and they are associated with the values needed by instructions at various points in time. When a new register value is created (i.e., when an instruction executes that has a register as a destination operand), a new register is allocated for that value. Subsequent instructions that access that value as a source operand in that register must go through a renaming process: the register references in those instructions must be revised to refer to the register containing the needed value. Thus, the same original register reference in several different instructions may refer to different actual registers, if different values are intended. </a:t>
            </a:r>
            <a:endParaRPr lang="en-US" dirty="0" smtClean="0"/>
          </a:p>
          <a:p>
            <a:r>
              <a:rPr kumimoji="1" lang="en-US" sz="1200" kern="1200" dirty="0" smtClean="0">
                <a:solidFill>
                  <a:schemeClr val="tx1"/>
                </a:solidFill>
                <a:latin typeface="Times New Roman" pitchFamily="-84" charset="0"/>
                <a:ea typeface="+mn-ea"/>
                <a:cs typeface="+mn-cs"/>
              </a:rPr>
              <a:t>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The register reference without the subscript refers to the logical register reference found in the instruction. The register reference with the subscript refers to a hardware register allocated to hold a new value. When a new allocation is made for a particular logical register, subsequent instruction references to that logical register as a source operand are made to refer to the most recently allocated hardware register (recent in terms of the program sequence of instructions). </a:t>
            </a:r>
            <a:endParaRPr lang="en-US" dirty="0" smtClean="0"/>
          </a:p>
          <a:p>
            <a:endParaRPr lang="en-GB" dirty="0"/>
          </a:p>
        </p:txBody>
      </p:sp>
    </p:spTree>
    <p:extLst>
      <p:ext uri="{BB962C8B-B14F-4D97-AF65-F5344CB8AC3E}">
        <p14:creationId xmlns:p14="http://schemas.microsoft.com/office/powerpoint/2010/main" val="34348119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dirty="0" smtClean="0">
                <a:solidFill>
                  <a:schemeClr val="tx1"/>
                </a:solidFill>
                <a:latin typeface="Times New Roman" pitchFamily="-84" charset="0"/>
                <a:ea typeface="+mn-ea"/>
                <a:cs typeface="+mn-cs"/>
              </a:rPr>
              <a:t>In the preceding discussion, we have looked at three hardware techniques that can be used in a superscalar processor to enhance performance: duplication of resources, out-of-order issue, and renaming. One study that illuminates the relationship among these techniques was reported in [SMIT89]. The study made use of a simulation that modeled a machine with the characteristics of the MIPS R2000, augmented with various superscalar features. A number of different program sequences were simulated.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Figure 16.6 shows the results. In each of the graphs, the vertical axis corresponds to the mean speedup of the superscalar machine over the scalar machine. The horizontal axis shows the results for four alternative processor organizations. The base machine does not duplicate any of the functional units, but it can issue instructions out of order. The second configuration duplicates the load/store functional unit that accesses a data cache. The third configuration duplicates the ALU, and the fourth configuration duplicates both load/store and ALU. In each graph, results are shown for instruction window sizes of 8, 16, and 32 instructions, which dictates the amount of lookahead the processor can do. The difference between the two graphs is that, in the second, register renaming is allowed. This is equivalent to saying that the first graph reflects a machine that is limited by all dependencies, whereas the second graph corresponds to a machine that is limited only by true dependencies.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two graphs, combined, yield some important conclusions. The first is that it is probably not worthwhile to add functional units without register renaming.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There is some slight improvement in performance, but at the cost of increased hard- ware complexity. With register renaming, which eliminates antidependencies and output dependencies, noticeable gains are achieved by adding more functional units. Note, however, that there is a significant difference in the amount of gain achievable between using an instruction window of 8 versus a larger instruction window. This indicates that if the instruction window is too small, data dependencies will prevent effective utilization of the extra functional units; the processor must be able to look quite far ahead to find independent instructions to utilize the hardware more fully. </a:t>
            </a:r>
            <a:endParaRPr lang="en-US" dirty="0" smtClean="0"/>
          </a:p>
          <a:p>
            <a:endParaRPr lang="en-US" dirty="0"/>
          </a:p>
        </p:txBody>
      </p:sp>
      <p:sp>
        <p:nvSpPr>
          <p:cNvPr id="4" name="Slide Number Placeholder 3"/>
          <p:cNvSpPr>
            <a:spLocks noGrp="1"/>
          </p:cNvSpPr>
          <p:nvPr>
            <p:ph type="sldNum" sz="quarter" idx="10"/>
          </p:nvPr>
        </p:nvSpPr>
        <p:spPr/>
        <p:txBody>
          <a:bodyPr/>
          <a:lstStyle/>
          <a:p>
            <a:fld id="{5D9698E6-F8F9-9C4C-8FAC-D2C8BDBC2CEF}" type="slidenum">
              <a:rPr lang="en-GB" smtClean="0"/>
              <a:pPr/>
              <a:t>14</a:t>
            </a:fld>
            <a:endParaRPr lang="en-GB" dirty="0"/>
          </a:p>
        </p:txBody>
      </p:sp>
    </p:spTree>
    <p:extLst>
      <p:ext uri="{BB962C8B-B14F-4D97-AF65-F5344CB8AC3E}">
        <p14:creationId xmlns:p14="http://schemas.microsoft.com/office/powerpoint/2010/main" val="18220811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9013CD-85D0-9844-888C-86CFEE2A03A1}" type="slidenum">
              <a:rPr lang="en-GB"/>
              <a:pPr/>
              <a:t>15</a:t>
            </a:fld>
            <a:endParaRPr lang="en-GB" dirty="0"/>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Any high-performance pipelined machine must address the issue of dealing with branches. For example, the Intel 80486 addressed the problem by fetching both the next sequential instruction after a branch and speculatively fetching the branch tar- get instruction. However, because there are two pipeline stages between prefetch and execution, this strategy incurs a two-cycle delay when the branch gets taken.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With the advent of RISC machines, the delayed branch strategy was explored. This allows the processor to calculate the result of conditional branch instructions before any unusable instructions have been prefetched. With this method, the processor always executes the single instruction that immediately follows the branch. This keeps the pipeline full while the processor fetches a new instruction stream.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With the development of superscalar machines, the delayed branch strategy has less appeal. The reason is that multiple instructions need to execute in the delay slot, raising several problems relating to instruction dependencies. Thus, superscalar machines have returned to pre-RISC techniques of </a:t>
            </a:r>
            <a:r>
              <a:rPr kumimoji="1" lang="en-US" sz="1200" b="1" kern="1200" dirty="0" smtClean="0">
                <a:solidFill>
                  <a:schemeClr val="tx1"/>
                </a:solidFill>
                <a:latin typeface="Times New Roman" pitchFamily="-84" charset="0"/>
                <a:ea typeface="+mn-ea"/>
                <a:cs typeface="+mn-cs"/>
              </a:rPr>
              <a:t>branch prediction. </a:t>
            </a:r>
            <a:r>
              <a:rPr kumimoji="1" lang="en-US" sz="1200" kern="1200" dirty="0" smtClean="0">
                <a:solidFill>
                  <a:schemeClr val="tx1"/>
                </a:solidFill>
                <a:latin typeface="Times New Roman" pitchFamily="-84" charset="0"/>
                <a:ea typeface="+mn-ea"/>
                <a:cs typeface="+mn-cs"/>
              </a:rPr>
              <a:t>Some, like the PowerPC 601, use a simple static branch prediction technique. More sophisticated processors, such as the PowerPC 620 and the Pentium 4, use dynamic branch prediction based on branch history analysis. </a:t>
            </a:r>
            <a:endParaRPr lang="en-US" dirty="0" smtClean="0"/>
          </a:p>
          <a:p>
            <a:endParaRPr lang="en-GB" dirty="0"/>
          </a:p>
        </p:txBody>
      </p:sp>
    </p:spTree>
    <p:extLst>
      <p:ext uri="{BB962C8B-B14F-4D97-AF65-F5344CB8AC3E}">
        <p14:creationId xmlns:p14="http://schemas.microsoft.com/office/powerpoint/2010/main" val="12158662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2F84E8-9C87-5741-B6AE-03D67BDA78D3}" type="slidenum">
              <a:rPr lang="en-GB"/>
              <a:pPr/>
              <a:t>16</a:t>
            </a:fld>
            <a:endParaRPr lang="en-GB"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We are now in a position to provide an overview of superscalar execution of pro- grams; this is illustrated in Figure 16.7. The program to be executed consists of a linear sequence of instructions. This is the static program as written by the programmer or generated by the compiler. The instruction fetch stage, which includes branch prediction, is used to form a dynamic stream of instructions. This stream is examined for dependencies, and the processor may remove artificial dependencies. The processor then dispatches the instructions into a window of execution. In this window, instructions no longer form a sequential stream but are structured according to their true data dependencies. The processor executes each instruction in an order determined by the true data dependencies and hardware resource availability. Finally, instructions are conceptually put back into sequential order and their results are recorded. </a:t>
            </a:r>
            <a:endParaRPr lang="en-US" dirty="0" smtClean="0"/>
          </a:p>
          <a:p>
            <a:endParaRPr lang="en-GB"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The final step mentioned in the preceding paragraph is referred to as </a:t>
            </a:r>
            <a:r>
              <a:rPr kumimoji="1" lang="en-US" sz="1200" b="1" kern="1200" dirty="0" smtClean="0">
                <a:solidFill>
                  <a:schemeClr val="tx1"/>
                </a:solidFill>
                <a:latin typeface="Times New Roman" pitchFamily="-84" charset="0"/>
                <a:ea typeface="+mn-ea"/>
                <a:cs typeface="+mn-cs"/>
              </a:rPr>
              <a:t>committing, </a:t>
            </a:r>
            <a:r>
              <a:rPr kumimoji="1" lang="en-US" sz="1200" kern="1200" dirty="0" smtClean="0">
                <a:solidFill>
                  <a:schemeClr val="tx1"/>
                </a:solidFill>
                <a:latin typeface="Times New Roman" pitchFamily="-84" charset="0"/>
                <a:ea typeface="+mn-ea"/>
                <a:cs typeface="+mn-cs"/>
              </a:rPr>
              <a:t>or </a:t>
            </a:r>
            <a:r>
              <a:rPr kumimoji="1" lang="en-US" sz="1200" b="1" kern="1200" dirty="0" smtClean="0">
                <a:solidFill>
                  <a:schemeClr val="tx1"/>
                </a:solidFill>
                <a:latin typeface="Times New Roman" pitchFamily="-84" charset="0"/>
                <a:ea typeface="+mn-ea"/>
                <a:cs typeface="+mn-cs"/>
              </a:rPr>
              <a:t>retiring, </a:t>
            </a:r>
            <a:r>
              <a:rPr kumimoji="1" lang="en-US" sz="1200" kern="1200" dirty="0" smtClean="0">
                <a:solidFill>
                  <a:schemeClr val="tx1"/>
                </a:solidFill>
                <a:latin typeface="Times New Roman" pitchFamily="-84" charset="0"/>
                <a:ea typeface="+mn-ea"/>
                <a:cs typeface="+mn-cs"/>
              </a:rPr>
              <a:t>the instruction. This step is needed for the following reason. Because of the use of parallel, multiple pipelines, instructions may complete in an order different from that shown in the static program. Further, the use of branch prediction and speculative execution means that some instructions may complete execution and then must be abandoned because the branch they represent is not taken. Therefore, permanent storage and program-visible registers cannot be updated immediately when instructions complete execution. Results must be held in some sort of temporary storage that is usable by dependent instructions and then made permanent when it is determined that the sequential model would have executed the instruction. </a:t>
            </a:r>
            <a:endParaRPr lang="en-US" dirty="0" smtClean="0"/>
          </a:p>
          <a:p>
            <a:endParaRPr lang="en-GB" dirty="0"/>
          </a:p>
        </p:txBody>
      </p:sp>
    </p:spTree>
    <p:extLst>
      <p:ext uri="{BB962C8B-B14F-4D97-AF65-F5344CB8AC3E}">
        <p14:creationId xmlns:p14="http://schemas.microsoft.com/office/powerpoint/2010/main" val="38929069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BC4EE5-08D1-2144-814F-0C2E5F5C4E8A}" type="slidenum">
              <a:rPr lang="en-GB"/>
              <a:pPr/>
              <a:t>17</a:t>
            </a:fld>
            <a:endParaRPr lang="en-GB" dirty="0"/>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Based on our discussion so far, we can make some general comments about the processor hardware required for the superscalar approach. [SMIT95] lists the following key elements: </a:t>
            </a:r>
            <a:endParaRPr lang="en-US" dirty="0" smtClean="0"/>
          </a:p>
          <a:p>
            <a:endParaRPr lang="en-US" dirty="0" smtClean="0"/>
          </a:p>
          <a:p>
            <a:r>
              <a:rPr kumimoji="1" lang="en-US" sz="1200" kern="1200" dirty="0" smtClean="0">
                <a:solidFill>
                  <a:schemeClr val="tx1"/>
                </a:solidFill>
                <a:latin typeface="Times New Roman" pitchFamily="-84" charset="0"/>
                <a:ea typeface="+mn-ea"/>
                <a:cs typeface="+mn-cs"/>
              </a:rPr>
              <a:t>• Instruction fetch strategies that simultaneously fetch multiple instructions, often by predicting the outcomes of, and fetching beyond, conditional branch instructions. These functions require the use of multiple pipeline fetch and decode stages, and branch prediction logic. </a:t>
            </a:r>
            <a:endParaRPr lang="en-US" dirty="0" smtClean="0"/>
          </a:p>
          <a:p>
            <a:endParaRPr kumimoji="1" lang="en-US" sz="1200" kern="1200" dirty="0" smtClean="0">
              <a:solidFill>
                <a:schemeClr val="tx1"/>
              </a:solidFill>
              <a:latin typeface="Times New Roman" pitchFamily="-84" charset="0"/>
              <a:ea typeface="+mn-ea"/>
              <a:cs typeface="+mn-cs"/>
            </a:endParaRPr>
          </a:p>
          <a:p>
            <a:pPr>
              <a:buFont typeface="Arial"/>
              <a:buChar char="•"/>
            </a:pPr>
            <a:r>
              <a:rPr kumimoji="1" lang="en-US" sz="1200" kern="1200" dirty="0" smtClean="0">
                <a:solidFill>
                  <a:schemeClr val="tx1"/>
                </a:solidFill>
                <a:latin typeface="Times New Roman" pitchFamily="-84" charset="0"/>
                <a:ea typeface="+mn-ea"/>
                <a:cs typeface="+mn-cs"/>
              </a:rPr>
              <a:t>Logic for determining true dependencies involving register values</a:t>
            </a:r>
            <a:r>
              <a:rPr kumimoji="1" lang="en-US" sz="1200" kern="1200" baseline="0" dirty="0" smtClean="0">
                <a:solidFill>
                  <a:schemeClr val="tx1"/>
                </a:solidFill>
                <a:latin typeface="Times New Roman" pitchFamily="-84" charset="0"/>
                <a:ea typeface="+mn-ea"/>
                <a:cs typeface="+mn-cs"/>
              </a:rPr>
              <a:t> </a:t>
            </a:r>
            <a:r>
              <a:rPr kumimoji="1" lang="en-US" sz="1200" kern="1200" dirty="0" smtClean="0">
                <a:solidFill>
                  <a:schemeClr val="tx1"/>
                </a:solidFill>
                <a:latin typeface="Times New Roman" pitchFamily="-84" charset="0"/>
                <a:ea typeface="+mn-ea"/>
                <a:cs typeface="+mn-cs"/>
              </a:rPr>
              <a:t>and mechanisms for communicating these values to where they are needed during execution. </a:t>
            </a:r>
            <a:endParaRPr lang="en-US" dirty="0" smtClean="0"/>
          </a:p>
          <a:p>
            <a:endParaRPr kumimoji="1" lang="en-US" sz="1200" kern="1200" dirty="0" smtClean="0">
              <a:solidFill>
                <a:schemeClr val="tx1"/>
              </a:solidFill>
              <a:latin typeface="Times New Roman" pitchFamily="-84" charset="0"/>
              <a:ea typeface="+mn-ea"/>
              <a:cs typeface="+mn-cs"/>
            </a:endParaRPr>
          </a:p>
          <a:p>
            <a:pPr>
              <a:buFont typeface="Arial"/>
              <a:buChar char="•"/>
            </a:pPr>
            <a:r>
              <a:rPr kumimoji="1" lang="en-US" sz="1200" kern="1200" dirty="0" smtClean="0">
                <a:solidFill>
                  <a:schemeClr val="tx1"/>
                </a:solidFill>
                <a:latin typeface="Times New Roman" pitchFamily="-84" charset="0"/>
                <a:ea typeface="+mn-ea"/>
                <a:cs typeface="+mn-cs"/>
              </a:rPr>
              <a:t>Mechanisms for initiating, or issuing, multiple instructions in parallel. </a:t>
            </a:r>
            <a:endParaRPr lang="en-US" dirty="0" smtClean="0"/>
          </a:p>
          <a:p>
            <a:endParaRPr kumimoji="1" lang="en-US" sz="1200" kern="1200" dirty="0" smtClean="0">
              <a:solidFill>
                <a:schemeClr val="tx1"/>
              </a:solidFill>
              <a:latin typeface="Times New Roman" pitchFamily="-84" charset="0"/>
              <a:ea typeface="+mn-ea"/>
              <a:cs typeface="+mn-cs"/>
            </a:endParaRPr>
          </a:p>
          <a:p>
            <a:pPr>
              <a:buFont typeface="Arial"/>
              <a:buChar char="•"/>
            </a:pPr>
            <a:r>
              <a:rPr kumimoji="1" lang="en-US" sz="1200" kern="1200" dirty="0" smtClean="0">
                <a:solidFill>
                  <a:schemeClr val="tx1"/>
                </a:solidFill>
                <a:latin typeface="Times New Roman" pitchFamily="-84" charset="0"/>
                <a:ea typeface="+mn-ea"/>
                <a:cs typeface="+mn-cs"/>
              </a:rPr>
              <a:t>Resources for parallel execution of multiple instructions, including multiple pipelined functional units and memory hierarchies capable of simultaneously servicing multiple memory references. </a:t>
            </a:r>
          </a:p>
          <a:p>
            <a:endParaRPr kumimoji="1" lang="en-US" sz="1200" kern="1200" dirty="0" smtClean="0">
              <a:solidFill>
                <a:schemeClr val="tx1"/>
              </a:solidFill>
              <a:latin typeface="Times New Roman" pitchFamily="-84" charset="0"/>
              <a:ea typeface="+mn-ea"/>
              <a:cs typeface="+mn-cs"/>
            </a:endParaRPr>
          </a:p>
          <a:p>
            <a:pPr>
              <a:buFont typeface="Arial"/>
              <a:buChar char="•"/>
            </a:pPr>
            <a:r>
              <a:rPr kumimoji="1" lang="en-US" sz="1200" kern="1200" dirty="0" smtClean="0">
                <a:solidFill>
                  <a:schemeClr val="tx1"/>
                </a:solidFill>
                <a:latin typeface="Times New Roman" pitchFamily="-84" charset="0"/>
                <a:ea typeface="+mn-ea"/>
                <a:cs typeface="+mn-cs"/>
              </a:rPr>
              <a:t>Mechanisms for committing the process state in correct order. </a:t>
            </a:r>
            <a:endParaRPr lang="en-US" dirty="0" smtClean="0"/>
          </a:p>
          <a:p>
            <a:endParaRPr lang="en-GB" dirty="0"/>
          </a:p>
        </p:txBody>
      </p:sp>
    </p:spTree>
    <p:extLst>
      <p:ext uri="{BB962C8B-B14F-4D97-AF65-F5344CB8AC3E}">
        <p14:creationId xmlns:p14="http://schemas.microsoft.com/office/powerpoint/2010/main" val="6270590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18</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smtClean="0"/>
              <a:t>Chapter 16 summary.</a:t>
            </a:r>
            <a:endParaRPr lang="en-GB" dirty="0"/>
          </a:p>
        </p:txBody>
      </p:sp>
    </p:spTree>
    <p:extLst>
      <p:ext uri="{BB962C8B-B14F-4D97-AF65-F5344CB8AC3E}">
        <p14:creationId xmlns:p14="http://schemas.microsoft.com/office/powerpoint/2010/main" val="26316071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19</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smtClean="0"/>
              <a:t>Chapter 5 summary.</a:t>
            </a:r>
            <a:endParaRPr lang="en-GB" dirty="0"/>
          </a:p>
        </p:txBody>
      </p:sp>
    </p:spTree>
    <p:extLst>
      <p:ext uri="{BB962C8B-B14F-4D97-AF65-F5344CB8AC3E}">
        <p14:creationId xmlns:p14="http://schemas.microsoft.com/office/powerpoint/2010/main" val="789279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dirty="0" smtClean="0">
                <a:solidFill>
                  <a:schemeClr val="tx1"/>
                </a:solidFill>
                <a:latin typeface="Times New Roman" pitchFamily="-84" charset="0"/>
                <a:ea typeface="+mn-ea"/>
                <a:cs typeface="+mn-cs"/>
              </a:rPr>
              <a:t>A superscalar implementation of a processor architecture is one in which common instructions—integer and floating-point arithmetic, loads, stores, and conditional branches—can be initiated simultaneously and executed independently. Such implementations raise a number of complex design issues related to the instruction pipeline.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Superscalar design arrived on the scene hard on the heels of RISC architecture. Although the simplified instruction set architecture of a RISC machine lends itself readily to superscalar techniques, the superscalar approach can be used on either a RISC or CISC architecture.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Whereas the gestation period for the arrival of commercial RISC machines from the beginning of true RISC research with the IBM 801 and the Berkeley RISC I was seven or eight years, the first superscalar machines became commercially available within just a year or two of the coining of the term </a:t>
            </a:r>
            <a:r>
              <a:rPr kumimoji="1" lang="en-US" sz="1200" b="1" kern="1200" dirty="0" smtClean="0">
                <a:solidFill>
                  <a:schemeClr val="tx1"/>
                </a:solidFill>
                <a:latin typeface="Times New Roman" pitchFamily="-84" charset="0"/>
                <a:ea typeface="+mn-ea"/>
                <a:cs typeface="+mn-cs"/>
              </a:rPr>
              <a:t>superscalar. </a:t>
            </a:r>
            <a:r>
              <a:rPr kumimoji="1" lang="en-US" sz="1200" kern="1200" dirty="0" smtClean="0">
                <a:solidFill>
                  <a:schemeClr val="tx1"/>
                </a:solidFill>
                <a:latin typeface="Times New Roman" pitchFamily="-84" charset="0"/>
                <a:ea typeface="+mn-ea"/>
                <a:cs typeface="+mn-cs"/>
              </a:rPr>
              <a:t>The superscalar approach has now become the standard method for implementing high- performance microprocessors.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In this chapter, we begin with an overview of the superscalar approach, contrasting it with superpipelining. Next, we present the key design issues associated with superscalar implementation. Then we look at several important examples of superscalar architecture. </a:t>
            </a:r>
            <a:endParaRPr lang="en-US" dirty="0" smtClean="0"/>
          </a:p>
          <a:p>
            <a:endParaRPr lang="en-US" dirty="0"/>
          </a:p>
        </p:txBody>
      </p:sp>
      <p:sp>
        <p:nvSpPr>
          <p:cNvPr id="4" name="Slide Number Placeholder 3"/>
          <p:cNvSpPr>
            <a:spLocks noGrp="1"/>
          </p:cNvSpPr>
          <p:nvPr>
            <p:ph type="sldNum" sz="quarter" idx="10"/>
          </p:nvPr>
        </p:nvSpPr>
        <p:spPr/>
        <p:txBody>
          <a:bodyPr/>
          <a:lstStyle/>
          <a:p>
            <a:fld id="{426AC9EA-110C-D44B-81A3-E5165EEE361B}" type="slidenum">
              <a:rPr lang="en-US" smtClean="0"/>
              <a:pPr/>
              <a:t>2</a:t>
            </a:fld>
            <a:endParaRPr lang="en-US" dirty="0"/>
          </a:p>
        </p:txBody>
      </p:sp>
    </p:spTree>
    <p:extLst>
      <p:ext uri="{BB962C8B-B14F-4D97-AF65-F5344CB8AC3E}">
        <p14:creationId xmlns:p14="http://schemas.microsoft.com/office/powerpoint/2010/main" val="5009468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20</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smtClean="0"/>
              <a:t>Chapter 16 summary.</a:t>
            </a:r>
            <a:endParaRPr lang="en-GB" dirty="0"/>
          </a:p>
        </p:txBody>
      </p:sp>
    </p:spTree>
    <p:extLst>
      <p:ext uri="{BB962C8B-B14F-4D97-AF65-F5344CB8AC3E}">
        <p14:creationId xmlns:p14="http://schemas.microsoft.com/office/powerpoint/2010/main" val="3500133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327C18-233E-1446-901C-4CB453772ADF}" type="slidenum">
              <a:rPr lang="en-GB"/>
              <a:pPr/>
              <a:t>3</a:t>
            </a:fld>
            <a:endParaRPr lang="en-GB" dirty="0"/>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The term </a:t>
            </a:r>
            <a:r>
              <a:rPr kumimoji="1" lang="en-US" sz="1200" i="1" kern="1200" dirty="0" smtClean="0">
                <a:solidFill>
                  <a:schemeClr val="tx1"/>
                </a:solidFill>
                <a:latin typeface="Times New Roman" pitchFamily="-84" charset="0"/>
                <a:ea typeface="+mn-ea"/>
                <a:cs typeface="+mn-cs"/>
              </a:rPr>
              <a:t>superscalar, </a:t>
            </a:r>
            <a:r>
              <a:rPr kumimoji="1" lang="en-US" sz="1200" kern="1200" dirty="0" smtClean="0">
                <a:solidFill>
                  <a:schemeClr val="tx1"/>
                </a:solidFill>
                <a:latin typeface="Times New Roman" pitchFamily="-84" charset="0"/>
                <a:ea typeface="+mn-ea"/>
                <a:cs typeface="+mn-cs"/>
              </a:rPr>
              <a:t>first coined in 1987 [AGER87], refers to a machine that is designed to improve the performance of the execution of scalar instructions. In most applications, the bulk of the operations are on scalar quantities. Accordingly, the superscalar approach represents the next step in the evolution of high-performance general-purpose processors.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essence of the superscalar approach is the ability to execute instructions independently and concurrently in different pipelines. The concept can be further exploited by allowing instructions to be executed in an order different from the program order. </a:t>
            </a:r>
            <a:endParaRPr lang="en-US" dirty="0" smtClean="0"/>
          </a:p>
          <a:p>
            <a:endParaRPr lang="en-GB" dirty="0"/>
          </a:p>
        </p:txBody>
      </p:sp>
    </p:spTree>
    <p:extLst>
      <p:ext uri="{BB962C8B-B14F-4D97-AF65-F5344CB8AC3E}">
        <p14:creationId xmlns:p14="http://schemas.microsoft.com/office/powerpoint/2010/main" val="3000192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8ED044-3254-254E-A16F-B99188B8BA2A}" type="slidenum">
              <a:rPr lang="en-GB"/>
              <a:pPr/>
              <a:t>4</a:t>
            </a:fld>
            <a:endParaRPr lang="en-GB" dirty="0"/>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Figure 16.1 compares, in general terms, the scalar and superscalar approaches. In a traditional scalar organization, there is a single pipelined functional unit for integer operations and one for floating-point operations. Parallelism is achieved by enabling multiple instructions to be at different stages of the pipeline at one time. In the superscalar organization, there are multiple functional units, each of which is implemented as a pipeline. Each individual functional unit provides a degree of parallelism by virtue of its pipelined structure. The use of multiple functional units enables the processor to execute streams of instructions in parallel, one stream for each pipeline. It is the responsibility of the hardware, in conjunction with the compiler, to assure that the parallel execution does not violate the intent of the program.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 </a:t>
            </a:r>
            <a:endParaRPr lang="en-US" dirty="0" smtClean="0"/>
          </a:p>
          <a:p>
            <a:endParaRPr lang="en-GB" dirty="0"/>
          </a:p>
        </p:txBody>
      </p:sp>
    </p:spTree>
    <p:extLst>
      <p:ext uri="{BB962C8B-B14F-4D97-AF65-F5344CB8AC3E}">
        <p14:creationId xmlns:p14="http://schemas.microsoft.com/office/powerpoint/2010/main" val="16804663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dirty="0" smtClean="0">
                <a:solidFill>
                  <a:schemeClr val="tx1"/>
                </a:solidFill>
                <a:latin typeface="Times New Roman" pitchFamily="-84" charset="0"/>
                <a:ea typeface="+mn-ea"/>
                <a:cs typeface="+mn-cs"/>
              </a:rPr>
              <a:t>Many researchers have investigated superscalar-like processors, and their research indicates that some degree of performance improvement is possible. Table 16.1 presents the reported performance advantages. The differences in the results arise from differences both in the hardware of the simulated machine and in the applications being simulated.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 </a:t>
            </a:r>
            <a:endParaRPr lang="en-US" dirty="0" smtClean="0"/>
          </a:p>
          <a:p>
            <a:endParaRPr lang="en-US" dirty="0"/>
          </a:p>
        </p:txBody>
      </p:sp>
      <p:sp>
        <p:nvSpPr>
          <p:cNvPr id="4" name="Slide Number Placeholder 3"/>
          <p:cNvSpPr>
            <a:spLocks noGrp="1"/>
          </p:cNvSpPr>
          <p:nvPr>
            <p:ph type="sldNum" sz="quarter" idx="10"/>
          </p:nvPr>
        </p:nvSpPr>
        <p:spPr/>
        <p:txBody>
          <a:bodyPr/>
          <a:lstStyle/>
          <a:p>
            <a:fld id="{5D9698E6-F8F9-9C4C-8FAC-D2C8BDBC2CEF}" type="slidenum">
              <a:rPr lang="en-GB" smtClean="0"/>
              <a:pPr/>
              <a:t>5</a:t>
            </a:fld>
            <a:endParaRPr lang="en-GB" dirty="0"/>
          </a:p>
        </p:txBody>
      </p:sp>
    </p:spTree>
    <p:extLst>
      <p:ext uri="{BB962C8B-B14F-4D97-AF65-F5344CB8AC3E}">
        <p14:creationId xmlns:p14="http://schemas.microsoft.com/office/powerpoint/2010/main" val="8571329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21532E-35D3-CE49-BF9E-93AB1E11E70F}" type="slidenum">
              <a:rPr lang="en-GB"/>
              <a:pPr/>
              <a:t>6</a:t>
            </a:fld>
            <a:endParaRPr lang="en-GB" dirty="0"/>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An alternative approach to achieving greater performance is referred to as super- pipelining, a term first coined in 1988 [JOUP88]. Superpipelining exploits the fact that many pipeline stages perform tasks that require less than half a clock cycle. Thus, a doubled internal clock speed allows the performance of two tasks in one external clock cycle. We have seen one example of this approach with the MIPS R4000.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Figure 16.2 compares the two approaches. The upper part of the diagram illustrates an ordinary pipeline, used as a base for comparison. The base pipeline issues one instruction per clock cycle and can perform one pipeline stage per clock cycle. The pipeline has four stages: instruction fetch, operation decode, operation execution, and result write back. The execution stage is crosshatched for clarity. Note that although several instructions are executing concurrently, only one instruction is in its execution stage at any one time.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next part of the diagram shows a </a:t>
            </a:r>
            <a:r>
              <a:rPr kumimoji="1" lang="en-US" sz="1200" b="1" kern="1200" dirty="0" smtClean="0">
                <a:solidFill>
                  <a:schemeClr val="tx1"/>
                </a:solidFill>
                <a:latin typeface="Times New Roman" pitchFamily="-84" charset="0"/>
                <a:ea typeface="+mn-ea"/>
                <a:cs typeface="+mn-cs"/>
              </a:rPr>
              <a:t>superpipelined </a:t>
            </a:r>
            <a:r>
              <a:rPr kumimoji="1" lang="en-US" sz="1200" kern="1200" dirty="0" smtClean="0">
                <a:solidFill>
                  <a:schemeClr val="tx1"/>
                </a:solidFill>
                <a:latin typeface="Times New Roman" pitchFamily="-84" charset="0"/>
                <a:ea typeface="+mn-ea"/>
                <a:cs typeface="+mn-cs"/>
              </a:rPr>
              <a:t>implementation that is capable of performing two pipeline stages per clock cycle. An alternative way of looking at this is that the functions performed in each stage can be split into two non-overlapping parts and each can execute in half a clock cycle. A superpipeline implementation that behaves in this fashion is said to be of degree 2. Finally, the lowest part of the diagram shows a superscalar implementation capable of executing two instances of each stage in parallel. Higher-degree superpipeline and super- scalar implementations are of course possible.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Both the superpipeline and the superscalar implementations depicted in Figure 16.2 have the same number of instructions executing at the same time in the steady state. The superpipelined processor falls behind the superscalar processor at the start of the program and at each branch target. </a:t>
            </a:r>
            <a:endParaRPr lang="en-US" dirty="0" smtClean="0"/>
          </a:p>
          <a:p>
            <a:r>
              <a:rPr kumimoji="1" lang="en-US" sz="1200" kern="1200" dirty="0" smtClean="0">
                <a:solidFill>
                  <a:schemeClr val="tx1"/>
                </a:solidFill>
                <a:latin typeface="Times New Roman" pitchFamily="-84" charset="0"/>
                <a:ea typeface="+mn-ea"/>
                <a:cs typeface="+mn-cs"/>
              </a:rPr>
              <a:t> </a:t>
            </a:r>
            <a:endParaRPr lang="en-US" dirty="0" smtClean="0"/>
          </a:p>
          <a:p>
            <a:endParaRPr lang="en-GB" dirty="0"/>
          </a:p>
        </p:txBody>
      </p:sp>
    </p:spTree>
    <p:extLst>
      <p:ext uri="{BB962C8B-B14F-4D97-AF65-F5344CB8AC3E}">
        <p14:creationId xmlns:p14="http://schemas.microsoft.com/office/powerpoint/2010/main" val="1917006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4AE0BB-DB40-F740-B2B5-FCC856F5FD3B}" type="slidenum">
              <a:rPr lang="en-GB"/>
              <a:pPr/>
              <a:t>7</a:t>
            </a:fld>
            <a:endParaRPr lang="en-GB" dirty="0"/>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The superscalar approach depends on the ability to execute multiple instructions in parallel. The term </a:t>
            </a:r>
            <a:r>
              <a:rPr kumimoji="1" lang="en-US" sz="1200" b="1" kern="1200" dirty="0" smtClean="0">
                <a:solidFill>
                  <a:schemeClr val="tx1"/>
                </a:solidFill>
                <a:latin typeface="Times New Roman" pitchFamily="-84" charset="0"/>
                <a:ea typeface="+mn-ea"/>
                <a:cs typeface="+mn-cs"/>
              </a:rPr>
              <a:t>instruction-level parallelism </a:t>
            </a:r>
            <a:r>
              <a:rPr kumimoji="1" lang="en-US" sz="1200" kern="1200" dirty="0" smtClean="0">
                <a:solidFill>
                  <a:schemeClr val="tx1"/>
                </a:solidFill>
                <a:latin typeface="Times New Roman" pitchFamily="-84" charset="0"/>
                <a:ea typeface="+mn-ea"/>
                <a:cs typeface="+mn-cs"/>
              </a:rPr>
              <a:t>refers to the degree to which, on average, the instructions of a program can be executed in parallel. A combination of compiler-based optimization and hardware techniques can be used to maximize instruction-level parallelism. Before examining the design techniques used in super- scalar machines to increase instruction-level parallelism, we need to look at the fundamental limitations to parallelism with which the system must cope. [JOHN91] lists five limitations: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True data dependency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Procedural dependency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Resource conflicts</a:t>
            </a:r>
            <a:br>
              <a:rPr kumimoji="1" lang="en-US" sz="1200" kern="1200" dirty="0" smtClean="0">
                <a:solidFill>
                  <a:schemeClr val="tx1"/>
                </a:solidFill>
                <a:latin typeface="Times New Roman" pitchFamily="-84" charset="0"/>
                <a:ea typeface="+mn-ea"/>
                <a:cs typeface="+mn-cs"/>
              </a:rPr>
            </a:br>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Output dependency</a:t>
            </a:r>
            <a:br>
              <a:rPr kumimoji="1" lang="en-US" sz="1200" kern="1200" dirty="0" smtClean="0">
                <a:solidFill>
                  <a:schemeClr val="tx1"/>
                </a:solidFill>
                <a:latin typeface="Times New Roman" pitchFamily="-84" charset="0"/>
                <a:ea typeface="+mn-ea"/>
                <a:cs typeface="+mn-cs"/>
              </a:rPr>
            </a:br>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Antidependency </a:t>
            </a:r>
            <a:endParaRPr lang="en-US" dirty="0" smtClean="0"/>
          </a:p>
          <a:p>
            <a:endParaRPr lang="en-GB" dirty="0"/>
          </a:p>
        </p:txBody>
      </p:sp>
    </p:spTree>
    <p:extLst>
      <p:ext uri="{BB962C8B-B14F-4D97-AF65-F5344CB8AC3E}">
        <p14:creationId xmlns:p14="http://schemas.microsoft.com/office/powerpoint/2010/main" val="818138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2A4E7B-50B5-0C4E-9176-A5C86A4A2435}" type="slidenum">
              <a:rPr lang="en-GB"/>
              <a:pPr/>
              <a:t>8</a:t>
            </a:fld>
            <a:endParaRPr lang="en-GB" dirty="0"/>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As was discussed in Chapter 14, the presence of branches in an instruction sequence complicates the pipeline operation. The instructions following a branch (taken or not taken) have a </a:t>
            </a:r>
            <a:r>
              <a:rPr kumimoji="1" lang="en-US" sz="1200" b="1" kern="1200" dirty="0" smtClean="0">
                <a:solidFill>
                  <a:schemeClr val="tx1"/>
                </a:solidFill>
                <a:latin typeface="Times New Roman" pitchFamily="-84" charset="0"/>
                <a:ea typeface="+mn-ea"/>
                <a:cs typeface="+mn-cs"/>
              </a:rPr>
              <a:t>procedural dependency </a:t>
            </a:r>
            <a:r>
              <a:rPr kumimoji="1" lang="en-US" sz="1200" kern="1200" dirty="0" smtClean="0">
                <a:solidFill>
                  <a:schemeClr val="tx1"/>
                </a:solidFill>
                <a:latin typeface="Times New Roman" pitchFamily="-84" charset="0"/>
                <a:ea typeface="+mn-ea"/>
                <a:cs typeface="+mn-cs"/>
              </a:rPr>
              <a:t>on the branch and cannot be executed until the branch is executed. Figure 16.3 illustrates the effect of a branch on a superscalar pipeline of degree 2.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As we have seen, this type of procedural dependency also affects a scalar pipe- line. The consequence for a superscalar pipeline is more severe, because a greater magnitude of opportunity is lost with each delay.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If variable-length instructions are used, then another sort of procedural dependency arises. Because the length of any particular instruction is not known, it must be at least partially decoded before the following instruction can be fetched. This prevents the simultaneous fetching required in a superscalar pipeline. This is one of the reasons that superscalar techniques are more readily applicable to a RISC or RISC-like architecture, with its fixed instruction length. </a:t>
            </a:r>
            <a:endParaRPr lang="en-US" dirty="0" smtClean="0"/>
          </a:p>
          <a:p>
            <a:endParaRPr lang="en-GB" dirty="0" smtClean="0"/>
          </a:p>
          <a:p>
            <a:r>
              <a:rPr kumimoji="1" lang="en-US" sz="1200" kern="1200" dirty="0" smtClean="0">
                <a:solidFill>
                  <a:schemeClr val="tx1"/>
                </a:solidFill>
                <a:latin typeface="Times New Roman" pitchFamily="-84" charset="0"/>
                <a:ea typeface="+mn-ea"/>
                <a:cs typeface="+mn-cs"/>
              </a:rPr>
              <a:t>A </a:t>
            </a:r>
            <a:r>
              <a:rPr kumimoji="1" lang="en-US" sz="1200" b="1" kern="1200" dirty="0" smtClean="0">
                <a:solidFill>
                  <a:schemeClr val="tx1"/>
                </a:solidFill>
                <a:latin typeface="Times New Roman" pitchFamily="-84" charset="0"/>
                <a:ea typeface="+mn-ea"/>
                <a:cs typeface="+mn-cs"/>
              </a:rPr>
              <a:t>resource conflict </a:t>
            </a:r>
            <a:r>
              <a:rPr kumimoji="1" lang="en-US" sz="1200" kern="1200" dirty="0" smtClean="0">
                <a:solidFill>
                  <a:schemeClr val="tx1"/>
                </a:solidFill>
                <a:latin typeface="Times New Roman" pitchFamily="-84" charset="0"/>
                <a:ea typeface="+mn-ea"/>
                <a:cs typeface="+mn-cs"/>
              </a:rPr>
              <a:t>is a competition of two or more instructions for the same resource at the same time. Examples of resources include memories, caches, buses, register-file ports, and functional units (e.g., ALU adder).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In terms of the pipeline, a resource conflict exhibits similar behavior to a data dependency (Figure 16.3). There are some differences, however. For one thing, re- source conflicts can be overcome by duplication of resources, whereas a true data dependency cannot be eliminated. Also, when an operation takes a long time to complete, resource conflicts can be minimized by pipelining the appropriate functional unit. </a:t>
            </a:r>
            <a:endParaRPr lang="en-US" dirty="0" smtClean="0"/>
          </a:p>
          <a:p>
            <a:endParaRPr lang="en-GB" dirty="0"/>
          </a:p>
        </p:txBody>
      </p:sp>
    </p:spTree>
    <p:extLst>
      <p:ext uri="{BB962C8B-B14F-4D97-AF65-F5344CB8AC3E}">
        <p14:creationId xmlns:p14="http://schemas.microsoft.com/office/powerpoint/2010/main" val="817851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95A9AD-90B4-C046-A6E0-3C94B97E11DF}" type="slidenum">
              <a:rPr lang="en-GB"/>
              <a:pPr/>
              <a:t>9</a:t>
            </a:fld>
            <a:endParaRPr lang="en-GB" dirty="0"/>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[JOUP89a] makes an important distinction between the two related concepts of instruction-level parallelism and machine parallelism. </a:t>
            </a:r>
            <a:r>
              <a:rPr kumimoji="1" lang="en-US" sz="1200" b="1" kern="1200" dirty="0" smtClean="0">
                <a:solidFill>
                  <a:schemeClr val="tx1"/>
                </a:solidFill>
                <a:latin typeface="Times New Roman" pitchFamily="-84" charset="0"/>
                <a:ea typeface="+mn-ea"/>
                <a:cs typeface="+mn-cs"/>
              </a:rPr>
              <a:t>Instruction-level parallelism </a:t>
            </a:r>
            <a:r>
              <a:rPr kumimoji="1" lang="en-US" sz="1200" kern="1200" dirty="0" smtClean="0">
                <a:solidFill>
                  <a:schemeClr val="tx1"/>
                </a:solidFill>
                <a:latin typeface="Times New Roman" pitchFamily="-84" charset="0"/>
                <a:ea typeface="+mn-ea"/>
                <a:cs typeface="+mn-cs"/>
              </a:rPr>
              <a:t>exists when instructions in a sequence are independent and thus can be executed in parallel by overlapping. </a:t>
            </a:r>
            <a:endParaRPr lang="en-US" dirty="0" smtClean="0"/>
          </a:p>
          <a:p>
            <a:endParaRPr lang="en-GB" dirty="0" smtClean="0"/>
          </a:p>
          <a:p>
            <a:r>
              <a:rPr kumimoji="1" lang="en-US" sz="1200" kern="1200" dirty="0" smtClean="0">
                <a:solidFill>
                  <a:schemeClr val="tx1"/>
                </a:solidFill>
                <a:latin typeface="Times New Roman" pitchFamily="-84" charset="0"/>
                <a:ea typeface="+mn-ea"/>
                <a:cs typeface="+mn-cs"/>
              </a:rPr>
              <a:t>The degree of instruction-level parallelism is determined by the frequency of true data dependencies and procedural dependencies in the code. These factors, in turn, are dependent on the instruction set architecture and on the application. Instruction-level parallelism is also determined by what [JOUP89a] refers to as operation latency: the time until the result of an instruction is available for use as an operand in a subsequent instruction. The latency determines how much of a delay a data or procedural dependency will cause. </a:t>
            </a:r>
            <a:endParaRPr lang="en-US" dirty="0" smtClean="0"/>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Machine parallelism </a:t>
            </a:r>
            <a:r>
              <a:rPr kumimoji="1" lang="en-US" sz="1200" kern="1200" dirty="0" smtClean="0">
                <a:solidFill>
                  <a:schemeClr val="tx1"/>
                </a:solidFill>
                <a:latin typeface="Times New Roman" pitchFamily="-84" charset="0"/>
                <a:ea typeface="+mn-ea"/>
                <a:cs typeface="+mn-cs"/>
              </a:rPr>
              <a:t>is a measure of the ability of the processor to take advantage of instruction-level parallelism. Machine parallelism is determined by the number of instructions that can be fetched and executed at the same time (the number of parallel pipelines) and by the speed and sophistication of the mechanisms that the processor uses to find independent instructions.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Both instruction-level and machine parallelism are important factors in enhancing performance. A program may not have enough instruction-level parallel- ism to take full advantage of machine parallelism. The use of a fixed-length instruction set architecture, as in a RISC, enhances instruction-level parallelism. On the other hand, limited machine parallelism will limit performance no matter what the nature of the program. </a:t>
            </a:r>
            <a:endParaRPr lang="en-US" dirty="0" smtClean="0"/>
          </a:p>
          <a:p>
            <a:endParaRPr lang="en-GB" dirty="0"/>
          </a:p>
        </p:txBody>
      </p:sp>
    </p:spTree>
    <p:extLst>
      <p:ext uri="{BB962C8B-B14F-4D97-AF65-F5344CB8AC3E}">
        <p14:creationId xmlns:p14="http://schemas.microsoft.com/office/powerpoint/2010/main" val="4044764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1C04C4D9-B721-416B-8577-D7DEE36F49A6}" type="datetime1">
              <a:rPr lang="en-US"/>
              <a:pPr/>
              <a:t>5/7/2017</a:t>
            </a:fld>
            <a:endParaRPr/>
          </a:p>
        </p:txBody>
      </p:sp>
      <p:sp>
        <p:nvSpPr>
          <p:cNvPr id="6" name="Footer Placeholder 5"/>
          <p:cNvSpPr>
            <a:spLocks noGrp="1"/>
          </p:cNvSpPr>
          <p:nvPr>
            <p:ph type="ftr" sz="quarter" idx="11"/>
          </p:nvPr>
        </p:nvSpPr>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1B10C791-6992-4CCF-A244-B250C8BB22F1}" type="datetime1">
              <a:rPr lang="en-US"/>
              <a:pPr/>
              <a:t>5/7/2017</a:t>
            </a:fld>
            <a:endParaRPr/>
          </a:p>
        </p:txBody>
      </p:sp>
      <p:sp>
        <p:nvSpPr>
          <p:cNvPr id="4" name="Footer Placeholder 3"/>
          <p:cNvSpPr>
            <a:spLocks noGrp="1"/>
          </p:cNvSpPr>
          <p:nvPr>
            <p:ph type="ftr" sz="quarter" idx="11"/>
          </p:nvPr>
        </p:nvSpPr>
        <p:spPr/>
        <p:txBody>
          <a:bodyPr/>
          <a:lstStyle/>
          <a:p>
            <a:r>
              <a:rPr/>
              <a:t>
              </a:t>
            </a: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51420578-B892-4967-98F8-D0B4A045ADFD}" type="datetime1">
              <a:rPr lang="en-US"/>
              <a:pPr/>
              <a:t>5/7/2017</a:t>
            </a:fld>
            <a:endParaRPr/>
          </a:p>
        </p:txBody>
      </p:sp>
      <p:sp>
        <p:nvSpPr>
          <p:cNvPr id="3" name="Footer Placeholder 2"/>
          <p:cNvSpPr>
            <a:spLocks noGrp="1"/>
          </p:cNvSpPr>
          <p:nvPr>
            <p:ph type="ftr" sz="quarter" idx="11"/>
          </p:nvPr>
        </p:nvSpPr>
        <p:spPr/>
        <p:txBody>
          <a:bodyPr/>
          <a:lstStyle/>
          <a:p>
            <a:r>
              <a:rPr/>
              <a:t>
              </a:t>
            </a: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CBDCDF1B-54EC-4432-8649-0FE40DD46F86}" type="datetime1">
              <a:rPr lang="en-US"/>
              <a:pPr/>
              <a:t>5/7/2017</a:t>
            </a:fld>
            <a:endParaRPr/>
          </a:p>
        </p:txBody>
      </p:sp>
      <p:sp>
        <p:nvSpPr>
          <p:cNvPr id="6" name="Footer Placeholder 5"/>
          <p:cNvSpPr>
            <a:spLocks noGrp="1"/>
          </p:cNvSpPr>
          <p:nvPr>
            <p:ph type="ftr" sz="quarter" idx="11"/>
          </p:nvPr>
        </p:nvSpPr>
        <p:spPr>
          <a:xfrm>
            <a:off x="3859305" y="6423585"/>
            <a:ext cx="3316941" cy="365125"/>
          </a:xfrm>
        </p:spPr>
        <p:txBody>
          <a:bodyPr/>
          <a:lstStyle/>
          <a:p>
            <a:r>
              <a:rPr/>
              <a:t>
              </a:t>
            </a: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CDA6A0B-D499-425D-9760-7E378B1D24E7}" type="datetime1">
              <a:rPr lang="en-US"/>
              <a:pPr/>
              <a:t>5/7/2017</a:t>
            </a:fld>
            <a:endParaRPr/>
          </a:p>
        </p:txBody>
      </p:sp>
      <p:sp>
        <p:nvSpPr>
          <p:cNvPr id="6" name="Footer Placeholder 5"/>
          <p:cNvSpPr>
            <a:spLocks noGrp="1"/>
          </p:cNvSpPr>
          <p:nvPr>
            <p:ph type="ftr" sz="quarter" idx="11"/>
          </p:nvPr>
        </p:nvSpPr>
        <p:spPr>
          <a:xfrm>
            <a:off x="4191000" y="6423585"/>
            <a:ext cx="3005138" cy="365125"/>
          </a:xfrm>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81B2FE-6867-4DAE-B4E4-C2A1A38F9C0D}" type="datetime1">
              <a:rPr lang="en-US"/>
              <a:pPr/>
              <a:t>5/7/2017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5CBBBDE9-5D16-425E-B13A-2B2E02B8AFC8}" type="datetime1">
              <a:rPr lang="en-US"/>
              <a:pPr/>
              <a:t>5/7/2017</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272344D9-246E-4D78-97F7-CDDE15C7C47A}" type="datetime1">
              <a:rPr lang="en-US"/>
              <a:pPr/>
              <a:t>5/7/2017</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546CB8D4-A311-4DB1-9E65-F6E7BA49F613}" type="datetime1">
              <a:rPr lang="en-US"/>
              <a:pPr/>
              <a:t>5/7/2017</a:t>
            </a:fld>
            <a:endParaRPr/>
          </a:p>
        </p:txBody>
      </p:sp>
      <p:sp>
        <p:nvSpPr>
          <p:cNvPr id="6" name="Footer Placeholder 5"/>
          <p:cNvSpPr>
            <a:spLocks noGrp="1"/>
          </p:cNvSpPr>
          <p:nvPr>
            <p:ph type="ftr" sz="quarter" idx="11"/>
          </p:nvPr>
        </p:nvSpPr>
        <p:spPr>
          <a:xfrm>
            <a:off x="4191000" y="6423585"/>
            <a:ext cx="3005138" cy="365125"/>
          </a:xfrm>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smtClean="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401B973-48D0-47D2-BD1A-81DAC74A0928}" type="datetime1">
              <a:rPr lang="en-US"/>
              <a:pPr/>
              <a:t>5/7/2017</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89870FB-149D-4255-9221-CF258F891615}" type="datetime1">
              <a:rPr lang="en-US"/>
              <a:pPr/>
              <a:t>5/7/2017</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3714E26-7EC0-4FCC-8AD8-71E9EC27DEDB}" type="datetime1">
              <a:rPr lang="en-US"/>
              <a:pPr/>
              <a:t>5/7/2017</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75AD331-B61B-42C1-B285-1046175C3B63}" type="datetime1">
              <a:rPr lang="en-US"/>
              <a:pPr/>
              <a:t>5/7/2017</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642DA821-B647-4F8C-84A0-7D19D85CB385}" type="datetime1">
              <a:rPr lang="en-US"/>
              <a:pPr/>
              <a:t>5/7/2017</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r>
              <a:rPr/>
              <a:t>
              </a:t>
            </a: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smtClean="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B77F108C-2518-4D60-9FAF-6346FD9D7826}" type="datetime1">
              <a:rPr lang="en-US"/>
              <a:pPr/>
              <a:t>5/7/2017</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r>
              <a:rPr/>
              <a:t>
              </a:t>
            </a: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DDE52B54-BC1D-466E-98B4-B0082340936C}" type="datetime1">
              <a:rPr lang="en-US"/>
              <a:pPr/>
              <a:t>5/7/2017</a:t>
            </a:fld>
            <a:endParaRPr/>
          </a:p>
        </p:txBody>
      </p:sp>
      <p:sp>
        <p:nvSpPr>
          <p:cNvPr id="6" name="Footer Placeholder 5"/>
          <p:cNvSpPr>
            <a:spLocks noGrp="1"/>
          </p:cNvSpPr>
          <p:nvPr>
            <p:ph type="ftr" sz="quarter" idx="11"/>
          </p:nvPr>
        </p:nvSpPr>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A1508C9F-E380-43A3-ADC1-0217F1EB7573}" type="datetime1">
              <a:rPr lang="en-US"/>
              <a:pPr/>
              <a:t>5/7/2017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2C868E7-101B-4C6B-9C4C-A85A7CD6FD99}" type="datetime1">
              <a:rPr lang="en-US"/>
              <a:pPr/>
              <a:t>5/7/2017</a:t>
            </a:fld>
            <a:endParaRPr/>
          </a:p>
        </p:txBody>
      </p:sp>
      <p:sp>
        <p:nvSpPr>
          <p:cNvPr id="6" name="Footer Placeholder 5"/>
          <p:cNvSpPr>
            <a:spLocks noGrp="1"/>
          </p:cNvSpPr>
          <p:nvPr>
            <p:ph type="ftr" sz="quarter" idx="11"/>
          </p:nvPr>
        </p:nvSpPr>
        <p:spPr/>
        <p:txBody>
          <a:bodyPr/>
          <a:lstStyle/>
          <a:p>
            <a:r>
              <a:rPr/>
              <a:t>
              </a:t>
            </a: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B0C83FD2-B255-4F2A-ACF3-B969FC717B42}" type="datetime1">
              <a:rPr lang="en-US"/>
              <a:pPr/>
              <a:t>5/7/2017</a:t>
            </a:fld>
            <a:endParaRPr/>
          </a:p>
        </p:txBody>
      </p:sp>
      <p:sp>
        <p:nvSpPr>
          <p:cNvPr id="6" name="Footer Placeholder 5"/>
          <p:cNvSpPr>
            <a:spLocks noGrp="1"/>
          </p:cNvSpPr>
          <p:nvPr>
            <p:ph type="ftr" sz="quarter" idx="11"/>
          </p:nvPr>
        </p:nvSpPr>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7E6C1EDB-CE87-4BA6-95D9-AD3AE9C734F7}" type="datetime1">
              <a:rPr lang="en-US"/>
              <a:pPr/>
              <a:t>5/7/2017</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r>
              <a:rPr/>
              <a:t>
              </a:t>
            </a: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 id="2147483689" r:id="rId18"/>
    <p:sldLayoutId id="2147483690" r:id="rId19"/>
    <p:sldLayoutId id="2147483691"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df"/><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3.pdf"/><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df"/><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df"/><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df"/><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df"/><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df"/><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df"/><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p:txBody>
          <a:bodyPr>
            <a:normAutofit fontScale="90000"/>
          </a:bodyPr>
          <a:lstStyle/>
          <a:p>
            <a:r>
              <a:rPr lang="en-GB" dirty="0" smtClean="0"/>
              <a:t>William Stallings </a:t>
            </a:r>
            <a:br>
              <a:rPr lang="en-GB" dirty="0" smtClean="0"/>
            </a:br>
            <a:r>
              <a:rPr lang="en-GB" dirty="0"/>
              <a:t>Computer Organization </a:t>
            </a:r>
            <a:br>
              <a:rPr lang="en-GB" dirty="0"/>
            </a:br>
            <a:r>
              <a:rPr lang="en-GB" dirty="0"/>
              <a:t>and Architecture</a:t>
            </a:r>
            <a:r>
              <a:rPr lang="en-GB" dirty="0" smtClean="0"/>
              <a:t/>
            </a:r>
            <a:br>
              <a:rPr lang="en-GB" dirty="0" smtClean="0"/>
            </a:br>
            <a:r>
              <a:rPr lang="en-GB" dirty="0" smtClean="0"/>
              <a:t>9</a:t>
            </a:r>
            <a:r>
              <a:rPr lang="en-GB" baseline="30000" dirty="0" smtClean="0"/>
              <a:t>th</a:t>
            </a:r>
            <a:r>
              <a:rPr lang="en-GB" dirty="0" smtClean="0"/>
              <a:t> Edition</a:t>
            </a:r>
            <a:endParaRPr lang="en-GB" dirty="0"/>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Instruction Issue Policy</a:t>
            </a:r>
          </a:p>
        </p:txBody>
      </p:sp>
      <p:sp>
        <p:nvSpPr>
          <p:cNvPr id="16387" name="Rectangle 3"/>
          <p:cNvSpPr>
            <a:spLocks noGrp="1" noChangeArrowheads="1"/>
          </p:cNvSpPr>
          <p:nvPr>
            <p:ph idx="1"/>
          </p:nvPr>
        </p:nvSpPr>
        <p:spPr>
          <a:xfrm>
            <a:off x="498474" y="1600200"/>
            <a:ext cx="7556313" cy="5029200"/>
          </a:xfrm>
        </p:spPr>
        <p:txBody>
          <a:bodyPr>
            <a:normAutofit fontScale="85000" lnSpcReduction="20000"/>
          </a:bodyPr>
          <a:lstStyle/>
          <a:p>
            <a:r>
              <a:rPr lang="en-GB" dirty="0" smtClean="0"/>
              <a:t>Instruction issue</a:t>
            </a:r>
          </a:p>
          <a:p>
            <a:pPr lvl="1"/>
            <a:r>
              <a:rPr lang="en-GB" dirty="0" smtClean="0"/>
              <a:t>Refers to the process of initiating instruction execution in the processor’s functional units</a:t>
            </a:r>
          </a:p>
          <a:p>
            <a:r>
              <a:rPr lang="en-GB" dirty="0" smtClean="0"/>
              <a:t>Instruction issue policy</a:t>
            </a:r>
          </a:p>
          <a:p>
            <a:pPr lvl="1"/>
            <a:r>
              <a:rPr lang="en-GB" dirty="0" smtClean="0"/>
              <a:t>Refers to the protocol used to issue instructions</a:t>
            </a:r>
          </a:p>
          <a:p>
            <a:pPr lvl="1"/>
            <a:r>
              <a:rPr lang="en-GB" dirty="0" smtClean="0"/>
              <a:t>Instruction issue occurs when instruction moves from the decode stage of the pipeline to the first execute stage of the pipeline</a:t>
            </a:r>
          </a:p>
          <a:p>
            <a:pPr marL="228600" lvl="1">
              <a:spcBef>
                <a:spcPts val="2000"/>
              </a:spcBef>
              <a:buClr>
                <a:schemeClr val="accent1"/>
              </a:buClr>
            </a:pPr>
            <a:r>
              <a:rPr lang="en-GB" sz="2000" dirty="0" smtClean="0"/>
              <a:t>Three types of orderings are important:</a:t>
            </a:r>
          </a:p>
          <a:p>
            <a:pPr lvl="1"/>
            <a:r>
              <a:rPr lang="en-GB" sz="1765" dirty="0" smtClean="0"/>
              <a:t>The order in which instructions are fetched</a:t>
            </a:r>
          </a:p>
          <a:p>
            <a:pPr lvl="1"/>
            <a:r>
              <a:rPr lang="en-GB" sz="1765" dirty="0" smtClean="0"/>
              <a:t>The order in which instructions are executed</a:t>
            </a:r>
          </a:p>
          <a:p>
            <a:pPr lvl="1"/>
            <a:r>
              <a:rPr lang="en-GB" sz="1765" dirty="0" smtClean="0"/>
              <a:t>The order in which instructions update the contents of register and memory locations</a:t>
            </a:r>
          </a:p>
          <a:p>
            <a:pPr marL="228600" lvl="1">
              <a:spcBef>
                <a:spcPts val="2000"/>
              </a:spcBef>
              <a:buClr>
                <a:schemeClr val="accent1"/>
              </a:buClr>
            </a:pPr>
            <a:r>
              <a:rPr lang="en-GB" sz="2054" dirty="0" smtClean="0"/>
              <a:t>Superscalar instruction issue policies can be grouped into the following categories:</a:t>
            </a:r>
          </a:p>
          <a:p>
            <a:pPr lvl="1"/>
            <a:r>
              <a:rPr lang="en-GB" sz="1857" dirty="0" smtClean="0"/>
              <a:t>In-order issue with in-order completion</a:t>
            </a:r>
          </a:p>
          <a:p>
            <a:pPr lvl="1"/>
            <a:r>
              <a:rPr lang="en-GB" sz="1857" dirty="0" smtClean="0"/>
              <a:t>In-order issue with out-of-order completion</a:t>
            </a:r>
          </a:p>
          <a:p>
            <a:pPr lvl="1"/>
            <a:r>
              <a:rPr lang="en-GB" sz="1857" dirty="0" smtClean="0"/>
              <a:t>Out-of-order issue with out-of-order completion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81000" y="914400"/>
            <a:ext cx="3255264" cy="2286000"/>
          </a:xfrm>
        </p:spPr>
        <p:txBody>
          <a:bodyPr>
            <a:normAutofit/>
          </a:bodyPr>
          <a:lstStyle/>
          <a:p>
            <a:pPr algn="ctr"/>
            <a:r>
              <a:rPr lang="en-GB" dirty="0" smtClean="0">
                <a:effectLst>
                  <a:outerShdw blurRad="38100" dist="38100" dir="2700000" algn="tl">
                    <a:srgbClr val="000000">
                      <a:alpha val="43137"/>
                    </a:srgbClr>
                  </a:outerShdw>
                </a:effectLst>
              </a:rPr>
              <a:t>Superscalar Instruction Issue and Completion Policies</a:t>
            </a:r>
            <a:endParaRPr lang="en-GB" dirty="0">
              <a:effectLst>
                <a:outerShdw blurRad="38100" dist="38100" dir="2700000" algn="tl">
                  <a:srgbClr val="000000">
                    <a:alpha val="43137"/>
                  </a:srgbClr>
                </a:outerShdw>
              </a:effectLst>
            </a:endParaRPr>
          </a:p>
        </p:txBody>
      </p:sp>
      <p:pic>
        <p:nvPicPr>
          <p:cNvPr id="5" name="Picture 4" descr="f4.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5882" t="9091" r="12941" b="8182"/>
              <a:stretch>
                <a:fillRect/>
              </a:stretch>
            </p:blipFill>
          </mc:Choice>
          <mc:Fallback>
            <p:blipFill>
              <a:blip r:embed="rId4"/>
              <a:srcRect l="5882" t="9091" r="12941" b="8182"/>
              <a:stretch>
                <a:fillRect/>
              </a:stretch>
            </p:blipFill>
          </mc:Fallback>
        </mc:AlternateContent>
        <p:spPr>
          <a:xfrm>
            <a:off x="3733800" y="0"/>
            <a:ext cx="5249052" cy="6922610"/>
          </a:xfrm>
          <a:prstGeom prst="rect">
            <a:avLst/>
          </a:prstGeom>
        </p:spPr>
      </p:pic>
    </p:spTree>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8600" y="152400"/>
            <a:ext cx="7924800" cy="1066800"/>
          </a:xfrm>
        </p:spPr>
        <p:txBody>
          <a:bodyPr>
            <a:normAutofit fontScale="90000"/>
          </a:bodyPr>
          <a:lstStyle/>
          <a:p>
            <a:r>
              <a:rPr lang="en-US" dirty="0" smtClean="0">
                <a:effectLst>
                  <a:outerShdw blurRad="38100" dist="38100" dir="2700000" algn="tl">
                    <a:srgbClr val="000000">
                      <a:alpha val="43137"/>
                    </a:srgbClr>
                  </a:outerShdw>
                </a:effectLst>
              </a:rPr>
              <a:t>Organization for Out-of-Order Issue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with Out-of-Order Completion</a:t>
            </a:r>
            <a:endParaRPr lang="en-US" dirty="0">
              <a:effectLst>
                <a:outerShdw blurRad="38100" dist="38100" dir="2700000" algn="tl">
                  <a:srgbClr val="000000">
                    <a:alpha val="43137"/>
                  </a:srgbClr>
                </a:outerShdw>
              </a:effectLst>
            </a:endParaRPr>
          </a:p>
        </p:txBody>
      </p:sp>
      <p:pic>
        <p:nvPicPr>
          <p:cNvPr id="4" name="Picture 3" descr="f5.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13636" r="3529" b="35455"/>
              <a:stretch>
                <a:fillRect/>
              </a:stretch>
            </p:blipFill>
          </mc:Choice>
          <mc:Fallback>
            <p:blipFill>
              <a:blip r:embed="rId4"/>
              <a:srcRect t="13636" r="3529" b="35455"/>
              <a:stretch>
                <a:fillRect/>
              </a:stretch>
            </p:blipFill>
          </mc:Fallback>
        </mc:AlternateContent>
        <p:spPr>
          <a:xfrm>
            <a:off x="435258" y="1170857"/>
            <a:ext cx="8327742" cy="5687143"/>
          </a:xfrm>
          <a:prstGeom prst="rect">
            <a:avLst/>
          </a:prstGeom>
        </p:spPr>
      </p:pic>
    </p:spTree>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304800" y="228600"/>
            <a:ext cx="7556500" cy="1116012"/>
          </a:xfrm>
        </p:spPr>
        <p:txBody>
          <a:bodyPr/>
          <a:lstStyle/>
          <a:p>
            <a:r>
              <a:rPr lang="en-GB" dirty="0">
                <a:effectLst>
                  <a:outerShdw blurRad="38100" dist="38100" dir="2700000" algn="tl">
                    <a:srgbClr val="000000">
                      <a:alpha val="43137"/>
                    </a:srgbClr>
                  </a:outerShdw>
                </a:effectLst>
              </a:rPr>
              <a:t>Register Renaming</a:t>
            </a:r>
          </a:p>
        </p:txBody>
      </p:sp>
      <p:graphicFrame>
        <p:nvGraphicFramePr>
          <p:cNvPr id="4" name="Content Placeholder 3"/>
          <p:cNvGraphicFramePr>
            <a:graphicFrameLocks noGrp="1"/>
          </p:cNvGraphicFramePr>
          <p:nvPr>
            <p:ph idx="4294967295"/>
          </p:nvPr>
        </p:nvGraphicFramePr>
        <p:xfrm>
          <a:off x="457200" y="1752600"/>
          <a:ext cx="8229600" cy="47545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idx="4294967295"/>
          </p:nvPr>
        </p:nvSpPr>
        <p:spPr>
          <a:xfrm>
            <a:off x="228600" y="0"/>
            <a:ext cx="7772400" cy="1116012"/>
          </a:xfrm>
        </p:spPr>
        <p:txBody>
          <a:bodyPr/>
          <a:lstStyle/>
          <a:p>
            <a:r>
              <a:rPr lang="en-GB" dirty="0">
                <a:effectLst>
                  <a:outerShdw blurRad="38100" dist="38100" dir="2700000" algn="tl">
                    <a:srgbClr val="000000">
                      <a:alpha val="43137"/>
                    </a:srgbClr>
                  </a:outerShdw>
                </a:effectLst>
              </a:rPr>
              <a:t>Speedups of</a:t>
            </a:r>
            <a:r>
              <a:rPr lang="en-GB" dirty="0" smtClean="0">
                <a:effectLst>
                  <a:outerShdw blurRad="38100" dist="38100" dir="2700000" algn="tl">
                    <a:srgbClr val="000000">
                      <a:alpha val="43137"/>
                    </a:srgbClr>
                  </a:outerShdw>
                </a:effectLst>
              </a:rPr>
              <a:t> Various Machine </a:t>
            </a:r>
            <a:r>
              <a:rPr lang="en-GB" dirty="0">
                <a:effectLst>
                  <a:outerShdw blurRad="38100" dist="38100" dir="2700000" algn="tl">
                    <a:srgbClr val="000000">
                      <a:alpha val="43137"/>
                    </a:srgbClr>
                  </a:outerShdw>
                </a:effectLst>
              </a:rPr>
              <a:t>Organizations Without Procedural Dependencies</a:t>
            </a:r>
          </a:p>
        </p:txBody>
      </p:sp>
      <p:pic>
        <p:nvPicPr>
          <p:cNvPr id="4" name="Picture 3" descr="f6.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3636" t="8235" r="3636" b="9412"/>
              <a:stretch>
                <a:fillRect/>
              </a:stretch>
            </p:blipFill>
          </mc:Choice>
          <mc:Fallback>
            <p:blipFill>
              <a:blip r:embed="rId4"/>
              <a:srcRect l="3636" t="8235" r="3636" b="9412"/>
              <a:stretch>
                <a:fillRect/>
              </a:stretch>
            </p:blipFill>
          </mc:Fallback>
        </mc:AlternateContent>
        <p:spPr>
          <a:xfrm>
            <a:off x="533400" y="1210354"/>
            <a:ext cx="8229513" cy="5647646"/>
          </a:xfrm>
          <a:prstGeom prst="rect">
            <a:avLst/>
          </a:prstGeom>
        </p:spPr>
      </p:pic>
    </p:spTree>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Branch Prediction</a:t>
            </a:r>
          </a:p>
        </p:txBody>
      </p:sp>
      <p:sp>
        <p:nvSpPr>
          <p:cNvPr id="32771" name="Rectangle 3"/>
          <p:cNvSpPr>
            <a:spLocks noGrp="1" noChangeArrowheads="1"/>
          </p:cNvSpPr>
          <p:nvPr>
            <p:ph idx="1"/>
          </p:nvPr>
        </p:nvSpPr>
        <p:spPr>
          <a:xfrm>
            <a:off x="498474" y="1752600"/>
            <a:ext cx="7556313" cy="4648200"/>
          </a:xfrm>
        </p:spPr>
        <p:txBody>
          <a:bodyPr>
            <a:normAutofit fontScale="92500" lnSpcReduction="20000"/>
          </a:bodyPr>
          <a:lstStyle/>
          <a:p>
            <a:r>
              <a:rPr lang="en-GB" dirty="0" smtClean="0"/>
              <a:t>Any high-performance pipelined machine must address the issue of dealing with branches</a:t>
            </a:r>
          </a:p>
          <a:p>
            <a:r>
              <a:rPr lang="en-GB" dirty="0" smtClean="0"/>
              <a:t>Intel 80486 addressed the problem by fetching both the next sequential instruction after a branch and speculatively fetching the branch target instruction</a:t>
            </a:r>
          </a:p>
          <a:p>
            <a:r>
              <a:rPr lang="en-GB" dirty="0" smtClean="0"/>
              <a:t>RISC machines:</a:t>
            </a:r>
          </a:p>
          <a:p>
            <a:pPr lvl="1"/>
            <a:r>
              <a:rPr lang="en-GB" dirty="0" smtClean="0"/>
              <a:t>Delayed branch strategy was explored</a:t>
            </a:r>
          </a:p>
          <a:p>
            <a:pPr lvl="1"/>
            <a:r>
              <a:rPr lang="en-GB" dirty="0" smtClean="0"/>
              <a:t>Processor always executes the single instruction that immediately follows the branch</a:t>
            </a:r>
          </a:p>
          <a:p>
            <a:pPr lvl="1"/>
            <a:r>
              <a:rPr lang="en-GB" dirty="0" smtClean="0"/>
              <a:t>Keeps the pipeline full while the processor fetches a new instruction stream</a:t>
            </a:r>
          </a:p>
          <a:p>
            <a:r>
              <a:rPr lang="en-GB" dirty="0" smtClean="0"/>
              <a:t>Superscalar machines:</a:t>
            </a:r>
          </a:p>
          <a:p>
            <a:pPr lvl="1"/>
            <a:r>
              <a:rPr lang="en-GB" dirty="0" smtClean="0"/>
              <a:t>Delayed branch strategy has less appeal</a:t>
            </a:r>
          </a:p>
          <a:p>
            <a:pPr lvl="1"/>
            <a:r>
              <a:rPr lang="en-GB" dirty="0" smtClean="0"/>
              <a:t>Have returned to pre-RISC techniques of branch prediction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0" y="0"/>
            <a:ext cx="8763000" cy="1116012"/>
          </a:xfrm>
        </p:spPr>
        <p:txBody>
          <a:bodyPr/>
          <a:lstStyle/>
          <a:p>
            <a:pPr algn="ctr"/>
            <a:r>
              <a:rPr lang="en-GB" dirty="0" smtClean="0">
                <a:effectLst>
                  <a:outerShdw blurRad="38100" dist="38100" dir="2700000" algn="tl">
                    <a:srgbClr val="000000">
                      <a:alpha val="43137"/>
                    </a:srgbClr>
                  </a:outerShdw>
                </a:effectLst>
              </a:rPr>
              <a:t>Conceptual Depiction of </a:t>
            </a:r>
            <a:br>
              <a:rPr lang="en-GB" dirty="0" smtClean="0">
                <a:effectLst>
                  <a:outerShdw blurRad="38100" dist="38100" dir="2700000" algn="tl">
                    <a:srgbClr val="000000">
                      <a:alpha val="43137"/>
                    </a:srgbClr>
                  </a:outerShdw>
                </a:effectLst>
              </a:rPr>
            </a:br>
            <a:r>
              <a:rPr lang="en-GB" dirty="0" smtClean="0">
                <a:effectLst>
                  <a:outerShdw blurRad="38100" dist="38100" dir="2700000" algn="tl">
                    <a:srgbClr val="000000">
                      <a:alpha val="43137"/>
                    </a:srgbClr>
                  </a:outerShdw>
                </a:effectLst>
              </a:rPr>
              <a:t>Superscalar Processing</a:t>
            </a:r>
            <a:endParaRPr lang="en-GB" dirty="0">
              <a:effectLst>
                <a:outerShdw blurRad="38100" dist="38100" dir="2700000" algn="tl">
                  <a:srgbClr val="000000">
                    <a:alpha val="43137"/>
                  </a:srgbClr>
                </a:outerShdw>
              </a:effectLst>
            </a:endParaRPr>
          </a:p>
        </p:txBody>
      </p:sp>
      <p:pic>
        <p:nvPicPr>
          <p:cNvPr id="4" name="Picture 3" descr="f7.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9091" t="14118" r="13636" b="16471"/>
              <a:stretch>
                <a:fillRect/>
              </a:stretch>
            </p:blipFill>
          </mc:Choice>
          <mc:Fallback>
            <p:blipFill>
              <a:blip r:embed="rId4"/>
              <a:srcRect l="9091" t="14118" r="13636" b="16471"/>
              <a:stretch>
                <a:fillRect/>
              </a:stretch>
            </p:blipFill>
          </mc:Fallback>
        </mc:AlternateContent>
        <p:spPr>
          <a:xfrm>
            <a:off x="304801" y="1047983"/>
            <a:ext cx="8370490" cy="5810018"/>
          </a:xfrm>
          <a:prstGeom prst="rect">
            <a:avLst/>
          </a:prstGeom>
        </p:spPr>
      </p:pic>
    </p:spTree>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Superscalar Implementation</a:t>
            </a:r>
          </a:p>
        </p:txBody>
      </p:sp>
      <p:sp>
        <p:nvSpPr>
          <p:cNvPr id="35843" name="Rectangle 3"/>
          <p:cNvSpPr>
            <a:spLocks noGrp="1" noChangeArrowheads="1"/>
          </p:cNvSpPr>
          <p:nvPr>
            <p:ph idx="1"/>
          </p:nvPr>
        </p:nvSpPr>
        <p:spPr/>
        <p:txBody>
          <a:bodyPr/>
          <a:lstStyle/>
          <a:p>
            <a:r>
              <a:rPr lang="en-GB" dirty="0" smtClean="0"/>
              <a:t>Key elements:</a:t>
            </a:r>
          </a:p>
          <a:p>
            <a:pPr lvl="1"/>
            <a:r>
              <a:rPr lang="en-GB" dirty="0" smtClean="0"/>
              <a:t>Instruction fetch strategies that simultaneously fetch multiple instruction</a:t>
            </a:r>
          </a:p>
          <a:p>
            <a:pPr lvl="1"/>
            <a:r>
              <a:rPr lang="en-GB" dirty="0" smtClean="0"/>
              <a:t>Logic for determining true dependencies involving register values, and mechanisms for communicating these values to where they are needed during execution</a:t>
            </a:r>
          </a:p>
          <a:p>
            <a:pPr lvl="1"/>
            <a:r>
              <a:rPr lang="en-GB" dirty="0" smtClean="0"/>
              <a:t>Mechanisms for initiating, or issuing, multiple instructions in parallel</a:t>
            </a:r>
          </a:p>
          <a:p>
            <a:pPr lvl="1"/>
            <a:r>
              <a:rPr lang="en-GB" dirty="0" smtClean="0"/>
              <a:t>Resources for parallel execution of multiple instructions, including multiple pipelined functional units and memory hierarchies capable of simultaneously servicing multiple memory references</a:t>
            </a:r>
          </a:p>
          <a:p>
            <a:pPr lvl="1"/>
            <a:r>
              <a:rPr lang="en-GB" dirty="0" smtClean="0"/>
              <a:t>Mechanisms for committing the process state in correct order</a:t>
            </a:r>
            <a:endParaRPr lang="en-GB"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4073526" cy="1116106"/>
          </a:xfrm>
        </p:spPr>
        <p:txBody>
          <a:bodyPr>
            <a:normAutofit/>
          </a:bodyPr>
          <a:lstStyle/>
          <a:p>
            <a:r>
              <a:rPr lang="en-US" sz="4400" dirty="0" smtClean="0"/>
              <a:t>Summary</a:t>
            </a:r>
            <a:endParaRPr lang="en-US" sz="4400" dirty="0"/>
          </a:p>
        </p:txBody>
      </p:sp>
      <p:sp>
        <p:nvSpPr>
          <p:cNvPr id="30" name="Content Placeholder 29"/>
          <p:cNvSpPr>
            <a:spLocks noGrp="1"/>
          </p:cNvSpPr>
          <p:nvPr>
            <p:ph sz="half" idx="2"/>
          </p:nvPr>
        </p:nvSpPr>
        <p:spPr>
          <a:xfrm>
            <a:off x="497541" y="2447365"/>
            <a:ext cx="3657600" cy="4029635"/>
          </a:xfrm>
        </p:spPr>
        <p:txBody>
          <a:bodyPr>
            <a:normAutofit/>
          </a:bodyPr>
          <a:lstStyle/>
          <a:p>
            <a:r>
              <a:rPr lang="en-US" sz="1765" dirty="0" smtClean="0"/>
              <a:t>Superscalar versus Superpipelined</a:t>
            </a:r>
          </a:p>
          <a:p>
            <a:r>
              <a:rPr lang="en-US" sz="1765" dirty="0" smtClean="0"/>
              <a:t>Design issues</a:t>
            </a:r>
          </a:p>
          <a:p>
            <a:pPr lvl="1"/>
            <a:r>
              <a:rPr lang="en-US" sz="1765" dirty="0" smtClean="0"/>
              <a:t>Instruction-level parallelism</a:t>
            </a:r>
          </a:p>
          <a:p>
            <a:pPr lvl="1"/>
            <a:r>
              <a:rPr lang="en-US" sz="1765" dirty="0" smtClean="0"/>
              <a:t>Machine parallelism</a:t>
            </a:r>
          </a:p>
          <a:p>
            <a:pPr lvl="1"/>
            <a:r>
              <a:rPr lang="en-US" sz="1765" dirty="0" smtClean="0"/>
              <a:t>Instruction issue policy</a:t>
            </a:r>
          </a:p>
          <a:p>
            <a:pPr lvl="1"/>
            <a:r>
              <a:rPr lang="en-US" sz="1765" dirty="0" smtClean="0"/>
              <a:t>Register renaming</a:t>
            </a:r>
          </a:p>
          <a:p>
            <a:pPr lvl="1"/>
            <a:r>
              <a:rPr lang="en-US" sz="1765" dirty="0" smtClean="0"/>
              <a:t>Branch prediction</a:t>
            </a:r>
          </a:p>
          <a:p>
            <a:pPr lvl="1"/>
            <a:r>
              <a:rPr lang="en-US" sz="1765" dirty="0" smtClean="0"/>
              <a:t>Superscalar execution</a:t>
            </a:r>
          </a:p>
          <a:p>
            <a:pPr lvl="1"/>
            <a:r>
              <a:rPr lang="en-US" sz="1765" dirty="0" smtClean="0"/>
              <a:t>Superscalar implementation</a:t>
            </a:r>
          </a:p>
        </p:txBody>
      </p:sp>
      <p:sp>
        <p:nvSpPr>
          <p:cNvPr id="32" name="Content Placeholder 31"/>
          <p:cNvSpPr>
            <a:spLocks noGrp="1"/>
          </p:cNvSpPr>
          <p:nvPr>
            <p:ph sz="quarter" idx="4"/>
          </p:nvPr>
        </p:nvSpPr>
        <p:spPr>
          <a:xfrm>
            <a:off x="4800600" y="2286000"/>
            <a:ext cx="3657600" cy="4114800"/>
          </a:xfrm>
        </p:spPr>
        <p:txBody>
          <a:bodyPr>
            <a:normAutofit/>
          </a:bodyPr>
          <a:lstStyle/>
          <a:p>
            <a:r>
              <a:rPr lang="en-US" sz="1765" dirty="0" smtClean="0"/>
              <a:t>Pentium 4</a:t>
            </a:r>
          </a:p>
          <a:p>
            <a:pPr lvl="1"/>
            <a:r>
              <a:rPr lang="en-US" sz="1765" dirty="0" smtClean="0"/>
              <a:t>Front end</a:t>
            </a:r>
          </a:p>
          <a:p>
            <a:pPr lvl="1"/>
            <a:r>
              <a:rPr lang="en-US" sz="1765" dirty="0" smtClean="0"/>
              <a:t>Out-of-order execution logic</a:t>
            </a:r>
          </a:p>
          <a:p>
            <a:pPr lvl="1"/>
            <a:r>
              <a:rPr lang="en-US" sz="1765" dirty="0" smtClean="0"/>
              <a:t>Integer and floating-point execution units</a:t>
            </a:r>
          </a:p>
          <a:p>
            <a:r>
              <a:rPr lang="en-US" sz="1765" dirty="0" smtClean="0"/>
              <a:t>ARM Cortex-A8</a:t>
            </a:r>
          </a:p>
          <a:p>
            <a:pPr lvl="1"/>
            <a:r>
              <a:rPr lang="en-US" sz="1765" dirty="0" smtClean="0"/>
              <a:t>Instruction fetch unit</a:t>
            </a:r>
          </a:p>
          <a:p>
            <a:pPr lvl="1"/>
            <a:r>
              <a:rPr lang="en-US" sz="1765" dirty="0" smtClean="0"/>
              <a:t>Instruction decode unit</a:t>
            </a:r>
          </a:p>
          <a:p>
            <a:pPr lvl="1"/>
            <a:r>
              <a:rPr lang="en-US" sz="1765" dirty="0" smtClean="0"/>
              <a:t>Integer execute unit</a:t>
            </a:r>
          </a:p>
          <a:p>
            <a:pPr lvl="1"/>
            <a:r>
              <a:rPr lang="en-US" sz="1765" dirty="0" smtClean="0"/>
              <a:t>SIMD and floating-point pipeline</a:t>
            </a:r>
          </a:p>
        </p:txBody>
      </p:sp>
      <p:sp>
        <p:nvSpPr>
          <p:cNvPr id="44035" name="Rectangle 3"/>
          <p:cNvSpPr>
            <a:spLocks noGrp="1" noChangeArrowheads="1"/>
          </p:cNvSpPr>
          <p:nvPr>
            <p:ph type="body" idx="1"/>
          </p:nvPr>
        </p:nvSpPr>
        <p:spPr>
          <a:xfrm>
            <a:off x="497541" y="1295400"/>
            <a:ext cx="3657600" cy="1098177"/>
          </a:xfrm>
        </p:spPr>
        <p:txBody>
          <a:bodyPr>
            <a:normAutofit/>
          </a:bodyPr>
          <a:lstStyle/>
          <a:p>
            <a:r>
              <a:rPr lang="en-US" dirty="0" smtClean="0"/>
              <a:t>    </a:t>
            </a:r>
          </a:p>
          <a:p>
            <a:endParaRPr lang="en-US" sz="800" dirty="0" smtClean="0"/>
          </a:p>
          <a:p>
            <a:endParaRPr lang="en-US" sz="800" dirty="0" smtClean="0"/>
          </a:p>
          <a:p>
            <a:r>
              <a:rPr lang="en-US" sz="3200" dirty="0" smtClean="0"/>
              <a:t>Chapter 16     </a:t>
            </a:r>
          </a:p>
          <a:p>
            <a:endParaRPr lang="en-US" sz="3200" dirty="0"/>
          </a:p>
        </p:txBody>
      </p:sp>
      <p:sp>
        <p:nvSpPr>
          <p:cNvPr id="31" name="Text Placeholder 30"/>
          <p:cNvSpPr>
            <a:spLocks noGrp="1"/>
          </p:cNvSpPr>
          <p:nvPr>
            <p:ph type="body" sz="quarter" idx="3"/>
          </p:nvPr>
        </p:nvSpPr>
        <p:spPr>
          <a:xfrm>
            <a:off x="4419600" y="304800"/>
            <a:ext cx="3657600" cy="1707776"/>
          </a:xfrm>
        </p:spPr>
        <p:txBody>
          <a:bodyPr/>
          <a:lstStyle/>
          <a:p>
            <a:r>
              <a:rPr lang="en-US" sz="2800" dirty="0" smtClean="0">
                <a:solidFill>
                  <a:schemeClr val="accent1">
                    <a:lumMod val="50000"/>
                  </a:schemeClr>
                </a:solidFill>
              </a:rPr>
              <a:t>Instruction-Level Parallelism and Superscalar Processors</a:t>
            </a:r>
            <a:endParaRPr lang="en-US" dirty="0">
              <a:solidFill>
                <a:srgbClr val="6666CC"/>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3428999" cy="1116106"/>
          </a:xfrm>
        </p:spPr>
        <p:txBody>
          <a:bodyPr>
            <a:normAutofit/>
          </a:bodyPr>
          <a:lstStyle/>
          <a:p>
            <a:r>
              <a:rPr lang="en-US" sz="4400" dirty="0" smtClean="0"/>
              <a:t>Key terms</a:t>
            </a:r>
            <a:endParaRPr lang="en-US" sz="4400" dirty="0"/>
          </a:p>
        </p:txBody>
      </p:sp>
      <p:sp>
        <p:nvSpPr>
          <p:cNvPr id="30" name="Content Placeholder 29"/>
          <p:cNvSpPr>
            <a:spLocks noGrp="1"/>
          </p:cNvSpPr>
          <p:nvPr>
            <p:ph sz="half" idx="2"/>
          </p:nvPr>
        </p:nvSpPr>
        <p:spPr>
          <a:xfrm>
            <a:off x="457200" y="2514600"/>
            <a:ext cx="8147248" cy="4343400"/>
          </a:xfrm>
        </p:spPr>
        <p:txBody>
          <a:bodyPr numCol="2">
            <a:normAutofit fontScale="92500" lnSpcReduction="20000"/>
          </a:bodyPr>
          <a:lstStyle/>
          <a:p>
            <a:pPr>
              <a:spcBef>
                <a:spcPts val="600"/>
              </a:spcBef>
            </a:pPr>
            <a:r>
              <a:rPr lang="en-US" sz="2400" dirty="0" err="1"/>
              <a:t>Antidependency</a:t>
            </a:r>
            <a:endParaRPr lang="en-US" sz="2400" dirty="0"/>
          </a:p>
          <a:p>
            <a:pPr>
              <a:spcBef>
                <a:spcPts val="600"/>
              </a:spcBef>
            </a:pPr>
            <a:r>
              <a:rPr lang="en-US" sz="2400" dirty="0"/>
              <a:t>read-write dependency</a:t>
            </a:r>
          </a:p>
          <a:p>
            <a:pPr>
              <a:spcBef>
                <a:spcPts val="600"/>
              </a:spcBef>
            </a:pPr>
            <a:r>
              <a:rPr lang="en-US" sz="2400" dirty="0"/>
              <a:t>write-read dependency</a:t>
            </a:r>
          </a:p>
          <a:p>
            <a:pPr>
              <a:spcBef>
                <a:spcPts val="600"/>
              </a:spcBef>
            </a:pPr>
            <a:r>
              <a:rPr lang="en-US" sz="2400" dirty="0"/>
              <a:t>write-write dependency</a:t>
            </a:r>
          </a:p>
          <a:p>
            <a:pPr>
              <a:spcBef>
                <a:spcPts val="600"/>
              </a:spcBef>
            </a:pPr>
            <a:r>
              <a:rPr lang="en-US" sz="2400" dirty="0"/>
              <a:t>output dependency</a:t>
            </a:r>
          </a:p>
          <a:p>
            <a:pPr>
              <a:spcBef>
                <a:spcPts val="600"/>
              </a:spcBef>
            </a:pPr>
            <a:r>
              <a:rPr lang="en-US" sz="2400" dirty="0"/>
              <a:t>procedural dependency</a:t>
            </a:r>
          </a:p>
          <a:p>
            <a:pPr>
              <a:spcBef>
                <a:spcPts val="600"/>
              </a:spcBef>
            </a:pPr>
            <a:r>
              <a:rPr lang="en-US" sz="2400" dirty="0"/>
              <a:t>true data dependency</a:t>
            </a:r>
          </a:p>
          <a:p>
            <a:pPr>
              <a:spcBef>
                <a:spcPts val="600"/>
              </a:spcBef>
            </a:pPr>
            <a:r>
              <a:rPr lang="en-US" sz="2400" dirty="0"/>
              <a:t>in-order completion</a:t>
            </a:r>
          </a:p>
          <a:p>
            <a:pPr>
              <a:spcBef>
                <a:spcPts val="600"/>
              </a:spcBef>
            </a:pPr>
            <a:r>
              <a:rPr lang="en-US" sz="2400" dirty="0"/>
              <a:t>in-order issue</a:t>
            </a:r>
          </a:p>
          <a:p>
            <a:pPr>
              <a:spcBef>
                <a:spcPts val="600"/>
              </a:spcBef>
            </a:pPr>
            <a:r>
              <a:rPr lang="en-US" sz="2400" dirty="0"/>
              <a:t>out-of-order completion</a:t>
            </a:r>
          </a:p>
          <a:p>
            <a:pPr>
              <a:spcBef>
                <a:spcPts val="600"/>
              </a:spcBef>
            </a:pPr>
            <a:r>
              <a:rPr lang="en-US" sz="2400" dirty="0"/>
              <a:t>out-of-order issue</a:t>
            </a:r>
          </a:p>
          <a:p>
            <a:pPr>
              <a:spcBef>
                <a:spcPts val="600"/>
              </a:spcBef>
            </a:pPr>
            <a:r>
              <a:rPr lang="en-US" sz="2400" dirty="0"/>
              <a:t>instruction issue</a:t>
            </a:r>
          </a:p>
          <a:p>
            <a:pPr>
              <a:spcBef>
                <a:spcPts val="600"/>
              </a:spcBef>
            </a:pPr>
            <a:r>
              <a:rPr lang="en-US" sz="2400" dirty="0"/>
              <a:t>branch prediction</a:t>
            </a:r>
          </a:p>
          <a:p>
            <a:pPr>
              <a:spcBef>
                <a:spcPts val="600"/>
              </a:spcBef>
            </a:pPr>
            <a:r>
              <a:rPr lang="en-US" sz="2400" dirty="0"/>
              <a:t>instruction-level parallelism</a:t>
            </a:r>
          </a:p>
          <a:p>
            <a:pPr>
              <a:spcBef>
                <a:spcPts val="600"/>
              </a:spcBef>
            </a:pPr>
            <a:r>
              <a:rPr lang="en-US" sz="2400" dirty="0"/>
              <a:t>instruction window</a:t>
            </a:r>
          </a:p>
          <a:p>
            <a:pPr>
              <a:spcBef>
                <a:spcPts val="600"/>
              </a:spcBef>
            </a:pPr>
            <a:r>
              <a:rPr lang="en-US" sz="2400" dirty="0"/>
              <a:t>machine parallelism</a:t>
            </a:r>
          </a:p>
          <a:p>
            <a:pPr>
              <a:spcBef>
                <a:spcPts val="600"/>
              </a:spcBef>
            </a:pPr>
            <a:r>
              <a:rPr lang="en-US" sz="2400" dirty="0"/>
              <a:t>register renaming</a:t>
            </a:r>
          </a:p>
          <a:p>
            <a:pPr>
              <a:spcBef>
                <a:spcPts val="600"/>
              </a:spcBef>
            </a:pPr>
            <a:r>
              <a:rPr lang="en-US" sz="2400" dirty="0"/>
              <a:t>resource conflict</a:t>
            </a:r>
          </a:p>
          <a:p>
            <a:pPr>
              <a:spcBef>
                <a:spcPts val="600"/>
              </a:spcBef>
            </a:pPr>
            <a:r>
              <a:rPr lang="en-US" sz="2400" dirty="0" err="1"/>
              <a:t>superpipelined</a:t>
            </a:r>
            <a:endParaRPr lang="en-US" sz="2400" dirty="0"/>
          </a:p>
          <a:p>
            <a:pPr>
              <a:spcBef>
                <a:spcPts val="600"/>
              </a:spcBef>
            </a:pPr>
            <a:r>
              <a:rPr lang="en-US" sz="2400" dirty="0"/>
              <a:t>superscalar</a:t>
            </a:r>
          </a:p>
          <a:p>
            <a:pPr marL="0" indent="0">
              <a:spcBef>
                <a:spcPts val="600"/>
              </a:spcBef>
              <a:buNone/>
            </a:pPr>
            <a:endParaRPr lang="en-US" dirty="0"/>
          </a:p>
          <a:p>
            <a:pPr>
              <a:spcBef>
                <a:spcPts val="600"/>
              </a:spcBef>
            </a:pPr>
            <a:endParaRPr lang="en-US" dirty="0" smtClean="0"/>
          </a:p>
          <a:p>
            <a:pPr>
              <a:spcBef>
                <a:spcPts val="600"/>
              </a:spcBef>
            </a:pPr>
            <a:endParaRPr lang="en-US" dirty="0" smtClean="0"/>
          </a:p>
        </p:txBody>
      </p:sp>
      <p:sp>
        <p:nvSpPr>
          <p:cNvPr id="44035" name="Rectangle 3"/>
          <p:cNvSpPr>
            <a:spLocks noGrp="1" noChangeArrowheads="1"/>
          </p:cNvSpPr>
          <p:nvPr>
            <p:ph type="body" idx="1"/>
          </p:nvPr>
        </p:nvSpPr>
        <p:spPr>
          <a:xfrm>
            <a:off x="4355976" y="332278"/>
            <a:ext cx="3657600" cy="1098177"/>
          </a:xfrm>
        </p:spPr>
        <p:txBody>
          <a:bodyPr>
            <a:normAutofit/>
          </a:bodyPr>
          <a:lstStyle/>
          <a:p>
            <a:endParaRPr lang="en-US" sz="800" dirty="0" smtClean="0"/>
          </a:p>
          <a:p>
            <a:endParaRPr lang="en-US" sz="800" dirty="0" smtClean="0"/>
          </a:p>
          <a:p>
            <a:r>
              <a:rPr lang="en-US" sz="3200" dirty="0" smtClean="0"/>
              <a:t>Chapter 16</a:t>
            </a:r>
          </a:p>
          <a:p>
            <a:endParaRPr lang="en-US" dirty="0"/>
          </a:p>
        </p:txBody>
      </p:sp>
    </p:spTree>
    <p:extLst>
      <p:ext uri="{BB962C8B-B14F-4D97-AF65-F5344CB8AC3E}">
        <p14:creationId xmlns:p14="http://schemas.microsoft.com/office/powerpoint/2010/main" val="28918731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533400" y="4572000"/>
            <a:ext cx="6191157" cy="833718"/>
          </a:xfrm>
        </p:spPr>
        <p:txBody>
          <a:bodyPr>
            <a:noAutofit/>
          </a:bodyPr>
          <a:lstStyle/>
          <a:p>
            <a:r>
              <a:rPr lang="en-US" sz="5400" dirty="0" smtClean="0">
                <a:effectLst>
                  <a:outerShdw blurRad="38100" dist="38100" dir="2700000" algn="tl">
                    <a:srgbClr val="000000">
                      <a:alpha val="43137"/>
                    </a:srgbClr>
                  </a:outerShdw>
                </a:effectLst>
              </a:rPr>
              <a:t>Chapter 16</a:t>
            </a:r>
            <a:endParaRPr lang="en-US" sz="5400" dirty="0">
              <a:effectLst>
                <a:outerShdw blurRad="38100" dist="38100" dir="2700000" algn="tl">
                  <a:srgbClr val="000000">
                    <a:alpha val="43137"/>
                  </a:srgbClr>
                </a:outerShdw>
              </a:effectLst>
            </a:endParaRPr>
          </a:p>
        </p:txBody>
      </p:sp>
      <p:sp>
        <p:nvSpPr>
          <p:cNvPr id="11" name="Text Placeholder 10"/>
          <p:cNvSpPr>
            <a:spLocks noGrp="1"/>
          </p:cNvSpPr>
          <p:nvPr>
            <p:ph type="body" sz="half" idx="2"/>
          </p:nvPr>
        </p:nvSpPr>
        <p:spPr>
          <a:xfrm>
            <a:off x="533400" y="5562600"/>
            <a:ext cx="6191157" cy="1066801"/>
          </a:xfrm>
        </p:spPr>
        <p:txBody>
          <a:bodyPr>
            <a:normAutofit fontScale="77500" lnSpcReduction="20000"/>
          </a:bodyPr>
          <a:lstStyle/>
          <a:p>
            <a:r>
              <a:rPr lang="en-US" sz="4400" dirty="0" smtClean="0"/>
              <a:t>Instruction-Level Parallelism and Superscalar Processors</a:t>
            </a:r>
            <a:endParaRPr lang="en-US" sz="4400" dirty="0"/>
          </a:p>
        </p:txBody>
      </p:sp>
      <p:sp>
        <p:nvSpPr>
          <p:cNvPr id="5" name="TextBox 4"/>
          <p:cNvSpPr txBox="1"/>
          <p:nvPr/>
        </p:nvSpPr>
        <p:spPr>
          <a:xfrm>
            <a:off x="5486400" y="1371600"/>
            <a:ext cx="2286000" cy="1938992"/>
          </a:xfrm>
          <a:prstGeom prst="rect">
            <a:avLst/>
          </a:prstGeom>
          <a:solidFill>
            <a:schemeClr val="accent3"/>
          </a:solidFill>
        </p:spPr>
        <p:txBody>
          <a:bodyPr wrap="square" rtlCol="0">
            <a:spAutoFit/>
          </a:bodyPr>
          <a:lstStyle/>
          <a:p>
            <a:endParaRPr lang="en-US" dirty="0" smtClean="0"/>
          </a:p>
          <a:p>
            <a:endParaRPr lang="en-US" dirty="0" smtClean="0"/>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4073526" cy="1116106"/>
          </a:xfrm>
        </p:spPr>
        <p:txBody>
          <a:bodyPr>
            <a:normAutofit/>
          </a:bodyPr>
          <a:lstStyle/>
          <a:p>
            <a:r>
              <a:rPr lang="en-US" sz="4400" dirty="0" smtClean="0"/>
              <a:t>Homework</a:t>
            </a:r>
            <a:endParaRPr lang="en-US" sz="4400" dirty="0"/>
          </a:p>
        </p:txBody>
      </p:sp>
      <p:sp>
        <p:nvSpPr>
          <p:cNvPr id="30" name="Content Placeholder 29"/>
          <p:cNvSpPr>
            <a:spLocks noGrp="1"/>
          </p:cNvSpPr>
          <p:nvPr>
            <p:ph sz="half" idx="2"/>
          </p:nvPr>
        </p:nvSpPr>
        <p:spPr>
          <a:xfrm>
            <a:off x="497541" y="2447365"/>
            <a:ext cx="3657600" cy="4029635"/>
          </a:xfrm>
        </p:spPr>
        <p:txBody>
          <a:bodyPr>
            <a:normAutofit/>
          </a:bodyPr>
          <a:lstStyle/>
          <a:p>
            <a:pPr marL="0" indent="0">
              <a:buNone/>
            </a:pPr>
            <a:r>
              <a:rPr lang="en-US" sz="1765" smtClean="0"/>
              <a:t>16.2</a:t>
            </a:r>
          </a:p>
          <a:p>
            <a:pPr marL="0" indent="0">
              <a:buNone/>
            </a:pPr>
            <a:r>
              <a:rPr lang="en-US" sz="1765" smtClean="0"/>
              <a:t>16.3</a:t>
            </a:r>
          </a:p>
          <a:p>
            <a:pPr marL="0" indent="0">
              <a:buNone/>
            </a:pPr>
            <a:r>
              <a:rPr lang="en-US" sz="1765" smtClean="0"/>
              <a:t>16.4</a:t>
            </a:r>
          </a:p>
          <a:p>
            <a:pPr marL="0" indent="0">
              <a:buNone/>
            </a:pPr>
            <a:r>
              <a:rPr lang="en-US" sz="1765" smtClean="0"/>
              <a:t>16.5</a:t>
            </a:r>
          </a:p>
          <a:p>
            <a:pPr marL="0" indent="0">
              <a:buNone/>
            </a:pPr>
            <a:r>
              <a:rPr lang="en-US" sz="1765" smtClean="0"/>
              <a:t>16.6</a:t>
            </a:r>
          </a:p>
          <a:p>
            <a:pPr marL="0" indent="0">
              <a:buNone/>
            </a:pPr>
            <a:endParaRPr lang="en-US" sz="1765" dirty="0" smtClean="0"/>
          </a:p>
        </p:txBody>
      </p:sp>
      <p:sp>
        <p:nvSpPr>
          <p:cNvPr id="44035" name="Rectangle 3"/>
          <p:cNvSpPr>
            <a:spLocks noGrp="1" noChangeArrowheads="1"/>
          </p:cNvSpPr>
          <p:nvPr>
            <p:ph type="body" idx="1"/>
          </p:nvPr>
        </p:nvSpPr>
        <p:spPr>
          <a:xfrm>
            <a:off x="497541" y="1295400"/>
            <a:ext cx="3657600" cy="1098177"/>
          </a:xfrm>
        </p:spPr>
        <p:txBody>
          <a:bodyPr>
            <a:normAutofit/>
          </a:bodyPr>
          <a:lstStyle/>
          <a:p>
            <a:r>
              <a:rPr lang="en-US" dirty="0" smtClean="0"/>
              <a:t>    </a:t>
            </a:r>
          </a:p>
          <a:p>
            <a:endParaRPr lang="en-US" sz="800" dirty="0" smtClean="0"/>
          </a:p>
          <a:p>
            <a:endParaRPr lang="en-US" sz="800" dirty="0" smtClean="0"/>
          </a:p>
          <a:p>
            <a:r>
              <a:rPr lang="en-US" sz="3200" dirty="0" smtClean="0"/>
              <a:t>Chapter 16     </a:t>
            </a:r>
          </a:p>
          <a:p>
            <a:endParaRPr lang="en-US" sz="3200" dirty="0"/>
          </a:p>
        </p:txBody>
      </p:sp>
    </p:spTree>
    <p:extLst>
      <p:ext uri="{BB962C8B-B14F-4D97-AF65-F5344CB8AC3E}">
        <p14:creationId xmlns:p14="http://schemas.microsoft.com/office/powerpoint/2010/main" val="17250071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52400" y="152400"/>
            <a:ext cx="7556313" cy="685800"/>
          </a:xfrm>
        </p:spPr>
        <p:txBody>
          <a:bodyPr/>
          <a:lstStyle/>
          <a:p>
            <a:r>
              <a:rPr lang="en-GB" dirty="0" smtClean="0">
                <a:effectLst>
                  <a:outerShdw blurRad="38100" dist="38100" dir="2700000" algn="tl">
                    <a:srgbClr val="000000">
                      <a:alpha val="43137"/>
                    </a:srgbClr>
                  </a:outerShdw>
                </a:effectLst>
              </a:rPr>
              <a:t>Superscalar</a:t>
            </a:r>
            <a:endParaRPr lang="en-GB" dirty="0">
              <a:effectLst>
                <a:outerShdw blurRad="38100" dist="38100" dir="2700000" algn="tl">
                  <a:srgbClr val="000000">
                    <a:alpha val="43137"/>
                  </a:srgbClr>
                </a:outerShdw>
              </a:effectLst>
            </a:endParaRPr>
          </a:p>
        </p:txBody>
      </p:sp>
      <p:graphicFrame>
        <p:nvGraphicFramePr>
          <p:cNvPr id="7" name="Content Placeholder 6"/>
          <p:cNvGraphicFramePr>
            <a:graphicFrameLocks noGrp="1"/>
          </p:cNvGraphicFramePr>
          <p:nvPr>
            <p:ph idx="1"/>
          </p:nvPr>
        </p:nvGraphicFramePr>
        <p:xfrm>
          <a:off x="2590800" y="685800"/>
          <a:ext cx="6858000" cy="571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 Placeholder 4"/>
          <p:cNvSpPr>
            <a:spLocks noGrp="1"/>
          </p:cNvSpPr>
          <p:nvPr>
            <p:ph type="body" sz="half" idx="2"/>
          </p:nvPr>
        </p:nvSpPr>
        <p:spPr>
          <a:xfrm>
            <a:off x="179512" y="980728"/>
            <a:ext cx="3020888" cy="576064"/>
          </a:xfrm>
        </p:spPr>
        <p:txBody>
          <a:bodyPr/>
          <a:lstStyle/>
          <a:p>
            <a:r>
              <a:rPr lang="en-US" sz="3200" smtClean="0"/>
              <a:t>Overview</a:t>
            </a:r>
            <a:endParaRPr lang="en-US" sz="32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6553200" y="1447800"/>
            <a:ext cx="2362200" cy="5410200"/>
          </a:xfrm>
        </p:spPr>
        <p:txBody>
          <a:bodyPr>
            <a:normAutofit/>
          </a:bodyPr>
          <a:lstStyle/>
          <a:p>
            <a:pPr algn="ctr">
              <a:lnSpc>
                <a:spcPct val="130000"/>
              </a:lnSpc>
              <a:spcBef>
                <a:spcPts val="0"/>
              </a:spcBef>
            </a:pPr>
            <a:r>
              <a:rPr lang="en-GB" sz="2800" dirty="0" smtClean="0">
                <a:effectLst>
                  <a:outerShdw blurRad="38100" dist="38100" dir="2700000" algn="tl">
                    <a:srgbClr val="000000">
                      <a:alpha val="43137"/>
                    </a:srgbClr>
                  </a:outerShdw>
                </a:effectLst>
              </a:rPr>
              <a:t>Superscalar Organization Compared to Ordinary Scalar Organization</a:t>
            </a:r>
            <a:endParaRPr lang="en-GB" sz="2800" dirty="0">
              <a:effectLst>
                <a:outerShdw blurRad="38100" dist="38100" dir="2700000" algn="tl">
                  <a:srgbClr val="000000">
                    <a:alpha val="43137"/>
                  </a:srgbClr>
                </a:outerShdw>
              </a:effectLst>
            </a:endParaRPr>
          </a:p>
        </p:txBody>
      </p:sp>
      <p:pic>
        <p:nvPicPr>
          <p:cNvPr id="4" name="Picture 3" descr="f1.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1818" b="17273"/>
              <a:stretch>
                <a:fillRect/>
              </a:stretch>
            </p:blipFill>
          </mc:Choice>
          <mc:Fallback>
            <p:blipFill>
              <a:blip r:embed="rId4"/>
              <a:srcRect t="1818" b="17273"/>
              <a:stretch>
                <a:fillRect/>
              </a:stretch>
            </p:blipFill>
          </mc:Fallback>
        </mc:AlternateContent>
        <p:spPr>
          <a:xfrm>
            <a:off x="0" y="152400"/>
            <a:ext cx="6549803" cy="6858000"/>
          </a:xfrm>
          <a:prstGeom prst="rect">
            <a:avLst/>
          </a:prstGeom>
        </p:spPr>
      </p:pic>
    </p:spTree>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 y="304800"/>
            <a:ext cx="8839200" cy="1116012"/>
          </a:xfrm>
        </p:spPr>
        <p:txBody>
          <a:bodyPr/>
          <a:lstStyle/>
          <a:p>
            <a:pPr algn="ctr"/>
            <a:r>
              <a:rPr lang="en-US" dirty="0" smtClean="0">
                <a:effectLst>
                  <a:outerShdw blurRad="38100" dist="38100" dir="2700000" algn="tl">
                    <a:srgbClr val="000000">
                      <a:alpha val="43137"/>
                    </a:srgbClr>
                  </a:outerShdw>
                </a:effectLst>
              </a:rPr>
              <a:t>Table 16.1</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Reported Speedups of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Superscalar-Like Machines</a:t>
            </a:r>
            <a:endParaRPr lang="en-US" dirty="0">
              <a:effectLst>
                <a:outerShdw blurRad="38100" dist="38100" dir="2700000" algn="tl">
                  <a:srgbClr val="000000">
                    <a:alpha val="43137"/>
                  </a:srgbClr>
                </a:outerShdw>
              </a:effectLst>
            </a:endParaRPr>
          </a:p>
        </p:txBody>
      </p:sp>
      <p:pic>
        <p:nvPicPr>
          <p:cNvPr id="4" name="Picture 3"/>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25500" t="-7423" r="25500"/>
              <a:stretch>
                <a:fillRect/>
              </a:stretch>
            </p:blipFill>
          </mc:Choice>
          <mc:Fallback>
            <p:blipFill>
              <a:blip r:embed="rId4"/>
              <a:srcRect l="25500" t="-7423" r="25500"/>
              <a:stretch>
                <a:fillRect/>
              </a:stretch>
            </p:blipFill>
          </mc:Fallback>
        </mc:AlternateContent>
        <p:spPr>
          <a:xfrm>
            <a:off x="1752600" y="1981200"/>
            <a:ext cx="5733431" cy="5080122"/>
          </a:xfrm>
          <a:prstGeom prst="rect">
            <a:avLst/>
          </a:prstGeom>
        </p:spPr>
      </p:pic>
    </p:spTree>
  </p:cSld>
  <p:clrMapOvr>
    <a:masterClrMapping/>
  </p:clrMapOvr>
  <p:transition spd="med">
    <p:strips dir="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0555" y="1447800"/>
            <a:ext cx="3255264" cy="2286000"/>
          </a:xfrm>
        </p:spPr>
        <p:txBody>
          <a:bodyPr>
            <a:normAutofit/>
          </a:bodyPr>
          <a:lstStyle/>
          <a:p>
            <a:pPr algn="ctr"/>
            <a:r>
              <a:rPr lang="en-GB" dirty="0" smtClean="0">
                <a:effectLst>
                  <a:outerShdw blurRad="38100" dist="38100" dir="2700000" algn="tl">
                    <a:srgbClr val="000000">
                      <a:alpha val="43137"/>
                    </a:srgbClr>
                  </a:outerShdw>
                </a:effectLst>
              </a:rPr>
              <a:t>Comparison </a:t>
            </a:r>
            <a:br>
              <a:rPr lang="en-GB" dirty="0" smtClean="0">
                <a:effectLst>
                  <a:outerShdw blurRad="38100" dist="38100" dir="2700000" algn="tl">
                    <a:srgbClr val="000000">
                      <a:alpha val="43137"/>
                    </a:srgbClr>
                  </a:outerShdw>
                </a:effectLst>
              </a:rPr>
            </a:br>
            <a:r>
              <a:rPr lang="en-GB" dirty="0" smtClean="0">
                <a:effectLst>
                  <a:outerShdw blurRad="38100" dist="38100" dir="2700000" algn="tl">
                    <a:srgbClr val="000000">
                      <a:alpha val="43137"/>
                    </a:srgbClr>
                  </a:outerShdw>
                </a:effectLst>
              </a:rPr>
              <a:t>of Superscalar </a:t>
            </a:r>
            <a:br>
              <a:rPr lang="en-GB" dirty="0" smtClean="0">
                <a:effectLst>
                  <a:outerShdw blurRad="38100" dist="38100" dir="2700000" algn="tl">
                    <a:srgbClr val="000000">
                      <a:alpha val="43137"/>
                    </a:srgbClr>
                  </a:outerShdw>
                </a:effectLst>
              </a:rPr>
            </a:br>
            <a:r>
              <a:rPr lang="en-GB" dirty="0" smtClean="0">
                <a:effectLst>
                  <a:outerShdw blurRad="38100" dist="38100" dir="2700000" algn="tl">
                    <a:srgbClr val="000000">
                      <a:alpha val="43137"/>
                    </a:srgbClr>
                  </a:outerShdw>
                </a:effectLst>
              </a:rPr>
              <a:t>and </a:t>
            </a:r>
            <a:br>
              <a:rPr lang="en-GB" dirty="0" smtClean="0">
                <a:effectLst>
                  <a:outerShdw blurRad="38100" dist="38100" dir="2700000" algn="tl">
                    <a:srgbClr val="000000">
                      <a:alpha val="43137"/>
                    </a:srgbClr>
                  </a:outerShdw>
                </a:effectLst>
              </a:rPr>
            </a:br>
            <a:r>
              <a:rPr lang="en-GB" dirty="0" smtClean="0">
                <a:effectLst>
                  <a:outerShdw blurRad="38100" dist="38100" dir="2700000" algn="tl">
                    <a:srgbClr val="000000">
                      <a:alpha val="43137"/>
                    </a:srgbClr>
                  </a:outerShdw>
                </a:effectLst>
              </a:rPr>
              <a:t>Superpipeline Approaches</a:t>
            </a:r>
            <a:endParaRPr lang="en-GB" dirty="0">
              <a:effectLst>
                <a:outerShdw blurRad="38100" dist="38100" dir="2700000" algn="tl">
                  <a:srgbClr val="000000">
                    <a:alpha val="43137"/>
                  </a:srgbClr>
                </a:outerShdw>
              </a:effectLst>
            </a:endParaRPr>
          </a:p>
        </p:txBody>
      </p:sp>
      <p:pic>
        <p:nvPicPr>
          <p:cNvPr id="4" name="Picture 3" descr="f2.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3844636" y="0"/>
            <a:ext cx="5299364" cy="6858000"/>
          </a:xfrm>
          <a:prstGeom prst="rect">
            <a:avLst/>
          </a:prstGeom>
        </p:spPr>
      </p:pic>
    </p:spTree>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p:txBody>
          <a:bodyPr/>
          <a:lstStyle/>
          <a:p>
            <a:r>
              <a:rPr lang="en-GB" dirty="0" smtClean="0">
                <a:effectLst>
                  <a:outerShdw blurRad="38100" dist="38100" dir="2700000" algn="tl">
                    <a:srgbClr val="000000">
                      <a:alpha val="43137"/>
                    </a:srgbClr>
                  </a:outerShdw>
                </a:effectLst>
              </a:rPr>
              <a:t>Constraints </a:t>
            </a:r>
            <a:endParaRPr lang="en-GB" dirty="0">
              <a:effectLst>
                <a:outerShdw blurRad="38100" dist="38100" dir="2700000" algn="tl">
                  <a:srgbClr val="000000">
                    <a:alpha val="43137"/>
                  </a:srgbClr>
                </a:outerShdw>
              </a:effectLst>
            </a:endParaRPr>
          </a:p>
        </p:txBody>
      </p:sp>
      <p:sp>
        <p:nvSpPr>
          <p:cNvPr id="10245" name="Rectangle 5"/>
          <p:cNvSpPr>
            <a:spLocks noGrp="1" noChangeArrowheads="1"/>
          </p:cNvSpPr>
          <p:nvPr>
            <p:ph idx="1"/>
          </p:nvPr>
        </p:nvSpPr>
        <p:spPr/>
        <p:txBody>
          <a:bodyPr>
            <a:normAutofit/>
          </a:bodyPr>
          <a:lstStyle/>
          <a:p>
            <a:r>
              <a:rPr lang="en-GB" dirty="0"/>
              <a:t>Instruction level </a:t>
            </a:r>
            <a:r>
              <a:rPr lang="en-GB" dirty="0" smtClean="0"/>
              <a:t>parallelism</a:t>
            </a:r>
          </a:p>
          <a:p>
            <a:pPr lvl="1"/>
            <a:r>
              <a:rPr lang="en-GB" dirty="0" smtClean="0"/>
              <a:t>Refers to the degree to which the instructions of a program can be executed in parallel</a:t>
            </a:r>
          </a:p>
          <a:p>
            <a:pPr lvl="1"/>
            <a:r>
              <a:rPr lang="en-GB" dirty="0" smtClean="0"/>
              <a:t>A combination of compiler </a:t>
            </a:r>
            <a:r>
              <a:rPr lang="en-GB" dirty="0"/>
              <a:t>based </a:t>
            </a:r>
            <a:r>
              <a:rPr lang="en-GB" dirty="0" smtClean="0"/>
              <a:t>optimization and hardware techniques can be used to maximize instruction level parallelism</a:t>
            </a:r>
          </a:p>
          <a:p>
            <a:r>
              <a:rPr lang="en-GB" dirty="0" smtClean="0"/>
              <a:t>Limitations:</a:t>
            </a:r>
          </a:p>
          <a:p>
            <a:pPr lvl="1"/>
            <a:r>
              <a:rPr lang="en-GB" dirty="0"/>
              <a:t>True data dependency</a:t>
            </a:r>
          </a:p>
          <a:p>
            <a:pPr lvl="1"/>
            <a:r>
              <a:rPr lang="en-GB" dirty="0"/>
              <a:t>Procedural dependency</a:t>
            </a:r>
          </a:p>
          <a:p>
            <a:pPr lvl="1"/>
            <a:r>
              <a:rPr lang="en-GB" dirty="0"/>
              <a:t>Resource conflicts</a:t>
            </a:r>
          </a:p>
          <a:p>
            <a:pPr lvl="1"/>
            <a:r>
              <a:rPr lang="en-GB" dirty="0"/>
              <a:t>Output dependency</a:t>
            </a:r>
          </a:p>
          <a:p>
            <a:pPr lvl="1"/>
            <a:r>
              <a:rPr lang="en-GB" dirty="0"/>
              <a:t>Antidependency</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2" name="Rectangle 6"/>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Effect of </a:t>
            </a:r>
            <a:br>
              <a:rPr lang="en-GB" dirty="0">
                <a:effectLst>
                  <a:outerShdw blurRad="38100" dist="38100" dir="2700000" algn="tl">
                    <a:srgbClr val="000000">
                      <a:alpha val="43137"/>
                    </a:srgbClr>
                  </a:outerShdw>
                </a:effectLst>
              </a:rPr>
            </a:br>
            <a:r>
              <a:rPr lang="en-GB" dirty="0">
                <a:effectLst>
                  <a:outerShdw blurRad="38100" dist="38100" dir="2700000" algn="tl">
                    <a:srgbClr val="000000">
                      <a:alpha val="43137"/>
                    </a:srgbClr>
                  </a:outerShdw>
                </a:effectLst>
              </a:rPr>
              <a:t>Dependencies</a:t>
            </a:r>
          </a:p>
        </p:txBody>
      </p:sp>
      <p:pic>
        <p:nvPicPr>
          <p:cNvPr id="4" name="Picture 3" descr="f3.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2353" t="6364" r="4706" b="7273"/>
              <a:stretch>
                <a:fillRect/>
              </a:stretch>
            </p:blipFill>
          </mc:Choice>
          <mc:Fallback>
            <p:blipFill>
              <a:blip r:embed="rId4"/>
              <a:srcRect l="2353" t="6364" r="4706" b="7273"/>
              <a:stretch>
                <a:fillRect/>
              </a:stretch>
            </p:blipFill>
          </mc:Fallback>
        </mc:AlternateContent>
        <p:spPr>
          <a:xfrm>
            <a:off x="3657600" y="260439"/>
            <a:ext cx="5486400" cy="6597561"/>
          </a:xfrm>
          <a:prstGeom prst="rect">
            <a:avLst/>
          </a:prstGeom>
        </p:spPr>
      </p:pic>
    </p:spTree>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Design Issues</a:t>
            </a:r>
          </a:p>
        </p:txBody>
      </p:sp>
      <p:sp>
        <p:nvSpPr>
          <p:cNvPr id="15363" name="Rectangle 3"/>
          <p:cNvSpPr>
            <a:spLocks noGrp="1" noChangeArrowheads="1"/>
          </p:cNvSpPr>
          <p:nvPr>
            <p:ph idx="1"/>
          </p:nvPr>
        </p:nvSpPr>
        <p:spPr>
          <a:xfrm>
            <a:off x="457200" y="2438401"/>
            <a:ext cx="7556313" cy="4419600"/>
          </a:xfrm>
        </p:spPr>
        <p:txBody>
          <a:bodyPr/>
          <a:lstStyle/>
          <a:p>
            <a:r>
              <a:rPr lang="en-GB" dirty="0"/>
              <a:t>Instruction level parallelism</a:t>
            </a:r>
          </a:p>
          <a:p>
            <a:pPr lvl="1"/>
            <a:r>
              <a:rPr lang="en-GB" dirty="0"/>
              <a:t>Instructions in a sequence are independent</a:t>
            </a:r>
          </a:p>
          <a:p>
            <a:pPr lvl="1"/>
            <a:r>
              <a:rPr lang="en-GB" dirty="0"/>
              <a:t>Execution can be overlapped</a:t>
            </a:r>
          </a:p>
          <a:p>
            <a:pPr lvl="1"/>
            <a:r>
              <a:rPr lang="en-GB" dirty="0"/>
              <a:t>Governed by data and procedural dependency</a:t>
            </a:r>
          </a:p>
          <a:p>
            <a:r>
              <a:rPr lang="en-GB" dirty="0"/>
              <a:t>Machine Parallelism</a:t>
            </a:r>
          </a:p>
          <a:p>
            <a:pPr lvl="1"/>
            <a:r>
              <a:rPr lang="en-GB" dirty="0"/>
              <a:t>Ability to take advantage of instruction level parallelism</a:t>
            </a:r>
          </a:p>
          <a:p>
            <a:pPr lvl="1"/>
            <a:r>
              <a:rPr lang="en-GB" dirty="0"/>
              <a:t>Governed by number of parallel pipelines</a:t>
            </a:r>
          </a:p>
        </p:txBody>
      </p:sp>
      <p:sp>
        <p:nvSpPr>
          <p:cNvPr id="4" name="Text Placeholder 3"/>
          <p:cNvSpPr>
            <a:spLocks noGrp="1"/>
          </p:cNvSpPr>
          <p:nvPr>
            <p:ph type="body" sz="half" idx="2"/>
          </p:nvPr>
        </p:nvSpPr>
        <p:spPr>
          <a:xfrm>
            <a:off x="457200" y="1129552"/>
            <a:ext cx="7696200" cy="1080247"/>
          </a:xfrm>
        </p:spPr>
        <p:txBody>
          <a:bodyPr/>
          <a:lstStyle/>
          <a:p>
            <a:pPr>
              <a:spcBef>
                <a:spcPts val="0"/>
              </a:spcBef>
            </a:pPr>
            <a:r>
              <a:rPr lang="en-US" dirty="0" smtClean="0"/>
              <a:t>Instruction-Level Parallelism </a:t>
            </a:r>
            <a:endParaRPr lang="en-US" sz="1400" dirty="0" smtClean="0"/>
          </a:p>
          <a:p>
            <a:pPr>
              <a:spcBef>
                <a:spcPts val="0"/>
              </a:spcBef>
            </a:pPr>
            <a:r>
              <a:rPr lang="en-US" sz="1400" dirty="0" smtClean="0"/>
              <a:t>			</a:t>
            </a:r>
            <a:r>
              <a:rPr lang="en-US" dirty="0" smtClean="0"/>
              <a:t>and Machine Parallelism</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6718</TotalTime>
  <Words>5027</Words>
  <Application>Microsoft Office PowerPoint</Application>
  <PresentationFormat>On-screen Show (4:3)</PresentationFormat>
  <Paragraphs>298</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ＭＳ Ｐゴシック</vt:lpstr>
      <vt:lpstr>Arial</vt:lpstr>
      <vt:lpstr>Rockwell</vt:lpstr>
      <vt:lpstr>Times New Roman</vt:lpstr>
      <vt:lpstr>Wingdings</vt:lpstr>
      <vt:lpstr>Advantage</vt:lpstr>
      <vt:lpstr>William Stallings  Computer Organization  and Architecture 9th Edition</vt:lpstr>
      <vt:lpstr>Chapter 16</vt:lpstr>
      <vt:lpstr>Superscalar</vt:lpstr>
      <vt:lpstr>Superscalar Organization Compared to Ordinary Scalar Organization</vt:lpstr>
      <vt:lpstr>Table 16.1 Reported Speedups of  Superscalar-Like Machines</vt:lpstr>
      <vt:lpstr>Comparison  of Superscalar  and  Superpipeline Approaches</vt:lpstr>
      <vt:lpstr>Constraints </vt:lpstr>
      <vt:lpstr>Effect of  Dependencies</vt:lpstr>
      <vt:lpstr>Design Issues</vt:lpstr>
      <vt:lpstr>Instruction Issue Policy</vt:lpstr>
      <vt:lpstr>Superscalar Instruction Issue and Completion Policies</vt:lpstr>
      <vt:lpstr>Organization for Out-of-Order Issue  with Out-of-Order Completion</vt:lpstr>
      <vt:lpstr>Register Renaming</vt:lpstr>
      <vt:lpstr>Speedups of Various Machine Organizations Without Procedural Dependencies</vt:lpstr>
      <vt:lpstr>Branch Prediction</vt:lpstr>
      <vt:lpstr>Conceptual Depiction of  Superscalar Processing</vt:lpstr>
      <vt:lpstr>Superscalar Implementation</vt:lpstr>
      <vt:lpstr>Summary</vt:lpstr>
      <vt:lpstr>Key terms</vt:lpstr>
      <vt:lpstr>Homework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14 Superscalar Processors</dc:title>
  <dc:creator>Adrian J Pullin</dc:creator>
  <cp:lastModifiedBy>Son Hoang Xuan</cp:lastModifiedBy>
  <cp:revision>63</cp:revision>
  <dcterms:created xsi:type="dcterms:W3CDTF">2012-07-23T05:20:20Z</dcterms:created>
  <dcterms:modified xsi:type="dcterms:W3CDTF">2017-05-07T04:31:40Z</dcterms:modified>
</cp:coreProperties>
</file>