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Canva Sans 2" charset="1" panose="020B0503030501040103"/>
      <p:regular r:id="rId12"/>
    </p:embeddedFont>
    <p:embeddedFont>
      <p:font typeface="Canva Sans 2 Bold" charset="1" panose="020B0803030501040103"/>
      <p:regular r:id="rId13"/>
    </p:embeddedFont>
    <p:embeddedFont>
      <p:font typeface="Canva Sans 2 Italics" charset="1" panose="020B0503030501040103"/>
      <p:regular r:id="rId14"/>
    </p:embeddedFont>
    <p:embeddedFont>
      <p:font typeface="Canva Sans 2 Bold Italics" charset="1" panose="020B0803030501040103"/>
      <p:regular r:id="rId15"/>
    </p:embeddedFont>
    <p:embeddedFont>
      <p:font typeface="Canva Sans 1" charset="1" panose="020B0503030501040103"/>
      <p:regular r:id="rId16"/>
    </p:embeddedFont>
    <p:embeddedFont>
      <p:font typeface="Canva Sans 1 Bold" charset="1" panose="020B0803030501040103"/>
      <p:regular r:id="rId17"/>
    </p:embeddedFont>
    <p:embeddedFont>
      <p:font typeface="Canva Sans 1 Italics" charset="1" panose="020B0503030501040103"/>
      <p:regular r:id="rId18"/>
    </p:embeddedFont>
    <p:embeddedFont>
      <p:font typeface="Canva Sans 1 Bold Italics" charset="1" panose="020B0803030501040103"/>
      <p:regular r:id="rId19"/>
    </p:embeddedFont>
    <p:embeddedFont>
      <p:font typeface="Canva Sans 1 Medium" charset="1" panose="020B0603030501040103"/>
      <p:regular r:id="rId20"/>
    </p:embeddedFont>
    <p:embeddedFont>
      <p:font typeface="Canva Sans 1 Medium Italics" charset="1" panose="020B0603030501040103"/>
      <p:regular r:id="rId21"/>
    </p:embeddedFont>
    <p:embeddedFont>
      <p:font typeface="Bungee"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6424" y="6677903"/>
            <a:ext cx="7063368" cy="4539546"/>
            <a:chOff x="0" y="0"/>
            <a:chExt cx="1264687" cy="812800"/>
          </a:xfrm>
        </p:grpSpPr>
        <p:sp>
          <p:nvSpPr>
            <p:cNvPr name="Freeform 3" id="3"/>
            <p:cNvSpPr/>
            <p:nvPr/>
          </p:nvSpPr>
          <p:spPr>
            <a:xfrm flipH="false" flipV="false" rot="0">
              <a:off x="227757" y="0"/>
              <a:ext cx="809173" cy="812800"/>
            </a:xfrm>
            <a:custGeom>
              <a:avLst/>
              <a:gdLst/>
              <a:ahLst/>
              <a:cxnLst/>
              <a:rect r="r" b="b" t="t" l="l"/>
              <a:pathLst>
                <a:path h="812800" w="809173">
                  <a:moveTo>
                    <a:pt x="404587" y="0"/>
                  </a:moveTo>
                  <a:cubicBezTo>
                    <a:pt x="628326" y="1001"/>
                    <a:pt x="809173" y="182659"/>
                    <a:pt x="809173" y="406400"/>
                  </a:cubicBezTo>
                  <a:cubicBezTo>
                    <a:pt x="809173" y="630141"/>
                    <a:pt x="628326" y="811799"/>
                    <a:pt x="404587" y="812800"/>
                  </a:cubicBezTo>
                  <a:cubicBezTo>
                    <a:pt x="180847" y="811799"/>
                    <a:pt x="0" y="630141"/>
                    <a:pt x="0" y="406400"/>
                  </a:cubicBezTo>
                  <a:cubicBezTo>
                    <a:pt x="0" y="182659"/>
                    <a:pt x="180847" y="1001"/>
                    <a:pt x="404587" y="0"/>
                  </a:cubicBezTo>
                  <a:close/>
                </a:path>
              </a:pathLst>
            </a:custGeom>
            <a:solidFill>
              <a:srgbClr val="FFF6E3"/>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895507" y="0"/>
            <a:ext cx="3983335" cy="2190835"/>
          </a:xfrm>
          <a:custGeom>
            <a:avLst/>
            <a:gdLst/>
            <a:ahLst/>
            <a:cxnLst/>
            <a:rect r="r" b="b" t="t" l="l"/>
            <a:pathLst>
              <a:path h="2190835" w="3983335">
                <a:moveTo>
                  <a:pt x="0" y="0"/>
                </a:moveTo>
                <a:lnTo>
                  <a:pt x="3983335" y="0"/>
                </a:lnTo>
                <a:lnTo>
                  <a:pt x="3983335" y="2190835"/>
                </a:lnTo>
                <a:lnTo>
                  <a:pt x="0" y="2190835"/>
                </a:lnTo>
                <a:lnTo>
                  <a:pt x="0" y="0"/>
                </a:lnTo>
                <a:close/>
              </a:path>
            </a:pathLst>
          </a:custGeom>
          <a:blipFill>
            <a:blip r:embed="rId2"/>
            <a:stretch>
              <a:fillRect l="0" t="0" r="0" b="0"/>
            </a:stretch>
          </a:blipFill>
        </p:spPr>
      </p:sp>
      <p:sp>
        <p:nvSpPr>
          <p:cNvPr name="TextBox 6" id="6"/>
          <p:cNvSpPr txBox="true"/>
          <p:nvPr/>
        </p:nvSpPr>
        <p:spPr>
          <a:xfrm rot="0">
            <a:off x="1285525" y="4297726"/>
            <a:ext cx="15716949" cy="583909"/>
          </a:xfrm>
          <a:prstGeom prst="rect">
            <a:avLst/>
          </a:prstGeom>
        </p:spPr>
        <p:txBody>
          <a:bodyPr anchor="t" rtlCol="false" tIns="0" lIns="0" bIns="0" rIns="0">
            <a:spAutoFit/>
          </a:bodyPr>
          <a:lstStyle/>
          <a:p>
            <a:pPr algn="ctr">
              <a:lnSpc>
                <a:spcPts val="3863"/>
              </a:lnSpc>
            </a:pPr>
            <a:r>
              <a:rPr lang="en-US" sz="3863">
                <a:solidFill>
                  <a:srgbClr val="000000"/>
                </a:solidFill>
                <a:latin typeface="Bungee"/>
              </a:rPr>
              <a:t>TRAINING PROGRAM PROGRAMMING JAVA AND PHP</a:t>
            </a:r>
          </a:p>
        </p:txBody>
      </p:sp>
      <p:sp>
        <p:nvSpPr>
          <p:cNvPr name="TextBox 7" id="7"/>
          <p:cNvSpPr txBox="true"/>
          <p:nvPr/>
        </p:nvSpPr>
        <p:spPr>
          <a:xfrm rot="0">
            <a:off x="12358437" y="6025309"/>
            <a:ext cx="6423458" cy="422275"/>
          </a:xfrm>
          <a:prstGeom prst="rect">
            <a:avLst/>
          </a:prstGeom>
        </p:spPr>
        <p:txBody>
          <a:bodyPr anchor="t" rtlCol="false" tIns="0" lIns="0" bIns="0" rIns="0">
            <a:spAutoFit/>
          </a:bodyPr>
          <a:lstStyle/>
          <a:p>
            <a:pPr algn="ctr">
              <a:lnSpc>
                <a:spcPts val="3499"/>
              </a:lnSpc>
            </a:pPr>
            <a:r>
              <a:rPr lang="en-US" sz="2499" spc="124">
                <a:solidFill>
                  <a:srgbClr val="000000"/>
                </a:solidFill>
                <a:latin typeface="Montserrat Classic"/>
              </a:rPr>
              <a:t>SAP-LAB, LAB-IA</a:t>
            </a:r>
          </a:p>
        </p:txBody>
      </p:sp>
      <p:grpSp>
        <p:nvGrpSpPr>
          <p:cNvPr name="Group 8" id="8"/>
          <p:cNvGrpSpPr/>
          <p:nvPr/>
        </p:nvGrpSpPr>
        <p:grpSpPr>
          <a:xfrm rot="0">
            <a:off x="14732701" y="-1571629"/>
            <a:ext cx="4539546" cy="4539546"/>
            <a:chOff x="0" y="0"/>
            <a:chExt cx="812800" cy="812800"/>
          </a:xfrm>
        </p:grpSpPr>
        <p:sp>
          <p:nvSpPr>
            <p:cNvPr name="Freeform 9" id="9"/>
            <p:cNvSpPr/>
            <p:nvPr/>
          </p:nvSpPr>
          <p:spPr>
            <a:xfrm flipH="false" flipV="false" rot="0">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6E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013687" y="0"/>
            <a:ext cx="11274313" cy="11009883"/>
            <a:chOff x="0" y="0"/>
            <a:chExt cx="2969366" cy="2899722"/>
          </a:xfrm>
        </p:grpSpPr>
        <p:sp>
          <p:nvSpPr>
            <p:cNvPr name="Freeform 3" id="3"/>
            <p:cNvSpPr/>
            <p:nvPr/>
          </p:nvSpPr>
          <p:spPr>
            <a:xfrm flipH="false" flipV="false" rot="0">
              <a:off x="0" y="0"/>
              <a:ext cx="2969366" cy="2899722"/>
            </a:xfrm>
            <a:custGeom>
              <a:avLst/>
              <a:gdLst/>
              <a:ahLst/>
              <a:cxnLst/>
              <a:rect r="r" b="b" t="t" l="l"/>
              <a:pathLst>
                <a:path h="2899722" w="2969366">
                  <a:moveTo>
                    <a:pt x="0" y="0"/>
                  </a:moveTo>
                  <a:lnTo>
                    <a:pt x="2969366" y="0"/>
                  </a:lnTo>
                  <a:lnTo>
                    <a:pt x="2969366" y="2899722"/>
                  </a:lnTo>
                  <a:lnTo>
                    <a:pt x="0" y="2899722"/>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851072" y="3002896"/>
            <a:ext cx="9408228" cy="4718954"/>
          </a:xfrm>
          <a:custGeom>
            <a:avLst/>
            <a:gdLst/>
            <a:ahLst/>
            <a:cxnLst/>
            <a:rect r="r" b="b" t="t" l="l"/>
            <a:pathLst>
              <a:path h="4718954" w="9408228">
                <a:moveTo>
                  <a:pt x="0" y="0"/>
                </a:moveTo>
                <a:lnTo>
                  <a:pt x="9408228" y="0"/>
                </a:lnTo>
                <a:lnTo>
                  <a:pt x="9408228" y="4718954"/>
                </a:lnTo>
                <a:lnTo>
                  <a:pt x="0" y="4718954"/>
                </a:lnTo>
                <a:lnTo>
                  <a:pt x="0" y="0"/>
                </a:lnTo>
                <a:close/>
              </a:path>
            </a:pathLst>
          </a:custGeom>
          <a:blipFill>
            <a:blip r:embed="rId2"/>
            <a:stretch>
              <a:fillRect l="0" t="0" r="0" b="0"/>
            </a:stretch>
          </a:blipFill>
        </p:spPr>
      </p:sp>
      <p:sp>
        <p:nvSpPr>
          <p:cNvPr name="TextBox 6" id="6"/>
          <p:cNvSpPr txBox="true"/>
          <p:nvPr/>
        </p:nvSpPr>
        <p:spPr>
          <a:xfrm rot="0">
            <a:off x="1402795" y="2596311"/>
            <a:ext cx="5252005" cy="2309495"/>
          </a:xfrm>
          <a:prstGeom prst="rect">
            <a:avLst/>
          </a:prstGeom>
        </p:spPr>
        <p:txBody>
          <a:bodyPr anchor="t" rtlCol="false" tIns="0" lIns="0" bIns="0" rIns="0">
            <a:spAutoFit/>
          </a:bodyPr>
          <a:lstStyle/>
          <a:p>
            <a:pPr>
              <a:lnSpc>
                <a:spcPts val="9040"/>
              </a:lnSpc>
            </a:pPr>
            <a:r>
              <a:rPr lang="en-US" sz="8000">
                <a:solidFill>
                  <a:srgbClr val="000000"/>
                </a:solidFill>
                <a:latin typeface="Montserrat Classic Bold"/>
              </a:rPr>
              <a:t>BURP SUITE</a:t>
            </a:r>
          </a:p>
        </p:txBody>
      </p:sp>
      <p:sp>
        <p:nvSpPr>
          <p:cNvPr name="TextBox 7" id="7"/>
          <p:cNvSpPr txBox="true"/>
          <p:nvPr/>
        </p:nvSpPr>
        <p:spPr>
          <a:xfrm rot="0">
            <a:off x="1028700" y="5586051"/>
            <a:ext cx="4611418" cy="349250"/>
          </a:xfrm>
          <a:prstGeom prst="rect">
            <a:avLst/>
          </a:prstGeom>
        </p:spPr>
        <p:txBody>
          <a:bodyPr anchor="t" rtlCol="false" tIns="0" lIns="0" bIns="0" rIns="0">
            <a:spAutoFit/>
          </a:bodyPr>
          <a:lstStyle/>
          <a:p>
            <a:pPr>
              <a:lnSpc>
                <a:spcPts val="2800"/>
              </a:lnSpc>
              <a:spcBef>
                <a:spcPct val="0"/>
              </a:spcBef>
            </a:pPr>
            <a:r>
              <a:rPr lang="en-US" sz="2000">
                <a:solidFill>
                  <a:srgbClr val="000000"/>
                </a:solidFill>
                <a:latin typeface="Montserrat Classic"/>
              </a:rPr>
              <a:t>Kiểm tra bảo mật cho trang web</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25078" y="-191351"/>
            <a:ext cx="18910736" cy="5264818"/>
            <a:chOff x="0" y="0"/>
            <a:chExt cx="4980605" cy="1386619"/>
          </a:xfrm>
        </p:grpSpPr>
        <p:sp>
          <p:nvSpPr>
            <p:cNvPr name="Freeform 3" id="3"/>
            <p:cNvSpPr/>
            <p:nvPr/>
          </p:nvSpPr>
          <p:spPr>
            <a:xfrm flipH="false" flipV="false" rot="0">
              <a:off x="0" y="0"/>
              <a:ext cx="4980605" cy="1386619"/>
            </a:xfrm>
            <a:custGeom>
              <a:avLst/>
              <a:gdLst/>
              <a:ahLst/>
              <a:cxnLst/>
              <a:rect r="r" b="b" t="t" l="l"/>
              <a:pathLst>
                <a:path h="1386619" w="4980605">
                  <a:moveTo>
                    <a:pt x="0" y="0"/>
                  </a:moveTo>
                  <a:lnTo>
                    <a:pt x="4980605" y="0"/>
                  </a:lnTo>
                  <a:lnTo>
                    <a:pt x="4980605" y="1386619"/>
                  </a:lnTo>
                  <a:lnTo>
                    <a:pt x="0" y="1386619"/>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55718" y="841232"/>
            <a:ext cx="7660861" cy="3917910"/>
            <a:chOff x="0" y="0"/>
            <a:chExt cx="1938364" cy="991316"/>
          </a:xfrm>
        </p:grpSpPr>
        <p:sp>
          <p:nvSpPr>
            <p:cNvPr name="Freeform 6" id="6"/>
            <p:cNvSpPr/>
            <p:nvPr/>
          </p:nvSpPr>
          <p:spPr>
            <a:xfrm flipH="false" flipV="false" rot="0">
              <a:off x="0" y="0"/>
              <a:ext cx="1938364" cy="991316"/>
            </a:xfrm>
            <a:custGeom>
              <a:avLst/>
              <a:gdLst/>
              <a:ahLst/>
              <a:cxnLst/>
              <a:rect r="r" b="b" t="t" l="l"/>
              <a:pathLst>
                <a:path h="991316" w="1938364">
                  <a:moveTo>
                    <a:pt x="0" y="0"/>
                  </a:moveTo>
                  <a:lnTo>
                    <a:pt x="1938364" y="0"/>
                  </a:lnTo>
                  <a:lnTo>
                    <a:pt x="1938364" y="991316"/>
                  </a:lnTo>
                  <a:lnTo>
                    <a:pt x="0" y="991316"/>
                  </a:lnTo>
                  <a:close/>
                </a:path>
              </a:pathLst>
            </a:custGeom>
            <a:solidFill>
              <a:srgbClr val="00000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171421" y="5535771"/>
            <a:ext cx="7660861" cy="3917910"/>
            <a:chOff x="0" y="0"/>
            <a:chExt cx="1938364" cy="991316"/>
          </a:xfrm>
        </p:grpSpPr>
        <p:sp>
          <p:nvSpPr>
            <p:cNvPr name="Freeform 9" id="9"/>
            <p:cNvSpPr/>
            <p:nvPr/>
          </p:nvSpPr>
          <p:spPr>
            <a:xfrm flipH="false" flipV="false" rot="0">
              <a:off x="0" y="0"/>
              <a:ext cx="1938364" cy="991316"/>
            </a:xfrm>
            <a:custGeom>
              <a:avLst/>
              <a:gdLst/>
              <a:ahLst/>
              <a:cxnLst/>
              <a:rect r="r" b="b" t="t" l="l"/>
              <a:pathLst>
                <a:path h="991316" w="1938364">
                  <a:moveTo>
                    <a:pt x="0" y="0"/>
                  </a:moveTo>
                  <a:lnTo>
                    <a:pt x="1938364" y="0"/>
                  </a:lnTo>
                  <a:lnTo>
                    <a:pt x="1938364" y="991316"/>
                  </a:lnTo>
                  <a:lnTo>
                    <a:pt x="0" y="991316"/>
                  </a:lnTo>
                  <a:close/>
                </a:path>
              </a:pathLst>
            </a:custGeom>
            <a:solidFill>
              <a:srgbClr val="000000"/>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386611" y="5735402"/>
            <a:ext cx="7230481" cy="3518647"/>
            <a:chOff x="0" y="0"/>
            <a:chExt cx="9640641" cy="4691529"/>
          </a:xfrm>
        </p:grpSpPr>
        <p:pic>
          <p:nvPicPr>
            <p:cNvPr name="Picture 12" id="12"/>
            <p:cNvPicPr>
              <a:picLocks noChangeAspect="true"/>
            </p:cNvPicPr>
            <p:nvPr/>
          </p:nvPicPr>
          <p:blipFill>
            <a:blip r:embed="rId2"/>
            <a:srcRect l="0" t="3653" r="0" b="3653"/>
            <a:stretch>
              <a:fillRect/>
            </a:stretch>
          </p:blipFill>
          <p:spPr>
            <a:xfrm flipH="false" flipV="false">
              <a:off x="0" y="0"/>
              <a:ext cx="9640641" cy="4691529"/>
            </a:xfrm>
            <a:prstGeom prst="rect">
              <a:avLst/>
            </a:prstGeom>
          </p:spPr>
        </p:pic>
      </p:grpSp>
      <p:sp>
        <p:nvSpPr>
          <p:cNvPr name="Freeform 13" id="13"/>
          <p:cNvSpPr/>
          <p:nvPr/>
        </p:nvSpPr>
        <p:spPr>
          <a:xfrm flipH="false" flipV="false" rot="0">
            <a:off x="1455718" y="841232"/>
            <a:ext cx="7660861" cy="3917910"/>
          </a:xfrm>
          <a:custGeom>
            <a:avLst/>
            <a:gdLst/>
            <a:ahLst/>
            <a:cxnLst/>
            <a:rect r="r" b="b" t="t" l="l"/>
            <a:pathLst>
              <a:path h="3917910" w="7660861">
                <a:moveTo>
                  <a:pt x="0" y="0"/>
                </a:moveTo>
                <a:lnTo>
                  <a:pt x="7660861" y="0"/>
                </a:lnTo>
                <a:lnTo>
                  <a:pt x="7660861" y="3917910"/>
                </a:lnTo>
                <a:lnTo>
                  <a:pt x="0" y="3917910"/>
                </a:lnTo>
                <a:lnTo>
                  <a:pt x="0" y="0"/>
                </a:lnTo>
                <a:close/>
              </a:path>
            </a:pathLst>
          </a:custGeom>
          <a:blipFill>
            <a:blip r:embed="rId3"/>
            <a:stretch>
              <a:fillRect l="-1141" t="0" r="-1141" b="0"/>
            </a:stretch>
          </a:blipFill>
        </p:spPr>
      </p:sp>
      <p:sp>
        <p:nvSpPr>
          <p:cNvPr name="TextBox 14" id="14"/>
          <p:cNvSpPr txBox="true"/>
          <p:nvPr/>
        </p:nvSpPr>
        <p:spPr>
          <a:xfrm rot="0">
            <a:off x="9576558" y="1398388"/>
            <a:ext cx="8040552" cy="2190115"/>
          </a:xfrm>
          <a:prstGeom prst="rect">
            <a:avLst/>
          </a:prstGeom>
        </p:spPr>
        <p:txBody>
          <a:bodyPr anchor="t" rtlCol="false" tIns="0" lIns="0" bIns="0" rIns="0">
            <a:spAutoFit/>
          </a:bodyPr>
          <a:lstStyle/>
          <a:p>
            <a:pPr algn="ctr">
              <a:lnSpc>
                <a:spcPts val="8480"/>
              </a:lnSpc>
            </a:pPr>
            <a:r>
              <a:rPr lang="en-US" sz="8000">
                <a:solidFill>
                  <a:srgbClr val="000000"/>
                </a:solidFill>
                <a:latin typeface="Montserrat Classic Bold"/>
              </a:rPr>
              <a:t>LỖ HỔNG ỨNG DỤNG WEB</a:t>
            </a:r>
          </a:p>
        </p:txBody>
      </p:sp>
      <p:sp>
        <p:nvSpPr>
          <p:cNvPr name="TextBox 15" id="15"/>
          <p:cNvSpPr txBox="true"/>
          <p:nvPr/>
        </p:nvSpPr>
        <p:spPr>
          <a:xfrm rot="0">
            <a:off x="253367" y="5469096"/>
            <a:ext cx="8537198" cy="3055611"/>
          </a:xfrm>
          <a:prstGeom prst="rect">
            <a:avLst/>
          </a:prstGeom>
        </p:spPr>
        <p:txBody>
          <a:bodyPr anchor="t" rtlCol="false" tIns="0" lIns="0" bIns="0" rIns="0">
            <a:spAutoFit/>
          </a:bodyPr>
          <a:lstStyle/>
          <a:p>
            <a:pPr marL="754167" indent="-377083" lvl="1">
              <a:lnSpc>
                <a:spcPts val="4890"/>
              </a:lnSpc>
              <a:buFont typeface="Arial"/>
              <a:buChar char="•"/>
            </a:pPr>
            <a:r>
              <a:rPr lang="en-US" sz="3493">
                <a:solidFill>
                  <a:srgbClr val="000000"/>
                </a:solidFill>
                <a:latin typeface="Montserrat Classic"/>
              </a:rPr>
              <a:t>Nắm được các lỗ hổng ứng dụng web cơ bản.</a:t>
            </a:r>
          </a:p>
          <a:p>
            <a:pPr marL="754167" indent="-377083" lvl="1">
              <a:lnSpc>
                <a:spcPts val="4890"/>
              </a:lnSpc>
              <a:buFont typeface="Arial"/>
              <a:buChar char="•"/>
            </a:pPr>
            <a:r>
              <a:rPr lang="en-US" sz="3493">
                <a:solidFill>
                  <a:srgbClr val="000000"/>
                </a:solidFill>
                <a:latin typeface="Montserrat Classic"/>
              </a:rPr>
              <a:t>Thực hành với các lỗ hổng.</a:t>
            </a:r>
          </a:p>
          <a:p>
            <a:pPr marL="754167" indent="-377083" lvl="1">
              <a:lnSpc>
                <a:spcPts val="4890"/>
              </a:lnSpc>
              <a:buFont typeface="Arial"/>
              <a:buChar char="•"/>
            </a:pPr>
            <a:r>
              <a:rPr lang="en-US" sz="3493">
                <a:solidFill>
                  <a:srgbClr val="000000"/>
                </a:solidFill>
                <a:latin typeface="Montserrat Classic"/>
              </a:rPr>
              <a:t>Biết cách phòng tránh các lỗ hổng ứng dụng web.</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7764" y="-110329"/>
            <a:ext cx="9511764" cy="10507658"/>
            <a:chOff x="0" y="0"/>
            <a:chExt cx="2505156" cy="2767449"/>
          </a:xfrm>
        </p:grpSpPr>
        <p:sp>
          <p:nvSpPr>
            <p:cNvPr name="Freeform 3" id="3"/>
            <p:cNvSpPr/>
            <p:nvPr/>
          </p:nvSpPr>
          <p:spPr>
            <a:xfrm flipH="false" flipV="false" rot="0">
              <a:off x="0" y="0"/>
              <a:ext cx="2505156" cy="2767449"/>
            </a:xfrm>
            <a:custGeom>
              <a:avLst/>
              <a:gdLst/>
              <a:ahLst/>
              <a:cxnLst/>
              <a:rect r="r" b="b" t="t" l="l"/>
              <a:pathLst>
                <a:path h="2767449" w="2505156">
                  <a:moveTo>
                    <a:pt x="0" y="0"/>
                  </a:moveTo>
                  <a:lnTo>
                    <a:pt x="2505156" y="0"/>
                  </a:lnTo>
                  <a:lnTo>
                    <a:pt x="2505156" y="2767449"/>
                  </a:lnTo>
                  <a:lnTo>
                    <a:pt x="0" y="2767449"/>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277504">
            <a:off x="10805663" y="3900333"/>
            <a:ext cx="5289193" cy="2924817"/>
            <a:chOff x="0" y="0"/>
            <a:chExt cx="1393038" cy="770322"/>
          </a:xfrm>
        </p:grpSpPr>
        <p:sp>
          <p:nvSpPr>
            <p:cNvPr name="Freeform 6" id="6"/>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a:solidFill>
                <a:srgbClr val="000000"/>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34315">
            <a:off x="10751458" y="3831904"/>
            <a:ext cx="5289193" cy="2924817"/>
            <a:chOff x="0" y="0"/>
            <a:chExt cx="1393038" cy="770322"/>
          </a:xfrm>
        </p:grpSpPr>
        <p:sp>
          <p:nvSpPr>
            <p:cNvPr name="Freeform 9" id="9"/>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a:solidFill>
                <a:srgbClr val="000000"/>
              </a:solidFill>
            </a:ln>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696353" y="3681092"/>
            <a:ext cx="5289193" cy="2924817"/>
            <a:chOff x="0" y="0"/>
            <a:chExt cx="1393038" cy="770322"/>
          </a:xfrm>
        </p:grpSpPr>
        <p:sp>
          <p:nvSpPr>
            <p:cNvPr name="Freeform 12" id="12"/>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a:solidFill>
                <a:srgbClr val="000000"/>
              </a:solidFill>
            </a:ln>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1283100" y="4411897"/>
            <a:ext cx="3802615" cy="1384300"/>
          </a:xfrm>
          <a:prstGeom prst="rect">
            <a:avLst/>
          </a:prstGeom>
        </p:spPr>
        <p:txBody>
          <a:bodyPr anchor="t" rtlCol="false" tIns="0" lIns="0" bIns="0" rIns="0">
            <a:spAutoFit/>
          </a:bodyPr>
          <a:lstStyle/>
          <a:p>
            <a:pPr algn="ctr">
              <a:lnSpc>
                <a:spcPts val="5599"/>
              </a:lnSpc>
            </a:pPr>
            <a:r>
              <a:rPr lang="en-US" sz="3999">
                <a:solidFill>
                  <a:srgbClr val="000000"/>
                </a:solidFill>
                <a:latin typeface="Montserrat Classic"/>
              </a:rPr>
              <a:t>JAVA &amp; PHP</a:t>
            </a:r>
          </a:p>
          <a:p>
            <a:pPr algn="ctr">
              <a:lnSpc>
                <a:spcPts val="5599"/>
              </a:lnSpc>
            </a:pPr>
            <a:r>
              <a:rPr lang="en-US" sz="3999">
                <a:solidFill>
                  <a:srgbClr val="000000"/>
                </a:solidFill>
                <a:latin typeface="Montserrat Classic"/>
              </a:rPr>
              <a:t>RISCS LAB</a:t>
            </a:r>
          </a:p>
        </p:txBody>
      </p:sp>
      <p:sp>
        <p:nvSpPr>
          <p:cNvPr name="TextBox 15" id="15"/>
          <p:cNvSpPr txBox="true"/>
          <p:nvPr/>
        </p:nvSpPr>
        <p:spPr>
          <a:xfrm rot="0">
            <a:off x="1028700" y="2584685"/>
            <a:ext cx="7947263" cy="5594350"/>
          </a:xfrm>
          <a:prstGeom prst="rect">
            <a:avLst/>
          </a:prstGeom>
        </p:spPr>
        <p:txBody>
          <a:bodyPr anchor="t" rtlCol="false" tIns="0" lIns="0" bIns="0" rIns="0">
            <a:spAutoFit/>
          </a:bodyPr>
          <a:lstStyle/>
          <a:p>
            <a:pPr>
              <a:lnSpc>
                <a:spcPts val="10999"/>
              </a:lnSpc>
            </a:pPr>
            <a:r>
              <a:rPr lang="en-US" sz="9999">
                <a:solidFill>
                  <a:srgbClr val="000000"/>
                </a:solidFill>
                <a:latin typeface="Montserrat Classic Bold"/>
              </a:rPr>
              <a:t>THANKS</a:t>
            </a:r>
          </a:p>
          <a:p>
            <a:pPr>
              <a:lnSpc>
                <a:spcPts val="10999"/>
              </a:lnSpc>
            </a:pPr>
            <a:r>
              <a:rPr lang="en-US" sz="9999">
                <a:solidFill>
                  <a:srgbClr val="000000"/>
                </a:solidFill>
                <a:latin typeface="Montserrat Classic Bold"/>
              </a:rPr>
              <a:t>FOR JOINING US TODAY</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564910" y="-212613"/>
            <a:ext cx="9377874" cy="10712225"/>
            <a:chOff x="0" y="0"/>
            <a:chExt cx="2469893" cy="2821327"/>
          </a:xfrm>
        </p:grpSpPr>
        <p:sp>
          <p:nvSpPr>
            <p:cNvPr name="Freeform 3" id="3"/>
            <p:cNvSpPr/>
            <p:nvPr/>
          </p:nvSpPr>
          <p:spPr>
            <a:xfrm flipH="false" flipV="false" rot="0">
              <a:off x="0" y="0"/>
              <a:ext cx="2469893" cy="2821327"/>
            </a:xfrm>
            <a:custGeom>
              <a:avLst/>
              <a:gdLst/>
              <a:ahLst/>
              <a:cxnLst/>
              <a:rect r="r" b="b" t="t" l="l"/>
              <a:pathLst>
                <a:path h="2821327" w="2469893">
                  <a:moveTo>
                    <a:pt x="0" y="0"/>
                  </a:moveTo>
                  <a:lnTo>
                    <a:pt x="2469893" y="0"/>
                  </a:lnTo>
                  <a:lnTo>
                    <a:pt x="2469893" y="2821327"/>
                  </a:lnTo>
                  <a:lnTo>
                    <a:pt x="0" y="2821327"/>
                  </a:lnTo>
                  <a:close/>
                </a:path>
              </a:pathLst>
            </a:custGeom>
            <a:solidFill>
              <a:srgbClr val="FFF6E3"/>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601137" y="5102334"/>
            <a:ext cx="5873170" cy="1113790"/>
          </a:xfrm>
          <a:prstGeom prst="rect">
            <a:avLst/>
          </a:prstGeom>
        </p:spPr>
        <p:txBody>
          <a:bodyPr anchor="t" rtlCol="false" tIns="0" lIns="0" bIns="0" rIns="0">
            <a:spAutoFit/>
          </a:bodyPr>
          <a:lstStyle/>
          <a:p>
            <a:pPr>
              <a:lnSpc>
                <a:spcPts val="8480"/>
              </a:lnSpc>
            </a:pPr>
            <a:r>
              <a:rPr lang="en-US" sz="8000">
                <a:solidFill>
                  <a:srgbClr val="000000"/>
                </a:solidFill>
                <a:latin typeface="Montserrat Classic Bold"/>
              </a:rPr>
              <a:t>COURSES</a:t>
            </a:r>
          </a:p>
        </p:txBody>
      </p:sp>
      <p:sp>
        <p:nvSpPr>
          <p:cNvPr name="TextBox 6" id="6"/>
          <p:cNvSpPr txBox="true"/>
          <p:nvPr/>
        </p:nvSpPr>
        <p:spPr>
          <a:xfrm rot="0">
            <a:off x="10963725" y="3702991"/>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03</a:t>
            </a:r>
          </a:p>
        </p:txBody>
      </p:sp>
      <p:sp>
        <p:nvSpPr>
          <p:cNvPr name="TextBox 7" id="7"/>
          <p:cNvSpPr txBox="true"/>
          <p:nvPr/>
        </p:nvSpPr>
        <p:spPr>
          <a:xfrm rot="0">
            <a:off x="12357752" y="3817291"/>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SPRING FRAMEWORK</a:t>
            </a:r>
          </a:p>
        </p:txBody>
      </p:sp>
      <p:sp>
        <p:nvSpPr>
          <p:cNvPr name="TextBox 8" id="8"/>
          <p:cNvSpPr txBox="true"/>
          <p:nvPr/>
        </p:nvSpPr>
        <p:spPr>
          <a:xfrm rot="0">
            <a:off x="10963725" y="4716670"/>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05</a:t>
            </a:r>
          </a:p>
        </p:txBody>
      </p:sp>
      <p:sp>
        <p:nvSpPr>
          <p:cNvPr name="TextBox 9" id="9"/>
          <p:cNvSpPr txBox="true"/>
          <p:nvPr/>
        </p:nvSpPr>
        <p:spPr>
          <a:xfrm rot="0">
            <a:off x="12357752" y="4830970"/>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PHP LARAVEL</a:t>
            </a:r>
          </a:p>
        </p:txBody>
      </p:sp>
      <p:sp>
        <p:nvSpPr>
          <p:cNvPr name="TextBox 10" id="10"/>
          <p:cNvSpPr txBox="true"/>
          <p:nvPr/>
        </p:nvSpPr>
        <p:spPr>
          <a:xfrm rot="0">
            <a:off x="10963725" y="5730349"/>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08</a:t>
            </a:r>
          </a:p>
        </p:txBody>
      </p:sp>
      <p:sp>
        <p:nvSpPr>
          <p:cNvPr name="TextBox 11" id="11"/>
          <p:cNvSpPr txBox="true"/>
          <p:nvPr/>
        </p:nvSpPr>
        <p:spPr>
          <a:xfrm rot="0">
            <a:off x="12357752" y="5844649"/>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DOCKER</a:t>
            </a:r>
          </a:p>
        </p:txBody>
      </p:sp>
      <p:sp>
        <p:nvSpPr>
          <p:cNvPr name="TextBox 12" id="12"/>
          <p:cNvSpPr txBox="true"/>
          <p:nvPr/>
        </p:nvSpPr>
        <p:spPr>
          <a:xfrm rot="0">
            <a:off x="10963725" y="6744028"/>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07</a:t>
            </a:r>
          </a:p>
        </p:txBody>
      </p:sp>
      <p:sp>
        <p:nvSpPr>
          <p:cNvPr name="TextBox 13" id="13"/>
          <p:cNvSpPr txBox="true"/>
          <p:nvPr/>
        </p:nvSpPr>
        <p:spPr>
          <a:xfrm rot="0">
            <a:off x="12357752" y="6858328"/>
            <a:ext cx="4226126" cy="371475"/>
          </a:xfrm>
          <a:prstGeom prst="rect">
            <a:avLst/>
          </a:prstGeom>
        </p:spPr>
        <p:txBody>
          <a:bodyPr anchor="t" rtlCol="false" tIns="0" lIns="0" bIns="0" rIns="0">
            <a:spAutoFit/>
          </a:bodyPr>
          <a:lstStyle/>
          <a:p>
            <a:pPr>
              <a:lnSpc>
                <a:spcPts val="2999"/>
              </a:lnSpc>
            </a:pPr>
            <a:r>
              <a:rPr lang="en-US" sz="2499">
                <a:solidFill>
                  <a:srgbClr val="000000"/>
                </a:solidFill>
                <a:latin typeface="Montserrat Classic Bold"/>
              </a:rPr>
              <a:t>BURPSUTE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351" y="-276396"/>
            <a:ext cx="9335351" cy="10839793"/>
            <a:chOff x="0" y="0"/>
            <a:chExt cx="2458693" cy="2854925"/>
          </a:xfrm>
        </p:grpSpPr>
        <p:sp>
          <p:nvSpPr>
            <p:cNvPr name="Freeform 3" id="3"/>
            <p:cNvSpPr/>
            <p:nvPr/>
          </p:nvSpPr>
          <p:spPr>
            <a:xfrm flipH="false" flipV="false" rot="0">
              <a:off x="0" y="0"/>
              <a:ext cx="2458693" cy="2854925"/>
            </a:xfrm>
            <a:custGeom>
              <a:avLst/>
              <a:gdLst/>
              <a:ahLst/>
              <a:cxnLst/>
              <a:rect r="r" b="b" t="t" l="l"/>
              <a:pathLst>
                <a:path h="2854925" w="2458693">
                  <a:moveTo>
                    <a:pt x="0" y="0"/>
                  </a:moveTo>
                  <a:lnTo>
                    <a:pt x="2458693" y="0"/>
                  </a:lnTo>
                  <a:lnTo>
                    <a:pt x="2458693" y="2854925"/>
                  </a:lnTo>
                  <a:lnTo>
                    <a:pt x="0" y="2854925"/>
                  </a:lnTo>
                  <a:close/>
                </a:path>
              </a:pathLst>
            </a:custGeom>
            <a:solidFill>
              <a:srgbClr val="D0E9C4"/>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137931" y="5487657"/>
            <a:ext cx="7516387" cy="3573742"/>
          </a:xfrm>
          <a:custGeom>
            <a:avLst/>
            <a:gdLst/>
            <a:ahLst/>
            <a:cxnLst/>
            <a:rect r="r" b="b" t="t" l="l"/>
            <a:pathLst>
              <a:path h="3573742" w="7516387">
                <a:moveTo>
                  <a:pt x="0" y="0"/>
                </a:moveTo>
                <a:lnTo>
                  <a:pt x="7516387" y="0"/>
                </a:lnTo>
                <a:lnTo>
                  <a:pt x="7516387" y="3573743"/>
                </a:lnTo>
                <a:lnTo>
                  <a:pt x="0" y="3573743"/>
                </a:lnTo>
                <a:lnTo>
                  <a:pt x="0" y="0"/>
                </a:lnTo>
                <a:close/>
              </a:path>
            </a:pathLst>
          </a:custGeom>
          <a:blipFill>
            <a:blip r:embed="rId2"/>
            <a:stretch>
              <a:fillRect l="0" t="0" r="0" b="0"/>
            </a:stretch>
          </a:blipFill>
        </p:spPr>
      </p:sp>
      <p:sp>
        <p:nvSpPr>
          <p:cNvPr name="Freeform 6" id="6"/>
          <p:cNvSpPr/>
          <p:nvPr/>
        </p:nvSpPr>
        <p:spPr>
          <a:xfrm flipH="false" flipV="false" rot="0">
            <a:off x="10137931" y="792862"/>
            <a:ext cx="7527099" cy="4123757"/>
          </a:xfrm>
          <a:custGeom>
            <a:avLst/>
            <a:gdLst/>
            <a:ahLst/>
            <a:cxnLst/>
            <a:rect r="r" b="b" t="t" l="l"/>
            <a:pathLst>
              <a:path h="4123757" w="7527099">
                <a:moveTo>
                  <a:pt x="0" y="0"/>
                </a:moveTo>
                <a:lnTo>
                  <a:pt x="7527099" y="0"/>
                </a:lnTo>
                <a:lnTo>
                  <a:pt x="7527099" y="4123757"/>
                </a:lnTo>
                <a:lnTo>
                  <a:pt x="0" y="4123757"/>
                </a:lnTo>
                <a:lnTo>
                  <a:pt x="0" y="0"/>
                </a:lnTo>
                <a:close/>
              </a:path>
            </a:pathLst>
          </a:custGeom>
          <a:blipFill>
            <a:blip r:embed="rId3"/>
            <a:stretch>
              <a:fillRect l="0" t="0" r="0" b="0"/>
            </a:stretch>
          </a:blipFill>
        </p:spPr>
      </p:sp>
      <p:sp>
        <p:nvSpPr>
          <p:cNvPr name="TextBox 7" id="7"/>
          <p:cNvSpPr txBox="true"/>
          <p:nvPr/>
        </p:nvSpPr>
        <p:spPr>
          <a:xfrm rot="0">
            <a:off x="525219" y="1428677"/>
            <a:ext cx="8618781" cy="1899924"/>
          </a:xfrm>
          <a:prstGeom prst="rect">
            <a:avLst/>
          </a:prstGeom>
        </p:spPr>
        <p:txBody>
          <a:bodyPr anchor="t" rtlCol="false" tIns="0" lIns="0" bIns="0" rIns="0">
            <a:spAutoFit/>
          </a:bodyPr>
          <a:lstStyle/>
          <a:p>
            <a:pPr>
              <a:lnSpc>
                <a:spcPts val="7300"/>
              </a:lnSpc>
            </a:pPr>
            <a:r>
              <a:rPr lang="en-US" sz="7300">
                <a:solidFill>
                  <a:srgbClr val="000000"/>
                </a:solidFill>
                <a:latin typeface="Montserrat Classic Bold"/>
              </a:rPr>
              <a:t>JAVA-SPRING FRAMEWORK</a:t>
            </a:r>
          </a:p>
        </p:txBody>
      </p:sp>
      <p:sp>
        <p:nvSpPr>
          <p:cNvPr name="TextBox 8" id="8"/>
          <p:cNvSpPr txBox="true"/>
          <p:nvPr/>
        </p:nvSpPr>
        <p:spPr>
          <a:xfrm rot="0">
            <a:off x="1028700" y="5440032"/>
            <a:ext cx="6354149" cy="1758950"/>
          </a:xfrm>
          <a:prstGeom prst="rect">
            <a:avLst/>
          </a:prstGeom>
        </p:spPr>
        <p:txBody>
          <a:bodyPr anchor="t" rtlCol="false" tIns="0" lIns="0" bIns="0" rIns="0">
            <a:spAutoFit/>
          </a:bodyPr>
          <a:lstStyle/>
          <a:p>
            <a:pPr>
              <a:lnSpc>
                <a:spcPts val="2800"/>
              </a:lnSpc>
            </a:pPr>
            <a:r>
              <a:rPr lang="en-US" sz="2000">
                <a:solidFill>
                  <a:srgbClr val="000000"/>
                </a:solidFill>
                <a:latin typeface="Montserrat Classic"/>
              </a:rPr>
              <a:t>Spring Framework là một nền tảng Java cung cấp hỗ trợ cơ sở hạ tầng toàn diện để phát triển các ứng dụng Java. Spring xử lý cơ sở hạ tầng để bạn có thể tập trung vào ứng dụng của mình</a:t>
            </a:r>
          </a:p>
          <a:p>
            <a:pPr>
              <a:lnSpc>
                <a:spcPts val="280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922000" y="454782"/>
            <a:ext cx="7366000" cy="1279449"/>
            <a:chOff x="0" y="0"/>
            <a:chExt cx="1940016" cy="336974"/>
          </a:xfrm>
        </p:grpSpPr>
        <p:sp>
          <p:nvSpPr>
            <p:cNvPr name="Freeform 3" id="3"/>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90CE88"/>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922000" y="4076491"/>
            <a:ext cx="7366000" cy="1279449"/>
            <a:chOff x="0" y="0"/>
            <a:chExt cx="1940016" cy="336974"/>
          </a:xfrm>
        </p:grpSpPr>
        <p:sp>
          <p:nvSpPr>
            <p:cNvPr name="Freeform 6" id="6"/>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90CE88"/>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1896897" y="799232"/>
            <a:ext cx="3851106" cy="523875"/>
          </a:xfrm>
          <a:prstGeom prst="rect">
            <a:avLst/>
          </a:prstGeom>
        </p:spPr>
        <p:txBody>
          <a:bodyPr anchor="t" rtlCol="false" tIns="0" lIns="0" bIns="0" rIns="0">
            <a:spAutoFit/>
          </a:bodyPr>
          <a:lstStyle/>
          <a:p>
            <a:pPr algn="l" marL="0" indent="0" lvl="1">
              <a:lnSpc>
                <a:spcPts val="4200"/>
              </a:lnSpc>
            </a:pPr>
            <a:r>
              <a:rPr lang="en-US" sz="3000">
                <a:solidFill>
                  <a:srgbClr val="000000"/>
                </a:solidFill>
                <a:latin typeface="Montserrat Classic Bold"/>
              </a:rPr>
              <a:t>Hibernate </a:t>
            </a:r>
          </a:p>
        </p:txBody>
      </p:sp>
      <p:grpSp>
        <p:nvGrpSpPr>
          <p:cNvPr name="Group 9" id="9"/>
          <p:cNvGrpSpPr/>
          <p:nvPr/>
        </p:nvGrpSpPr>
        <p:grpSpPr>
          <a:xfrm rot="0">
            <a:off x="0" y="-321187"/>
            <a:ext cx="10224351" cy="10627180"/>
            <a:chOff x="0" y="0"/>
            <a:chExt cx="2692833" cy="2798928"/>
          </a:xfrm>
        </p:grpSpPr>
        <p:sp>
          <p:nvSpPr>
            <p:cNvPr name="Freeform 10" id="10"/>
            <p:cNvSpPr/>
            <p:nvPr/>
          </p:nvSpPr>
          <p:spPr>
            <a:xfrm flipH="false" flipV="false" rot="0">
              <a:off x="0" y="0"/>
              <a:ext cx="2692833" cy="2798928"/>
            </a:xfrm>
            <a:custGeom>
              <a:avLst/>
              <a:gdLst/>
              <a:ahLst/>
              <a:cxnLst/>
              <a:rect r="r" b="b" t="t" l="l"/>
              <a:pathLst>
                <a:path h="2798928" w="2692833">
                  <a:moveTo>
                    <a:pt x="0" y="0"/>
                  </a:moveTo>
                  <a:lnTo>
                    <a:pt x="2692833" y="0"/>
                  </a:lnTo>
                  <a:lnTo>
                    <a:pt x="2692833" y="2798928"/>
                  </a:lnTo>
                  <a:lnTo>
                    <a:pt x="0" y="2798928"/>
                  </a:lnTo>
                  <a:close/>
                </a:path>
              </a:pathLst>
            </a:custGeom>
            <a:solidFill>
              <a:srgbClr val="90CE88"/>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28700" y="2047875"/>
            <a:ext cx="7469921" cy="1183640"/>
          </a:xfrm>
          <a:prstGeom prst="rect">
            <a:avLst/>
          </a:prstGeom>
        </p:spPr>
        <p:txBody>
          <a:bodyPr anchor="t" rtlCol="false" tIns="0" lIns="0" bIns="0" rIns="0">
            <a:spAutoFit/>
          </a:bodyPr>
          <a:lstStyle/>
          <a:p>
            <a:pPr algn="ctr">
              <a:lnSpc>
                <a:spcPts val="9280"/>
              </a:lnSpc>
            </a:pPr>
            <a:r>
              <a:rPr lang="en-US" sz="8000" spc="376">
                <a:solidFill>
                  <a:srgbClr val="000000"/>
                </a:solidFill>
                <a:latin typeface="Montserrat Classic Bold"/>
              </a:rPr>
              <a:t>CONTENT</a:t>
            </a:r>
          </a:p>
        </p:txBody>
      </p:sp>
      <p:sp>
        <p:nvSpPr>
          <p:cNvPr name="TextBox 13" id="13"/>
          <p:cNvSpPr txBox="true"/>
          <p:nvPr/>
        </p:nvSpPr>
        <p:spPr>
          <a:xfrm rot="0">
            <a:off x="1662581" y="4441540"/>
            <a:ext cx="6516486" cy="2111375"/>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Classic"/>
              </a:rPr>
              <a:t>Gồm 10 buổi :</a:t>
            </a:r>
          </a:p>
          <a:p>
            <a:pPr algn="just" marL="431801" indent="-215900" lvl="1">
              <a:lnSpc>
                <a:spcPts val="2800"/>
              </a:lnSpc>
              <a:buFont typeface="Arial"/>
              <a:buChar char="•"/>
            </a:pPr>
            <a:r>
              <a:rPr lang="en-US" sz="2000">
                <a:solidFill>
                  <a:srgbClr val="000000"/>
                </a:solidFill>
                <a:latin typeface="Montserrat Classic"/>
              </a:rPr>
              <a:t>Hibernate (2 buổi)</a:t>
            </a:r>
          </a:p>
          <a:p>
            <a:pPr algn="just" marL="431801" indent="-215900" lvl="1">
              <a:lnSpc>
                <a:spcPts val="2800"/>
              </a:lnSpc>
              <a:buFont typeface="Arial"/>
              <a:buChar char="•"/>
            </a:pPr>
            <a:r>
              <a:rPr lang="en-US" sz="2000">
                <a:solidFill>
                  <a:srgbClr val="000000"/>
                </a:solidFill>
                <a:latin typeface="Montserrat Classic"/>
              </a:rPr>
              <a:t>Spring Framework (5 buổi)</a:t>
            </a:r>
          </a:p>
          <a:p>
            <a:pPr algn="just" marL="431801" indent="-215900" lvl="1">
              <a:lnSpc>
                <a:spcPts val="2800"/>
              </a:lnSpc>
              <a:buFont typeface="Arial"/>
              <a:buChar char="•"/>
            </a:pPr>
            <a:r>
              <a:rPr lang="en-US" sz="2000">
                <a:solidFill>
                  <a:srgbClr val="000000"/>
                </a:solidFill>
                <a:latin typeface="Montserrat Classic"/>
              </a:rPr>
              <a:t>Spring Boot (1 buổi)</a:t>
            </a:r>
          </a:p>
          <a:p>
            <a:pPr algn="just" marL="431801" indent="-215900" lvl="1">
              <a:lnSpc>
                <a:spcPts val="2800"/>
              </a:lnSpc>
              <a:buFont typeface="Arial"/>
              <a:buChar char="•"/>
            </a:pPr>
            <a:r>
              <a:rPr lang="en-US" sz="2000">
                <a:solidFill>
                  <a:srgbClr val="000000"/>
                </a:solidFill>
                <a:latin typeface="Montserrat Classic"/>
              </a:rPr>
              <a:t>Spring JPA (1 buổi)</a:t>
            </a:r>
          </a:p>
          <a:p>
            <a:pPr algn="just" marL="431801" indent="-215900" lvl="1">
              <a:lnSpc>
                <a:spcPts val="2800"/>
              </a:lnSpc>
              <a:buFont typeface="Arial"/>
              <a:buChar char="•"/>
            </a:pPr>
            <a:r>
              <a:rPr lang="en-US" sz="2000">
                <a:solidFill>
                  <a:srgbClr val="000000"/>
                </a:solidFill>
                <a:latin typeface="Montserrat Classic"/>
              </a:rPr>
              <a:t>Spring Security (2 buổi)</a:t>
            </a:r>
          </a:p>
        </p:txBody>
      </p:sp>
      <p:grpSp>
        <p:nvGrpSpPr>
          <p:cNvPr name="Group 14" id="14"/>
          <p:cNvGrpSpPr/>
          <p:nvPr/>
        </p:nvGrpSpPr>
        <p:grpSpPr>
          <a:xfrm rot="0">
            <a:off x="10922000" y="2212707"/>
            <a:ext cx="7366000" cy="1279449"/>
            <a:chOff x="0" y="0"/>
            <a:chExt cx="1940016" cy="336974"/>
          </a:xfrm>
        </p:grpSpPr>
        <p:sp>
          <p:nvSpPr>
            <p:cNvPr name="Freeform 15" id="15"/>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90CE88"/>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1896897" y="2531273"/>
            <a:ext cx="3851106" cy="523875"/>
          </a:xfrm>
          <a:prstGeom prst="rect">
            <a:avLst/>
          </a:prstGeom>
        </p:spPr>
        <p:txBody>
          <a:bodyPr anchor="t" rtlCol="false" tIns="0" lIns="0" bIns="0" rIns="0">
            <a:spAutoFit/>
          </a:bodyPr>
          <a:lstStyle/>
          <a:p>
            <a:pPr algn="l" marL="0" indent="0" lvl="1">
              <a:lnSpc>
                <a:spcPts val="4200"/>
              </a:lnSpc>
            </a:pPr>
            <a:r>
              <a:rPr lang="en-US" sz="3000">
                <a:solidFill>
                  <a:srgbClr val="000000"/>
                </a:solidFill>
                <a:latin typeface="Montserrat Classic Bold"/>
              </a:rPr>
              <a:t>Spring  MVC</a:t>
            </a:r>
          </a:p>
        </p:txBody>
      </p:sp>
      <p:sp>
        <p:nvSpPr>
          <p:cNvPr name="TextBox 18" id="18"/>
          <p:cNvSpPr txBox="true"/>
          <p:nvPr/>
        </p:nvSpPr>
        <p:spPr>
          <a:xfrm rot="0">
            <a:off x="11896897" y="4422490"/>
            <a:ext cx="3851106" cy="523875"/>
          </a:xfrm>
          <a:prstGeom prst="rect">
            <a:avLst/>
          </a:prstGeom>
        </p:spPr>
        <p:txBody>
          <a:bodyPr anchor="t" rtlCol="false" tIns="0" lIns="0" bIns="0" rIns="0">
            <a:spAutoFit/>
          </a:bodyPr>
          <a:lstStyle/>
          <a:p>
            <a:pPr algn="l" marL="0" indent="0" lvl="1">
              <a:lnSpc>
                <a:spcPts val="4200"/>
              </a:lnSpc>
            </a:pPr>
            <a:r>
              <a:rPr lang="en-US" sz="3000">
                <a:solidFill>
                  <a:srgbClr val="000000"/>
                </a:solidFill>
                <a:latin typeface="Montserrat Classic Bold"/>
              </a:rPr>
              <a:t>Spring Boot</a:t>
            </a:r>
          </a:p>
        </p:txBody>
      </p:sp>
      <p:grpSp>
        <p:nvGrpSpPr>
          <p:cNvPr name="Group 19" id="19"/>
          <p:cNvGrpSpPr/>
          <p:nvPr/>
        </p:nvGrpSpPr>
        <p:grpSpPr>
          <a:xfrm rot="0">
            <a:off x="10922000" y="8251093"/>
            <a:ext cx="7366000" cy="1279449"/>
            <a:chOff x="0" y="0"/>
            <a:chExt cx="1940016" cy="336974"/>
          </a:xfrm>
        </p:grpSpPr>
        <p:sp>
          <p:nvSpPr>
            <p:cNvPr name="Freeform 20" id="20"/>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90CE88"/>
            </a:soli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0922000" y="6165565"/>
            <a:ext cx="7366000" cy="1279449"/>
            <a:chOff x="0" y="0"/>
            <a:chExt cx="1940016" cy="336974"/>
          </a:xfrm>
        </p:grpSpPr>
        <p:sp>
          <p:nvSpPr>
            <p:cNvPr name="Freeform 23" id="23"/>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90CE88"/>
            </a:soli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1896897" y="6510015"/>
            <a:ext cx="3851106" cy="523875"/>
          </a:xfrm>
          <a:prstGeom prst="rect">
            <a:avLst/>
          </a:prstGeom>
        </p:spPr>
        <p:txBody>
          <a:bodyPr anchor="t" rtlCol="false" tIns="0" lIns="0" bIns="0" rIns="0">
            <a:spAutoFit/>
          </a:bodyPr>
          <a:lstStyle/>
          <a:p>
            <a:pPr algn="l" marL="0" indent="0" lvl="1">
              <a:lnSpc>
                <a:spcPts val="4200"/>
              </a:lnSpc>
            </a:pPr>
            <a:r>
              <a:rPr lang="en-US" sz="3000">
                <a:solidFill>
                  <a:srgbClr val="000000"/>
                </a:solidFill>
                <a:latin typeface="Montserrat Classic Bold"/>
              </a:rPr>
              <a:t>Spring JPA</a:t>
            </a:r>
          </a:p>
        </p:txBody>
      </p:sp>
      <p:sp>
        <p:nvSpPr>
          <p:cNvPr name="TextBox 26" id="26"/>
          <p:cNvSpPr txBox="true"/>
          <p:nvPr/>
        </p:nvSpPr>
        <p:spPr>
          <a:xfrm rot="0">
            <a:off x="11896897" y="8616170"/>
            <a:ext cx="3851106" cy="523875"/>
          </a:xfrm>
          <a:prstGeom prst="rect">
            <a:avLst/>
          </a:prstGeom>
        </p:spPr>
        <p:txBody>
          <a:bodyPr anchor="t" rtlCol="false" tIns="0" lIns="0" bIns="0" rIns="0">
            <a:spAutoFit/>
          </a:bodyPr>
          <a:lstStyle/>
          <a:p>
            <a:pPr algn="l" marL="0" indent="0" lvl="1">
              <a:lnSpc>
                <a:spcPts val="4200"/>
              </a:lnSpc>
            </a:pPr>
            <a:r>
              <a:rPr lang="en-US" sz="3000">
                <a:solidFill>
                  <a:srgbClr val="000000"/>
                </a:solidFill>
                <a:latin typeface="Montserrat Classic Bold"/>
              </a:rPr>
              <a:t>Spring Security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351" y="-276396"/>
            <a:ext cx="9335351" cy="10839793"/>
            <a:chOff x="0" y="0"/>
            <a:chExt cx="2458693" cy="2854925"/>
          </a:xfrm>
        </p:grpSpPr>
        <p:sp>
          <p:nvSpPr>
            <p:cNvPr name="Freeform 3" id="3"/>
            <p:cNvSpPr/>
            <p:nvPr/>
          </p:nvSpPr>
          <p:spPr>
            <a:xfrm flipH="false" flipV="false" rot="0">
              <a:off x="0" y="0"/>
              <a:ext cx="2458693" cy="2854925"/>
            </a:xfrm>
            <a:custGeom>
              <a:avLst/>
              <a:gdLst/>
              <a:ahLst/>
              <a:cxnLst/>
              <a:rect r="r" b="b" t="t" l="l"/>
              <a:pathLst>
                <a:path h="2854925" w="2458693">
                  <a:moveTo>
                    <a:pt x="0" y="0"/>
                  </a:moveTo>
                  <a:lnTo>
                    <a:pt x="2458693" y="0"/>
                  </a:lnTo>
                  <a:lnTo>
                    <a:pt x="2458693" y="2854925"/>
                  </a:lnTo>
                  <a:lnTo>
                    <a:pt x="0" y="2854925"/>
                  </a:lnTo>
                  <a:close/>
                </a:path>
              </a:pathLst>
            </a:custGeom>
            <a:solidFill>
              <a:srgbClr val="8993B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595932" y="1295327"/>
            <a:ext cx="6240137" cy="3260975"/>
          </a:xfrm>
          <a:custGeom>
            <a:avLst/>
            <a:gdLst/>
            <a:ahLst/>
            <a:cxnLst/>
            <a:rect r="r" b="b" t="t" l="l"/>
            <a:pathLst>
              <a:path h="3260975" w="6240137">
                <a:moveTo>
                  <a:pt x="0" y="0"/>
                </a:moveTo>
                <a:lnTo>
                  <a:pt x="6240136" y="0"/>
                </a:lnTo>
                <a:lnTo>
                  <a:pt x="6240136" y="3260974"/>
                </a:lnTo>
                <a:lnTo>
                  <a:pt x="0" y="3260974"/>
                </a:lnTo>
                <a:lnTo>
                  <a:pt x="0" y="0"/>
                </a:lnTo>
                <a:close/>
              </a:path>
            </a:pathLst>
          </a:custGeom>
          <a:blipFill>
            <a:blip r:embed="rId2"/>
            <a:stretch>
              <a:fillRect l="0" t="0" r="0" b="0"/>
            </a:stretch>
          </a:blipFill>
        </p:spPr>
      </p:sp>
      <p:sp>
        <p:nvSpPr>
          <p:cNvPr name="Freeform 6" id="6"/>
          <p:cNvSpPr/>
          <p:nvPr/>
        </p:nvSpPr>
        <p:spPr>
          <a:xfrm flipH="false" flipV="false" rot="0">
            <a:off x="9144000" y="5700106"/>
            <a:ext cx="9144000" cy="3370146"/>
          </a:xfrm>
          <a:custGeom>
            <a:avLst/>
            <a:gdLst/>
            <a:ahLst/>
            <a:cxnLst/>
            <a:rect r="r" b="b" t="t" l="l"/>
            <a:pathLst>
              <a:path h="3370146" w="9144000">
                <a:moveTo>
                  <a:pt x="0" y="0"/>
                </a:moveTo>
                <a:lnTo>
                  <a:pt x="9144000" y="0"/>
                </a:lnTo>
                <a:lnTo>
                  <a:pt x="9144000" y="3370146"/>
                </a:lnTo>
                <a:lnTo>
                  <a:pt x="0" y="3370146"/>
                </a:lnTo>
                <a:lnTo>
                  <a:pt x="0" y="0"/>
                </a:lnTo>
                <a:close/>
              </a:path>
            </a:pathLst>
          </a:custGeom>
          <a:blipFill>
            <a:blip r:embed="rId3"/>
            <a:stretch>
              <a:fillRect l="0" t="0" r="0" b="0"/>
            </a:stretch>
          </a:blipFill>
        </p:spPr>
      </p:sp>
      <p:sp>
        <p:nvSpPr>
          <p:cNvPr name="TextBox 7" id="7"/>
          <p:cNvSpPr txBox="true"/>
          <p:nvPr/>
        </p:nvSpPr>
        <p:spPr>
          <a:xfrm rot="0">
            <a:off x="1028700" y="2203151"/>
            <a:ext cx="8642940" cy="1899924"/>
          </a:xfrm>
          <a:prstGeom prst="rect">
            <a:avLst/>
          </a:prstGeom>
        </p:spPr>
        <p:txBody>
          <a:bodyPr anchor="t" rtlCol="false" tIns="0" lIns="0" bIns="0" rIns="0">
            <a:spAutoFit/>
          </a:bodyPr>
          <a:lstStyle/>
          <a:p>
            <a:pPr>
              <a:lnSpc>
                <a:spcPts val="7300"/>
              </a:lnSpc>
            </a:pPr>
            <a:r>
              <a:rPr lang="en-US" sz="7300">
                <a:solidFill>
                  <a:srgbClr val="000000"/>
                </a:solidFill>
                <a:latin typeface="Montserrat Classic Bold"/>
              </a:rPr>
              <a:t>PHP-LARAVEL</a:t>
            </a:r>
          </a:p>
          <a:p>
            <a:pPr>
              <a:lnSpc>
                <a:spcPts val="7300"/>
              </a:lnSpc>
            </a:pPr>
            <a:r>
              <a:rPr lang="en-US" sz="7300">
                <a:solidFill>
                  <a:srgbClr val="000000"/>
                </a:solidFill>
                <a:latin typeface="Montserrat Classic Bold"/>
              </a:rPr>
              <a:t>FRAMEWORK</a:t>
            </a:r>
          </a:p>
        </p:txBody>
      </p:sp>
      <p:sp>
        <p:nvSpPr>
          <p:cNvPr name="TextBox 8" id="8"/>
          <p:cNvSpPr txBox="true"/>
          <p:nvPr/>
        </p:nvSpPr>
        <p:spPr>
          <a:xfrm rot="0">
            <a:off x="670170" y="5479400"/>
            <a:ext cx="7243091" cy="1596634"/>
          </a:xfrm>
          <a:prstGeom prst="rect">
            <a:avLst/>
          </a:prstGeom>
        </p:spPr>
        <p:txBody>
          <a:bodyPr anchor="t" rtlCol="false" tIns="0" lIns="0" bIns="0" rIns="0">
            <a:spAutoFit/>
          </a:bodyPr>
          <a:lstStyle/>
          <a:p>
            <a:pPr>
              <a:lnSpc>
                <a:spcPts val="3191"/>
              </a:lnSpc>
            </a:pPr>
            <a:r>
              <a:rPr lang="en-US" sz="2279">
                <a:solidFill>
                  <a:srgbClr val="000000"/>
                </a:solidFill>
                <a:latin typeface="Montserrat Classic"/>
              </a:rPr>
              <a:t>Laravel là một application framework với cú pháp rõ dàng dễ hiểu, giúp người dùng tự do sáng tạo thông qua công nghệ PHP được phát triển rât lâu đời. </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1351" y="-170090"/>
            <a:ext cx="10224351" cy="10627180"/>
            <a:chOff x="0" y="0"/>
            <a:chExt cx="2692833" cy="2798928"/>
          </a:xfrm>
        </p:grpSpPr>
        <p:sp>
          <p:nvSpPr>
            <p:cNvPr name="Freeform 3" id="3"/>
            <p:cNvSpPr/>
            <p:nvPr/>
          </p:nvSpPr>
          <p:spPr>
            <a:xfrm flipH="false" flipV="false" rot="0">
              <a:off x="0" y="0"/>
              <a:ext cx="2692833" cy="2798928"/>
            </a:xfrm>
            <a:custGeom>
              <a:avLst/>
              <a:gdLst/>
              <a:ahLst/>
              <a:cxnLst/>
              <a:rect r="r" b="b" t="t" l="l"/>
              <a:pathLst>
                <a:path h="2798928" w="2692833">
                  <a:moveTo>
                    <a:pt x="0" y="0"/>
                  </a:moveTo>
                  <a:lnTo>
                    <a:pt x="2692833" y="0"/>
                  </a:lnTo>
                  <a:lnTo>
                    <a:pt x="2692833" y="2798928"/>
                  </a:lnTo>
                  <a:lnTo>
                    <a:pt x="0" y="2798928"/>
                  </a:lnTo>
                  <a:close/>
                </a:path>
              </a:pathLst>
            </a:custGeom>
            <a:solidFill>
              <a:srgbClr val="8993B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81539" y="3153125"/>
            <a:ext cx="7469921" cy="1183640"/>
          </a:xfrm>
          <a:prstGeom prst="rect">
            <a:avLst/>
          </a:prstGeom>
        </p:spPr>
        <p:txBody>
          <a:bodyPr anchor="t" rtlCol="false" tIns="0" lIns="0" bIns="0" rIns="0">
            <a:spAutoFit/>
          </a:bodyPr>
          <a:lstStyle/>
          <a:p>
            <a:pPr algn="ctr">
              <a:lnSpc>
                <a:spcPts val="9280"/>
              </a:lnSpc>
            </a:pPr>
            <a:r>
              <a:rPr lang="en-US" sz="8000" spc="376">
                <a:solidFill>
                  <a:srgbClr val="000000"/>
                </a:solidFill>
                <a:latin typeface="Montserrat Classic Bold"/>
              </a:rPr>
              <a:t>CONTENT</a:t>
            </a:r>
          </a:p>
        </p:txBody>
      </p:sp>
      <p:sp>
        <p:nvSpPr>
          <p:cNvPr name="TextBox 6" id="6"/>
          <p:cNvSpPr txBox="true"/>
          <p:nvPr/>
        </p:nvSpPr>
        <p:spPr>
          <a:xfrm rot="0">
            <a:off x="1758257" y="4841590"/>
            <a:ext cx="6516486" cy="1758950"/>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000000"/>
                </a:solidFill>
                <a:latin typeface="Montserrat Classic"/>
              </a:rPr>
              <a:t>Gồm 9 buổi:</a:t>
            </a:r>
          </a:p>
          <a:p>
            <a:pPr marL="431801" indent="-215900" lvl="1">
              <a:lnSpc>
                <a:spcPts val="2800"/>
              </a:lnSpc>
              <a:buFont typeface="Arial"/>
              <a:buChar char="•"/>
            </a:pPr>
            <a:r>
              <a:rPr lang="en-US" sz="2000">
                <a:solidFill>
                  <a:srgbClr val="000000"/>
                </a:solidFill>
                <a:latin typeface="Montserrat Classic"/>
              </a:rPr>
              <a:t>PHP Core (3 buổi)</a:t>
            </a:r>
          </a:p>
          <a:p>
            <a:pPr marL="431801" indent="-215900" lvl="1">
              <a:lnSpc>
                <a:spcPts val="2800"/>
              </a:lnSpc>
              <a:buFont typeface="Arial"/>
              <a:buChar char="•"/>
            </a:pPr>
            <a:r>
              <a:rPr lang="en-US" sz="2000">
                <a:solidFill>
                  <a:srgbClr val="000000"/>
                </a:solidFill>
                <a:latin typeface="Montserrat Classic"/>
              </a:rPr>
              <a:t>Laravel Basic (2 buổi)</a:t>
            </a:r>
          </a:p>
          <a:p>
            <a:pPr marL="431801" indent="-215900" lvl="1">
              <a:lnSpc>
                <a:spcPts val="2800"/>
              </a:lnSpc>
              <a:buFont typeface="Arial"/>
              <a:buChar char="•"/>
            </a:pPr>
            <a:r>
              <a:rPr lang="en-US" sz="2000">
                <a:solidFill>
                  <a:srgbClr val="000000"/>
                </a:solidFill>
                <a:latin typeface="Montserrat Classic"/>
              </a:rPr>
              <a:t>Eloquent ORM (2 buổi)</a:t>
            </a:r>
          </a:p>
          <a:p>
            <a:pPr marL="431801" indent="-215900" lvl="1">
              <a:lnSpc>
                <a:spcPts val="2800"/>
              </a:lnSpc>
              <a:buFont typeface="Arial"/>
              <a:buChar char="•"/>
            </a:pPr>
            <a:r>
              <a:rPr lang="en-US" sz="2000">
                <a:solidFill>
                  <a:srgbClr val="000000"/>
                </a:solidFill>
                <a:latin typeface="Montserrat Classic"/>
              </a:rPr>
              <a:t>Security with Breeze (2 buổi)</a:t>
            </a:r>
          </a:p>
        </p:txBody>
      </p:sp>
      <p:grpSp>
        <p:nvGrpSpPr>
          <p:cNvPr name="Group 7" id="7"/>
          <p:cNvGrpSpPr/>
          <p:nvPr/>
        </p:nvGrpSpPr>
        <p:grpSpPr>
          <a:xfrm rot="0">
            <a:off x="10922000" y="454782"/>
            <a:ext cx="7366000" cy="1279449"/>
            <a:chOff x="0" y="0"/>
            <a:chExt cx="1940016" cy="336974"/>
          </a:xfrm>
        </p:grpSpPr>
        <p:sp>
          <p:nvSpPr>
            <p:cNvPr name="Freeform 8" id="8"/>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8993BE"/>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0922000" y="4191958"/>
            <a:ext cx="7366000" cy="1279449"/>
            <a:chOff x="0" y="0"/>
            <a:chExt cx="1940016" cy="336974"/>
          </a:xfrm>
        </p:grpSpPr>
        <p:sp>
          <p:nvSpPr>
            <p:cNvPr name="Freeform 11" id="11"/>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8993BE"/>
            </a:soli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1896897" y="799232"/>
            <a:ext cx="3851106" cy="523875"/>
          </a:xfrm>
          <a:prstGeom prst="rect">
            <a:avLst/>
          </a:prstGeom>
        </p:spPr>
        <p:txBody>
          <a:bodyPr anchor="t" rtlCol="false" tIns="0" lIns="0" bIns="0" rIns="0">
            <a:spAutoFit/>
          </a:bodyPr>
          <a:lstStyle/>
          <a:p>
            <a:pPr algn="l" marL="0" indent="0" lvl="1">
              <a:lnSpc>
                <a:spcPts val="4200"/>
              </a:lnSpc>
            </a:pPr>
            <a:r>
              <a:rPr lang="en-US" sz="3000">
                <a:solidFill>
                  <a:srgbClr val="000000"/>
                </a:solidFill>
                <a:latin typeface="Montserrat Classic Bold"/>
              </a:rPr>
              <a:t>PHP Core</a:t>
            </a:r>
          </a:p>
        </p:txBody>
      </p:sp>
      <p:grpSp>
        <p:nvGrpSpPr>
          <p:cNvPr name="Group 14" id="14"/>
          <p:cNvGrpSpPr/>
          <p:nvPr/>
        </p:nvGrpSpPr>
        <p:grpSpPr>
          <a:xfrm rot="0">
            <a:off x="10922000" y="2321959"/>
            <a:ext cx="7366000" cy="1279449"/>
            <a:chOff x="0" y="0"/>
            <a:chExt cx="1940016" cy="336974"/>
          </a:xfrm>
        </p:grpSpPr>
        <p:sp>
          <p:nvSpPr>
            <p:cNvPr name="Freeform 15" id="15"/>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8993BE"/>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1896897" y="2531273"/>
            <a:ext cx="3851106" cy="523875"/>
          </a:xfrm>
          <a:prstGeom prst="rect">
            <a:avLst/>
          </a:prstGeom>
        </p:spPr>
        <p:txBody>
          <a:bodyPr anchor="t" rtlCol="false" tIns="0" lIns="0" bIns="0" rIns="0">
            <a:spAutoFit/>
          </a:bodyPr>
          <a:lstStyle/>
          <a:p>
            <a:pPr algn="l" marL="0" indent="0" lvl="1">
              <a:lnSpc>
                <a:spcPts val="4200"/>
              </a:lnSpc>
            </a:pPr>
            <a:r>
              <a:rPr lang="en-US" sz="3000">
                <a:solidFill>
                  <a:srgbClr val="000000"/>
                </a:solidFill>
                <a:latin typeface="Montserrat Classic Bold"/>
              </a:rPr>
              <a:t>Laravel</a:t>
            </a:r>
          </a:p>
        </p:txBody>
      </p:sp>
      <p:sp>
        <p:nvSpPr>
          <p:cNvPr name="TextBox 18" id="18"/>
          <p:cNvSpPr txBox="true"/>
          <p:nvPr/>
        </p:nvSpPr>
        <p:spPr>
          <a:xfrm rot="0">
            <a:off x="11896897" y="4581525"/>
            <a:ext cx="3851106" cy="1057275"/>
          </a:xfrm>
          <a:prstGeom prst="rect">
            <a:avLst/>
          </a:prstGeom>
        </p:spPr>
        <p:txBody>
          <a:bodyPr anchor="t" rtlCol="false" tIns="0" lIns="0" bIns="0" rIns="0">
            <a:spAutoFit/>
          </a:bodyPr>
          <a:lstStyle/>
          <a:p>
            <a:pPr>
              <a:lnSpc>
                <a:spcPts val="4200"/>
              </a:lnSpc>
            </a:pPr>
            <a:r>
              <a:rPr lang="en-US" sz="3000">
                <a:solidFill>
                  <a:srgbClr val="000000"/>
                </a:solidFill>
                <a:latin typeface="Montserrat Classic Bold"/>
              </a:rPr>
              <a:t>Eloquent ORM</a:t>
            </a:r>
          </a:p>
          <a:p>
            <a:pPr algn="l" marL="0" indent="0" lvl="1">
              <a:lnSpc>
                <a:spcPts val="4200"/>
              </a:lnSpc>
            </a:pPr>
          </a:p>
        </p:txBody>
      </p:sp>
      <p:grpSp>
        <p:nvGrpSpPr>
          <p:cNvPr name="Group 19" id="19"/>
          <p:cNvGrpSpPr/>
          <p:nvPr/>
        </p:nvGrpSpPr>
        <p:grpSpPr>
          <a:xfrm rot="0">
            <a:off x="10922000" y="6229350"/>
            <a:ext cx="7366000" cy="1279449"/>
            <a:chOff x="0" y="0"/>
            <a:chExt cx="1940016" cy="336974"/>
          </a:xfrm>
        </p:grpSpPr>
        <p:sp>
          <p:nvSpPr>
            <p:cNvPr name="Freeform 20" id="20"/>
            <p:cNvSpPr/>
            <p:nvPr/>
          </p:nvSpPr>
          <p:spPr>
            <a:xfrm flipH="false" flipV="false" rot="0">
              <a:off x="0" y="0"/>
              <a:ext cx="1940016" cy="336974"/>
            </a:xfrm>
            <a:custGeom>
              <a:avLst/>
              <a:gdLst/>
              <a:ahLst/>
              <a:cxnLst/>
              <a:rect r="r" b="b" t="t" l="l"/>
              <a:pathLst>
                <a:path h="336974" w="1940016">
                  <a:moveTo>
                    <a:pt x="0" y="0"/>
                  </a:moveTo>
                  <a:lnTo>
                    <a:pt x="1940016" y="0"/>
                  </a:lnTo>
                  <a:lnTo>
                    <a:pt x="1940016" y="336974"/>
                  </a:lnTo>
                  <a:lnTo>
                    <a:pt x="0" y="336974"/>
                  </a:lnTo>
                  <a:close/>
                </a:path>
              </a:pathLst>
            </a:custGeom>
            <a:solidFill>
              <a:srgbClr val="8993BE"/>
            </a:soli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1896897" y="6438900"/>
            <a:ext cx="4130392" cy="523875"/>
          </a:xfrm>
          <a:prstGeom prst="rect">
            <a:avLst/>
          </a:prstGeom>
        </p:spPr>
        <p:txBody>
          <a:bodyPr anchor="t" rtlCol="false" tIns="0" lIns="0" bIns="0" rIns="0">
            <a:spAutoFit/>
          </a:bodyPr>
          <a:lstStyle/>
          <a:p>
            <a:pPr algn="l" marL="0" indent="0" lvl="1">
              <a:lnSpc>
                <a:spcPts val="4200"/>
              </a:lnSpc>
            </a:pPr>
            <a:r>
              <a:rPr lang="en-US" sz="3000">
                <a:solidFill>
                  <a:srgbClr val="000000"/>
                </a:solidFill>
                <a:latin typeface="Montserrat Classic Bold"/>
              </a:rPr>
              <a:t>Security with Breeze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33075" y="3880201"/>
            <a:ext cx="6754335" cy="1069976"/>
          </a:xfrm>
          <a:prstGeom prst="rect">
            <a:avLst/>
          </a:prstGeom>
        </p:spPr>
        <p:txBody>
          <a:bodyPr anchor="t" rtlCol="false" tIns="0" lIns="0" bIns="0" rIns="0">
            <a:spAutoFit/>
          </a:bodyPr>
          <a:lstStyle/>
          <a:p>
            <a:pPr>
              <a:lnSpc>
                <a:spcPts val="8000"/>
              </a:lnSpc>
            </a:pPr>
            <a:r>
              <a:rPr lang="en-US" sz="8000">
                <a:solidFill>
                  <a:srgbClr val="8993BE"/>
                </a:solidFill>
                <a:latin typeface="Montserrat Classic Bold"/>
              </a:rPr>
              <a:t>PHP CORE</a:t>
            </a:r>
          </a:p>
        </p:txBody>
      </p:sp>
      <p:sp>
        <p:nvSpPr>
          <p:cNvPr name="TextBox 3" id="3"/>
          <p:cNvSpPr txBox="true"/>
          <p:nvPr/>
        </p:nvSpPr>
        <p:spPr>
          <a:xfrm rot="0">
            <a:off x="1433075" y="5297488"/>
            <a:ext cx="6433982" cy="701675"/>
          </a:xfrm>
          <a:prstGeom prst="rect">
            <a:avLst/>
          </a:prstGeom>
        </p:spPr>
        <p:txBody>
          <a:bodyPr anchor="t" rtlCol="false" tIns="0" lIns="0" bIns="0" rIns="0">
            <a:spAutoFit/>
          </a:bodyPr>
          <a:lstStyle/>
          <a:p>
            <a:pPr>
              <a:lnSpc>
                <a:spcPts val="2800"/>
              </a:lnSpc>
            </a:pPr>
            <a:r>
              <a:rPr lang="en-US" sz="2000">
                <a:solidFill>
                  <a:srgbClr val="000000"/>
                </a:solidFill>
                <a:latin typeface="Montserrat Classic"/>
              </a:rPr>
              <a:t>Mục tiêu: Có nền tạo xây dựng ứng dụng web với PHP</a:t>
            </a:r>
          </a:p>
        </p:txBody>
      </p:sp>
      <p:grpSp>
        <p:nvGrpSpPr>
          <p:cNvPr name="Group 4" id="4"/>
          <p:cNvGrpSpPr/>
          <p:nvPr/>
        </p:nvGrpSpPr>
        <p:grpSpPr>
          <a:xfrm rot="-1330815">
            <a:off x="9144000" y="0"/>
            <a:ext cx="9235941" cy="10287000"/>
            <a:chOff x="0" y="0"/>
            <a:chExt cx="2432511" cy="2709333"/>
          </a:xfrm>
        </p:grpSpPr>
        <p:sp>
          <p:nvSpPr>
            <p:cNvPr name="Freeform 5" id="5"/>
            <p:cNvSpPr/>
            <p:nvPr/>
          </p:nvSpPr>
          <p:spPr>
            <a:xfrm flipH="false" flipV="false" rot="0">
              <a:off x="0" y="0"/>
              <a:ext cx="2432511" cy="2709333"/>
            </a:xfrm>
            <a:custGeom>
              <a:avLst/>
              <a:gdLst/>
              <a:ahLst/>
              <a:cxnLst/>
              <a:rect r="r" b="b" t="t" l="l"/>
              <a:pathLst>
                <a:path h="2709333" w="2432511">
                  <a:moveTo>
                    <a:pt x="0" y="0"/>
                  </a:moveTo>
                  <a:lnTo>
                    <a:pt x="2432511" y="0"/>
                  </a:lnTo>
                  <a:lnTo>
                    <a:pt x="2432511" y="2709333"/>
                  </a:lnTo>
                  <a:lnTo>
                    <a:pt x="0" y="2709333"/>
                  </a:lnTo>
                  <a:close/>
                </a:path>
              </a:pathLst>
            </a:custGeom>
            <a:solidFill>
              <a:srgbClr val="8993BE"/>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9144000" y="1625688"/>
            <a:ext cx="5353644" cy="1261415"/>
            <a:chOff x="0" y="0"/>
            <a:chExt cx="7138192" cy="1681887"/>
          </a:xfrm>
        </p:grpSpPr>
        <p:sp>
          <p:nvSpPr>
            <p:cNvPr name="TextBox 8" id="8"/>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FFFFFF"/>
                  </a:solidFill>
                  <a:latin typeface="Montserrat Classic Bold"/>
                </a:rPr>
                <a:t>01</a:t>
              </a:r>
            </a:p>
          </p:txBody>
        </p:sp>
        <p:sp>
          <p:nvSpPr>
            <p:cNvPr name="TextBox 9" id="9"/>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FFFFFF"/>
                  </a:solidFill>
                  <a:latin typeface="Montserrat Classic Bold"/>
                </a:rPr>
                <a:t>PHP Cơ bản</a:t>
              </a:r>
            </a:p>
          </p:txBody>
        </p:sp>
        <p:sp>
          <p:nvSpPr>
            <p:cNvPr name="TextBox 10" id="10"/>
            <p:cNvSpPr txBox="true"/>
            <p:nvPr/>
          </p:nvSpPr>
          <p:spPr>
            <a:xfrm rot="0">
              <a:off x="2321349" y="762196"/>
              <a:ext cx="4816843" cy="919692"/>
            </a:xfrm>
            <a:prstGeom prst="rect">
              <a:avLst/>
            </a:prstGeom>
          </p:spPr>
          <p:txBody>
            <a:bodyPr anchor="t" rtlCol="false" tIns="0" lIns="0" bIns="0" rIns="0">
              <a:spAutoFit/>
            </a:bodyPr>
            <a:lstStyle/>
            <a:p>
              <a:pPr algn="l" marL="0" indent="0" lvl="0">
                <a:lnSpc>
                  <a:spcPts val="2800"/>
                </a:lnSpc>
              </a:pPr>
              <a:r>
                <a:rPr lang="en-US" sz="2000">
                  <a:solidFill>
                    <a:srgbClr val="FFFFFF"/>
                  </a:solidFill>
                  <a:latin typeface="Montserrat Classic"/>
                </a:rPr>
                <a:t>Cú pháp, biến, hàm, các kiểu dữ liệu,...</a:t>
              </a:r>
            </a:p>
          </p:txBody>
        </p:sp>
      </p:grpSp>
      <p:grpSp>
        <p:nvGrpSpPr>
          <p:cNvPr name="Group 11" id="11"/>
          <p:cNvGrpSpPr/>
          <p:nvPr/>
        </p:nvGrpSpPr>
        <p:grpSpPr>
          <a:xfrm rot="0">
            <a:off x="10287000" y="4512792"/>
            <a:ext cx="5353644" cy="1159345"/>
            <a:chOff x="0" y="0"/>
            <a:chExt cx="7138192" cy="1545794"/>
          </a:xfrm>
        </p:grpSpPr>
        <p:sp>
          <p:nvSpPr>
            <p:cNvPr name="TextBox 12" id="12"/>
            <p:cNvSpPr txBox="true"/>
            <p:nvPr/>
          </p:nvSpPr>
          <p:spPr>
            <a:xfrm rot="0">
              <a:off x="0" y="-63931"/>
              <a:ext cx="2005915" cy="1609725"/>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FFFFFF"/>
                  </a:solidFill>
                  <a:latin typeface="Montserrat Classic Bold"/>
                </a:rPr>
                <a:t>02</a:t>
              </a:r>
            </a:p>
          </p:txBody>
        </p:sp>
        <p:sp>
          <p:nvSpPr>
            <p:cNvPr name="TextBox 13" id="13"/>
            <p:cNvSpPr txBox="true"/>
            <p:nvPr/>
          </p:nvSpPr>
          <p:spPr>
            <a:xfrm rot="0">
              <a:off x="2360595" y="-95250"/>
              <a:ext cx="4777597" cy="7048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FFFFFF"/>
                  </a:solidFill>
                  <a:latin typeface="Montserrat Classic Bold"/>
                </a:rPr>
                <a:t>PHP Form</a:t>
              </a:r>
            </a:p>
          </p:txBody>
        </p:sp>
        <p:sp>
          <p:nvSpPr>
            <p:cNvPr name="TextBox 14" id="14"/>
            <p:cNvSpPr txBox="true"/>
            <p:nvPr/>
          </p:nvSpPr>
          <p:spPr>
            <a:xfrm rot="0">
              <a:off x="2321349" y="762196"/>
              <a:ext cx="4816843" cy="449792"/>
            </a:xfrm>
            <a:prstGeom prst="rect">
              <a:avLst/>
            </a:prstGeom>
          </p:spPr>
          <p:txBody>
            <a:bodyPr anchor="t" rtlCol="false" tIns="0" lIns="0" bIns="0" rIns="0">
              <a:spAutoFit/>
            </a:bodyPr>
            <a:lstStyle/>
            <a:p>
              <a:pPr algn="l" marL="0" indent="0" lvl="0">
                <a:lnSpc>
                  <a:spcPts val="2800"/>
                </a:lnSpc>
              </a:pPr>
              <a:r>
                <a:rPr lang="en-US" sz="2000">
                  <a:solidFill>
                    <a:srgbClr val="FFFFFF"/>
                  </a:solidFill>
                  <a:latin typeface="Montserrat Classic"/>
                </a:rPr>
                <a:t>Ứng dụng PHP Form </a:t>
              </a:r>
            </a:p>
          </p:txBody>
        </p:sp>
      </p:grpSp>
      <p:grpSp>
        <p:nvGrpSpPr>
          <p:cNvPr name="Group 15" id="15"/>
          <p:cNvGrpSpPr/>
          <p:nvPr/>
        </p:nvGrpSpPr>
        <p:grpSpPr>
          <a:xfrm rot="0">
            <a:off x="11820822" y="7381449"/>
            <a:ext cx="5885740" cy="1176300"/>
            <a:chOff x="0" y="0"/>
            <a:chExt cx="7847654" cy="1568400"/>
          </a:xfrm>
        </p:grpSpPr>
        <p:sp>
          <p:nvSpPr>
            <p:cNvPr name="TextBox 16" id="16"/>
            <p:cNvSpPr txBox="true"/>
            <p:nvPr/>
          </p:nvSpPr>
          <p:spPr>
            <a:xfrm rot="0">
              <a:off x="0" y="-71466"/>
              <a:ext cx="2205282" cy="1639866"/>
            </a:xfrm>
            <a:prstGeom prst="rect">
              <a:avLst/>
            </a:prstGeom>
          </p:spPr>
          <p:txBody>
            <a:bodyPr anchor="t" rtlCol="false" tIns="0" lIns="0" bIns="0" rIns="0">
              <a:spAutoFit/>
            </a:bodyPr>
            <a:lstStyle/>
            <a:p>
              <a:pPr algn="ctr" marL="0" indent="0" lvl="1">
                <a:lnSpc>
                  <a:spcPts val="10653"/>
                </a:lnSpc>
                <a:spcBef>
                  <a:spcPct val="0"/>
                </a:spcBef>
              </a:pPr>
              <a:r>
                <a:rPr lang="en-US" sz="7102">
                  <a:solidFill>
                    <a:srgbClr val="FFFFFF"/>
                  </a:solidFill>
                  <a:latin typeface="Montserrat Classic Bold"/>
                </a:rPr>
                <a:t>03</a:t>
              </a:r>
            </a:p>
          </p:txBody>
        </p:sp>
        <p:sp>
          <p:nvSpPr>
            <p:cNvPr name="TextBox 17" id="17"/>
            <p:cNvSpPr txBox="true"/>
            <p:nvPr/>
          </p:nvSpPr>
          <p:spPr>
            <a:xfrm rot="0">
              <a:off x="2595214" y="-95250"/>
              <a:ext cx="5252440" cy="713765"/>
            </a:xfrm>
            <a:prstGeom prst="rect">
              <a:avLst/>
            </a:prstGeom>
          </p:spPr>
          <p:txBody>
            <a:bodyPr anchor="t" rtlCol="false" tIns="0" lIns="0" bIns="0" rIns="0">
              <a:spAutoFit/>
            </a:bodyPr>
            <a:lstStyle/>
            <a:p>
              <a:pPr algn="l" marL="0" indent="0" lvl="1">
                <a:lnSpc>
                  <a:spcPts val="4565"/>
                </a:lnSpc>
                <a:spcBef>
                  <a:spcPct val="0"/>
                </a:spcBef>
              </a:pPr>
              <a:r>
                <a:rPr lang="en-US" sz="3043">
                  <a:solidFill>
                    <a:srgbClr val="FFFFFF"/>
                  </a:solidFill>
                  <a:latin typeface="Montserrat Classic Bold"/>
                </a:rPr>
                <a:t>Cơ sở dữ liệu</a:t>
              </a:r>
            </a:p>
          </p:txBody>
        </p:sp>
        <p:sp>
          <p:nvSpPr>
            <p:cNvPr name="TextBox 18" id="18"/>
            <p:cNvSpPr txBox="true"/>
            <p:nvPr/>
          </p:nvSpPr>
          <p:spPr>
            <a:xfrm rot="0">
              <a:off x="2552067" y="774039"/>
              <a:ext cx="5295587" cy="455673"/>
            </a:xfrm>
            <a:prstGeom prst="rect">
              <a:avLst/>
            </a:prstGeom>
          </p:spPr>
          <p:txBody>
            <a:bodyPr anchor="t" rtlCol="false" tIns="0" lIns="0" bIns="0" rIns="0">
              <a:spAutoFit/>
            </a:bodyPr>
            <a:lstStyle/>
            <a:p>
              <a:pPr algn="l" marL="0" indent="0" lvl="0">
                <a:lnSpc>
                  <a:spcPts val="2840"/>
                </a:lnSpc>
              </a:pPr>
              <a:r>
                <a:rPr lang="en-US" sz="2029">
                  <a:solidFill>
                    <a:srgbClr val="FFFFFF"/>
                  </a:solidFill>
                  <a:latin typeface="Montserrat Classic"/>
                </a:rPr>
                <a:t>PHP với MySql</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3874" y="-276396"/>
            <a:ext cx="9377874" cy="10839793"/>
            <a:chOff x="0" y="0"/>
            <a:chExt cx="2469893" cy="2854925"/>
          </a:xfrm>
        </p:grpSpPr>
        <p:sp>
          <p:nvSpPr>
            <p:cNvPr name="Freeform 3" id="3"/>
            <p:cNvSpPr/>
            <p:nvPr/>
          </p:nvSpPr>
          <p:spPr>
            <a:xfrm flipH="false" flipV="false" rot="0">
              <a:off x="0" y="0"/>
              <a:ext cx="2469893" cy="2854925"/>
            </a:xfrm>
            <a:custGeom>
              <a:avLst/>
              <a:gdLst/>
              <a:ahLst/>
              <a:cxnLst/>
              <a:rect r="r" b="b" t="t" l="l"/>
              <a:pathLst>
                <a:path h="2854925" w="2469893">
                  <a:moveTo>
                    <a:pt x="0" y="0"/>
                  </a:moveTo>
                  <a:lnTo>
                    <a:pt x="2469893" y="0"/>
                  </a:lnTo>
                  <a:lnTo>
                    <a:pt x="2469893" y="2854925"/>
                  </a:lnTo>
                  <a:lnTo>
                    <a:pt x="0" y="2854925"/>
                  </a:lnTo>
                  <a:close/>
                </a:path>
              </a:pathLst>
            </a:custGeom>
            <a:solidFill>
              <a:srgbClr val="0A9AE8"/>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nSpc>
                  <a:spcPts val="3919"/>
                </a:lnSpc>
              </a:pPr>
            </a:p>
          </p:txBody>
        </p:sp>
      </p:grpSp>
      <p:sp>
        <p:nvSpPr>
          <p:cNvPr name="Freeform 5" id="5"/>
          <p:cNvSpPr/>
          <p:nvPr/>
        </p:nvSpPr>
        <p:spPr>
          <a:xfrm flipH="false" flipV="false" rot="0">
            <a:off x="9929829" y="1852455"/>
            <a:ext cx="7329471" cy="6243623"/>
          </a:xfrm>
          <a:custGeom>
            <a:avLst/>
            <a:gdLst/>
            <a:ahLst/>
            <a:cxnLst/>
            <a:rect r="r" b="b" t="t" l="l"/>
            <a:pathLst>
              <a:path h="6243623" w="7329471">
                <a:moveTo>
                  <a:pt x="0" y="0"/>
                </a:moveTo>
                <a:lnTo>
                  <a:pt x="7329471" y="0"/>
                </a:lnTo>
                <a:lnTo>
                  <a:pt x="7329471" y="6243623"/>
                </a:lnTo>
                <a:lnTo>
                  <a:pt x="0" y="6243623"/>
                </a:lnTo>
                <a:lnTo>
                  <a:pt x="0" y="0"/>
                </a:lnTo>
                <a:close/>
              </a:path>
            </a:pathLst>
          </a:custGeom>
          <a:blipFill>
            <a:blip r:embed="rId2"/>
            <a:stretch>
              <a:fillRect l="0" t="0" r="0" b="0"/>
            </a:stretch>
          </a:blipFill>
        </p:spPr>
      </p:sp>
      <p:sp>
        <p:nvSpPr>
          <p:cNvPr name="TextBox 6" id="6"/>
          <p:cNvSpPr txBox="true"/>
          <p:nvPr/>
        </p:nvSpPr>
        <p:spPr>
          <a:xfrm rot="0">
            <a:off x="1448693" y="2374577"/>
            <a:ext cx="6012740" cy="1069976"/>
          </a:xfrm>
          <a:prstGeom prst="rect">
            <a:avLst/>
          </a:prstGeom>
        </p:spPr>
        <p:txBody>
          <a:bodyPr anchor="t" rtlCol="false" tIns="0" lIns="0" bIns="0" rIns="0">
            <a:spAutoFit/>
          </a:bodyPr>
          <a:lstStyle/>
          <a:p>
            <a:pPr algn="ctr">
              <a:lnSpc>
                <a:spcPts val="8000"/>
              </a:lnSpc>
            </a:pPr>
            <a:r>
              <a:rPr lang="en-US" sz="8000">
                <a:solidFill>
                  <a:srgbClr val="000000"/>
                </a:solidFill>
                <a:latin typeface="Montserrat Classic Bold"/>
              </a:rPr>
              <a:t>DOCKER </a:t>
            </a:r>
          </a:p>
        </p:txBody>
      </p:sp>
      <p:sp>
        <p:nvSpPr>
          <p:cNvPr name="TextBox 7" id="7"/>
          <p:cNvSpPr txBox="true"/>
          <p:nvPr/>
        </p:nvSpPr>
        <p:spPr>
          <a:xfrm rot="0">
            <a:off x="1312104" y="4714462"/>
            <a:ext cx="6285919" cy="14719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2"/>
              </a:rPr>
              <a:t>Docker là một nền tảng để cung cấp cách để building, deploying và running ứng dụng dễ dàng hơn </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A9AE8"/>
            </a:solidFill>
          </p:spPr>
        </p:sp>
        <p:sp>
          <p:nvSpPr>
            <p:cNvPr name="TextBox 4" id="4"/>
            <p:cNvSpPr txBox="true"/>
            <p:nvPr/>
          </p:nvSpPr>
          <p:spPr>
            <a:xfrm>
              <a:off x="0" y="-57150"/>
              <a:ext cx="812800" cy="869950"/>
            </a:xfrm>
            <a:prstGeom prst="rect">
              <a:avLst/>
            </a:prstGeom>
          </p:spPr>
          <p:txBody>
            <a:bodyPr anchor="ctr" rtlCol="false" tIns="50800" lIns="50800" bIns="50800" rIns="50800"/>
            <a:lstStyle/>
            <a:p>
              <a:pPr>
                <a:lnSpc>
                  <a:spcPts val="3919"/>
                </a:lnSpc>
              </a:pPr>
            </a:p>
          </p:txBody>
        </p:sp>
      </p:grpSp>
      <p:sp>
        <p:nvSpPr>
          <p:cNvPr name="TextBox 5" id="5"/>
          <p:cNvSpPr txBox="true"/>
          <p:nvPr/>
        </p:nvSpPr>
        <p:spPr>
          <a:xfrm rot="0">
            <a:off x="10709630" y="4679950"/>
            <a:ext cx="6012740" cy="1069976"/>
          </a:xfrm>
          <a:prstGeom prst="rect">
            <a:avLst/>
          </a:prstGeom>
        </p:spPr>
        <p:txBody>
          <a:bodyPr anchor="t" rtlCol="false" tIns="0" lIns="0" bIns="0" rIns="0">
            <a:spAutoFit/>
          </a:bodyPr>
          <a:lstStyle/>
          <a:p>
            <a:pPr algn="ctr">
              <a:lnSpc>
                <a:spcPts val="8000"/>
              </a:lnSpc>
            </a:pPr>
            <a:r>
              <a:rPr lang="en-US" sz="8000">
                <a:solidFill>
                  <a:srgbClr val="000000"/>
                </a:solidFill>
                <a:latin typeface="Montserrat Classic Bold"/>
              </a:rPr>
              <a:t>DOCKER </a:t>
            </a:r>
          </a:p>
        </p:txBody>
      </p:sp>
      <p:sp>
        <p:nvSpPr>
          <p:cNvPr name="TextBox 6" id="6"/>
          <p:cNvSpPr txBox="true"/>
          <p:nvPr/>
        </p:nvSpPr>
        <p:spPr>
          <a:xfrm rot="0">
            <a:off x="596012" y="2638263"/>
            <a:ext cx="8547988" cy="5622924"/>
          </a:xfrm>
          <a:prstGeom prst="rect">
            <a:avLst/>
          </a:prstGeom>
        </p:spPr>
        <p:txBody>
          <a:bodyPr anchor="t" rtlCol="false" tIns="0" lIns="0" bIns="0" rIns="0">
            <a:spAutoFit/>
          </a:bodyPr>
          <a:lstStyle/>
          <a:p>
            <a:pPr algn="just">
              <a:lnSpc>
                <a:spcPts val="5600"/>
              </a:lnSpc>
            </a:pPr>
            <a:r>
              <a:rPr lang="en-US" sz="4000">
                <a:solidFill>
                  <a:srgbClr val="000000"/>
                </a:solidFill>
                <a:latin typeface="Canva Sans 2 Bold"/>
              </a:rPr>
              <a:t>1.  Introduction</a:t>
            </a:r>
          </a:p>
          <a:p>
            <a:pPr algn="just">
              <a:lnSpc>
                <a:spcPts val="5600"/>
              </a:lnSpc>
            </a:pPr>
          </a:p>
          <a:p>
            <a:pPr algn="just">
              <a:lnSpc>
                <a:spcPts val="5600"/>
              </a:lnSpc>
            </a:pPr>
          </a:p>
          <a:p>
            <a:pPr algn="just">
              <a:lnSpc>
                <a:spcPts val="5600"/>
              </a:lnSpc>
            </a:pPr>
            <a:r>
              <a:rPr lang="en-US" sz="4000">
                <a:solidFill>
                  <a:srgbClr val="000000"/>
                </a:solidFill>
                <a:latin typeface="Canva Sans 2 Bold"/>
              </a:rPr>
              <a:t>2. Demo Spring Boot</a:t>
            </a:r>
          </a:p>
          <a:p>
            <a:pPr algn="just">
              <a:lnSpc>
                <a:spcPts val="5600"/>
              </a:lnSpc>
            </a:pPr>
          </a:p>
          <a:p>
            <a:pPr algn="just">
              <a:lnSpc>
                <a:spcPts val="5600"/>
              </a:lnSpc>
            </a:pPr>
          </a:p>
          <a:p>
            <a:pPr algn="just">
              <a:lnSpc>
                <a:spcPts val="5600"/>
              </a:lnSpc>
            </a:pPr>
            <a:r>
              <a:rPr lang="en-US" sz="4000">
                <a:solidFill>
                  <a:srgbClr val="000000"/>
                </a:solidFill>
                <a:latin typeface="Canva Sans 2 Bold"/>
              </a:rPr>
              <a:t>3. Demo Lavarel</a:t>
            </a:r>
          </a:p>
          <a:p>
            <a:pPr algn="just">
              <a:lnSpc>
                <a:spcPts val="56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DAFrwO2_d7w</dc:identifier>
  <dcterms:modified xsi:type="dcterms:W3CDTF">2011-08-01T06:04:30Z</dcterms:modified>
  <cp:revision>1</cp:revision>
  <dc:title>Marketing Plan</dc:title>
</cp:coreProperties>
</file>