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10"/>
  </p:notesMasterIdLst>
  <p:sldIdLst>
    <p:sldId id="256" r:id="rId2"/>
    <p:sldId id="257" r:id="rId3"/>
    <p:sldId id="258" r:id="rId4"/>
    <p:sldId id="260" r:id="rId5"/>
    <p:sldId id="261" r:id="rId6"/>
    <p:sldId id="264"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8F1A8-6D41-40EB-805F-98AC4F88DC57}" type="datetimeFigureOut">
              <a:rPr lang="en-US" smtClean="0"/>
              <a:t>04/20/2023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5B224-73C8-4BB4-8B57-356F2FD6A097}" type="slidenum">
              <a:rPr lang="en-US" smtClean="0"/>
              <a:t>‹#›</a:t>
            </a:fld>
            <a:endParaRPr lang="en-US"/>
          </a:p>
        </p:txBody>
      </p:sp>
    </p:spTree>
    <p:extLst>
      <p:ext uri="{BB962C8B-B14F-4D97-AF65-F5344CB8AC3E}">
        <p14:creationId xmlns:p14="http://schemas.microsoft.com/office/powerpoint/2010/main" val="18682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1</a:t>
            </a:fld>
            <a:endParaRPr lang="en-US"/>
          </a:p>
        </p:txBody>
      </p:sp>
    </p:spTree>
    <p:extLst>
      <p:ext uri="{BB962C8B-B14F-4D97-AF65-F5344CB8AC3E}">
        <p14:creationId xmlns:p14="http://schemas.microsoft.com/office/powerpoint/2010/main" val="385887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2</a:t>
            </a:fld>
            <a:endParaRPr lang="en-US"/>
          </a:p>
        </p:txBody>
      </p:sp>
    </p:spTree>
    <p:extLst>
      <p:ext uri="{BB962C8B-B14F-4D97-AF65-F5344CB8AC3E}">
        <p14:creationId xmlns:p14="http://schemas.microsoft.com/office/powerpoint/2010/main" val="327934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3</a:t>
            </a:fld>
            <a:endParaRPr lang="en-US"/>
          </a:p>
        </p:txBody>
      </p:sp>
    </p:spTree>
    <p:extLst>
      <p:ext uri="{BB962C8B-B14F-4D97-AF65-F5344CB8AC3E}">
        <p14:creationId xmlns:p14="http://schemas.microsoft.com/office/powerpoint/2010/main" val="114447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4</a:t>
            </a:fld>
            <a:endParaRPr lang="en-US"/>
          </a:p>
        </p:txBody>
      </p:sp>
    </p:spTree>
    <p:extLst>
      <p:ext uri="{BB962C8B-B14F-4D97-AF65-F5344CB8AC3E}">
        <p14:creationId xmlns:p14="http://schemas.microsoft.com/office/powerpoint/2010/main" val="237090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5</a:t>
            </a:fld>
            <a:endParaRPr lang="en-US"/>
          </a:p>
        </p:txBody>
      </p:sp>
    </p:spTree>
    <p:extLst>
      <p:ext uri="{BB962C8B-B14F-4D97-AF65-F5344CB8AC3E}">
        <p14:creationId xmlns:p14="http://schemas.microsoft.com/office/powerpoint/2010/main" val="347479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6</a:t>
            </a:fld>
            <a:endParaRPr lang="en-US"/>
          </a:p>
        </p:txBody>
      </p:sp>
    </p:spTree>
    <p:extLst>
      <p:ext uri="{BB962C8B-B14F-4D97-AF65-F5344CB8AC3E}">
        <p14:creationId xmlns:p14="http://schemas.microsoft.com/office/powerpoint/2010/main" val="24994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7</a:t>
            </a:fld>
            <a:endParaRPr lang="en-US"/>
          </a:p>
        </p:txBody>
      </p:sp>
    </p:spTree>
    <p:extLst>
      <p:ext uri="{BB962C8B-B14F-4D97-AF65-F5344CB8AC3E}">
        <p14:creationId xmlns:p14="http://schemas.microsoft.com/office/powerpoint/2010/main" val="107591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65B224-73C8-4BB4-8B57-356F2FD6A0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7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507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79690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42154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44355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3341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2379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5845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34883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36365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760777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5020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04/20/2023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7334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154954" y="1264920"/>
            <a:ext cx="6080034" cy="3329581"/>
          </a:xfrm>
        </p:spPr>
        <p:txBody>
          <a:bodyPr/>
          <a:lstStyle/>
          <a:p>
            <a:r>
              <a:rPr lang="en-US" dirty="0" smtClean="0"/>
              <a:t>UDAPEOPLE</a:t>
            </a:r>
            <a:endParaRPr lang="en-US" dirty="0"/>
          </a:p>
        </p:txBody>
      </p:sp>
      <p:sp>
        <p:nvSpPr>
          <p:cNvPr id="3" name="Tiêu đề phụ 2"/>
          <p:cNvSpPr>
            <a:spLocks noGrp="1"/>
          </p:cNvSpPr>
          <p:nvPr>
            <p:ph type="subTitle" idx="1"/>
          </p:nvPr>
        </p:nvSpPr>
        <p:spPr>
          <a:xfrm>
            <a:off x="1154954" y="4777380"/>
            <a:ext cx="9224288" cy="1334662"/>
          </a:xfrm>
        </p:spPr>
        <p:txBody>
          <a:bodyPr>
            <a:normAutofit fontScale="92500" lnSpcReduction="10000"/>
          </a:bodyPr>
          <a:lstStyle/>
          <a:p>
            <a:r>
              <a:rPr lang="en-US" sz="6600" dirty="0" smtClean="0"/>
              <a:t>CI/CD </a:t>
            </a:r>
            <a:r>
              <a:rPr lang="en-US" sz="6600" dirty="0" err="1" smtClean="0"/>
              <a:t>ProPosal</a:t>
            </a:r>
            <a:endParaRPr lang="en-US" sz="6600" dirty="0" smtClean="0"/>
          </a:p>
          <a:p>
            <a:r>
              <a:rPr lang="en-GB" dirty="0"/>
              <a:t>GIVE YOUR APPLICATION AUTO-DEPLOY SUPERPOWERS</a:t>
            </a:r>
          </a:p>
          <a:p>
            <a:endParaRPr lang="en-US" dirty="0"/>
          </a:p>
        </p:txBody>
      </p:sp>
      <p:pic>
        <p:nvPicPr>
          <p:cNvPr id="4" name="Hình ả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7574" y="4777380"/>
            <a:ext cx="1633794" cy="1772481"/>
          </a:xfrm>
          <a:prstGeom prst="rect">
            <a:avLst/>
          </a:prstGeom>
        </p:spPr>
      </p:pic>
    </p:spTree>
    <p:extLst>
      <p:ext uri="{BB962C8B-B14F-4D97-AF65-F5344CB8AC3E}">
        <p14:creationId xmlns:p14="http://schemas.microsoft.com/office/powerpoint/2010/main" val="284606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959323"/>
            <a:ext cx="3252121" cy="686271"/>
          </a:xfrm>
        </p:spPr>
        <p:txBody>
          <a:bodyPr>
            <a:normAutofit/>
          </a:bodyPr>
          <a:lstStyle/>
          <a:p>
            <a:r>
              <a:rPr lang="en-US" sz="4000" dirty="0">
                <a:solidFill>
                  <a:schemeClr val="accent5">
                    <a:lumMod val="60000"/>
                    <a:lumOff val="40000"/>
                  </a:schemeClr>
                </a:solidFill>
              </a:rPr>
              <a:t>OVERVIEW</a:t>
            </a:r>
          </a:p>
        </p:txBody>
      </p:sp>
      <p:sp>
        <p:nvSpPr>
          <p:cNvPr id="3" name="Chỗ dành sẵn cho Nội dung 2"/>
          <p:cNvSpPr>
            <a:spLocks noGrp="1"/>
          </p:cNvSpPr>
          <p:nvPr>
            <p:ph idx="1"/>
          </p:nvPr>
        </p:nvSpPr>
        <p:spPr>
          <a:xfrm>
            <a:off x="646111" y="1645594"/>
            <a:ext cx="8946541" cy="4195481"/>
          </a:xfrm>
        </p:spPr>
        <p:txBody>
          <a:bodyPr anchor="ctr">
            <a:normAutofit/>
          </a:bodyPr>
          <a:lstStyle/>
          <a:p>
            <a:r>
              <a:rPr lang="en-GB" sz="2400" dirty="0"/>
              <a:t>What </a:t>
            </a:r>
            <a:r>
              <a:rPr lang="en-GB" sz="2400" dirty="0" smtClean="0"/>
              <a:t>is CI </a:t>
            </a:r>
            <a:r>
              <a:rPr lang="en-GB" sz="2400" dirty="0"/>
              <a:t>&amp; </a:t>
            </a:r>
            <a:r>
              <a:rPr lang="en-GB" sz="2400" dirty="0" smtClean="0"/>
              <a:t>CD?</a:t>
            </a:r>
          </a:p>
          <a:p>
            <a:r>
              <a:rPr lang="en-US" sz="2400" dirty="0"/>
              <a:t>Why CI/CD </a:t>
            </a:r>
            <a:r>
              <a:rPr lang="en-US" sz="2400" dirty="0" smtClean="0"/>
              <a:t>?</a:t>
            </a:r>
          </a:p>
          <a:p>
            <a:r>
              <a:rPr lang="en-GB" sz="2400" dirty="0"/>
              <a:t>How we could benefit from CI/CD</a:t>
            </a:r>
            <a:r>
              <a:rPr lang="en-GB" sz="2400" dirty="0" smtClean="0"/>
              <a:t>?</a:t>
            </a:r>
            <a:endParaRPr lang="en-GB" sz="2400" dirty="0" smtClean="0"/>
          </a:p>
          <a:p>
            <a:r>
              <a:rPr lang="en-GB" sz="2400" dirty="0" smtClean="0"/>
              <a:t>What </a:t>
            </a:r>
            <a:r>
              <a:rPr lang="en-GB" sz="2400" dirty="0"/>
              <a:t>are the Business Benefits of CI/CD?</a:t>
            </a:r>
          </a:p>
          <a:p>
            <a:r>
              <a:rPr lang="en-US" sz="2400" dirty="0" smtClean="0"/>
              <a:t>CI/CD </a:t>
            </a:r>
            <a:r>
              <a:rPr lang="en-US" sz="2400" dirty="0"/>
              <a:t>the challenges</a:t>
            </a:r>
            <a:r>
              <a:rPr lang="en-US" sz="2400" dirty="0" smtClean="0"/>
              <a:t>.</a:t>
            </a:r>
            <a:r>
              <a:rPr lang="en-GB" sz="2400" dirty="0"/>
              <a:t/>
            </a:r>
            <a:br>
              <a:rPr lang="en-GB" sz="2400" dirty="0"/>
            </a:br>
            <a:r>
              <a:rPr lang="en-GB" sz="2400" dirty="0"/>
              <a:t/>
            </a:r>
            <a:br>
              <a:rPr lang="en-GB" sz="2400" dirty="0"/>
            </a:br>
            <a:endParaRPr lang="en-US" sz="2400" dirty="0"/>
          </a:p>
        </p:txBody>
      </p:sp>
    </p:spTree>
    <p:extLst>
      <p:ext uri="{BB962C8B-B14F-4D97-AF65-F5344CB8AC3E}">
        <p14:creationId xmlns:p14="http://schemas.microsoft.com/office/powerpoint/2010/main" val="2272919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361278"/>
            <a:ext cx="9765216" cy="1400530"/>
          </a:xfrm>
        </p:spPr>
        <p:txBody>
          <a:bodyPr/>
          <a:lstStyle/>
          <a:p>
            <a:r>
              <a:rPr lang="en-GB" sz="4000" dirty="0">
                <a:solidFill>
                  <a:schemeClr val="accent5">
                    <a:lumMod val="60000"/>
                    <a:lumOff val="40000"/>
                  </a:schemeClr>
                </a:solidFill>
              </a:rPr>
              <a:t>What </a:t>
            </a:r>
            <a:r>
              <a:rPr lang="en-GB" sz="4000" dirty="0" smtClean="0">
                <a:solidFill>
                  <a:schemeClr val="accent5">
                    <a:lumMod val="60000"/>
                    <a:lumOff val="40000"/>
                  </a:schemeClr>
                </a:solidFill>
              </a:rPr>
              <a:t>is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454236"/>
            <a:ext cx="8946541" cy="4195481"/>
          </a:xfrm>
        </p:spPr>
        <p:txBody>
          <a:bodyPr anchor="ctr">
            <a:noAutofit/>
          </a:bodyPr>
          <a:lstStyle/>
          <a:p>
            <a:pPr>
              <a:buFont typeface="Courier New" panose="02070309020205020404" pitchFamily="49" charset="0"/>
              <a:buChar char="o"/>
            </a:pPr>
            <a:r>
              <a:rPr lang="en-US" b="1" dirty="0"/>
              <a:t>Continuous integration/continuous delivery (CI/CD)</a:t>
            </a:r>
            <a:r>
              <a:rPr lang="en-US" dirty="0"/>
              <a:t> is a software development practice that combines development and operations teams and their day-to-day tasks. It applies automation to developing, testing, and delivering applications</a:t>
            </a:r>
            <a:r>
              <a:rPr lang="en-GB" sz="1800" dirty="0" smtClean="0"/>
              <a:t>Allows </a:t>
            </a:r>
            <a:r>
              <a:rPr lang="en-GB" sz="1800" dirty="0"/>
              <a:t>Developers to Deliver Products Consumers Want </a:t>
            </a:r>
            <a:r>
              <a:rPr lang="en-GB" sz="1800" dirty="0" smtClean="0"/>
              <a:t>Now.</a:t>
            </a:r>
          </a:p>
          <a:p>
            <a:pPr>
              <a:buFont typeface="Courier New" panose="02070309020205020404" pitchFamily="49" charset="0"/>
              <a:buChar char="o"/>
            </a:pPr>
            <a:r>
              <a:rPr lang="en-US" b="1" dirty="0"/>
              <a:t>Continuous integration (CI)</a:t>
            </a:r>
            <a:r>
              <a:rPr lang="en-US" dirty="0"/>
              <a:t> is a software development process where teams integrate code early and often into a central repository where they can run frequent tests and validate changes</a:t>
            </a:r>
            <a:r>
              <a:rPr lang="en-US" dirty="0" smtClean="0"/>
              <a:t>.</a:t>
            </a:r>
          </a:p>
          <a:p>
            <a:pPr>
              <a:buFont typeface="Courier New" panose="02070309020205020404" pitchFamily="49" charset="0"/>
              <a:buChar char="o"/>
            </a:pPr>
            <a:r>
              <a:rPr lang="en-US" b="1" dirty="0"/>
              <a:t>Continuous Delivery (CD)</a:t>
            </a:r>
            <a:r>
              <a:rPr lang="en-US" dirty="0"/>
              <a:t> is the practice of getting all updates, fixes, features, and configuration changes either into production or into the hands of end-users as quickly (and safely) as possible.</a:t>
            </a:r>
            <a:endParaRPr lang="en-GB" sz="1800" dirty="0"/>
          </a:p>
        </p:txBody>
      </p:sp>
    </p:spTree>
    <p:extLst>
      <p:ext uri="{BB962C8B-B14F-4D97-AF65-F5344CB8AC3E}">
        <p14:creationId xmlns:p14="http://schemas.microsoft.com/office/powerpoint/2010/main" val="378519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319854"/>
            <a:ext cx="10058400" cy="1450757"/>
          </a:xfrm>
        </p:spPr>
        <p:txBody>
          <a:bodyPr/>
          <a:lstStyle/>
          <a:p>
            <a:r>
              <a:rPr lang="en-US" sz="4000" dirty="0">
                <a:solidFill>
                  <a:schemeClr val="accent5">
                    <a:lumMod val="60000"/>
                    <a:lumOff val="40000"/>
                  </a:schemeClr>
                </a:solidFill>
              </a:rPr>
              <a:t>Why CI/CD </a:t>
            </a:r>
            <a:r>
              <a:rPr lang="en-US"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770611"/>
            <a:ext cx="8946541" cy="4195481"/>
          </a:xfrm>
        </p:spPr>
        <p:txBody>
          <a:bodyPr anchor="ctr">
            <a:normAutofit/>
          </a:bodyPr>
          <a:lstStyle/>
          <a:p>
            <a:pPr lvl="0" fontAlgn="base">
              <a:buFont typeface="Courier New" panose="02070309020205020404" pitchFamily="49" charset="0"/>
              <a:buChar char="o"/>
            </a:pPr>
            <a:r>
              <a:rPr lang="en-US" dirty="0"/>
              <a:t>Manual release processes always a painful processes with a lot of errors to handle, time consume and poor quality.</a:t>
            </a:r>
          </a:p>
          <a:p>
            <a:pPr lvl="0" fontAlgn="base">
              <a:buFont typeface="Courier New" panose="02070309020205020404" pitchFamily="49" charset="0"/>
              <a:buChar char="o"/>
            </a:pPr>
            <a:r>
              <a:rPr lang="en-US" dirty="0"/>
              <a:t>Time consumed in </a:t>
            </a:r>
            <a:r>
              <a:rPr lang="en-US" dirty="0" err="1"/>
              <a:t>linting</a:t>
            </a:r>
            <a:r>
              <a:rPr lang="en-US" dirty="0"/>
              <a:t>, compiling, testing, smoke test and deployment is a waste and delay delivery of applications.</a:t>
            </a:r>
          </a:p>
          <a:p>
            <a:pPr lvl="0" fontAlgn="base">
              <a:buFont typeface="Courier New" panose="02070309020205020404" pitchFamily="49" charset="0"/>
              <a:buChar char="o"/>
            </a:pPr>
            <a:r>
              <a:rPr lang="en-US" dirty="0"/>
              <a:t>Deployments are pretty complex. Only a chosen few experts are able to understand the whole process and tons of hand crafted helper scripts. No smoke tests and rollback mechanisms.</a:t>
            </a:r>
          </a:p>
          <a:p>
            <a:pPr lvl="0" fontAlgn="base">
              <a:buFont typeface="Courier New" panose="02070309020205020404" pitchFamily="49" charset="0"/>
              <a:buChar char="o"/>
            </a:pPr>
            <a:r>
              <a:rPr lang="en-US" dirty="0"/>
              <a:t>Late feedbacks from customers leads to low quality bug fixes.</a:t>
            </a:r>
          </a:p>
          <a:p>
            <a:pPr lvl="0" fontAlgn="base">
              <a:buFont typeface="Courier New" panose="02070309020205020404" pitchFamily="49" charset="0"/>
              <a:buChar char="o"/>
            </a:pPr>
            <a:r>
              <a:rPr lang="en-US" dirty="0"/>
              <a:t>The overall process cost is very high.</a:t>
            </a:r>
          </a:p>
          <a:p>
            <a:pPr lvl="0" fontAlgn="base">
              <a:buFont typeface="Courier New" panose="02070309020205020404" pitchFamily="49" charset="0"/>
              <a:buChar char="o"/>
            </a:pPr>
            <a:r>
              <a:rPr lang="en-US" dirty="0"/>
              <a:t>With Manual release process, downtime of application increase as you go for deploy.</a:t>
            </a:r>
          </a:p>
        </p:txBody>
      </p:sp>
    </p:spTree>
    <p:extLst>
      <p:ext uri="{BB962C8B-B14F-4D97-AF65-F5344CB8AC3E}">
        <p14:creationId xmlns:p14="http://schemas.microsoft.com/office/powerpoint/2010/main" val="305223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452718"/>
            <a:ext cx="9404723" cy="1263787"/>
          </a:xfrm>
        </p:spPr>
        <p:txBody>
          <a:bodyPr/>
          <a:lstStyle/>
          <a:p>
            <a:r>
              <a:rPr lang="en-GB" sz="4000" dirty="0">
                <a:solidFill>
                  <a:schemeClr val="accent5">
                    <a:lumMod val="60000"/>
                    <a:lumOff val="40000"/>
                  </a:schemeClr>
                </a:solidFill>
              </a:rPr>
              <a:t>How we could benefit from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359058"/>
            <a:ext cx="8946541" cy="4195481"/>
          </a:xfrm>
        </p:spPr>
        <p:txBody>
          <a:bodyPr anchor="ctr">
            <a:normAutofit/>
          </a:bodyPr>
          <a:lstStyle/>
          <a:p>
            <a:pPr lvl="1">
              <a:buFont typeface="Courier New" panose="02070309020205020404" pitchFamily="49" charset="0"/>
              <a:buChar char="o"/>
            </a:pPr>
            <a:r>
              <a:rPr lang="en-GB" dirty="0" smtClean="0"/>
              <a:t> CI/CD </a:t>
            </a:r>
            <a:r>
              <a:rPr lang="en-GB" dirty="0"/>
              <a:t>help to accelerate development workflows, improve software quality, address security vulnerabilities faster and increase team's overall efficiency by removing manual checkpoints, improving code quality, reducing development risks, increasing productivity and creating a more collaborative environment. It also makes engineering teams more productive as it allows them to focus on solving problems rather than having to work with large amounts of legacy systems.</a:t>
            </a:r>
          </a:p>
          <a:p>
            <a:pPr lvl="1">
              <a:buFont typeface="Courier New" panose="02070309020205020404" pitchFamily="49" charset="0"/>
              <a:buChar char="o"/>
            </a:pPr>
            <a:r>
              <a:rPr lang="en-GB" dirty="0"/>
              <a:t>CI/CD process reduces the needs of a lot of hand crafted scripts and experts to </a:t>
            </a:r>
            <a:r>
              <a:rPr lang="en-GB" dirty="0" smtClean="0"/>
              <a:t>handle.</a:t>
            </a:r>
          </a:p>
          <a:p>
            <a:pPr lvl="1">
              <a:buFont typeface="Courier New" panose="02070309020205020404" pitchFamily="49" charset="0"/>
              <a:buChar char="o"/>
            </a:pPr>
            <a:r>
              <a:rPr lang="en-GB" dirty="0" smtClean="0"/>
              <a:t>With </a:t>
            </a:r>
            <a:r>
              <a:rPr lang="en-GB" dirty="0"/>
              <a:t>automated tests and checks CI/CD benefits include lower deployment costs, faster feedback loops and reduced risk of introducing </a:t>
            </a:r>
            <a:r>
              <a:rPr lang="en-GB" dirty="0" smtClean="0"/>
              <a:t>defects.</a:t>
            </a:r>
          </a:p>
          <a:p>
            <a:pPr lvl="1">
              <a:buFont typeface="Courier New" panose="02070309020205020404" pitchFamily="49" charset="0"/>
              <a:buChar char="o"/>
            </a:pPr>
            <a:r>
              <a:rPr lang="en-GB" dirty="0" smtClean="0"/>
              <a:t>CI/CD </a:t>
            </a:r>
            <a:r>
              <a:rPr lang="en-GB" dirty="0"/>
              <a:t>reduces the downtime with Blue-Green Deployment strategy</a:t>
            </a:r>
            <a:r>
              <a:rPr lang="en-GB" dirty="0" smtClean="0"/>
              <a:t>.</a:t>
            </a:r>
            <a:endParaRPr lang="en-GB" dirty="0"/>
          </a:p>
        </p:txBody>
      </p:sp>
    </p:spTree>
    <p:extLst>
      <p:ext uri="{BB962C8B-B14F-4D97-AF65-F5344CB8AC3E}">
        <p14:creationId xmlns:p14="http://schemas.microsoft.com/office/powerpoint/2010/main" val="337542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20926" y="369590"/>
            <a:ext cx="9765216" cy="1400530"/>
          </a:xfrm>
        </p:spPr>
        <p:txBody>
          <a:bodyPr/>
          <a:lstStyle/>
          <a:p>
            <a:r>
              <a:rPr lang="en-GB" sz="4000" dirty="0">
                <a:solidFill>
                  <a:schemeClr val="accent5">
                    <a:lumMod val="60000"/>
                    <a:lumOff val="40000"/>
                  </a:schemeClr>
                </a:solidFill>
              </a:rPr>
              <a:t>What</a:t>
            </a:r>
            <a:r>
              <a:rPr lang="en-GB" sz="4000" dirty="0"/>
              <a:t> </a:t>
            </a:r>
            <a:r>
              <a:rPr lang="en-GB" sz="4000" dirty="0">
                <a:solidFill>
                  <a:schemeClr val="accent5">
                    <a:lumMod val="60000"/>
                    <a:lumOff val="40000"/>
                  </a:schemeClr>
                </a:solidFill>
              </a:rPr>
              <a:t>are the Business Benefits of </a:t>
            </a:r>
            <a:r>
              <a:rPr lang="en-GB" sz="4000" dirty="0">
                <a:solidFill>
                  <a:schemeClr val="accent5">
                    <a:lumMod val="60000"/>
                    <a:lumOff val="40000"/>
                  </a:schemeClr>
                </a:solidFill>
              </a:rPr>
              <a:t>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720926" y="1545678"/>
            <a:ext cx="8946541" cy="4195481"/>
          </a:xfrm>
        </p:spPr>
        <p:txBody>
          <a:bodyPr anchor="ctr">
            <a:noAutofit/>
          </a:bodyPr>
          <a:lstStyle/>
          <a:p>
            <a:pPr lvl="1">
              <a:buFont typeface="Courier New" panose="02070309020205020404" pitchFamily="49" charset="0"/>
              <a:buChar char="o"/>
            </a:pPr>
            <a:r>
              <a:rPr lang="en-GB" dirty="0"/>
              <a:t>Bring Products to Market </a:t>
            </a:r>
            <a:r>
              <a:rPr lang="en-GB" dirty="0" smtClean="0"/>
              <a:t>Faster.</a:t>
            </a:r>
            <a:endParaRPr lang="en-GB" dirty="0"/>
          </a:p>
          <a:p>
            <a:pPr lvl="1">
              <a:buFont typeface="Courier New" panose="02070309020205020404" pitchFamily="49" charset="0"/>
              <a:buChar char="o"/>
            </a:pPr>
            <a:r>
              <a:rPr lang="en-GB" dirty="0"/>
              <a:t>Allows Developers to Deliver Products Consumers Want Now</a:t>
            </a:r>
            <a:r>
              <a:rPr lang="en-GB" dirty="0" smtClean="0"/>
              <a:t>.</a:t>
            </a:r>
            <a:endParaRPr lang="en-GB" dirty="0"/>
          </a:p>
          <a:p>
            <a:pPr lvl="1">
              <a:buFont typeface="Courier New" panose="02070309020205020404" pitchFamily="49" charset="0"/>
              <a:buChar char="o"/>
            </a:pPr>
            <a:r>
              <a:rPr lang="en-GB" dirty="0"/>
              <a:t>CI/CD enables organizations to respond to consumer needs as </a:t>
            </a:r>
            <a:r>
              <a:rPr lang="en-GB" dirty="0" smtClean="0"/>
              <a:t>they evolve.</a:t>
            </a:r>
            <a:endParaRPr lang="en-GB" dirty="0"/>
          </a:p>
          <a:p>
            <a:pPr lvl="1">
              <a:buFont typeface="Courier New" panose="02070309020205020404" pitchFamily="49" charset="0"/>
              <a:buChar char="o"/>
            </a:pPr>
            <a:r>
              <a:rPr lang="en-GB" dirty="0"/>
              <a:t>CI/CD plays a crucial role in shortening time to value</a:t>
            </a:r>
            <a:r>
              <a:rPr lang="en-GB" dirty="0" smtClean="0"/>
              <a:t>.</a:t>
            </a:r>
            <a:endParaRPr lang="en-GB" dirty="0"/>
          </a:p>
          <a:p>
            <a:pPr lvl="1">
              <a:buFont typeface="Courier New" panose="02070309020205020404" pitchFamily="49" charset="0"/>
              <a:buChar char="o"/>
            </a:pPr>
            <a:r>
              <a:rPr lang="en-GB" dirty="0"/>
              <a:t>CI/CD supports customer outcomes from a technical standpoint</a:t>
            </a:r>
            <a:r>
              <a:rPr lang="en-GB" dirty="0" smtClean="0"/>
              <a:t>.</a:t>
            </a:r>
            <a:endParaRPr lang="en-GB" dirty="0"/>
          </a:p>
          <a:p>
            <a:pPr lvl="1">
              <a:buFont typeface="Courier New" panose="02070309020205020404" pitchFamily="49" charset="0"/>
              <a:buChar char="o"/>
            </a:pPr>
            <a:r>
              <a:rPr lang="en-GB" dirty="0"/>
              <a:t>Boosts DevOps </a:t>
            </a:r>
            <a:r>
              <a:rPr lang="en-GB" dirty="0" smtClean="0"/>
              <a:t>efficiency.</a:t>
            </a:r>
            <a:endParaRPr lang="en-GB" dirty="0"/>
          </a:p>
          <a:p>
            <a:pPr lvl="1">
              <a:buFont typeface="Courier New" panose="02070309020205020404" pitchFamily="49" charset="0"/>
              <a:buChar char="o"/>
            </a:pPr>
            <a:r>
              <a:rPr lang="en-GB" dirty="0"/>
              <a:t>CI/CD Improves App </a:t>
            </a:r>
            <a:r>
              <a:rPr lang="en-GB" dirty="0" smtClean="0"/>
              <a:t>Quality.</a:t>
            </a:r>
            <a:endParaRPr lang="en-GB" dirty="0"/>
          </a:p>
          <a:p>
            <a:pPr lvl="1">
              <a:buFont typeface="Courier New" panose="02070309020205020404" pitchFamily="49" charset="0"/>
              <a:buChar char="o"/>
            </a:pPr>
            <a:r>
              <a:rPr lang="en-GB" dirty="0"/>
              <a:t>Supports </a:t>
            </a:r>
            <a:r>
              <a:rPr lang="en-GB" dirty="0" smtClean="0"/>
              <a:t>Cloud</a:t>
            </a:r>
            <a:r>
              <a:rPr lang="en-GB" dirty="0"/>
              <a:t> </a:t>
            </a:r>
            <a:r>
              <a:rPr lang="en-GB" dirty="0" smtClean="0"/>
              <a:t>Based </a:t>
            </a:r>
            <a:r>
              <a:rPr lang="en-GB" dirty="0"/>
              <a:t>App </a:t>
            </a:r>
            <a:r>
              <a:rPr lang="en-GB" dirty="0" smtClean="0"/>
              <a:t>Development.</a:t>
            </a:r>
            <a:endParaRPr lang="en-GB" dirty="0"/>
          </a:p>
          <a:p>
            <a:pPr lvl="1">
              <a:buFont typeface="Courier New" panose="02070309020205020404" pitchFamily="49" charset="0"/>
              <a:buChar char="o"/>
            </a:pPr>
            <a:r>
              <a:rPr lang="en-GB" dirty="0"/>
              <a:t>Reduce Costs and Boost </a:t>
            </a:r>
            <a:r>
              <a:rPr lang="en-GB" dirty="0" smtClean="0"/>
              <a:t>Profits.</a:t>
            </a:r>
            <a:endParaRPr lang="en-GB" dirty="0"/>
          </a:p>
          <a:p>
            <a:pPr lvl="1">
              <a:buFont typeface="Courier New" panose="02070309020205020404" pitchFamily="49" charset="0"/>
              <a:buChar char="o"/>
            </a:pPr>
            <a:r>
              <a:rPr lang="en-GB" dirty="0"/>
              <a:t>Gain </a:t>
            </a:r>
            <a:r>
              <a:rPr lang="en-GB" dirty="0" smtClean="0"/>
              <a:t>Real</a:t>
            </a:r>
            <a:r>
              <a:rPr lang="en-GB" dirty="0"/>
              <a:t>-</a:t>
            </a:r>
            <a:r>
              <a:rPr lang="en-GB" dirty="0" smtClean="0"/>
              <a:t>Time </a:t>
            </a:r>
            <a:r>
              <a:rPr lang="en-GB" dirty="0"/>
              <a:t>Visibility of the Development </a:t>
            </a:r>
            <a:endParaRPr lang="en-US" dirty="0"/>
          </a:p>
        </p:txBody>
      </p:sp>
    </p:spTree>
    <p:extLst>
      <p:ext uri="{BB962C8B-B14F-4D97-AF65-F5344CB8AC3E}">
        <p14:creationId xmlns:p14="http://schemas.microsoft.com/office/powerpoint/2010/main" val="111889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06335" y="278290"/>
            <a:ext cx="10058400" cy="1450757"/>
          </a:xfrm>
        </p:spPr>
        <p:txBody>
          <a:bodyPr/>
          <a:lstStyle/>
          <a:p>
            <a:r>
              <a:rPr lang="en-US" sz="4000" dirty="0">
                <a:solidFill>
                  <a:schemeClr val="accent5">
                    <a:lumMod val="60000"/>
                    <a:lumOff val="40000"/>
                  </a:schemeClr>
                </a:solidFill>
              </a:rPr>
              <a:t>CI/CD the </a:t>
            </a:r>
            <a:r>
              <a:rPr lang="en-US" sz="4000" dirty="0" smtClean="0">
                <a:solidFill>
                  <a:schemeClr val="accent5">
                    <a:lumMod val="60000"/>
                    <a:lumOff val="40000"/>
                  </a:schemeClr>
                </a:solidFill>
              </a:rPr>
              <a:t>challenges</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806335" y="1937174"/>
            <a:ext cx="10058400" cy="4023360"/>
          </a:xfrm>
        </p:spPr>
        <p:txBody>
          <a:bodyPr/>
          <a:lstStyle/>
          <a:p>
            <a:pPr lvl="0" fontAlgn="base">
              <a:buFont typeface="Wingdings" panose="05000000000000000000" pitchFamily="2" charset="2"/>
              <a:buChar char="§"/>
            </a:pPr>
            <a:r>
              <a:rPr lang="en-US" dirty="0"/>
              <a:t>CI/CD is a powerful way to deploy software, but it can be challenging to implement in some organizations.</a:t>
            </a:r>
          </a:p>
          <a:p>
            <a:pPr lvl="0" fontAlgn="base">
              <a:buFont typeface="Wingdings" panose="05000000000000000000" pitchFamily="2" charset="2"/>
              <a:buChar char="§"/>
            </a:pPr>
            <a:r>
              <a:rPr lang="en-US" dirty="0"/>
              <a:t>Implementing CI/CD needs skilled people to develop and maintain this process.</a:t>
            </a:r>
          </a:p>
          <a:p>
            <a:pPr lvl="0" fontAlgn="base">
              <a:buFont typeface="Wingdings" panose="05000000000000000000" pitchFamily="2" charset="2"/>
              <a:buChar char="§"/>
            </a:pPr>
            <a:r>
              <a:rPr lang="en-US" dirty="0"/>
              <a:t>Effective CI/CD requires that teams have seamless and easy access to a wide range of tools and resources. Documenting those tools, including ones that are homegrown, is a great way to empower team members with the ability to make smarter, faster decisions.</a:t>
            </a:r>
          </a:p>
        </p:txBody>
      </p:sp>
    </p:spTree>
    <p:extLst>
      <p:ext uri="{BB962C8B-B14F-4D97-AF65-F5344CB8AC3E}">
        <p14:creationId xmlns:p14="http://schemas.microsoft.com/office/powerpoint/2010/main" val="2143278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14894" y="269978"/>
            <a:ext cx="10058400" cy="1450757"/>
          </a:xfrm>
        </p:spPr>
        <p:txBody>
          <a:bodyPr>
            <a:normAutofit/>
          </a:bodyPr>
          <a:lstStyle/>
          <a:p>
            <a:r>
              <a:rPr lang="en-US" sz="4000" dirty="0">
                <a:solidFill>
                  <a:schemeClr val="accent5">
                    <a:lumMod val="60000"/>
                    <a:lumOff val="40000"/>
                  </a:schemeClr>
                </a:solidFill>
              </a:rPr>
              <a:t>Conclusion</a:t>
            </a:r>
          </a:p>
        </p:txBody>
      </p:sp>
      <p:sp>
        <p:nvSpPr>
          <p:cNvPr id="3" name="Chỗ dành sẵn cho Nội dung 2"/>
          <p:cNvSpPr>
            <a:spLocks noGrp="1"/>
          </p:cNvSpPr>
          <p:nvPr>
            <p:ph idx="1"/>
          </p:nvPr>
        </p:nvSpPr>
        <p:spPr>
          <a:xfrm>
            <a:off x="571297" y="880823"/>
            <a:ext cx="8946541" cy="4195481"/>
          </a:xfrm>
        </p:spPr>
        <p:txBody>
          <a:bodyPr anchor="ctr"/>
          <a:lstStyle/>
          <a:p>
            <a:pPr lvl="1">
              <a:buFont typeface="Wingdings" panose="05000000000000000000" pitchFamily="2" charset="2"/>
              <a:buChar char="Ø"/>
            </a:pPr>
            <a:r>
              <a:rPr lang="en-US" dirty="0" smtClean="0"/>
              <a:t> The </a:t>
            </a:r>
            <a:r>
              <a:rPr lang="en-US" dirty="0"/>
              <a:t>benefits of CI/CD impact all ends of the development lifecycle, the customer experience, and the big-picture business strategy</a:t>
            </a:r>
            <a:r>
              <a:rPr lang="en-US" dirty="0" smtClean="0"/>
              <a:t>.</a:t>
            </a:r>
          </a:p>
          <a:p>
            <a:pPr lvl="1">
              <a:buFont typeface="Wingdings" panose="05000000000000000000" pitchFamily="2" charset="2"/>
              <a:buChar char="Ø"/>
            </a:pPr>
            <a:endParaRPr lang="en-US" dirty="0"/>
          </a:p>
          <a:p>
            <a:pPr marL="201168" lvl="1" indent="0">
              <a:buNone/>
            </a:pPr>
            <a:endParaRPr lang="en-US" dirty="0"/>
          </a:p>
          <a:p>
            <a:pPr lvl="1">
              <a:buFont typeface="Wingdings" panose="05000000000000000000" pitchFamily="2" charset="2"/>
              <a:buChar char="Ø"/>
            </a:pPr>
            <a:r>
              <a:rPr lang="en-US" dirty="0" smtClean="0"/>
              <a:t> It </a:t>
            </a:r>
            <a:r>
              <a:rPr lang="en-US" dirty="0"/>
              <a:t>plays a critical role in software development and delivery and helps smaller teams move faster, respond to constant changes, and incorporate real time feedback—all of which contribute to cost savings, profitability, and a higher-quality end-product.</a:t>
            </a:r>
          </a:p>
        </p:txBody>
      </p:sp>
    </p:spTree>
    <p:extLst>
      <p:ext uri="{BB962C8B-B14F-4D97-AF65-F5344CB8AC3E}">
        <p14:creationId xmlns:p14="http://schemas.microsoft.com/office/powerpoint/2010/main" val="18870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TotalTime>
  <Words>523</Words>
  <Application>Microsoft Office PowerPoint</Application>
  <PresentationFormat>Widescreen</PresentationFormat>
  <Paragraphs>53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Retrospect</vt:lpstr>
      <vt:lpstr>UDAPEOPLE</vt:lpstr>
      <vt:lpstr>OVERVIEW</vt:lpstr>
      <vt:lpstr>What is CI/CD?</vt:lpstr>
      <vt:lpstr>Why CI/CD ?</vt:lpstr>
      <vt:lpstr>How we could benefit from CI/CD?</vt:lpstr>
      <vt:lpstr>What are the Business Benefits of CI/CD?</vt:lpstr>
      <vt:lpstr>CI/CD the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Ngoc Tam</dc:creator>
  <cp:lastModifiedBy>iCafeVN</cp:lastModifiedBy>
  <cp:revision>7</cp:revision>
  <cp:lastPrinted>2023-04-14T15:27:59Z</cp:lastPrinted>
  <dcterms:created xsi:type="dcterms:W3CDTF">2023-04-14T14:52:47Z</dcterms:created>
  <dcterms:modified xsi:type="dcterms:W3CDTF">2023-04-19T19:38:53Z</dcterms:modified>
</cp:coreProperties>
</file>