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6"/>
  </p:notesMasterIdLst>
  <p:sldIdLst>
    <p:sldId id="267" r:id="rId2"/>
    <p:sldId id="270" r:id="rId3"/>
    <p:sldId id="271" r:id="rId4"/>
    <p:sldId id="272" r:id="rId5"/>
    <p:sldId id="273" r:id="rId6"/>
    <p:sldId id="275" r:id="rId7"/>
    <p:sldId id="277" r:id="rId8"/>
    <p:sldId id="278" r:id="rId9"/>
    <p:sldId id="279" r:id="rId10"/>
    <p:sldId id="280" r:id="rId11"/>
    <p:sldId id="281" r:id="rId12"/>
    <p:sldId id="282" r:id="rId13"/>
    <p:sldId id="283" r:id="rId14"/>
    <p:sldId id="284" r:id="rId15"/>
    <p:sldId id="285" r:id="rId16"/>
    <p:sldId id="286" r:id="rId17"/>
    <p:sldId id="287" r:id="rId18"/>
    <p:sldId id="288" r:id="rId19"/>
    <p:sldId id="289" r:id="rId20"/>
    <p:sldId id="290" r:id="rId21"/>
    <p:sldId id="291" r:id="rId22"/>
    <p:sldId id="292" r:id="rId23"/>
    <p:sldId id="293" r:id="rId24"/>
    <p:sldId id="294" r:id="rId25"/>
    <p:sldId id="295" r:id="rId26"/>
    <p:sldId id="296" r:id="rId27"/>
    <p:sldId id="297" r:id="rId28"/>
    <p:sldId id="298" r:id="rId29"/>
    <p:sldId id="299" r:id="rId30"/>
    <p:sldId id="300" r:id="rId31"/>
    <p:sldId id="301" r:id="rId32"/>
    <p:sldId id="302" r:id="rId33"/>
    <p:sldId id="303" r:id="rId34"/>
    <p:sldId id="304" r:id="rId35"/>
    <p:sldId id="305" r:id="rId36"/>
    <p:sldId id="306" r:id="rId37"/>
    <p:sldId id="307" r:id="rId38"/>
    <p:sldId id="308" r:id="rId39"/>
    <p:sldId id="314" r:id="rId40"/>
    <p:sldId id="329" r:id="rId41"/>
    <p:sldId id="330" r:id="rId42"/>
    <p:sldId id="331" r:id="rId43"/>
    <p:sldId id="332" r:id="rId44"/>
    <p:sldId id="333" r:id="rId45"/>
    <p:sldId id="320" r:id="rId46"/>
    <p:sldId id="321" r:id="rId47"/>
    <p:sldId id="322" r:id="rId48"/>
    <p:sldId id="323" r:id="rId49"/>
    <p:sldId id="324" r:id="rId50"/>
    <p:sldId id="325" r:id="rId51"/>
    <p:sldId id="326" r:id="rId52"/>
    <p:sldId id="327" r:id="rId53"/>
    <p:sldId id="328" r:id="rId54"/>
    <p:sldId id="309" r:id="rId55"/>
    <p:sldId id="310" r:id="rId56"/>
    <p:sldId id="311" r:id="rId57"/>
    <p:sldId id="312" r:id="rId58"/>
    <p:sldId id="313" r:id="rId59"/>
    <p:sldId id="334" r:id="rId60"/>
    <p:sldId id="335" r:id="rId61"/>
    <p:sldId id="336" r:id="rId62"/>
    <p:sldId id="337" r:id="rId63"/>
    <p:sldId id="338" r:id="rId64"/>
    <p:sldId id="339" r:id="rId65"/>
    <p:sldId id="340" r:id="rId66"/>
    <p:sldId id="341" r:id="rId67"/>
    <p:sldId id="342" r:id="rId68"/>
    <p:sldId id="343" r:id="rId69"/>
    <p:sldId id="344" r:id="rId70"/>
    <p:sldId id="345" r:id="rId71"/>
    <p:sldId id="361" r:id="rId72"/>
    <p:sldId id="362" r:id="rId73"/>
    <p:sldId id="363" r:id="rId74"/>
    <p:sldId id="364" r:id="rId75"/>
    <p:sldId id="365" r:id="rId76"/>
    <p:sldId id="366" r:id="rId77"/>
    <p:sldId id="369" r:id="rId78"/>
    <p:sldId id="370" r:id="rId79"/>
    <p:sldId id="371" r:id="rId80"/>
    <p:sldId id="367" r:id="rId81"/>
    <p:sldId id="368" r:id="rId82"/>
    <p:sldId id="372" r:id="rId83"/>
    <p:sldId id="373" r:id="rId84"/>
    <p:sldId id="354" r:id="rId85"/>
    <p:sldId id="355" r:id="rId86"/>
    <p:sldId id="356" r:id="rId87"/>
    <p:sldId id="357" r:id="rId88"/>
    <p:sldId id="358" r:id="rId89"/>
    <p:sldId id="359" r:id="rId90"/>
    <p:sldId id="360" r:id="rId91"/>
    <p:sldId id="374" r:id="rId92"/>
    <p:sldId id="375" r:id="rId93"/>
    <p:sldId id="376" r:id="rId94"/>
    <p:sldId id="377" r:id="rId95"/>
    <p:sldId id="378" r:id="rId96"/>
    <p:sldId id="379" r:id="rId97"/>
    <p:sldId id="380" r:id="rId98"/>
    <p:sldId id="381" r:id="rId99"/>
    <p:sldId id="382" r:id="rId100"/>
    <p:sldId id="383" r:id="rId101"/>
    <p:sldId id="384" r:id="rId102"/>
    <p:sldId id="385" r:id="rId103"/>
    <p:sldId id="386" r:id="rId104"/>
    <p:sldId id="387" r:id="rId105"/>
    <p:sldId id="388" r:id="rId106"/>
    <p:sldId id="389" r:id="rId107"/>
    <p:sldId id="390" r:id="rId108"/>
    <p:sldId id="391" r:id="rId109"/>
    <p:sldId id="392" r:id="rId110"/>
    <p:sldId id="393" r:id="rId111"/>
    <p:sldId id="394" r:id="rId112"/>
    <p:sldId id="395" r:id="rId113"/>
    <p:sldId id="396" r:id="rId114"/>
    <p:sldId id="397" r:id="rId115"/>
    <p:sldId id="398" r:id="rId116"/>
    <p:sldId id="399" r:id="rId117"/>
    <p:sldId id="400" r:id="rId118"/>
    <p:sldId id="401" r:id="rId119"/>
    <p:sldId id="402" r:id="rId120"/>
    <p:sldId id="403" r:id="rId121"/>
    <p:sldId id="404" r:id="rId122"/>
    <p:sldId id="405" r:id="rId123"/>
    <p:sldId id="406" r:id="rId124"/>
    <p:sldId id="407" r:id="rId125"/>
    <p:sldId id="408" r:id="rId126"/>
    <p:sldId id="409" r:id="rId127"/>
    <p:sldId id="410" r:id="rId128"/>
    <p:sldId id="411" r:id="rId129"/>
    <p:sldId id="412" r:id="rId130"/>
    <p:sldId id="413" r:id="rId131"/>
    <p:sldId id="414" r:id="rId132"/>
    <p:sldId id="415" r:id="rId133"/>
    <p:sldId id="416" r:id="rId134"/>
    <p:sldId id="417" r:id="rId135"/>
    <p:sldId id="418" r:id="rId136"/>
    <p:sldId id="419" r:id="rId137"/>
    <p:sldId id="420" r:id="rId138"/>
    <p:sldId id="421" r:id="rId139"/>
    <p:sldId id="422" r:id="rId140"/>
    <p:sldId id="423" r:id="rId141"/>
    <p:sldId id="424" r:id="rId142"/>
    <p:sldId id="425" r:id="rId143"/>
    <p:sldId id="426" r:id="rId144"/>
    <p:sldId id="427" r:id="rId145"/>
    <p:sldId id="428" r:id="rId146"/>
    <p:sldId id="429" r:id="rId147"/>
    <p:sldId id="430" r:id="rId148"/>
    <p:sldId id="431" r:id="rId149"/>
    <p:sldId id="432" r:id="rId150"/>
    <p:sldId id="433" r:id="rId151"/>
    <p:sldId id="434" r:id="rId152"/>
    <p:sldId id="435" r:id="rId153"/>
    <p:sldId id="436" r:id="rId154"/>
    <p:sldId id="437" r:id="rId1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434" autoAdjust="0"/>
  </p:normalViewPr>
  <p:slideViewPr>
    <p:cSldViewPr snapToGrid="0">
      <p:cViewPr varScale="1">
        <p:scale>
          <a:sx n="121" d="100"/>
          <a:sy n="121" d="100"/>
        </p:scale>
        <p:origin x="523"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theme" Target="theme/theme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tableStyles" Target="tableStyle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notesMaster" Target="notesMasters/notesMaster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9C7734-F049-4AE6-AAA5-6C4A03A37B2C}" type="datetimeFigureOut">
              <a:rPr lang="en-US" smtClean="0"/>
              <a:t>9/30/2018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F2E873-B4F9-4E57-8ED7-1553B9A53036}" type="slidenum">
              <a:rPr lang="en-US" smtClean="0"/>
              <a:t>‹#›</a:t>
            </a:fld>
            <a:endParaRPr lang="en-US"/>
          </a:p>
        </p:txBody>
      </p:sp>
    </p:spTree>
    <p:extLst>
      <p:ext uri="{BB962C8B-B14F-4D97-AF65-F5344CB8AC3E}">
        <p14:creationId xmlns:p14="http://schemas.microsoft.com/office/powerpoint/2010/main" val="21171986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9/30/2018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9/30/2018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9/30/2018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9/30/2018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forum.tedu.com.vn/" TargetMode="External"/><Relationship Id="rId1" Type="http://schemas.openxmlformats.org/officeDocument/2006/relationships/slideLayout" Target="../slideLayouts/slideLayout1.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git-scm.com/download/win" TargetMode="External"/><Relationship Id="rId2" Type="http://schemas.openxmlformats.org/officeDocument/2006/relationships/hyperlink" Target="http://git-scm.com/download/mac"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github.com/teduinternational/tedushop.git"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github.com/github/gitignore"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s://github.com/teduinternational/git.git"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s://github.com/teduinternational/git.gi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15402" y="2825087"/>
            <a:ext cx="9526139" cy="1214650"/>
          </a:xfrm>
        </p:spPr>
        <p:txBody>
          <a:bodyPr>
            <a:normAutofit/>
          </a:bodyPr>
          <a:lstStyle/>
          <a:p>
            <a:r>
              <a:rPr lang="en-US" sz="3600" b="1" dirty="0" smtClean="0">
                <a:latin typeface="Century Gothic (Body)"/>
                <a:ea typeface="Tahoma" panose="020B0604030504040204" pitchFamily="34" charset="0"/>
                <a:cs typeface="Tahoma" panose="020B0604030504040204" pitchFamily="34" charset="0"/>
              </a:rPr>
              <a:t>Introduce about Version Control System</a:t>
            </a:r>
            <a:endParaRPr lang="en-US" sz="3600" b="1" dirty="0">
              <a:latin typeface="Century Gothic (Body)"/>
              <a:ea typeface="Tahoma" panose="020B0604030504040204" pitchFamily="34" charset="0"/>
              <a:cs typeface="Tahoma" panose="020B060403050404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5965" y="954849"/>
            <a:ext cx="3865300" cy="1614081"/>
          </a:xfrm>
          <a:prstGeom prst="rect">
            <a:avLst/>
          </a:prstGeom>
        </p:spPr>
      </p:pic>
    </p:spTree>
    <p:extLst>
      <p:ext uri="{BB962C8B-B14F-4D97-AF65-F5344CB8AC3E}">
        <p14:creationId xmlns:p14="http://schemas.microsoft.com/office/powerpoint/2010/main" val="31685988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Snapshots, Not </a:t>
            </a:r>
            <a:r>
              <a:rPr lang="en-US" dirty="0" smtClean="0"/>
              <a:t>Differences - 2</a:t>
            </a:r>
            <a:endParaRPr lang="en-US" dirty="0"/>
          </a:p>
        </p:txBody>
      </p:sp>
      <p:sp>
        <p:nvSpPr>
          <p:cNvPr id="3" name="Content Placeholder 2"/>
          <p:cNvSpPr>
            <a:spLocks noGrp="1"/>
          </p:cNvSpPr>
          <p:nvPr>
            <p:ph idx="1"/>
          </p:nvPr>
        </p:nvSpPr>
        <p:spPr/>
        <p:txBody>
          <a:bodyPr/>
          <a:lstStyle/>
          <a:p>
            <a:r>
              <a:rPr lang="en-US" dirty="0"/>
              <a:t>Git thinks of its data more like a set of snapshots of a miniature </a:t>
            </a:r>
            <a:r>
              <a:rPr lang="en-US" dirty="0" smtClean="0"/>
              <a:t>filesystem.</a:t>
            </a:r>
          </a:p>
          <a:p>
            <a:r>
              <a:rPr lang="en-US" dirty="0"/>
              <a:t>This is an important distinction between Git and nearly all other VCSs.</a:t>
            </a:r>
            <a:endParaRPr lang="en-US" dirty="0" smtClean="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0150" y="3006097"/>
            <a:ext cx="7620000" cy="2905125"/>
          </a:xfrm>
          <a:prstGeom prst="rect">
            <a:avLst/>
          </a:prstGeom>
        </p:spPr>
      </p:pic>
    </p:spTree>
    <p:extLst>
      <p:ext uri="{BB962C8B-B14F-4D97-AF65-F5344CB8AC3E}">
        <p14:creationId xmlns:p14="http://schemas.microsoft.com/office/powerpoint/2010/main" val="33773730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Don’t type your password every time</a:t>
            </a:r>
          </a:p>
        </p:txBody>
      </p:sp>
      <p:sp>
        <p:nvSpPr>
          <p:cNvPr id="3" name="Content Placeholder 2"/>
          <p:cNvSpPr>
            <a:spLocks noGrp="1"/>
          </p:cNvSpPr>
          <p:nvPr>
            <p:ph idx="1"/>
          </p:nvPr>
        </p:nvSpPr>
        <p:spPr/>
        <p:txBody>
          <a:bodyPr/>
          <a:lstStyle/>
          <a:p>
            <a:r>
              <a:rPr lang="en-US" dirty="0"/>
              <a:t>If you’re using an HTTPS URL to push over, the Git server will ask you for your username and password for authentication. </a:t>
            </a:r>
            <a:endParaRPr lang="en-US" dirty="0" smtClean="0"/>
          </a:p>
          <a:p>
            <a:r>
              <a:rPr lang="en-US" dirty="0" smtClean="0"/>
              <a:t>By </a:t>
            </a:r>
            <a:r>
              <a:rPr lang="en-US" dirty="0"/>
              <a:t>default it will prompt you on the terminal for this information so the server can tell if you’re allowed to push</a:t>
            </a:r>
            <a:r>
              <a:rPr lang="en-US" dirty="0" smtClean="0"/>
              <a:t>.</a:t>
            </a:r>
          </a:p>
          <a:p>
            <a:r>
              <a:rPr lang="en-US" dirty="0"/>
              <a:t>If you don’t want to type it every single time you push, you can set up a “credential cache”. The simplest is just to keep it in memory for a few minutes, which you can easily set up by </a:t>
            </a:r>
            <a:r>
              <a:rPr lang="en-US" dirty="0" smtClean="0"/>
              <a:t>running:</a:t>
            </a:r>
          </a:p>
          <a:p>
            <a:r>
              <a:rPr lang="en-US" b="1" dirty="0" smtClean="0"/>
              <a:t>$git </a:t>
            </a:r>
            <a:r>
              <a:rPr lang="en-US" b="1" dirty="0"/>
              <a:t>config --global credential.helper cache.</a:t>
            </a:r>
          </a:p>
        </p:txBody>
      </p:sp>
    </p:spTree>
    <p:extLst>
      <p:ext uri="{BB962C8B-B14F-4D97-AF65-F5344CB8AC3E}">
        <p14:creationId xmlns:p14="http://schemas.microsoft.com/office/powerpoint/2010/main" val="392434743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Checkout remote branches</a:t>
            </a:r>
            <a:endParaRPr lang="en-US" dirty="0"/>
          </a:p>
        </p:txBody>
      </p:sp>
      <p:sp>
        <p:nvSpPr>
          <p:cNvPr id="3" name="Content Placeholder 2"/>
          <p:cNvSpPr>
            <a:spLocks noGrp="1"/>
          </p:cNvSpPr>
          <p:nvPr>
            <p:ph idx="1"/>
          </p:nvPr>
        </p:nvSpPr>
        <p:spPr/>
        <p:txBody>
          <a:bodyPr/>
          <a:lstStyle/>
          <a:p>
            <a:r>
              <a:rPr lang="en-US" dirty="0" smtClean="0"/>
              <a:t>If you </a:t>
            </a:r>
            <a:r>
              <a:rPr lang="en-US" dirty="0"/>
              <a:t>want your own serverfix branch that you can work on, you can base it off your remote-tracking branch</a:t>
            </a:r>
            <a:r>
              <a:rPr lang="en-US" dirty="0" smtClean="0"/>
              <a:t>:</a:t>
            </a:r>
          </a:p>
          <a:p>
            <a:r>
              <a:rPr lang="en-US" b="1" dirty="0"/>
              <a:t>$ git checkout -b </a:t>
            </a:r>
            <a:r>
              <a:rPr lang="en-US" b="1" dirty="0" smtClean="0"/>
              <a:t>serverfix origin/serverfix</a:t>
            </a:r>
          </a:p>
          <a:p>
            <a:r>
              <a:rPr lang="en-US" dirty="0"/>
              <a:t>This gives you a local branch that you can work on that starts where origin/serverfix is.</a:t>
            </a:r>
          </a:p>
        </p:txBody>
      </p:sp>
    </p:spTree>
    <p:extLst>
      <p:ext uri="{BB962C8B-B14F-4D97-AF65-F5344CB8AC3E}">
        <p14:creationId xmlns:p14="http://schemas.microsoft.com/office/powerpoint/2010/main" val="300394291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Tracking Branches</a:t>
            </a:r>
          </a:p>
        </p:txBody>
      </p:sp>
      <p:sp>
        <p:nvSpPr>
          <p:cNvPr id="3" name="Content Placeholder 2"/>
          <p:cNvSpPr>
            <a:spLocks noGrp="1"/>
          </p:cNvSpPr>
          <p:nvPr>
            <p:ph idx="1"/>
          </p:nvPr>
        </p:nvSpPr>
        <p:spPr>
          <a:xfrm>
            <a:off x="2589212" y="1705969"/>
            <a:ext cx="8915400" cy="4612943"/>
          </a:xfrm>
        </p:spPr>
        <p:txBody>
          <a:bodyPr>
            <a:normAutofit/>
          </a:bodyPr>
          <a:lstStyle/>
          <a:p>
            <a:r>
              <a:rPr lang="en-US" dirty="0"/>
              <a:t>Checking out a local branch from a remote-tracking branch automatically creates what is called a “tracking branch” (and the branch it tracks is called an “upstream branch</a:t>
            </a:r>
            <a:r>
              <a:rPr lang="en-US" dirty="0" smtClean="0"/>
              <a:t>”).</a:t>
            </a:r>
          </a:p>
          <a:p>
            <a:pPr lvl="1"/>
            <a:r>
              <a:rPr lang="en-US" b="1" dirty="0" smtClean="0"/>
              <a:t>$git </a:t>
            </a:r>
            <a:r>
              <a:rPr lang="en-US" b="1" dirty="0"/>
              <a:t>checkout -b [branch] [remotename]/[branch</a:t>
            </a:r>
            <a:r>
              <a:rPr lang="en-US" b="1" dirty="0" smtClean="0"/>
              <a:t>] </a:t>
            </a:r>
            <a:r>
              <a:rPr lang="en-US" dirty="0" smtClean="0"/>
              <a:t>or</a:t>
            </a:r>
            <a:r>
              <a:rPr lang="en-US" b="1" dirty="0" smtClean="0"/>
              <a:t> $ </a:t>
            </a:r>
            <a:r>
              <a:rPr lang="en-US" b="1" dirty="0"/>
              <a:t>git checkout --track </a:t>
            </a:r>
            <a:r>
              <a:rPr lang="en-US" b="1" dirty="0" smtClean="0"/>
              <a:t>origin/serverfix</a:t>
            </a:r>
          </a:p>
          <a:p>
            <a:r>
              <a:rPr lang="en-US" dirty="0"/>
              <a:t>To set up a local branch with a different name than the remote </a:t>
            </a:r>
            <a:r>
              <a:rPr lang="en-US" dirty="0" smtClean="0"/>
              <a:t>branch:</a:t>
            </a:r>
          </a:p>
          <a:p>
            <a:pPr lvl="1"/>
            <a:r>
              <a:rPr lang="en-US" b="1" dirty="0"/>
              <a:t>$ git checkout -b sf </a:t>
            </a:r>
            <a:r>
              <a:rPr lang="en-US" b="1" dirty="0" smtClean="0"/>
              <a:t>origin/serverfix</a:t>
            </a:r>
          </a:p>
          <a:p>
            <a:r>
              <a:rPr lang="en-US" dirty="0"/>
              <a:t>If you already have a local branch and want to set it to a remote branch you just pulled down, or want to change the upstream branch you’re </a:t>
            </a:r>
            <a:r>
              <a:rPr lang="en-US" dirty="0" smtClean="0"/>
              <a:t>tracking.</a:t>
            </a:r>
          </a:p>
          <a:p>
            <a:pPr marL="742950" lvl="2" indent="-342900"/>
            <a:r>
              <a:rPr lang="en-US" b="1" dirty="0"/>
              <a:t>$ git branch -u </a:t>
            </a:r>
            <a:r>
              <a:rPr lang="en-US" b="1" dirty="0" smtClean="0"/>
              <a:t>origin/serverfix</a:t>
            </a:r>
          </a:p>
          <a:p>
            <a:r>
              <a:rPr lang="en-US" dirty="0"/>
              <a:t>If you want to see what tracking branches you have set up</a:t>
            </a:r>
            <a:r>
              <a:rPr lang="en-US" dirty="0" smtClean="0"/>
              <a:t>,</a:t>
            </a:r>
          </a:p>
          <a:p>
            <a:pPr lvl="1"/>
            <a:r>
              <a:rPr lang="en-US" b="1" dirty="0"/>
              <a:t>$ git branch -vv</a:t>
            </a:r>
            <a:endParaRPr lang="en-US" b="1" dirty="0" smtClean="0"/>
          </a:p>
        </p:txBody>
      </p:sp>
    </p:spTree>
    <p:extLst>
      <p:ext uri="{BB962C8B-B14F-4D97-AF65-F5344CB8AC3E}">
        <p14:creationId xmlns:p14="http://schemas.microsoft.com/office/powerpoint/2010/main" val="158726700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Pulling</a:t>
            </a:r>
          </a:p>
        </p:txBody>
      </p:sp>
      <p:sp>
        <p:nvSpPr>
          <p:cNvPr id="3" name="Content Placeholder 2"/>
          <p:cNvSpPr>
            <a:spLocks noGrp="1"/>
          </p:cNvSpPr>
          <p:nvPr>
            <p:ph idx="1"/>
          </p:nvPr>
        </p:nvSpPr>
        <p:spPr/>
        <p:txBody>
          <a:bodyPr/>
          <a:lstStyle/>
          <a:p>
            <a:r>
              <a:rPr lang="en-US" dirty="0"/>
              <a:t> </a:t>
            </a:r>
            <a:r>
              <a:rPr lang="en-US" dirty="0" smtClean="0"/>
              <a:t>There is </a:t>
            </a:r>
            <a:r>
              <a:rPr lang="en-US" dirty="0"/>
              <a:t>a command called </a:t>
            </a:r>
            <a:r>
              <a:rPr lang="en-US" b="1" dirty="0"/>
              <a:t>git pull</a:t>
            </a:r>
            <a:r>
              <a:rPr lang="en-US" dirty="0"/>
              <a:t> which is essentially a git fetch immediately followed by a git merge in most cases</a:t>
            </a:r>
            <a:r>
              <a:rPr lang="en-US" dirty="0" smtClean="0"/>
              <a:t>.</a:t>
            </a:r>
          </a:p>
          <a:p>
            <a:endParaRPr lang="en-US" dirty="0"/>
          </a:p>
        </p:txBody>
      </p:sp>
    </p:spTree>
    <p:extLst>
      <p:ext uri="{BB962C8B-B14F-4D97-AF65-F5344CB8AC3E}">
        <p14:creationId xmlns:p14="http://schemas.microsoft.com/office/powerpoint/2010/main" val="25192549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Deleting Remote Branches</a:t>
            </a:r>
          </a:p>
        </p:txBody>
      </p:sp>
      <p:sp>
        <p:nvSpPr>
          <p:cNvPr id="3" name="Content Placeholder 2"/>
          <p:cNvSpPr>
            <a:spLocks noGrp="1"/>
          </p:cNvSpPr>
          <p:nvPr>
            <p:ph idx="1"/>
          </p:nvPr>
        </p:nvSpPr>
        <p:spPr/>
        <p:txBody>
          <a:bodyPr/>
          <a:lstStyle/>
          <a:p>
            <a:r>
              <a:rPr lang="en-US" dirty="0"/>
              <a:t>Suppose you’re done with a remote branch – say you and your collaborators are finished with a feature and have merged it into your remote’s master branch (or whatever branch your stable codeline is in). </a:t>
            </a:r>
            <a:endParaRPr lang="en-US" dirty="0" smtClean="0"/>
          </a:p>
          <a:p>
            <a:r>
              <a:rPr lang="en-US" dirty="0" smtClean="0"/>
              <a:t>You </a:t>
            </a:r>
            <a:r>
              <a:rPr lang="en-US" dirty="0"/>
              <a:t>can delete a remote branch using the --delete option to git push. If you want to delete your serverfix branch from the server, you run the following</a:t>
            </a:r>
            <a:r>
              <a:rPr lang="en-US" dirty="0" smtClean="0"/>
              <a:t>:</a:t>
            </a:r>
          </a:p>
          <a:p>
            <a:r>
              <a:rPr lang="en-US" b="1" dirty="0"/>
              <a:t>$ git push origin --delete </a:t>
            </a:r>
            <a:r>
              <a:rPr lang="en-US" b="1" dirty="0" smtClean="0"/>
              <a:t>serverfix</a:t>
            </a:r>
          </a:p>
          <a:p>
            <a:r>
              <a:rPr lang="en-US" dirty="0"/>
              <a:t>Basically all this does is remove the pointer from the server. The Git server will generally keep the data there for a while until a garbage collection runs, so if it was accidentally deleted, it’s often easy to recover.</a:t>
            </a:r>
          </a:p>
        </p:txBody>
      </p:sp>
    </p:spTree>
    <p:extLst>
      <p:ext uri="{BB962C8B-B14F-4D97-AF65-F5344CB8AC3E}">
        <p14:creationId xmlns:p14="http://schemas.microsoft.com/office/powerpoint/2010/main" val="215322937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15402" y="2825087"/>
            <a:ext cx="9526139" cy="1214650"/>
          </a:xfrm>
        </p:spPr>
        <p:txBody>
          <a:bodyPr>
            <a:normAutofit/>
          </a:bodyPr>
          <a:lstStyle/>
          <a:p>
            <a:pPr algn="ctr"/>
            <a:r>
              <a:rPr lang="en-US" sz="3600" b="1" dirty="0" smtClean="0">
                <a:latin typeface="Century Gothic (Body)"/>
                <a:ea typeface="Tahoma" panose="020B0604030504040204" pitchFamily="34" charset="0"/>
                <a:cs typeface="Tahoma" panose="020B0604030504040204" pitchFamily="34" charset="0"/>
              </a:rPr>
              <a:t>Rebasing</a:t>
            </a:r>
            <a:endParaRPr lang="en-US" sz="3600" b="1" dirty="0">
              <a:latin typeface="Century Gothic (Body)"/>
              <a:ea typeface="Tahoma" panose="020B0604030504040204" pitchFamily="34" charset="0"/>
              <a:cs typeface="Tahoma" panose="020B060403050404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5965" y="954849"/>
            <a:ext cx="3865300" cy="1614081"/>
          </a:xfrm>
          <a:prstGeom prst="rect">
            <a:avLst/>
          </a:prstGeom>
        </p:spPr>
      </p:pic>
    </p:spTree>
    <p:extLst>
      <p:ext uri="{BB962C8B-B14F-4D97-AF65-F5344CB8AC3E}">
        <p14:creationId xmlns:p14="http://schemas.microsoft.com/office/powerpoint/2010/main" val="23555094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a:t>The Basic </a:t>
            </a:r>
            <a:r>
              <a:rPr lang="en-US" dirty="0" smtClean="0"/>
              <a:t>Rebase</a:t>
            </a:r>
          </a:p>
          <a:p>
            <a:r>
              <a:rPr lang="en-US" dirty="0"/>
              <a:t>More Interesting </a:t>
            </a:r>
            <a:r>
              <a:rPr lang="en-US" dirty="0" smtClean="0"/>
              <a:t>Rebases</a:t>
            </a:r>
          </a:p>
          <a:p>
            <a:r>
              <a:rPr lang="en-US" dirty="0" smtClean="0"/>
              <a:t>Rebase </a:t>
            </a:r>
            <a:r>
              <a:rPr lang="en-US" dirty="0"/>
              <a:t>When You </a:t>
            </a:r>
            <a:r>
              <a:rPr lang="en-US" dirty="0" smtClean="0"/>
              <a:t>Rebase</a:t>
            </a:r>
          </a:p>
          <a:p>
            <a:r>
              <a:rPr lang="en-US" dirty="0"/>
              <a:t>Rebase vs. Merge</a:t>
            </a:r>
          </a:p>
        </p:txBody>
      </p:sp>
    </p:spTree>
    <p:extLst>
      <p:ext uri="{BB962C8B-B14F-4D97-AF65-F5344CB8AC3E}">
        <p14:creationId xmlns:p14="http://schemas.microsoft.com/office/powerpoint/2010/main" val="2755215494"/>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Rebasing</a:t>
            </a:r>
            <a:endParaRPr lang="en-US" dirty="0"/>
          </a:p>
        </p:txBody>
      </p:sp>
      <p:sp>
        <p:nvSpPr>
          <p:cNvPr id="3" name="Content Placeholder 2"/>
          <p:cNvSpPr>
            <a:spLocks noGrp="1"/>
          </p:cNvSpPr>
          <p:nvPr>
            <p:ph idx="1"/>
          </p:nvPr>
        </p:nvSpPr>
        <p:spPr/>
        <p:txBody>
          <a:bodyPr/>
          <a:lstStyle/>
          <a:p>
            <a:r>
              <a:rPr lang="en-US" dirty="0"/>
              <a:t>In Git, there are two main ways to integrate changes from one branch into another: the merge and the rebase</a:t>
            </a:r>
            <a:r>
              <a:rPr lang="en-US" dirty="0" smtClean="0"/>
              <a:t>.</a:t>
            </a:r>
          </a:p>
          <a:p>
            <a:r>
              <a:rPr lang="en-US" dirty="0" smtClean="0"/>
              <a:t>In </a:t>
            </a:r>
            <a:r>
              <a:rPr lang="en-US" dirty="0"/>
              <a:t>this section you’ll learn what rebasing is, how to do it, why it’s a pretty amazing tool, and in what cases you won’t want to use it.</a:t>
            </a:r>
          </a:p>
        </p:txBody>
      </p:sp>
    </p:spTree>
    <p:extLst>
      <p:ext uri="{BB962C8B-B14F-4D97-AF65-F5344CB8AC3E}">
        <p14:creationId xmlns:p14="http://schemas.microsoft.com/office/powerpoint/2010/main" val="4168857159"/>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Basic Rebase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0" y="1420296"/>
            <a:ext cx="7620000" cy="3648075"/>
          </a:xfrm>
        </p:spPr>
      </p:pic>
      <p:sp>
        <p:nvSpPr>
          <p:cNvPr id="6" name="Rectangle 5"/>
          <p:cNvSpPr/>
          <p:nvPr/>
        </p:nvSpPr>
        <p:spPr>
          <a:xfrm>
            <a:off x="4940409" y="5068371"/>
            <a:ext cx="2433102" cy="369332"/>
          </a:xfrm>
          <a:prstGeom prst="rect">
            <a:avLst/>
          </a:prstGeom>
        </p:spPr>
        <p:txBody>
          <a:bodyPr wrap="none">
            <a:spAutoFit/>
          </a:bodyPr>
          <a:lstStyle/>
          <a:p>
            <a:r>
              <a:rPr lang="en-US" i="1" dirty="0">
                <a:solidFill>
                  <a:srgbClr val="4E443C"/>
                </a:solidFill>
                <a:latin typeface="Times New Roman" panose="02020603050405020304" pitchFamily="18" charset="0"/>
              </a:rPr>
              <a:t>Simple divergent history</a:t>
            </a:r>
            <a:endParaRPr lang="en-US" dirty="0"/>
          </a:p>
        </p:txBody>
      </p:sp>
    </p:spTree>
    <p:extLst>
      <p:ext uri="{BB962C8B-B14F-4D97-AF65-F5344CB8AC3E}">
        <p14:creationId xmlns:p14="http://schemas.microsoft.com/office/powerpoint/2010/main" val="2999586500"/>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Basic Rebase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08069" y="2297964"/>
            <a:ext cx="8348844" cy="3172561"/>
          </a:xfrm>
        </p:spPr>
      </p:pic>
      <p:sp>
        <p:nvSpPr>
          <p:cNvPr id="5" name="Rectangle 4"/>
          <p:cNvSpPr/>
          <p:nvPr/>
        </p:nvSpPr>
        <p:spPr>
          <a:xfrm>
            <a:off x="4156550" y="5494157"/>
            <a:ext cx="4174989" cy="369332"/>
          </a:xfrm>
          <a:prstGeom prst="rect">
            <a:avLst/>
          </a:prstGeom>
        </p:spPr>
        <p:txBody>
          <a:bodyPr wrap="none">
            <a:spAutoFit/>
          </a:bodyPr>
          <a:lstStyle/>
          <a:p>
            <a:r>
              <a:rPr lang="en-US" i="1" dirty="0">
                <a:solidFill>
                  <a:srgbClr val="4E443C"/>
                </a:solidFill>
                <a:latin typeface="Times New Roman" panose="02020603050405020304" pitchFamily="18" charset="0"/>
              </a:rPr>
              <a:t>Merging to integrate diverged work history</a:t>
            </a:r>
            <a:endParaRPr lang="en-US" dirty="0"/>
          </a:p>
        </p:txBody>
      </p:sp>
    </p:spTree>
    <p:extLst>
      <p:ext uri="{BB962C8B-B14F-4D97-AF65-F5344CB8AC3E}">
        <p14:creationId xmlns:p14="http://schemas.microsoft.com/office/powerpoint/2010/main" val="22108559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dirty="0"/>
              <a:t>Nearly Every Operation Is Local</a:t>
            </a:r>
          </a:p>
        </p:txBody>
      </p:sp>
      <p:sp>
        <p:nvSpPr>
          <p:cNvPr id="3" name="Content Placeholder 2"/>
          <p:cNvSpPr>
            <a:spLocks noGrp="1"/>
          </p:cNvSpPr>
          <p:nvPr>
            <p:ph idx="1"/>
          </p:nvPr>
        </p:nvSpPr>
        <p:spPr/>
        <p:txBody>
          <a:bodyPr/>
          <a:lstStyle/>
          <a:p>
            <a:r>
              <a:rPr lang="en-US" dirty="0"/>
              <a:t>Most operations in Git only need local files and resources to operate – generally no information is needed from another computer on your network</a:t>
            </a:r>
            <a:r>
              <a:rPr lang="en-US" dirty="0" smtClean="0"/>
              <a:t>.</a:t>
            </a:r>
          </a:p>
          <a:p>
            <a:r>
              <a:rPr lang="en-US" dirty="0"/>
              <a:t> Because you have the entire history of the project right there on your local disk, most operations seem almost instantaneous.</a:t>
            </a:r>
          </a:p>
        </p:txBody>
      </p:sp>
    </p:spTree>
    <p:extLst>
      <p:ext uri="{BB962C8B-B14F-4D97-AF65-F5344CB8AC3E}">
        <p14:creationId xmlns:p14="http://schemas.microsoft.com/office/powerpoint/2010/main" val="206902944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Basic Rebase</a:t>
            </a:r>
          </a:p>
        </p:txBody>
      </p:sp>
      <p:sp>
        <p:nvSpPr>
          <p:cNvPr id="3" name="Content Placeholder 2"/>
          <p:cNvSpPr>
            <a:spLocks noGrp="1"/>
          </p:cNvSpPr>
          <p:nvPr>
            <p:ph idx="1"/>
          </p:nvPr>
        </p:nvSpPr>
        <p:spPr/>
        <p:txBody>
          <a:bodyPr/>
          <a:lstStyle/>
          <a:p>
            <a:r>
              <a:rPr lang="en-US"/>
              <a:t> Rebasing the change introduced in C4 onto C3</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6595" y="3156177"/>
            <a:ext cx="7620000" cy="2200275"/>
          </a:xfrm>
          <a:prstGeom prst="rect">
            <a:avLst/>
          </a:prstGeom>
        </p:spPr>
      </p:pic>
    </p:spTree>
    <p:extLst>
      <p:ext uri="{BB962C8B-B14F-4D97-AF65-F5344CB8AC3E}">
        <p14:creationId xmlns:p14="http://schemas.microsoft.com/office/powerpoint/2010/main" val="2583329058"/>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Basic Rebase</a:t>
            </a:r>
          </a:p>
        </p:txBody>
      </p:sp>
      <p:sp>
        <p:nvSpPr>
          <p:cNvPr id="3" name="Content Placeholder 2"/>
          <p:cNvSpPr>
            <a:spLocks noGrp="1"/>
          </p:cNvSpPr>
          <p:nvPr>
            <p:ph idx="1"/>
          </p:nvPr>
        </p:nvSpPr>
        <p:spPr/>
        <p:txBody>
          <a:bodyPr/>
          <a:lstStyle/>
          <a:p>
            <a:r>
              <a:rPr lang="en-US" i="1" dirty="0"/>
              <a:t>Fast-forwarding the master </a:t>
            </a:r>
            <a:r>
              <a:rPr lang="en-US" i="1" dirty="0" smtClean="0"/>
              <a:t>branch</a:t>
            </a:r>
          </a:p>
          <a:p>
            <a:pPr lvl="1"/>
            <a:r>
              <a:rPr lang="en-US" dirty="0"/>
              <a:t>$ </a:t>
            </a:r>
            <a:r>
              <a:rPr lang="en-US" dirty="0" err="1"/>
              <a:t>git</a:t>
            </a:r>
            <a:r>
              <a:rPr lang="en-US" dirty="0"/>
              <a:t> checkout master</a:t>
            </a:r>
          </a:p>
          <a:p>
            <a:pPr lvl="1"/>
            <a:r>
              <a:rPr lang="en-US" dirty="0"/>
              <a:t>$ </a:t>
            </a:r>
            <a:r>
              <a:rPr lang="en-US" dirty="0" err="1"/>
              <a:t>git</a:t>
            </a:r>
            <a:r>
              <a:rPr lang="en-US" dirty="0"/>
              <a:t> merge experiment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4972" y="3465739"/>
            <a:ext cx="7620000" cy="2190750"/>
          </a:xfrm>
          <a:prstGeom prst="rect">
            <a:avLst/>
          </a:prstGeom>
        </p:spPr>
      </p:pic>
    </p:spTree>
    <p:extLst>
      <p:ext uri="{BB962C8B-B14F-4D97-AF65-F5344CB8AC3E}">
        <p14:creationId xmlns:p14="http://schemas.microsoft.com/office/powerpoint/2010/main" val="276149821"/>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Interesting Rebases</a:t>
            </a:r>
          </a:p>
        </p:txBody>
      </p:sp>
      <p:sp>
        <p:nvSpPr>
          <p:cNvPr id="3" name="Content Placeholder 2"/>
          <p:cNvSpPr>
            <a:spLocks noGrp="1"/>
          </p:cNvSpPr>
          <p:nvPr>
            <p:ph idx="1"/>
          </p:nvPr>
        </p:nvSpPr>
        <p:spPr/>
        <p:txBody>
          <a:bodyPr/>
          <a:lstStyle/>
          <a:p>
            <a:r>
              <a:rPr lang="en-US" dirty="0"/>
              <a:t>You can also have your rebase replay on something other than the rebase target branch</a:t>
            </a:r>
            <a:r>
              <a:rPr lang="en-US" dirty="0" smtClean="0"/>
              <a:t>.</a:t>
            </a:r>
          </a:p>
          <a:p>
            <a:r>
              <a:rPr lang="en-US" dirty="0"/>
              <a:t>You branched a topic branch (server) to add some server-side functionality to your project, and made a commit. </a:t>
            </a:r>
            <a:endParaRPr lang="en-US" dirty="0" smtClean="0"/>
          </a:p>
          <a:p>
            <a:r>
              <a:rPr lang="en-US" dirty="0" smtClean="0"/>
              <a:t>Then</a:t>
            </a:r>
            <a:r>
              <a:rPr lang="en-US" dirty="0"/>
              <a:t>, you branched off that to make the client-side changes (client) and committed a few times. </a:t>
            </a:r>
            <a:endParaRPr lang="en-US" dirty="0" smtClean="0"/>
          </a:p>
          <a:p>
            <a:r>
              <a:rPr lang="en-US" dirty="0" smtClean="0"/>
              <a:t>Finally</a:t>
            </a:r>
            <a:r>
              <a:rPr lang="en-US" dirty="0"/>
              <a:t>, you went back to your server branch and did a few more commits.</a:t>
            </a:r>
          </a:p>
        </p:txBody>
      </p:sp>
    </p:spTree>
    <p:extLst>
      <p:ext uri="{BB962C8B-B14F-4D97-AF65-F5344CB8AC3E}">
        <p14:creationId xmlns:p14="http://schemas.microsoft.com/office/powerpoint/2010/main" val="787179068"/>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Interesting </a:t>
            </a:r>
            <a:r>
              <a:rPr lang="en-US" dirty="0" smtClean="0"/>
              <a:t>Rebases - 2</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75933" y="1651379"/>
            <a:ext cx="7314113" cy="4260471"/>
          </a:xfrm>
        </p:spPr>
      </p:pic>
    </p:spTree>
    <p:extLst>
      <p:ext uri="{BB962C8B-B14F-4D97-AF65-F5344CB8AC3E}">
        <p14:creationId xmlns:p14="http://schemas.microsoft.com/office/powerpoint/2010/main" val="2534219379"/>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Interesting </a:t>
            </a:r>
            <a:r>
              <a:rPr lang="en-US" dirty="0" smtClean="0"/>
              <a:t>Rebases - 3</a:t>
            </a:r>
            <a:endParaRPr lang="en-US" dirty="0"/>
          </a:p>
        </p:txBody>
      </p:sp>
      <p:sp>
        <p:nvSpPr>
          <p:cNvPr id="3" name="Content Placeholder 2"/>
          <p:cNvSpPr>
            <a:spLocks noGrp="1"/>
          </p:cNvSpPr>
          <p:nvPr>
            <p:ph idx="1"/>
          </p:nvPr>
        </p:nvSpPr>
        <p:spPr/>
        <p:txBody>
          <a:bodyPr/>
          <a:lstStyle/>
          <a:p>
            <a:r>
              <a:rPr lang="en-US" dirty="0"/>
              <a:t>$ git rebase --onto master server client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7319" y="2674037"/>
            <a:ext cx="7620000" cy="3038475"/>
          </a:xfrm>
          <a:prstGeom prst="rect">
            <a:avLst/>
          </a:prstGeom>
        </p:spPr>
      </p:pic>
    </p:spTree>
    <p:extLst>
      <p:ext uri="{BB962C8B-B14F-4D97-AF65-F5344CB8AC3E}">
        <p14:creationId xmlns:p14="http://schemas.microsoft.com/office/powerpoint/2010/main" val="3346252914"/>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Interesting Rebases - </a:t>
            </a:r>
            <a:r>
              <a:rPr lang="en-US" dirty="0" smtClean="0"/>
              <a:t>4</a:t>
            </a:r>
            <a:endParaRPr lang="en-US" dirty="0"/>
          </a:p>
        </p:txBody>
      </p:sp>
      <p:sp>
        <p:nvSpPr>
          <p:cNvPr id="3" name="Content Placeholder 2"/>
          <p:cNvSpPr>
            <a:spLocks noGrp="1"/>
          </p:cNvSpPr>
          <p:nvPr>
            <p:ph idx="1"/>
          </p:nvPr>
        </p:nvSpPr>
        <p:spPr/>
        <p:txBody>
          <a:bodyPr/>
          <a:lstStyle/>
          <a:p>
            <a:r>
              <a:rPr lang="en-US" dirty="0"/>
              <a:t>$ git checkout master</a:t>
            </a:r>
          </a:p>
          <a:p>
            <a:r>
              <a:rPr lang="en-US" dirty="0"/>
              <a:t>$ git merge client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3214971"/>
            <a:ext cx="7620000" cy="2447925"/>
          </a:xfrm>
          <a:prstGeom prst="rect">
            <a:avLst/>
          </a:prstGeom>
        </p:spPr>
      </p:pic>
    </p:spTree>
    <p:extLst>
      <p:ext uri="{BB962C8B-B14F-4D97-AF65-F5344CB8AC3E}">
        <p14:creationId xmlns:p14="http://schemas.microsoft.com/office/powerpoint/2010/main" val="285847968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Interesting Rebases - 5</a:t>
            </a:r>
          </a:p>
        </p:txBody>
      </p:sp>
      <p:sp>
        <p:nvSpPr>
          <p:cNvPr id="3" name="Content Placeholder 2"/>
          <p:cNvSpPr>
            <a:spLocks noGrp="1"/>
          </p:cNvSpPr>
          <p:nvPr>
            <p:ph idx="1"/>
          </p:nvPr>
        </p:nvSpPr>
        <p:spPr/>
        <p:txBody>
          <a:bodyPr/>
          <a:lstStyle/>
          <a:p>
            <a:r>
              <a:rPr lang="en-US" dirty="0"/>
              <a:t>$ git rebase master server</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7445" y="3050772"/>
            <a:ext cx="7620000" cy="1247775"/>
          </a:xfrm>
          <a:prstGeom prst="rect">
            <a:avLst/>
          </a:prstGeom>
        </p:spPr>
      </p:pic>
      <p:sp>
        <p:nvSpPr>
          <p:cNvPr id="7" name="Rectangle 6"/>
          <p:cNvSpPr/>
          <p:nvPr/>
        </p:nvSpPr>
        <p:spPr>
          <a:xfrm>
            <a:off x="2802340" y="5043818"/>
            <a:ext cx="6096000" cy="646331"/>
          </a:xfrm>
          <a:prstGeom prst="rect">
            <a:avLst/>
          </a:prstGeom>
        </p:spPr>
        <p:txBody>
          <a:bodyPr>
            <a:spAutoFit/>
          </a:bodyPr>
          <a:lstStyle/>
          <a:p>
            <a:r>
              <a:rPr lang="en-US" dirty="0"/>
              <a:t>$ git checkout master</a:t>
            </a:r>
          </a:p>
          <a:p>
            <a:r>
              <a:rPr lang="en-US" dirty="0"/>
              <a:t>$ git merge server</a:t>
            </a:r>
          </a:p>
        </p:txBody>
      </p:sp>
    </p:spTree>
    <p:extLst>
      <p:ext uri="{BB962C8B-B14F-4D97-AF65-F5344CB8AC3E}">
        <p14:creationId xmlns:p14="http://schemas.microsoft.com/office/powerpoint/2010/main" val="208828559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Perils of Rebasing</a:t>
            </a:r>
          </a:p>
        </p:txBody>
      </p:sp>
      <p:sp>
        <p:nvSpPr>
          <p:cNvPr id="3" name="Content Placeholder 2"/>
          <p:cNvSpPr>
            <a:spLocks noGrp="1"/>
          </p:cNvSpPr>
          <p:nvPr>
            <p:ph idx="1"/>
          </p:nvPr>
        </p:nvSpPr>
        <p:spPr/>
        <p:txBody>
          <a:bodyPr/>
          <a:lstStyle/>
          <a:p>
            <a:r>
              <a:rPr lang="en-US" dirty="0" smtClean="0"/>
              <a:t>Do </a:t>
            </a:r>
            <a:r>
              <a:rPr lang="en-US" dirty="0"/>
              <a:t>not rebase commits that exist outside your repository</a:t>
            </a:r>
            <a:r>
              <a:rPr lang="en-US" dirty="0" smtClean="0"/>
              <a:t>.</a:t>
            </a:r>
          </a:p>
          <a:p>
            <a:r>
              <a:rPr lang="en-US" dirty="0"/>
              <a:t>When you rebase stuff, you’re abandoning existing commits and creating new ones that are similar but different. </a:t>
            </a:r>
            <a:endParaRPr lang="en-US" dirty="0" smtClean="0"/>
          </a:p>
          <a:p>
            <a:r>
              <a:rPr lang="en-US" dirty="0" smtClean="0"/>
              <a:t>If </a:t>
            </a:r>
            <a:r>
              <a:rPr lang="en-US" dirty="0"/>
              <a:t>you push commits somewhere and others pull them down and base work on them, and then you rewrite those commits with git rebase and push them up again, your collaborators will have to re-merge their work and things will get messy when you try to pull their work back into yours.</a:t>
            </a:r>
          </a:p>
        </p:txBody>
      </p:sp>
    </p:spTree>
    <p:extLst>
      <p:ext uri="{BB962C8B-B14F-4D97-AF65-F5344CB8AC3E}">
        <p14:creationId xmlns:p14="http://schemas.microsoft.com/office/powerpoint/2010/main" val="26748803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Perils of Rebasing</a:t>
            </a:r>
          </a:p>
        </p:txBody>
      </p:sp>
      <p:pic>
        <p:nvPicPr>
          <p:cNvPr id="2051" name="Picture 3" descr="Clone a repository, and base some work on i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92925" y="1389304"/>
            <a:ext cx="7649125" cy="452254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994737" y="5911850"/>
            <a:ext cx="4420890" cy="369332"/>
          </a:xfrm>
          <a:prstGeom prst="rect">
            <a:avLst/>
          </a:prstGeom>
        </p:spPr>
        <p:txBody>
          <a:bodyPr wrap="none">
            <a:spAutoFit/>
          </a:bodyPr>
          <a:lstStyle/>
          <a:p>
            <a:r>
              <a:rPr lang="en-US" i="1" dirty="0">
                <a:solidFill>
                  <a:srgbClr val="4E443C"/>
                </a:solidFill>
                <a:latin typeface="Times New Roman" panose="02020603050405020304" pitchFamily="18" charset="0"/>
              </a:rPr>
              <a:t> Clone a repository, and base some work on it</a:t>
            </a:r>
            <a:endParaRPr lang="en-US" dirty="0"/>
          </a:p>
        </p:txBody>
      </p:sp>
    </p:spTree>
    <p:extLst>
      <p:ext uri="{BB962C8B-B14F-4D97-AF65-F5344CB8AC3E}">
        <p14:creationId xmlns:p14="http://schemas.microsoft.com/office/powerpoint/2010/main" val="375304581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Perils of Rebasing</a:t>
            </a:r>
          </a:p>
        </p:txBody>
      </p:sp>
      <p:sp>
        <p:nvSpPr>
          <p:cNvPr id="5" name="Rectangle 4"/>
          <p:cNvSpPr/>
          <p:nvPr/>
        </p:nvSpPr>
        <p:spPr>
          <a:xfrm>
            <a:off x="3749078" y="5911850"/>
            <a:ext cx="5072671" cy="369332"/>
          </a:xfrm>
          <a:prstGeom prst="rect">
            <a:avLst/>
          </a:prstGeom>
        </p:spPr>
        <p:txBody>
          <a:bodyPr wrap="none">
            <a:spAutoFit/>
          </a:bodyPr>
          <a:lstStyle/>
          <a:p>
            <a:r>
              <a:rPr lang="en-US" i="1" dirty="0">
                <a:solidFill>
                  <a:srgbClr val="4E443C"/>
                </a:solidFill>
                <a:latin typeface="Times New Roman" panose="02020603050405020304" pitchFamily="18" charset="0"/>
              </a:rPr>
              <a:t>Fetch more commits, and merge them into your work</a:t>
            </a:r>
            <a:endParaRPr lang="en-US" dirty="0"/>
          </a:p>
        </p:txBody>
      </p:sp>
      <p:pic>
        <p:nvPicPr>
          <p:cNvPr id="3076" name="Picture 4" descr="Fetch more commits, and merge them into your work."/>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92925" y="1200010"/>
            <a:ext cx="7434855" cy="4711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4463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Git Has Integrity</a:t>
            </a:r>
          </a:p>
        </p:txBody>
      </p:sp>
      <p:sp>
        <p:nvSpPr>
          <p:cNvPr id="3" name="Content Placeholder 2"/>
          <p:cNvSpPr>
            <a:spLocks noGrp="1"/>
          </p:cNvSpPr>
          <p:nvPr>
            <p:ph idx="1"/>
          </p:nvPr>
        </p:nvSpPr>
        <p:spPr/>
        <p:txBody>
          <a:bodyPr/>
          <a:lstStyle/>
          <a:p>
            <a:r>
              <a:rPr lang="en-US" dirty="0"/>
              <a:t>Everything in Git is check-summed before it is stored and is then referred to by that checksum</a:t>
            </a:r>
            <a:r>
              <a:rPr lang="en-US" dirty="0" smtClean="0"/>
              <a:t>.</a:t>
            </a:r>
          </a:p>
          <a:p>
            <a:r>
              <a:rPr lang="en-US" dirty="0"/>
              <a:t>This means it’s impossible to change the contents of any file or directory without Git knowing about it</a:t>
            </a:r>
            <a:r>
              <a:rPr lang="en-US" dirty="0" smtClean="0"/>
              <a:t>.</a:t>
            </a:r>
          </a:p>
          <a:p>
            <a:r>
              <a:rPr lang="en-US" dirty="0"/>
              <a:t>You can’t lose information in transit or get file corruption without Git being able to detect it</a:t>
            </a:r>
            <a:r>
              <a:rPr lang="en-US" dirty="0" smtClean="0"/>
              <a:t>.</a:t>
            </a:r>
          </a:p>
          <a:p>
            <a:r>
              <a:rPr lang="en-US" dirty="0"/>
              <a:t>The mechanism that Git uses for this checksumming is called a SHA-1 hash. This is a 40-character string composed of hexadecimal characters (0–9 and a–f) and calculated based on the contents of a file or directory structure in Git.</a:t>
            </a:r>
          </a:p>
        </p:txBody>
      </p:sp>
    </p:spTree>
    <p:extLst>
      <p:ext uri="{BB962C8B-B14F-4D97-AF65-F5344CB8AC3E}">
        <p14:creationId xmlns:p14="http://schemas.microsoft.com/office/powerpoint/2010/main" val="361551680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Perils of Rebasing</a:t>
            </a:r>
          </a:p>
        </p:txBody>
      </p:sp>
      <p:sp>
        <p:nvSpPr>
          <p:cNvPr id="5" name="Rectangle 4"/>
          <p:cNvSpPr/>
          <p:nvPr/>
        </p:nvSpPr>
        <p:spPr>
          <a:xfrm>
            <a:off x="2711848" y="5911850"/>
            <a:ext cx="7915372" cy="369332"/>
          </a:xfrm>
          <a:prstGeom prst="rect">
            <a:avLst/>
          </a:prstGeom>
        </p:spPr>
        <p:txBody>
          <a:bodyPr wrap="none">
            <a:spAutoFit/>
          </a:bodyPr>
          <a:lstStyle/>
          <a:p>
            <a:r>
              <a:rPr lang="en-US" i="1" dirty="0">
                <a:solidFill>
                  <a:srgbClr val="4E443C"/>
                </a:solidFill>
                <a:latin typeface="Times New Roman" panose="02020603050405020304" pitchFamily="18" charset="0"/>
              </a:rPr>
              <a:t>Someone pushes rebased commits, abandoning commits you’ve based your work on</a:t>
            </a:r>
            <a:endParaRPr lang="en-US" dirty="0"/>
          </a:p>
        </p:txBody>
      </p:sp>
      <p:pic>
        <p:nvPicPr>
          <p:cNvPr id="4100" name="Picture 4" descr="Someone pushes rebased commits, abandoning commits you've based your work o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92925" y="1200010"/>
            <a:ext cx="7434855" cy="4711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81502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Perils of Rebasing</a:t>
            </a:r>
          </a:p>
        </p:txBody>
      </p:sp>
      <p:sp>
        <p:nvSpPr>
          <p:cNvPr id="5" name="Rectangle 4"/>
          <p:cNvSpPr/>
          <p:nvPr/>
        </p:nvSpPr>
        <p:spPr>
          <a:xfrm>
            <a:off x="2711848" y="5911850"/>
            <a:ext cx="5801716" cy="369332"/>
          </a:xfrm>
          <a:prstGeom prst="rect">
            <a:avLst/>
          </a:prstGeom>
        </p:spPr>
        <p:txBody>
          <a:bodyPr wrap="none">
            <a:spAutoFit/>
          </a:bodyPr>
          <a:lstStyle/>
          <a:p>
            <a:r>
              <a:rPr lang="en-US" i="1" dirty="0">
                <a:solidFill>
                  <a:srgbClr val="4E443C"/>
                </a:solidFill>
                <a:latin typeface="Times New Roman" panose="02020603050405020304" pitchFamily="18" charset="0"/>
              </a:rPr>
              <a:t> You merge in the same work again into a new merge commit</a:t>
            </a:r>
            <a:endParaRPr lang="en-US" dirty="0"/>
          </a:p>
        </p:txBody>
      </p:sp>
      <p:pic>
        <p:nvPicPr>
          <p:cNvPr id="5122" name="Picture 2" descr="You merge in the same work again into a new merge commi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96179" y="1364776"/>
            <a:ext cx="8640520" cy="45470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929458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Rebase When You Rebase</a:t>
            </a:r>
          </a:p>
        </p:txBody>
      </p:sp>
      <p:sp>
        <p:nvSpPr>
          <p:cNvPr id="3" name="Content Placeholder 2"/>
          <p:cNvSpPr>
            <a:spLocks noGrp="1"/>
          </p:cNvSpPr>
          <p:nvPr>
            <p:ph idx="1"/>
          </p:nvPr>
        </p:nvSpPr>
        <p:spPr/>
        <p:txBody>
          <a:bodyPr/>
          <a:lstStyle/>
          <a:p>
            <a:r>
              <a:rPr lang="en-US" dirty="0"/>
              <a:t>If someone on your team force pushes changes that overwrite work that you’ve based work on, your challenge is to figure out what is yours and what they’ve rewritten</a:t>
            </a:r>
            <a:r>
              <a:rPr lang="en-US" dirty="0" smtClean="0"/>
              <a:t>.</a:t>
            </a:r>
          </a:p>
          <a:p>
            <a:r>
              <a:rPr lang="en-US" dirty="0"/>
              <a:t>You can also simplify this by running a git pull --rebase instead of a normal git pull. Or you could do it manually with a git fetch followed by a git rebase teamone/master in this case</a:t>
            </a:r>
            <a:r>
              <a:rPr lang="en-US" dirty="0" smtClean="0"/>
              <a:t>.</a:t>
            </a:r>
          </a:p>
          <a:p>
            <a:r>
              <a:rPr lang="en-US" dirty="0"/>
              <a:t>If you are using git pull and want to make --rebase the default, you can set the pull.rebase config value with something like </a:t>
            </a:r>
            <a:endParaRPr lang="en-US" dirty="0" smtClean="0"/>
          </a:p>
          <a:p>
            <a:pPr lvl="1"/>
            <a:r>
              <a:rPr lang="en-US" dirty="0" smtClean="0"/>
              <a:t>$git </a:t>
            </a:r>
            <a:r>
              <a:rPr lang="en-US" dirty="0"/>
              <a:t>config --global pull.rebase true.</a:t>
            </a:r>
          </a:p>
        </p:txBody>
      </p:sp>
    </p:spTree>
    <p:extLst>
      <p:ext uri="{BB962C8B-B14F-4D97-AF65-F5344CB8AC3E}">
        <p14:creationId xmlns:p14="http://schemas.microsoft.com/office/powerpoint/2010/main" val="19576022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Rebase vs. Merge</a:t>
            </a:r>
          </a:p>
        </p:txBody>
      </p:sp>
      <p:sp>
        <p:nvSpPr>
          <p:cNvPr id="3" name="Content Placeholder 2"/>
          <p:cNvSpPr>
            <a:spLocks noGrp="1"/>
          </p:cNvSpPr>
          <p:nvPr>
            <p:ph idx="1"/>
          </p:nvPr>
        </p:nvSpPr>
        <p:spPr/>
        <p:txBody>
          <a:bodyPr/>
          <a:lstStyle/>
          <a:p>
            <a:r>
              <a:rPr lang="en-US" dirty="0"/>
              <a:t>Git is a powerful tool, and allows you to do many things to and with your history, but every team and every project is different. </a:t>
            </a:r>
          </a:p>
          <a:p>
            <a:r>
              <a:rPr lang="en-US" dirty="0"/>
              <a:t>Now that you know how both of these things work, it’s up to you to decide which one is best for your particular situation.</a:t>
            </a:r>
          </a:p>
          <a:p>
            <a:r>
              <a:rPr lang="en-US" dirty="0"/>
              <a:t>In </a:t>
            </a:r>
            <a:r>
              <a:rPr lang="en-US" dirty="0" smtClean="0"/>
              <a:t>general the way to get the best of both worlds is to rebase local changes </a:t>
            </a:r>
            <a:r>
              <a:rPr lang="en-US" dirty="0"/>
              <a:t>you’ve made but haven’t shared yet before you push them in order to </a:t>
            </a:r>
            <a:r>
              <a:rPr lang="en-US" dirty="0" smtClean="0"/>
              <a:t>clean </a:t>
            </a:r>
            <a:r>
              <a:rPr lang="en-US" dirty="0"/>
              <a:t>up your story, but never rebase anything you’ve pushed somewhere.</a:t>
            </a:r>
          </a:p>
        </p:txBody>
      </p:sp>
    </p:spTree>
    <p:extLst>
      <p:ext uri="{BB962C8B-B14F-4D97-AF65-F5344CB8AC3E}">
        <p14:creationId xmlns:p14="http://schemas.microsoft.com/office/powerpoint/2010/main" val="103766982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We’ve covered basic branching and merging in </a:t>
            </a:r>
            <a:r>
              <a:rPr lang="en-US" dirty="0" err="1"/>
              <a:t>Git</a:t>
            </a:r>
            <a:r>
              <a:rPr lang="en-US" dirty="0"/>
              <a:t>. </a:t>
            </a:r>
            <a:endParaRPr lang="en-US" dirty="0" smtClean="0"/>
          </a:p>
          <a:p>
            <a:r>
              <a:rPr lang="en-US" dirty="0" smtClean="0"/>
              <a:t>You </a:t>
            </a:r>
            <a:r>
              <a:rPr lang="en-US" dirty="0"/>
              <a:t>should feel comfortable creating and switching to new branches, switching between branches and merging local branches together. </a:t>
            </a:r>
            <a:endParaRPr lang="en-US" dirty="0" smtClean="0"/>
          </a:p>
          <a:p>
            <a:r>
              <a:rPr lang="en-US" dirty="0" smtClean="0"/>
              <a:t>You </a:t>
            </a:r>
            <a:r>
              <a:rPr lang="en-US" dirty="0"/>
              <a:t>should also be able to share your branches by pushing them to a shared server, working with others on shared branches and rebasing your branches before they are shared. </a:t>
            </a:r>
            <a:endParaRPr lang="en-US" dirty="0" smtClean="0"/>
          </a:p>
          <a:p>
            <a:r>
              <a:rPr lang="en-US" dirty="0" smtClean="0"/>
              <a:t>Next</a:t>
            </a:r>
            <a:r>
              <a:rPr lang="en-US" dirty="0"/>
              <a:t>, we’ll cover what you’ll need to run your own </a:t>
            </a:r>
            <a:r>
              <a:rPr lang="en-US" dirty="0" err="1"/>
              <a:t>Git</a:t>
            </a:r>
            <a:r>
              <a:rPr lang="en-US" dirty="0"/>
              <a:t> repository-hosting server.</a:t>
            </a:r>
          </a:p>
        </p:txBody>
      </p:sp>
    </p:spTree>
    <p:extLst>
      <p:ext uri="{BB962C8B-B14F-4D97-AF65-F5344CB8AC3E}">
        <p14:creationId xmlns:p14="http://schemas.microsoft.com/office/powerpoint/2010/main" val="190379982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15402" y="2825087"/>
            <a:ext cx="9526139" cy="1214650"/>
          </a:xfrm>
        </p:spPr>
        <p:txBody>
          <a:bodyPr>
            <a:normAutofit/>
          </a:bodyPr>
          <a:lstStyle/>
          <a:p>
            <a:pPr algn="ctr"/>
            <a:r>
              <a:rPr lang="en-US" sz="3600" b="1" dirty="0" smtClean="0">
                <a:latin typeface="Century Gothic (Body)"/>
                <a:ea typeface="Tahoma" panose="020B0604030504040204" pitchFamily="34" charset="0"/>
                <a:cs typeface="Tahoma" panose="020B0604030504040204" pitchFamily="34" charset="0"/>
              </a:rPr>
              <a:t>Reset </a:t>
            </a:r>
            <a:r>
              <a:rPr lang="en-US" sz="3600" b="1" dirty="0" smtClean="0">
                <a:latin typeface="Century Gothic (Body)"/>
                <a:ea typeface="Tahoma" panose="020B0604030504040204" pitchFamily="34" charset="0"/>
                <a:cs typeface="Tahoma" panose="020B0604030504040204" pitchFamily="34" charset="0"/>
              </a:rPr>
              <a:t>Demystified</a:t>
            </a:r>
            <a:endParaRPr lang="en-US" sz="3600" b="1" dirty="0">
              <a:latin typeface="Century Gothic (Body)"/>
              <a:ea typeface="Tahoma" panose="020B0604030504040204" pitchFamily="34" charset="0"/>
              <a:cs typeface="Tahoma" panose="020B060403050404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5965" y="954849"/>
            <a:ext cx="3865300" cy="1614081"/>
          </a:xfrm>
          <a:prstGeom prst="rect">
            <a:avLst/>
          </a:prstGeom>
        </p:spPr>
      </p:pic>
    </p:spTree>
    <p:extLst>
      <p:ext uri="{BB962C8B-B14F-4D97-AF65-F5344CB8AC3E}">
        <p14:creationId xmlns:p14="http://schemas.microsoft.com/office/powerpoint/2010/main" val="31599859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Reset Demystified</a:t>
            </a:r>
          </a:p>
        </p:txBody>
      </p:sp>
      <p:sp>
        <p:nvSpPr>
          <p:cNvPr id="3" name="Content Placeholder 2"/>
          <p:cNvSpPr>
            <a:spLocks noGrp="1"/>
          </p:cNvSpPr>
          <p:nvPr>
            <p:ph idx="1"/>
          </p:nvPr>
        </p:nvSpPr>
        <p:spPr/>
        <p:txBody>
          <a:bodyPr/>
          <a:lstStyle/>
          <a:p>
            <a:r>
              <a:rPr lang="en-US" dirty="0"/>
              <a:t>Before moving on to more specialized tools, let’s talk about </a:t>
            </a:r>
            <a:r>
              <a:rPr lang="en-US" b="1" dirty="0"/>
              <a:t>reset</a:t>
            </a:r>
            <a:r>
              <a:rPr lang="en-US" dirty="0"/>
              <a:t> and </a:t>
            </a:r>
            <a:r>
              <a:rPr lang="en-US" b="1" dirty="0" smtClean="0"/>
              <a:t>checkout</a:t>
            </a:r>
            <a:r>
              <a:rPr lang="en-US" dirty="0" smtClean="0"/>
              <a:t>.</a:t>
            </a:r>
          </a:p>
          <a:p>
            <a:r>
              <a:rPr lang="en-US" dirty="0" smtClean="0"/>
              <a:t>These </a:t>
            </a:r>
            <a:r>
              <a:rPr lang="en-US" dirty="0"/>
              <a:t>commands are two of the most confusing parts of </a:t>
            </a:r>
            <a:r>
              <a:rPr lang="en-US" dirty="0" err="1"/>
              <a:t>Git</a:t>
            </a:r>
            <a:r>
              <a:rPr lang="en-US" dirty="0"/>
              <a:t> when you first encounter them. </a:t>
            </a:r>
            <a:endParaRPr lang="en-US" dirty="0" smtClean="0"/>
          </a:p>
          <a:p>
            <a:r>
              <a:rPr lang="en-US" dirty="0" smtClean="0"/>
              <a:t>They </a:t>
            </a:r>
            <a:r>
              <a:rPr lang="en-US" dirty="0"/>
              <a:t>do so many things, that it seems hopeless to actually understand them and employ them properly. </a:t>
            </a:r>
          </a:p>
        </p:txBody>
      </p:sp>
    </p:spTree>
    <p:extLst>
      <p:ext uri="{BB962C8B-B14F-4D97-AF65-F5344CB8AC3E}">
        <p14:creationId xmlns:p14="http://schemas.microsoft.com/office/powerpoint/2010/main" val="2849972452"/>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Three Trees</a:t>
            </a:r>
          </a:p>
        </p:txBody>
      </p:sp>
      <p:sp>
        <p:nvSpPr>
          <p:cNvPr id="3" name="Content Placeholder 2"/>
          <p:cNvSpPr>
            <a:spLocks noGrp="1"/>
          </p:cNvSpPr>
          <p:nvPr>
            <p:ph idx="1"/>
          </p:nvPr>
        </p:nvSpPr>
        <p:spPr/>
        <p:txBody>
          <a:bodyPr/>
          <a:lstStyle/>
          <a:p>
            <a:r>
              <a:rPr lang="en-US" dirty="0"/>
              <a:t>An easier way to think about reset and checkout is through the mental frame of </a:t>
            </a:r>
            <a:r>
              <a:rPr lang="en-US" dirty="0" err="1"/>
              <a:t>Git</a:t>
            </a:r>
            <a:r>
              <a:rPr lang="en-US" dirty="0"/>
              <a:t> being a content manager of three different trees</a:t>
            </a:r>
            <a:r>
              <a:rPr lang="en-US" dirty="0" smtClean="0"/>
              <a:t>.</a:t>
            </a:r>
          </a:p>
          <a:p>
            <a:r>
              <a:rPr lang="en-US" dirty="0"/>
              <a:t>By “tree” here we really mean “collection of files”, not specifically the data structure. </a:t>
            </a:r>
            <a:endParaRPr lang="en-US" dirty="0" smtClean="0"/>
          </a:p>
          <a:p>
            <a:r>
              <a:rPr lang="en-US" dirty="0" err="1"/>
              <a:t>Git</a:t>
            </a:r>
            <a:r>
              <a:rPr lang="en-US" dirty="0"/>
              <a:t> as a system manages and manipulates three trees in its normal operation</a:t>
            </a:r>
            <a:r>
              <a:rPr lang="en-US" dirty="0" smtClean="0"/>
              <a:t>:</a:t>
            </a:r>
          </a:p>
          <a:p>
            <a:endParaRPr lang="en-US" dirty="0"/>
          </a:p>
        </p:txBody>
      </p:sp>
      <p:graphicFrame>
        <p:nvGraphicFramePr>
          <p:cNvPr id="5" name="Table 4"/>
          <p:cNvGraphicFramePr>
            <a:graphicFrameLocks noGrp="1"/>
          </p:cNvGraphicFramePr>
          <p:nvPr>
            <p:extLst/>
          </p:nvPr>
        </p:nvGraphicFramePr>
        <p:xfrm>
          <a:off x="3904207" y="3808102"/>
          <a:ext cx="6031004" cy="2103120"/>
        </p:xfrm>
        <a:graphic>
          <a:graphicData uri="http://schemas.openxmlformats.org/drawingml/2006/table">
            <a:tbl>
              <a:tblPr/>
              <a:tblGrid>
                <a:gridCol w="3015502">
                  <a:extLst>
                    <a:ext uri="{9D8B030D-6E8A-4147-A177-3AD203B41FA5}">
                      <a16:colId xmlns:a16="http://schemas.microsoft.com/office/drawing/2014/main" val="20000"/>
                    </a:ext>
                  </a:extLst>
                </a:gridCol>
                <a:gridCol w="3015502">
                  <a:extLst>
                    <a:ext uri="{9D8B030D-6E8A-4147-A177-3AD203B41FA5}">
                      <a16:colId xmlns:a16="http://schemas.microsoft.com/office/drawing/2014/main" val="20001"/>
                    </a:ext>
                  </a:extLst>
                </a:gridCol>
              </a:tblGrid>
              <a:tr h="0">
                <a:tc>
                  <a:txBody>
                    <a:bodyPr/>
                    <a:lstStyle/>
                    <a:p>
                      <a:pPr algn="l"/>
                      <a:r>
                        <a:rPr lang="en-US" b="1" dirty="0">
                          <a:effectLst/>
                          <a:latin typeface="Arial" panose="020B0604020202020204" pitchFamily="34" charset="0"/>
                        </a:rPr>
                        <a:t>Tree</a:t>
                      </a:r>
                    </a:p>
                  </a:txBody>
                  <a:tcPr marL="57150" marR="57150" marT="57150" marB="57150" anchor="ctr">
                    <a:lnL>
                      <a:noFill/>
                    </a:lnL>
                    <a:lnR>
                      <a:noFill/>
                    </a:lnR>
                    <a:lnT w="9525" cap="flat" cmpd="sng" algn="ctr">
                      <a:solidFill>
                        <a:srgbClr val="888888"/>
                      </a:solidFill>
                      <a:prstDash val="solid"/>
                      <a:round/>
                      <a:headEnd type="none" w="med" len="med"/>
                      <a:tailEnd type="none" w="med" len="med"/>
                    </a:lnT>
                    <a:lnB w="9525" cap="flat" cmpd="sng" algn="ctr">
                      <a:solidFill>
                        <a:srgbClr val="888888"/>
                      </a:solidFill>
                      <a:prstDash val="solid"/>
                      <a:round/>
                      <a:headEnd type="none" w="med" len="med"/>
                      <a:tailEnd type="none" w="med" len="med"/>
                    </a:lnB>
                    <a:solidFill>
                      <a:srgbClr val="FCFCFA"/>
                    </a:solidFill>
                  </a:tcPr>
                </a:tc>
                <a:tc>
                  <a:txBody>
                    <a:bodyPr/>
                    <a:lstStyle/>
                    <a:p>
                      <a:pPr algn="l"/>
                      <a:r>
                        <a:rPr lang="en-US" b="1">
                          <a:effectLst/>
                          <a:latin typeface="Arial" panose="020B0604020202020204" pitchFamily="34" charset="0"/>
                        </a:rPr>
                        <a:t>Role</a:t>
                      </a:r>
                    </a:p>
                  </a:txBody>
                  <a:tcPr marL="57150" marR="57150" marT="57150" marB="57150" anchor="ctr">
                    <a:lnL>
                      <a:noFill/>
                    </a:lnL>
                    <a:lnR>
                      <a:noFill/>
                    </a:lnR>
                    <a:lnT w="9525" cap="flat" cmpd="sng" algn="ctr">
                      <a:solidFill>
                        <a:srgbClr val="888888"/>
                      </a:solidFill>
                      <a:prstDash val="solid"/>
                      <a:round/>
                      <a:headEnd type="none" w="med" len="med"/>
                      <a:tailEnd type="none" w="med" len="med"/>
                    </a:lnT>
                    <a:lnB w="9525" cap="flat" cmpd="sng" algn="ctr">
                      <a:solidFill>
                        <a:srgbClr val="888888"/>
                      </a:solidFill>
                      <a:prstDash val="solid"/>
                      <a:round/>
                      <a:headEnd type="none" w="med" len="med"/>
                      <a:tailEnd type="none" w="med" len="med"/>
                    </a:lnB>
                    <a:solidFill>
                      <a:srgbClr val="FCFCFA"/>
                    </a:solidFill>
                  </a:tcPr>
                </a:tc>
                <a:extLst>
                  <a:ext uri="{0D108BD9-81ED-4DB2-BD59-A6C34878D82A}">
                    <a16:rowId xmlns:a16="http://schemas.microsoft.com/office/drawing/2014/main" val="10000"/>
                  </a:ext>
                </a:extLst>
              </a:tr>
              <a:tr h="0">
                <a:tc>
                  <a:txBody>
                    <a:bodyPr/>
                    <a:lstStyle/>
                    <a:p>
                      <a:r>
                        <a:rPr lang="en-US" dirty="0">
                          <a:effectLst/>
                          <a:latin typeface="Arial" panose="020B0604020202020204" pitchFamily="34" charset="0"/>
                        </a:rPr>
                        <a:t>HEAD</a:t>
                      </a:r>
                    </a:p>
                  </a:txBody>
                  <a:tcPr marL="57150" marR="57150" marT="57150" marB="57150" anchor="ctr">
                    <a:lnL>
                      <a:noFill/>
                    </a:lnL>
                    <a:lnR>
                      <a:noFill/>
                    </a:lnR>
                    <a:lnT w="9525" cap="flat" cmpd="sng" algn="ctr">
                      <a:solidFill>
                        <a:srgbClr val="888888"/>
                      </a:solidFill>
                      <a:prstDash val="solid"/>
                      <a:round/>
                      <a:headEnd type="none" w="med" len="med"/>
                      <a:tailEnd type="none" w="med" len="med"/>
                    </a:lnT>
                    <a:lnB>
                      <a:noFill/>
                    </a:lnB>
                    <a:solidFill>
                      <a:srgbClr val="FCFCFA"/>
                    </a:solidFill>
                  </a:tcPr>
                </a:tc>
                <a:tc>
                  <a:txBody>
                    <a:bodyPr/>
                    <a:lstStyle/>
                    <a:p>
                      <a:r>
                        <a:rPr lang="en-US">
                          <a:effectLst/>
                          <a:latin typeface="Arial" panose="020B0604020202020204" pitchFamily="34" charset="0"/>
                        </a:rPr>
                        <a:t>Last commit snapshot, next parent</a:t>
                      </a:r>
                    </a:p>
                  </a:txBody>
                  <a:tcPr marL="57150" marR="57150" marT="57150" marB="57150" anchor="ctr">
                    <a:lnL>
                      <a:noFill/>
                    </a:lnL>
                    <a:lnR>
                      <a:noFill/>
                    </a:lnR>
                    <a:lnT w="9525" cap="flat" cmpd="sng" algn="ctr">
                      <a:solidFill>
                        <a:srgbClr val="888888"/>
                      </a:solidFill>
                      <a:prstDash val="solid"/>
                      <a:round/>
                      <a:headEnd type="none" w="med" len="med"/>
                      <a:tailEnd type="none" w="med" len="med"/>
                    </a:lnT>
                    <a:lnB>
                      <a:noFill/>
                    </a:lnB>
                    <a:solidFill>
                      <a:srgbClr val="FCFCFA"/>
                    </a:solidFill>
                  </a:tcPr>
                </a:tc>
                <a:extLst>
                  <a:ext uri="{0D108BD9-81ED-4DB2-BD59-A6C34878D82A}">
                    <a16:rowId xmlns:a16="http://schemas.microsoft.com/office/drawing/2014/main" val="10001"/>
                  </a:ext>
                </a:extLst>
              </a:tr>
              <a:tr h="0">
                <a:tc>
                  <a:txBody>
                    <a:bodyPr/>
                    <a:lstStyle/>
                    <a:p>
                      <a:r>
                        <a:rPr lang="en-US">
                          <a:effectLst/>
                          <a:latin typeface="Arial" panose="020B0604020202020204" pitchFamily="34" charset="0"/>
                        </a:rPr>
                        <a:t>Index</a:t>
                      </a:r>
                    </a:p>
                  </a:txBody>
                  <a:tcPr marL="57150" marR="57150" marT="57150" marB="57150" anchor="ctr">
                    <a:lnL>
                      <a:noFill/>
                    </a:lnL>
                    <a:lnR>
                      <a:noFill/>
                    </a:lnR>
                    <a:lnT>
                      <a:noFill/>
                    </a:lnT>
                    <a:lnB>
                      <a:noFill/>
                    </a:lnB>
                    <a:solidFill>
                      <a:srgbClr val="FCFCFA"/>
                    </a:solidFill>
                  </a:tcPr>
                </a:tc>
                <a:tc>
                  <a:txBody>
                    <a:bodyPr/>
                    <a:lstStyle/>
                    <a:p>
                      <a:r>
                        <a:rPr lang="en-US">
                          <a:effectLst/>
                          <a:latin typeface="Arial" panose="020B0604020202020204" pitchFamily="34" charset="0"/>
                        </a:rPr>
                        <a:t>Proposed next commit snapshot</a:t>
                      </a:r>
                    </a:p>
                  </a:txBody>
                  <a:tcPr marL="57150" marR="57150" marT="57150" marB="57150" anchor="ctr">
                    <a:lnL>
                      <a:noFill/>
                    </a:lnL>
                    <a:lnR>
                      <a:noFill/>
                    </a:lnR>
                    <a:lnT>
                      <a:noFill/>
                    </a:lnT>
                    <a:lnB>
                      <a:noFill/>
                    </a:lnB>
                    <a:solidFill>
                      <a:srgbClr val="FCFCFA"/>
                    </a:solidFill>
                  </a:tcPr>
                </a:tc>
                <a:extLst>
                  <a:ext uri="{0D108BD9-81ED-4DB2-BD59-A6C34878D82A}">
                    <a16:rowId xmlns:a16="http://schemas.microsoft.com/office/drawing/2014/main" val="10002"/>
                  </a:ext>
                </a:extLst>
              </a:tr>
              <a:tr h="0">
                <a:tc>
                  <a:txBody>
                    <a:bodyPr/>
                    <a:lstStyle/>
                    <a:p>
                      <a:r>
                        <a:rPr lang="en-US">
                          <a:effectLst/>
                          <a:latin typeface="Arial" panose="020B0604020202020204" pitchFamily="34" charset="0"/>
                        </a:rPr>
                        <a:t>Working Directory</a:t>
                      </a:r>
                    </a:p>
                  </a:txBody>
                  <a:tcPr marL="57150" marR="57150" marT="57150" marB="57150" anchor="ctr">
                    <a:lnL>
                      <a:noFill/>
                    </a:lnL>
                    <a:lnR>
                      <a:noFill/>
                    </a:lnR>
                    <a:lnT>
                      <a:noFill/>
                    </a:lnT>
                    <a:lnB>
                      <a:noFill/>
                    </a:lnB>
                    <a:solidFill>
                      <a:srgbClr val="FCFCFA"/>
                    </a:solidFill>
                  </a:tcPr>
                </a:tc>
                <a:tc>
                  <a:txBody>
                    <a:bodyPr/>
                    <a:lstStyle/>
                    <a:p>
                      <a:r>
                        <a:rPr lang="en-US" dirty="0">
                          <a:effectLst/>
                          <a:latin typeface="Arial" panose="020B0604020202020204" pitchFamily="34" charset="0"/>
                        </a:rPr>
                        <a:t>Sandbox</a:t>
                      </a:r>
                    </a:p>
                  </a:txBody>
                  <a:tcPr marL="57150" marR="57150" marT="57150" marB="57150" anchor="ctr">
                    <a:lnL>
                      <a:noFill/>
                    </a:lnL>
                    <a:lnR>
                      <a:noFill/>
                    </a:lnR>
                    <a:lnT>
                      <a:noFill/>
                    </a:lnT>
                    <a:lnB>
                      <a:noFill/>
                    </a:lnB>
                    <a:solidFill>
                      <a:srgbClr val="FCFCFA"/>
                    </a:solidFill>
                  </a:tcPr>
                </a:tc>
                <a:extLst>
                  <a:ext uri="{0D108BD9-81ED-4DB2-BD59-A6C34878D82A}">
                    <a16:rowId xmlns:a16="http://schemas.microsoft.com/office/drawing/2014/main" val="10003"/>
                  </a:ext>
                </a:extLst>
              </a:tr>
            </a:tbl>
          </a:graphicData>
        </a:graphic>
      </p:graphicFrame>
      <p:sp>
        <p:nvSpPr>
          <p:cNvPr id="6" name="Rectangle 2"/>
          <p:cNvSpPr>
            <a:spLocks noChangeArrowheads="1"/>
          </p:cNvSpPr>
          <p:nvPr/>
        </p:nvSpPr>
        <p:spPr bwMode="auto">
          <a:xfrm>
            <a:off x="2589213" y="2975660"/>
            <a:ext cx="824752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70310134"/>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HEAD</a:t>
            </a:r>
          </a:p>
        </p:txBody>
      </p:sp>
      <p:sp>
        <p:nvSpPr>
          <p:cNvPr id="3" name="Content Placeholder 2"/>
          <p:cNvSpPr>
            <a:spLocks noGrp="1"/>
          </p:cNvSpPr>
          <p:nvPr>
            <p:ph idx="1"/>
          </p:nvPr>
        </p:nvSpPr>
        <p:spPr/>
        <p:txBody>
          <a:bodyPr/>
          <a:lstStyle/>
          <a:p>
            <a:r>
              <a:rPr lang="en-US" dirty="0"/>
              <a:t>HEAD is the pointer to the current branch reference, which is in turn a pointer to the last commit made on that branch. </a:t>
            </a:r>
            <a:endParaRPr lang="en-US" dirty="0" smtClean="0"/>
          </a:p>
          <a:p>
            <a:r>
              <a:rPr lang="en-US" dirty="0" smtClean="0"/>
              <a:t>That </a:t>
            </a:r>
            <a:r>
              <a:rPr lang="en-US" dirty="0"/>
              <a:t>means HEAD will be the parent of the next commit that is created. It’s generally simplest to think of HEAD as the snapshot of your last commit.</a:t>
            </a:r>
          </a:p>
        </p:txBody>
      </p:sp>
    </p:spTree>
    <p:extLst>
      <p:ext uri="{BB962C8B-B14F-4D97-AF65-F5344CB8AC3E}">
        <p14:creationId xmlns:p14="http://schemas.microsoft.com/office/powerpoint/2010/main" val="3398738942"/>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Index</a:t>
            </a:r>
          </a:p>
        </p:txBody>
      </p:sp>
      <p:sp>
        <p:nvSpPr>
          <p:cNvPr id="3" name="Content Placeholder 2"/>
          <p:cNvSpPr>
            <a:spLocks noGrp="1"/>
          </p:cNvSpPr>
          <p:nvPr>
            <p:ph idx="1"/>
          </p:nvPr>
        </p:nvSpPr>
        <p:spPr/>
        <p:txBody>
          <a:bodyPr/>
          <a:lstStyle/>
          <a:p>
            <a:r>
              <a:rPr lang="en-US" dirty="0"/>
              <a:t>The Index is your proposed next commit. </a:t>
            </a:r>
            <a:endParaRPr lang="en-US" dirty="0" smtClean="0"/>
          </a:p>
          <a:p>
            <a:r>
              <a:rPr lang="en-US" dirty="0" smtClean="0"/>
              <a:t>We’ve </a:t>
            </a:r>
            <a:r>
              <a:rPr lang="en-US" dirty="0"/>
              <a:t>also been referring to this concept as </a:t>
            </a:r>
            <a:r>
              <a:rPr lang="en-US" dirty="0" err="1"/>
              <a:t>Git’s</a:t>
            </a:r>
            <a:r>
              <a:rPr lang="en-US" dirty="0"/>
              <a:t> “Staging Area” as this is what </a:t>
            </a:r>
            <a:r>
              <a:rPr lang="en-US" dirty="0" err="1"/>
              <a:t>Git</a:t>
            </a:r>
            <a:r>
              <a:rPr lang="en-US" dirty="0"/>
              <a:t> looks at when you run </a:t>
            </a:r>
            <a:r>
              <a:rPr lang="en-US" dirty="0" err="1"/>
              <a:t>git</a:t>
            </a:r>
            <a:r>
              <a:rPr lang="en-US" dirty="0"/>
              <a:t> commit</a:t>
            </a:r>
            <a:r>
              <a:rPr lang="en-US" dirty="0" smtClean="0"/>
              <a:t>.</a:t>
            </a:r>
          </a:p>
          <a:p>
            <a:r>
              <a:rPr lang="en-US" dirty="0"/>
              <a:t>$ </a:t>
            </a:r>
            <a:r>
              <a:rPr lang="en-US" dirty="0" err="1"/>
              <a:t>git</a:t>
            </a:r>
            <a:r>
              <a:rPr lang="en-US" dirty="0"/>
              <a:t> ls-files -s</a:t>
            </a:r>
          </a:p>
        </p:txBody>
      </p:sp>
    </p:spTree>
    <p:extLst>
      <p:ext uri="{BB962C8B-B14F-4D97-AF65-F5344CB8AC3E}">
        <p14:creationId xmlns:p14="http://schemas.microsoft.com/office/powerpoint/2010/main" val="16858406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Git Generally Only Adds Data</a:t>
            </a:r>
          </a:p>
        </p:txBody>
      </p:sp>
      <p:sp>
        <p:nvSpPr>
          <p:cNvPr id="3" name="Content Placeholder 2"/>
          <p:cNvSpPr>
            <a:spLocks noGrp="1"/>
          </p:cNvSpPr>
          <p:nvPr>
            <p:ph idx="1"/>
          </p:nvPr>
        </p:nvSpPr>
        <p:spPr/>
        <p:txBody>
          <a:bodyPr/>
          <a:lstStyle/>
          <a:p>
            <a:r>
              <a:rPr lang="en-US" dirty="0"/>
              <a:t>When you do actions in Git, nearly all of them only add data to the Git </a:t>
            </a:r>
            <a:r>
              <a:rPr lang="en-US" dirty="0" smtClean="0"/>
              <a:t>database</a:t>
            </a:r>
          </a:p>
          <a:p>
            <a:r>
              <a:rPr lang="en-US" dirty="0"/>
              <a:t>A</a:t>
            </a:r>
            <a:r>
              <a:rPr lang="en-US" dirty="0" smtClean="0"/>
              <a:t>fter </a:t>
            </a:r>
            <a:r>
              <a:rPr lang="en-US" dirty="0"/>
              <a:t>you commit a snapshot into Git, it is very difficult to lose, especially if you regularly push your database to another repository.</a:t>
            </a:r>
          </a:p>
        </p:txBody>
      </p:sp>
    </p:spTree>
    <p:extLst>
      <p:ext uri="{BB962C8B-B14F-4D97-AF65-F5344CB8AC3E}">
        <p14:creationId xmlns:p14="http://schemas.microsoft.com/office/powerpoint/2010/main" val="186536323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Working Directory</a:t>
            </a:r>
          </a:p>
        </p:txBody>
      </p:sp>
      <p:sp>
        <p:nvSpPr>
          <p:cNvPr id="3" name="Content Placeholder 2"/>
          <p:cNvSpPr>
            <a:spLocks noGrp="1"/>
          </p:cNvSpPr>
          <p:nvPr>
            <p:ph idx="1"/>
          </p:nvPr>
        </p:nvSpPr>
        <p:spPr/>
        <p:txBody>
          <a:bodyPr/>
          <a:lstStyle/>
          <a:p>
            <a:r>
              <a:rPr lang="en-US" dirty="0"/>
              <a:t>Finally, you have your working directory. The other two trees store their content in an efficient but inconvenient manner, inside the .</a:t>
            </a:r>
            <a:r>
              <a:rPr lang="en-US" dirty="0" err="1"/>
              <a:t>git</a:t>
            </a:r>
            <a:r>
              <a:rPr lang="en-US" dirty="0"/>
              <a:t> folder</a:t>
            </a:r>
            <a:r>
              <a:rPr lang="en-US" dirty="0" smtClean="0"/>
              <a:t>.</a:t>
            </a:r>
          </a:p>
          <a:p>
            <a:r>
              <a:rPr lang="en-US" dirty="0"/>
              <a:t>The Working Directory unpacks them into actual files, which makes it much easier for you to edit them. </a:t>
            </a:r>
            <a:endParaRPr lang="en-US" dirty="0" smtClean="0"/>
          </a:p>
          <a:p>
            <a:r>
              <a:rPr lang="en-US" dirty="0" smtClean="0"/>
              <a:t>Think </a:t>
            </a:r>
            <a:r>
              <a:rPr lang="en-US" dirty="0"/>
              <a:t>of the Working Directory as a </a:t>
            </a:r>
            <a:r>
              <a:rPr lang="en-US" b="1" dirty="0"/>
              <a:t>sandbox</a:t>
            </a:r>
            <a:r>
              <a:rPr lang="en-US" dirty="0"/>
              <a:t>, where you can try changes out before committing them to your staging area (index) and then to history.</a:t>
            </a:r>
          </a:p>
        </p:txBody>
      </p:sp>
    </p:spTree>
    <p:extLst>
      <p:ext uri="{BB962C8B-B14F-4D97-AF65-F5344CB8AC3E}">
        <p14:creationId xmlns:p14="http://schemas.microsoft.com/office/powerpoint/2010/main" val="115464285"/>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smtClean="0"/>
              <a:t>Workflow Processed</a:t>
            </a:r>
            <a:endParaRPr lang="en-US" dirty="0"/>
          </a:p>
        </p:txBody>
      </p:sp>
      <p:sp>
        <p:nvSpPr>
          <p:cNvPr id="3" name="Content Placeholder 2"/>
          <p:cNvSpPr>
            <a:spLocks noGrp="1"/>
          </p:cNvSpPr>
          <p:nvPr>
            <p:ph idx="1"/>
          </p:nvPr>
        </p:nvSpPr>
        <p:spPr/>
        <p:txBody>
          <a:bodyPr/>
          <a:lstStyle/>
          <a:p>
            <a:r>
              <a:rPr lang="en-US" dirty="0" err="1"/>
              <a:t>Git’s</a:t>
            </a:r>
            <a:r>
              <a:rPr lang="en-US" dirty="0"/>
              <a:t> main purpose is to record snapshots of your project in successively better states, by manipulating these three trees</a:t>
            </a:r>
            <a:r>
              <a:rPr lang="en-US" dirty="0" smtClean="0"/>
              <a: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5976" y="2953403"/>
            <a:ext cx="5913121" cy="3259608"/>
          </a:xfrm>
          <a:prstGeom prst="rect">
            <a:avLst/>
          </a:prstGeom>
        </p:spPr>
      </p:pic>
    </p:spTree>
    <p:extLst>
      <p:ext uri="{BB962C8B-B14F-4D97-AF65-F5344CB8AC3E}">
        <p14:creationId xmlns:p14="http://schemas.microsoft.com/office/powerpoint/2010/main" val="1480126812"/>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smtClean="0"/>
              <a:t>Workflow - </a:t>
            </a:r>
            <a:r>
              <a:rPr lang="en-US" dirty="0" err="1" smtClean="0"/>
              <a:t>Init</a:t>
            </a:r>
            <a:endParaRPr lang="en-US" dirty="0"/>
          </a:p>
        </p:txBody>
      </p:sp>
      <p:sp>
        <p:nvSpPr>
          <p:cNvPr id="3" name="Content Placeholder 2"/>
          <p:cNvSpPr>
            <a:spLocks noGrp="1"/>
          </p:cNvSpPr>
          <p:nvPr>
            <p:ph idx="1"/>
          </p:nvPr>
        </p:nvSpPr>
        <p:spPr/>
        <p:txBody>
          <a:bodyPr/>
          <a:lstStyle/>
          <a:p>
            <a:r>
              <a:rPr lang="en-US" dirty="0"/>
              <a:t> Now we run </a:t>
            </a:r>
            <a:r>
              <a:rPr lang="en-US" dirty="0" err="1"/>
              <a:t>git</a:t>
            </a:r>
            <a:r>
              <a:rPr lang="en-US" dirty="0"/>
              <a:t> </a:t>
            </a:r>
            <a:r>
              <a:rPr lang="en-US" dirty="0" err="1"/>
              <a:t>init</a:t>
            </a:r>
            <a:r>
              <a:rPr lang="en-US" dirty="0"/>
              <a:t>, which will create a </a:t>
            </a:r>
            <a:r>
              <a:rPr lang="en-US" dirty="0" err="1"/>
              <a:t>Git</a:t>
            </a:r>
            <a:r>
              <a:rPr lang="en-US" dirty="0"/>
              <a:t> repository with a HEAD reference which points to an unborn branch (master doesn’t exist yet</a:t>
            </a:r>
            <a:r>
              <a:rPr lang="en-US" dirty="0" smtClean="0"/>
              <a:t>).</a:t>
            </a:r>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486" y="2804171"/>
            <a:ext cx="4619896" cy="3713242"/>
          </a:xfrm>
          <a:prstGeom prst="rect">
            <a:avLst/>
          </a:prstGeom>
        </p:spPr>
      </p:pic>
    </p:spTree>
    <p:extLst>
      <p:ext uri="{BB962C8B-B14F-4D97-AF65-F5344CB8AC3E}">
        <p14:creationId xmlns:p14="http://schemas.microsoft.com/office/powerpoint/2010/main" val="1649316197"/>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smtClean="0"/>
              <a:t>Workflow – Add file</a:t>
            </a:r>
            <a:endParaRPr lang="en-US" dirty="0"/>
          </a:p>
        </p:txBody>
      </p:sp>
      <p:sp>
        <p:nvSpPr>
          <p:cNvPr id="3" name="Content Placeholder 2"/>
          <p:cNvSpPr>
            <a:spLocks noGrp="1"/>
          </p:cNvSpPr>
          <p:nvPr>
            <p:ph idx="1"/>
          </p:nvPr>
        </p:nvSpPr>
        <p:spPr/>
        <p:txBody>
          <a:bodyPr/>
          <a:lstStyle/>
          <a:p>
            <a:r>
              <a:rPr lang="en-US" dirty="0"/>
              <a:t>Now we want to commit this file, so we use </a:t>
            </a:r>
            <a:r>
              <a:rPr lang="en-US" dirty="0" err="1"/>
              <a:t>git</a:t>
            </a:r>
            <a:r>
              <a:rPr lang="en-US" dirty="0"/>
              <a:t> add to take content in the Working Directory </a:t>
            </a:r>
            <a:endParaRPr lang="en-US" dirty="0" smtClean="0"/>
          </a:p>
          <a:p>
            <a:r>
              <a:rPr lang="en-US" dirty="0" smtClean="0"/>
              <a:t>and </a:t>
            </a:r>
            <a:r>
              <a:rPr lang="en-US" dirty="0"/>
              <a:t>copy it to the Index.</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1793" y="2725651"/>
            <a:ext cx="4184469" cy="3577721"/>
          </a:xfrm>
          <a:prstGeom prst="rect">
            <a:avLst/>
          </a:prstGeom>
        </p:spPr>
      </p:pic>
    </p:spTree>
    <p:extLst>
      <p:ext uri="{BB962C8B-B14F-4D97-AF65-F5344CB8AC3E}">
        <p14:creationId xmlns:p14="http://schemas.microsoft.com/office/powerpoint/2010/main" val="456001269"/>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smtClean="0"/>
              <a:t>Workflow - Commit</a:t>
            </a:r>
            <a:endParaRPr lang="en-US" dirty="0"/>
          </a:p>
        </p:txBody>
      </p:sp>
      <p:sp>
        <p:nvSpPr>
          <p:cNvPr id="3" name="Content Placeholder 2"/>
          <p:cNvSpPr>
            <a:spLocks noGrp="1"/>
          </p:cNvSpPr>
          <p:nvPr>
            <p:ph idx="1"/>
          </p:nvPr>
        </p:nvSpPr>
        <p:spPr/>
        <p:txBody>
          <a:bodyPr/>
          <a:lstStyle/>
          <a:p>
            <a:r>
              <a:rPr lang="en-US" dirty="0"/>
              <a:t>Then we run </a:t>
            </a:r>
            <a:r>
              <a:rPr lang="en-US" dirty="0" err="1"/>
              <a:t>git</a:t>
            </a:r>
            <a:r>
              <a:rPr lang="en-US" dirty="0"/>
              <a:t> commit, which takes the contents of the Index and saves it as a permanent snapshot, creates a commit object which points to that snapshot, and updates master to point to that commit</a:t>
            </a:r>
            <a:r>
              <a:rPr lang="en-US" dirty="0" smtClean="0"/>
              <a:t>.</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8632" y="3059466"/>
            <a:ext cx="3957961" cy="3473111"/>
          </a:xfrm>
          <a:prstGeom prst="rect">
            <a:avLst/>
          </a:prstGeom>
        </p:spPr>
      </p:pic>
    </p:spTree>
    <p:extLst>
      <p:ext uri="{BB962C8B-B14F-4D97-AF65-F5344CB8AC3E}">
        <p14:creationId xmlns:p14="http://schemas.microsoft.com/office/powerpoint/2010/main" val="1981581712"/>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Workflow </a:t>
            </a:r>
            <a:r>
              <a:rPr lang="en-US" dirty="0" smtClean="0"/>
              <a:t>– Edit existed file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62400" y="1316065"/>
            <a:ext cx="5237362" cy="4595785"/>
          </a:xfrm>
        </p:spPr>
      </p:pic>
    </p:spTree>
    <p:extLst>
      <p:ext uri="{BB962C8B-B14F-4D97-AF65-F5344CB8AC3E}">
        <p14:creationId xmlns:p14="http://schemas.microsoft.com/office/powerpoint/2010/main" val="4243498464"/>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Workflow – </a:t>
            </a:r>
            <a:r>
              <a:rPr lang="en-US" dirty="0" smtClean="0"/>
              <a:t>Staged Files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23503" y="1698170"/>
            <a:ext cx="5112085" cy="4485855"/>
          </a:xfrm>
        </p:spPr>
      </p:pic>
    </p:spTree>
    <p:extLst>
      <p:ext uri="{BB962C8B-B14F-4D97-AF65-F5344CB8AC3E}">
        <p14:creationId xmlns:p14="http://schemas.microsoft.com/office/powerpoint/2010/main" val="3943332896"/>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Workflow – </a:t>
            </a:r>
            <a:r>
              <a:rPr lang="en-US" dirty="0" smtClean="0"/>
              <a:t>Commit modified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80114" y="1507109"/>
            <a:ext cx="5019648" cy="4404741"/>
          </a:xfrm>
        </p:spPr>
      </p:pic>
    </p:spTree>
    <p:extLst>
      <p:ext uri="{BB962C8B-B14F-4D97-AF65-F5344CB8AC3E}">
        <p14:creationId xmlns:p14="http://schemas.microsoft.com/office/powerpoint/2010/main" val="2880704426"/>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Role of Reset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0880" y="1264555"/>
            <a:ext cx="6078007" cy="4999161"/>
          </a:xfrm>
        </p:spPr>
      </p:pic>
    </p:spTree>
    <p:extLst>
      <p:ext uri="{BB962C8B-B14F-4D97-AF65-F5344CB8AC3E}">
        <p14:creationId xmlns:p14="http://schemas.microsoft.com/office/powerpoint/2010/main" val="1509423912"/>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Move HEAD</a:t>
            </a:r>
          </a:p>
        </p:txBody>
      </p:sp>
      <p:sp>
        <p:nvSpPr>
          <p:cNvPr id="3" name="Content Placeholder 2"/>
          <p:cNvSpPr>
            <a:spLocks noGrp="1"/>
          </p:cNvSpPr>
          <p:nvPr>
            <p:ph idx="1"/>
          </p:nvPr>
        </p:nvSpPr>
        <p:spPr/>
        <p:txBody>
          <a:bodyPr/>
          <a:lstStyle/>
          <a:p>
            <a:r>
              <a:rPr lang="en-US" dirty="0" smtClean="0"/>
              <a:t>Running </a:t>
            </a:r>
            <a:r>
              <a:rPr lang="en-US" b="1" dirty="0" err="1"/>
              <a:t>git</a:t>
            </a:r>
            <a:r>
              <a:rPr lang="en-US" b="1" dirty="0"/>
              <a:t> reset 9e5e6a4 </a:t>
            </a:r>
            <a:r>
              <a:rPr lang="en-US" dirty="0"/>
              <a:t>will start by making master point to </a:t>
            </a:r>
            <a:r>
              <a:rPr lang="en-US" b="1" dirty="0" smtClean="0"/>
              <a:t>9e5e6a4</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0707" y="2544819"/>
            <a:ext cx="3914503" cy="3434976"/>
          </a:xfrm>
          <a:prstGeom prst="rect">
            <a:avLst/>
          </a:prstGeom>
        </p:spPr>
      </p:pic>
    </p:spTree>
    <p:extLst>
      <p:ext uri="{BB962C8B-B14F-4D97-AF65-F5344CB8AC3E}">
        <p14:creationId xmlns:p14="http://schemas.microsoft.com/office/powerpoint/2010/main" val="32260329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Three States</a:t>
            </a:r>
          </a:p>
        </p:txBody>
      </p:sp>
      <p:sp>
        <p:nvSpPr>
          <p:cNvPr id="3" name="Content Placeholder 2"/>
          <p:cNvSpPr>
            <a:spLocks noGrp="1"/>
          </p:cNvSpPr>
          <p:nvPr>
            <p:ph idx="1"/>
          </p:nvPr>
        </p:nvSpPr>
        <p:spPr/>
        <p:txBody>
          <a:bodyPr/>
          <a:lstStyle/>
          <a:p>
            <a:r>
              <a:rPr lang="en-US" dirty="0"/>
              <a:t>This is the main thing to remember about Git if you want the rest of your learning process to go smoothly</a:t>
            </a:r>
            <a:r>
              <a:rPr lang="en-US" dirty="0" smtClean="0"/>
              <a:t>.</a:t>
            </a:r>
          </a:p>
          <a:p>
            <a:r>
              <a:rPr lang="en-US" dirty="0"/>
              <a:t> Git has three main states that your files can reside in: committed, modified, and staged.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1625" y="3536372"/>
            <a:ext cx="4722811" cy="2603450"/>
          </a:xfrm>
          <a:prstGeom prst="rect">
            <a:avLst/>
          </a:prstGeom>
        </p:spPr>
      </p:pic>
    </p:spTree>
    <p:extLst>
      <p:ext uri="{BB962C8B-B14F-4D97-AF65-F5344CB8AC3E}">
        <p14:creationId xmlns:p14="http://schemas.microsoft.com/office/powerpoint/2010/main" val="2632661543"/>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Updating the Index (--mixed)</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32069" y="1377199"/>
            <a:ext cx="5167693" cy="4534651"/>
          </a:xfrm>
        </p:spPr>
      </p:pic>
    </p:spTree>
    <p:extLst>
      <p:ext uri="{BB962C8B-B14F-4D97-AF65-F5344CB8AC3E}">
        <p14:creationId xmlns:p14="http://schemas.microsoft.com/office/powerpoint/2010/main" val="3663716825"/>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669" y="624110"/>
            <a:ext cx="9910943" cy="1280890"/>
          </a:xfrm>
        </p:spPr>
        <p:txBody>
          <a:bodyPr/>
          <a:lstStyle/>
          <a:p>
            <a:r>
              <a:rPr lang="en-US" dirty="0"/>
              <a:t>Step 3: Updating the Working Directory (--hard)</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89120" y="1690512"/>
            <a:ext cx="4810642" cy="4221338"/>
          </a:xfrm>
        </p:spPr>
      </p:pic>
    </p:spTree>
    <p:extLst>
      <p:ext uri="{BB962C8B-B14F-4D97-AF65-F5344CB8AC3E}">
        <p14:creationId xmlns:p14="http://schemas.microsoft.com/office/powerpoint/2010/main" val="2113982388"/>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	The </a:t>
            </a:r>
            <a:r>
              <a:rPr lang="en-US" dirty="0"/>
              <a:t>reset command overwrites these three trees in a specific order, stopping when </a:t>
            </a:r>
            <a:r>
              <a:rPr lang="en-US" dirty="0" smtClean="0"/>
              <a:t>	you </a:t>
            </a:r>
            <a:r>
              <a:rPr lang="en-US" dirty="0"/>
              <a:t>tell it to</a:t>
            </a:r>
            <a:r>
              <a:rPr lang="en-US" dirty="0" smtClean="0"/>
              <a:t>:</a:t>
            </a:r>
            <a:endParaRPr lang="en-US" dirty="0"/>
          </a:p>
          <a:p>
            <a:pPr lvl="2"/>
            <a:r>
              <a:rPr lang="en-US" dirty="0"/>
              <a:t>Move the branch HEAD points to (stop here if --soft</a:t>
            </a:r>
            <a:r>
              <a:rPr lang="en-US" dirty="0" smtClean="0"/>
              <a:t>)</a:t>
            </a:r>
            <a:endParaRPr lang="en-US" dirty="0"/>
          </a:p>
          <a:p>
            <a:pPr lvl="2"/>
            <a:r>
              <a:rPr lang="en-US" dirty="0"/>
              <a:t>Make the Index look like HEAD (stop here unless --hard</a:t>
            </a:r>
            <a:r>
              <a:rPr lang="en-US" dirty="0" smtClean="0"/>
              <a:t>)</a:t>
            </a:r>
            <a:endParaRPr lang="en-US" dirty="0"/>
          </a:p>
          <a:p>
            <a:pPr lvl="2"/>
            <a:r>
              <a:rPr lang="en-US" dirty="0"/>
              <a:t>Make the Working Directory look like the </a:t>
            </a:r>
            <a:r>
              <a:rPr lang="en-US" dirty="0" smtClean="0"/>
              <a:t>Index</a:t>
            </a:r>
            <a:endParaRPr lang="en-US" dirty="0"/>
          </a:p>
        </p:txBody>
      </p:sp>
    </p:spTree>
    <p:extLst>
      <p:ext uri="{BB962C8B-B14F-4D97-AF65-F5344CB8AC3E}">
        <p14:creationId xmlns:p14="http://schemas.microsoft.com/office/powerpoint/2010/main" val="377020536"/>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Reset With a Path</a:t>
            </a:r>
          </a:p>
        </p:txBody>
      </p:sp>
      <p:sp>
        <p:nvSpPr>
          <p:cNvPr id="3" name="Content Placeholder 2"/>
          <p:cNvSpPr>
            <a:spLocks noGrp="1"/>
          </p:cNvSpPr>
          <p:nvPr>
            <p:ph idx="1"/>
          </p:nvPr>
        </p:nvSpPr>
        <p:spPr>
          <a:xfrm>
            <a:off x="1892526" y="2133600"/>
            <a:ext cx="5396548" cy="3777622"/>
          </a:xfrm>
        </p:spPr>
        <p:txBody>
          <a:bodyPr/>
          <a:lstStyle/>
          <a:p>
            <a:pPr marL="457200" lvl="1" indent="0">
              <a:buNone/>
            </a:pPr>
            <a:r>
              <a:rPr lang="en-US" dirty="0"/>
              <a:t>So, assume we run </a:t>
            </a:r>
            <a:r>
              <a:rPr lang="en-US" b="1" dirty="0" err="1"/>
              <a:t>git</a:t>
            </a:r>
            <a:r>
              <a:rPr lang="en-US" b="1" dirty="0"/>
              <a:t> reset file.txt</a:t>
            </a:r>
            <a:r>
              <a:rPr lang="en-US" dirty="0"/>
              <a:t>. This form (since you did not specify a commit SHA-1 or branch, and you didn’t specify --soft or --hard) is shorthand for </a:t>
            </a:r>
            <a:r>
              <a:rPr lang="en-US" b="1" dirty="0" err="1"/>
              <a:t>git</a:t>
            </a:r>
            <a:r>
              <a:rPr lang="en-US" b="1" dirty="0"/>
              <a:t> reset --mixed HEAD file.txt, </a:t>
            </a:r>
            <a:r>
              <a:rPr lang="en-US" dirty="0"/>
              <a:t>which will:</a:t>
            </a:r>
          </a:p>
          <a:p>
            <a:pPr lvl="2" indent="-285750"/>
            <a:r>
              <a:rPr lang="en-US" dirty="0"/>
              <a:t>Move the branch HEAD points to (skipped)</a:t>
            </a:r>
          </a:p>
          <a:p>
            <a:pPr lvl="2" indent="-285750"/>
            <a:r>
              <a:rPr lang="en-US" dirty="0"/>
              <a:t>Make the Index look like HEAD (stop here)</a:t>
            </a:r>
          </a:p>
          <a:p>
            <a:pPr marL="457200" lvl="1" indent="0">
              <a:buNone/>
            </a:pPr>
            <a:r>
              <a:rPr lang="en-US" dirty="0"/>
              <a:t>So it essentially just copies file.txt from HEAD to the Index.</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9668" y="2133600"/>
            <a:ext cx="4098735" cy="3596640"/>
          </a:xfrm>
          <a:prstGeom prst="rect">
            <a:avLst/>
          </a:prstGeom>
        </p:spPr>
      </p:pic>
    </p:spTree>
    <p:extLst>
      <p:ext uri="{BB962C8B-B14F-4D97-AF65-F5344CB8AC3E}">
        <p14:creationId xmlns:p14="http://schemas.microsoft.com/office/powerpoint/2010/main" val="3838300761"/>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 It Out</a:t>
            </a:r>
          </a:p>
        </p:txBody>
      </p:sp>
      <p:sp>
        <p:nvSpPr>
          <p:cNvPr id="3" name="Content Placeholder 2"/>
          <p:cNvSpPr>
            <a:spLocks noGrp="1"/>
          </p:cNvSpPr>
          <p:nvPr>
            <p:ph idx="1"/>
          </p:nvPr>
        </p:nvSpPr>
        <p:spPr/>
        <p:txBody>
          <a:bodyPr/>
          <a:lstStyle/>
          <a:p>
            <a:r>
              <a:rPr lang="en-US" dirty="0"/>
              <a:t>Finally, you may wonder what the difference between checkout and reset is. Like reset, checkout manipulates the three trees, and it is a bit different depending on whether you give the command a file path or not</a:t>
            </a:r>
            <a:r>
              <a:rPr lang="en-US" dirty="0" smtClean="0"/>
              <a:t>.</a:t>
            </a:r>
          </a:p>
          <a:p>
            <a:r>
              <a:rPr lang="en-US" dirty="0"/>
              <a:t>First, unlike reset --hard, checkout is working-directory safe; it will check to make sure it’s not blowing away files that have changes to them. </a:t>
            </a:r>
            <a:endParaRPr lang="en-US" dirty="0" smtClean="0"/>
          </a:p>
          <a:p>
            <a:r>
              <a:rPr lang="en-US" dirty="0"/>
              <a:t>The second important difference is how it updates HEAD. Where reset will move the branch that HEAD points to, checkout will move HEAD itself to point to another branch.</a:t>
            </a:r>
          </a:p>
        </p:txBody>
      </p:sp>
    </p:spTree>
    <p:extLst>
      <p:ext uri="{BB962C8B-B14F-4D97-AF65-F5344CB8AC3E}">
        <p14:creationId xmlns:p14="http://schemas.microsoft.com/office/powerpoint/2010/main" val="371347720"/>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 It Out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87931" y="1905000"/>
            <a:ext cx="5181935" cy="3918838"/>
          </a:xfrm>
        </p:spPr>
      </p:pic>
    </p:spTree>
    <p:extLst>
      <p:ext uri="{BB962C8B-B14F-4D97-AF65-F5344CB8AC3E}">
        <p14:creationId xmlns:p14="http://schemas.microsoft.com/office/powerpoint/2010/main" val="2565747367"/>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graphicFrame>
        <p:nvGraphicFramePr>
          <p:cNvPr id="7" name="Content Placeholder 6"/>
          <p:cNvGraphicFramePr>
            <a:graphicFrameLocks noGrp="1"/>
          </p:cNvGraphicFramePr>
          <p:nvPr>
            <p:ph idx="1"/>
            <p:extLst/>
          </p:nvPr>
        </p:nvGraphicFramePr>
        <p:xfrm>
          <a:off x="5554640" y="1567542"/>
          <a:ext cx="6414448" cy="3911251"/>
        </p:xfrm>
        <a:graphic>
          <a:graphicData uri="http://schemas.openxmlformats.org/drawingml/2006/table">
            <a:tbl>
              <a:tblPr/>
              <a:tblGrid>
                <a:gridCol w="2415653">
                  <a:extLst>
                    <a:ext uri="{9D8B030D-6E8A-4147-A177-3AD203B41FA5}">
                      <a16:colId xmlns:a16="http://schemas.microsoft.com/office/drawing/2014/main" val="20000"/>
                    </a:ext>
                  </a:extLst>
                </a:gridCol>
                <a:gridCol w="1119116">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1050879">
                  <a:extLst>
                    <a:ext uri="{9D8B030D-6E8A-4147-A177-3AD203B41FA5}">
                      <a16:colId xmlns:a16="http://schemas.microsoft.com/office/drawing/2014/main" val="20004"/>
                    </a:ext>
                  </a:extLst>
                </a:gridCol>
              </a:tblGrid>
              <a:tr h="70660">
                <a:tc>
                  <a:txBody>
                    <a:bodyPr/>
                    <a:lstStyle/>
                    <a:p>
                      <a:pPr algn="l"/>
                      <a:endParaRPr lang="en-US" sz="1200" b="1" dirty="0">
                        <a:effectLst/>
                        <a:latin typeface="Arial" panose="020B0604020202020204" pitchFamily="34" charset="0"/>
                      </a:endParaRPr>
                    </a:p>
                  </a:txBody>
                  <a:tcPr marL="10391" marR="10391" marT="10391" marB="10391" anchor="ctr">
                    <a:lnL>
                      <a:noFill/>
                    </a:lnL>
                    <a:lnR>
                      <a:noFill/>
                    </a:lnR>
                    <a:lnT w="9525" cap="flat" cmpd="sng" algn="ctr">
                      <a:solidFill>
                        <a:srgbClr val="888888"/>
                      </a:solidFill>
                      <a:prstDash val="solid"/>
                      <a:round/>
                      <a:headEnd type="none" w="med" len="med"/>
                      <a:tailEnd type="none" w="med" len="med"/>
                    </a:lnT>
                    <a:lnB w="9525" cap="flat" cmpd="sng" algn="ctr">
                      <a:solidFill>
                        <a:srgbClr val="888888"/>
                      </a:solidFill>
                      <a:prstDash val="solid"/>
                      <a:round/>
                      <a:headEnd type="none" w="med" len="med"/>
                      <a:tailEnd type="none" w="med" len="med"/>
                    </a:lnB>
                    <a:solidFill>
                      <a:srgbClr val="FCFCFA"/>
                    </a:solidFill>
                  </a:tcPr>
                </a:tc>
                <a:tc>
                  <a:txBody>
                    <a:bodyPr/>
                    <a:lstStyle/>
                    <a:p>
                      <a:pPr algn="l"/>
                      <a:r>
                        <a:rPr lang="en-US" sz="1200" b="1">
                          <a:effectLst/>
                          <a:latin typeface="Arial" panose="020B0604020202020204" pitchFamily="34" charset="0"/>
                        </a:rPr>
                        <a:t>HEAD</a:t>
                      </a:r>
                    </a:p>
                  </a:txBody>
                  <a:tcPr marL="10391" marR="10391" marT="10391" marB="10391" anchor="ctr">
                    <a:lnL>
                      <a:noFill/>
                    </a:lnL>
                    <a:lnR>
                      <a:noFill/>
                    </a:lnR>
                    <a:lnT w="9525" cap="flat" cmpd="sng" algn="ctr">
                      <a:solidFill>
                        <a:srgbClr val="888888"/>
                      </a:solidFill>
                      <a:prstDash val="solid"/>
                      <a:round/>
                      <a:headEnd type="none" w="med" len="med"/>
                      <a:tailEnd type="none" w="med" len="med"/>
                    </a:lnT>
                    <a:lnB w="9525" cap="flat" cmpd="sng" algn="ctr">
                      <a:solidFill>
                        <a:srgbClr val="888888"/>
                      </a:solidFill>
                      <a:prstDash val="solid"/>
                      <a:round/>
                      <a:headEnd type="none" w="med" len="med"/>
                      <a:tailEnd type="none" w="med" len="med"/>
                    </a:lnB>
                    <a:solidFill>
                      <a:srgbClr val="FCFCFA"/>
                    </a:solidFill>
                  </a:tcPr>
                </a:tc>
                <a:tc>
                  <a:txBody>
                    <a:bodyPr/>
                    <a:lstStyle/>
                    <a:p>
                      <a:pPr algn="l"/>
                      <a:r>
                        <a:rPr lang="en-US" sz="1200" b="1">
                          <a:effectLst/>
                          <a:latin typeface="Arial" panose="020B0604020202020204" pitchFamily="34" charset="0"/>
                        </a:rPr>
                        <a:t>Index</a:t>
                      </a:r>
                    </a:p>
                  </a:txBody>
                  <a:tcPr marL="10391" marR="10391" marT="10391" marB="10391" anchor="ctr">
                    <a:lnL>
                      <a:noFill/>
                    </a:lnL>
                    <a:lnR>
                      <a:noFill/>
                    </a:lnR>
                    <a:lnT w="9525" cap="flat" cmpd="sng" algn="ctr">
                      <a:solidFill>
                        <a:srgbClr val="888888"/>
                      </a:solidFill>
                      <a:prstDash val="solid"/>
                      <a:round/>
                      <a:headEnd type="none" w="med" len="med"/>
                      <a:tailEnd type="none" w="med" len="med"/>
                    </a:lnT>
                    <a:lnB w="9525" cap="flat" cmpd="sng" algn="ctr">
                      <a:solidFill>
                        <a:srgbClr val="888888"/>
                      </a:solidFill>
                      <a:prstDash val="solid"/>
                      <a:round/>
                      <a:headEnd type="none" w="med" len="med"/>
                      <a:tailEnd type="none" w="med" len="med"/>
                    </a:lnB>
                    <a:solidFill>
                      <a:srgbClr val="FCFCFA"/>
                    </a:solidFill>
                  </a:tcPr>
                </a:tc>
                <a:tc>
                  <a:txBody>
                    <a:bodyPr/>
                    <a:lstStyle/>
                    <a:p>
                      <a:pPr algn="l"/>
                      <a:r>
                        <a:rPr lang="en-US" sz="1200" b="1">
                          <a:effectLst/>
                          <a:latin typeface="Arial" panose="020B0604020202020204" pitchFamily="34" charset="0"/>
                        </a:rPr>
                        <a:t>Workdir</a:t>
                      </a:r>
                    </a:p>
                  </a:txBody>
                  <a:tcPr marL="10391" marR="10391" marT="10391" marB="10391" anchor="ctr">
                    <a:lnL>
                      <a:noFill/>
                    </a:lnL>
                    <a:lnR>
                      <a:noFill/>
                    </a:lnR>
                    <a:lnT w="9525" cap="flat" cmpd="sng" algn="ctr">
                      <a:solidFill>
                        <a:srgbClr val="888888"/>
                      </a:solidFill>
                      <a:prstDash val="solid"/>
                      <a:round/>
                      <a:headEnd type="none" w="med" len="med"/>
                      <a:tailEnd type="none" w="med" len="med"/>
                    </a:lnT>
                    <a:lnB w="9525" cap="flat" cmpd="sng" algn="ctr">
                      <a:solidFill>
                        <a:srgbClr val="888888"/>
                      </a:solidFill>
                      <a:prstDash val="solid"/>
                      <a:round/>
                      <a:headEnd type="none" w="med" len="med"/>
                      <a:tailEnd type="none" w="med" len="med"/>
                    </a:lnB>
                    <a:solidFill>
                      <a:srgbClr val="FCFCFA"/>
                    </a:solidFill>
                  </a:tcPr>
                </a:tc>
                <a:tc>
                  <a:txBody>
                    <a:bodyPr/>
                    <a:lstStyle/>
                    <a:p>
                      <a:pPr algn="l"/>
                      <a:r>
                        <a:rPr lang="en-US" sz="1200" b="1">
                          <a:effectLst/>
                          <a:latin typeface="Arial" panose="020B0604020202020204" pitchFamily="34" charset="0"/>
                        </a:rPr>
                        <a:t>WD Safe?</a:t>
                      </a:r>
                    </a:p>
                  </a:txBody>
                  <a:tcPr marL="10391" marR="10391" marT="10391" marB="10391" anchor="ctr">
                    <a:lnL>
                      <a:noFill/>
                    </a:lnL>
                    <a:lnR>
                      <a:noFill/>
                    </a:lnR>
                    <a:lnT w="9525" cap="flat" cmpd="sng" algn="ctr">
                      <a:solidFill>
                        <a:srgbClr val="888888"/>
                      </a:solidFill>
                      <a:prstDash val="solid"/>
                      <a:round/>
                      <a:headEnd type="none" w="med" len="med"/>
                      <a:tailEnd type="none" w="med" len="med"/>
                    </a:lnT>
                    <a:lnB w="9525" cap="flat" cmpd="sng" algn="ctr">
                      <a:solidFill>
                        <a:srgbClr val="888888"/>
                      </a:solidFill>
                      <a:prstDash val="solid"/>
                      <a:round/>
                      <a:headEnd type="none" w="med" len="med"/>
                      <a:tailEnd type="none" w="med" len="med"/>
                    </a:lnB>
                    <a:solidFill>
                      <a:srgbClr val="FCFCFA"/>
                    </a:solidFill>
                  </a:tcPr>
                </a:tc>
                <a:extLst>
                  <a:ext uri="{0D108BD9-81ED-4DB2-BD59-A6C34878D82A}">
                    <a16:rowId xmlns:a16="http://schemas.microsoft.com/office/drawing/2014/main" val="10000"/>
                  </a:ext>
                </a:extLst>
              </a:tr>
              <a:tr h="419806">
                <a:tc>
                  <a:txBody>
                    <a:bodyPr/>
                    <a:lstStyle/>
                    <a:p>
                      <a:r>
                        <a:rPr lang="en-US" sz="1200" b="1" dirty="0">
                          <a:effectLst/>
                          <a:latin typeface="Arial" panose="020B0604020202020204" pitchFamily="34" charset="0"/>
                        </a:rPr>
                        <a:t>Commit Level</a:t>
                      </a:r>
                      <a:endParaRPr lang="en-US" sz="1200" dirty="0">
                        <a:effectLst/>
                        <a:latin typeface="Arial" panose="020B0604020202020204" pitchFamily="34" charset="0"/>
                      </a:endParaRPr>
                    </a:p>
                  </a:txBody>
                  <a:tcPr marL="10391" marR="10391" marT="10391" marB="10391" anchor="ctr">
                    <a:lnL>
                      <a:noFill/>
                    </a:lnL>
                    <a:lnR>
                      <a:noFill/>
                    </a:lnR>
                    <a:lnT w="9525" cap="flat" cmpd="sng" algn="ctr">
                      <a:solidFill>
                        <a:srgbClr val="888888"/>
                      </a:solidFill>
                      <a:prstDash val="solid"/>
                      <a:round/>
                      <a:headEnd type="none" w="med" len="med"/>
                      <a:tailEnd type="none" w="med" len="med"/>
                    </a:lnT>
                    <a:lnB>
                      <a:noFill/>
                    </a:lnB>
                    <a:solidFill>
                      <a:srgbClr val="FCFCFA"/>
                    </a:solidFill>
                  </a:tcPr>
                </a:tc>
                <a:tc>
                  <a:txBody>
                    <a:bodyPr/>
                    <a:lstStyle/>
                    <a:p>
                      <a:endParaRPr lang="en-US" sz="1200" dirty="0">
                        <a:effectLst/>
                        <a:latin typeface="Arial" panose="020B0604020202020204" pitchFamily="34" charset="0"/>
                      </a:endParaRPr>
                    </a:p>
                  </a:txBody>
                  <a:tcPr marL="10391" marR="10391" marT="10391" marB="10391" anchor="ctr">
                    <a:lnL>
                      <a:noFill/>
                    </a:lnL>
                    <a:lnR>
                      <a:noFill/>
                    </a:lnR>
                    <a:lnT w="9525" cap="flat" cmpd="sng" algn="ctr">
                      <a:solidFill>
                        <a:srgbClr val="888888"/>
                      </a:solidFill>
                      <a:prstDash val="solid"/>
                      <a:round/>
                      <a:headEnd type="none" w="med" len="med"/>
                      <a:tailEnd type="none" w="med" len="med"/>
                    </a:lnT>
                    <a:lnB>
                      <a:noFill/>
                    </a:lnB>
                    <a:solidFill>
                      <a:srgbClr val="FCFCFA"/>
                    </a:solidFill>
                  </a:tcPr>
                </a:tc>
                <a:tc>
                  <a:txBody>
                    <a:bodyPr/>
                    <a:lstStyle/>
                    <a:p>
                      <a:endParaRPr lang="en-US" sz="1200">
                        <a:effectLst/>
                        <a:latin typeface="Arial" panose="020B0604020202020204" pitchFamily="34" charset="0"/>
                      </a:endParaRPr>
                    </a:p>
                  </a:txBody>
                  <a:tcPr marL="10391" marR="10391" marT="10391" marB="10391" anchor="ctr">
                    <a:lnL>
                      <a:noFill/>
                    </a:lnL>
                    <a:lnR>
                      <a:noFill/>
                    </a:lnR>
                    <a:lnT w="9525" cap="flat" cmpd="sng" algn="ctr">
                      <a:solidFill>
                        <a:srgbClr val="888888"/>
                      </a:solidFill>
                      <a:prstDash val="solid"/>
                      <a:round/>
                      <a:headEnd type="none" w="med" len="med"/>
                      <a:tailEnd type="none" w="med" len="med"/>
                    </a:lnT>
                    <a:lnB>
                      <a:noFill/>
                    </a:lnB>
                    <a:solidFill>
                      <a:srgbClr val="FCFCFA"/>
                    </a:solidFill>
                  </a:tcPr>
                </a:tc>
                <a:tc>
                  <a:txBody>
                    <a:bodyPr/>
                    <a:lstStyle/>
                    <a:p>
                      <a:endParaRPr lang="en-US" sz="1200">
                        <a:effectLst/>
                        <a:latin typeface="Arial" panose="020B0604020202020204" pitchFamily="34" charset="0"/>
                      </a:endParaRPr>
                    </a:p>
                  </a:txBody>
                  <a:tcPr marL="10391" marR="10391" marT="10391" marB="10391" anchor="ctr">
                    <a:lnL>
                      <a:noFill/>
                    </a:lnL>
                    <a:lnR>
                      <a:noFill/>
                    </a:lnR>
                    <a:lnT w="9525" cap="flat" cmpd="sng" algn="ctr">
                      <a:solidFill>
                        <a:srgbClr val="888888"/>
                      </a:solidFill>
                      <a:prstDash val="solid"/>
                      <a:round/>
                      <a:headEnd type="none" w="med" len="med"/>
                      <a:tailEnd type="none" w="med" len="med"/>
                    </a:lnT>
                    <a:lnB>
                      <a:noFill/>
                    </a:lnB>
                    <a:solidFill>
                      <a:srgbClr val="FCFCFA"/>
                    </a:solidFill>
                  </a:tcPr>
                </a:tc>
                <a:tc>
                  <a:txBody>
                    <a:bodyPr/>
                    <a:lstStyle/>
                    <a:p>
                      <a:endParaRPr lang="en-US" sz="1200" dirty="0">
                        <a:effectLst/>
                        <a:latin typeface="Arial" panose="020B0604020202020204" pitchFamily="34" charset="0"/>
                      </a:endParaRPr>
                    </a:p>
                  </a:txBody>
                  <a:tcPr marL="10391" marR="10391" marT="10391" marB="10391" anchor="ctr">
                    <a:lnL>
                      <a:noFill/>
                    </a:lnL>
                    <a:lnR>
                      <a:noFill/>
                    </a:lnR>
                    <a:lnT w="9525" cap="flat" cmpd="sng" algn="ctr">
                      <a:solidFill>
                        <a:srgbClr val="888888"/>
                      </a:solidFill>
                      <a:prstDash val="solid"/>
                      <a:round/>
                      <a:headEnd type="none" w="med" len="med"/>
                      <a:tailEnd type="none" w="med" len="med"/>
                    </a:lnT>
                    <a:lnB>
                      <a:noFill/>
                    </a:lnB>
                    <a:solidFill>
                      <a:srgbClr val="FCFCFA"/>
                    </a:solidFill>
                  </a:tcPr>
                </a:tc>
                <a:extLst>
                  <a:ext uri="{0D108BD9-81ED-4DB2-BD59-A6C34878D82A}">
                    <a16:rowId xmlns:a16="http://schemas.microsoft.com/office/drawing/2014/main" val="10001"/>
                  </a:ext>
                </a:extLst>
              </a:tr>
              <a:tr h="519561">
                <a:tc>
                  <a:txBody>
                    <a:bodyPr/>
                    <a:lstStyle/>
                    <a:p>
                      <a:r>
                        <a:rPr lang="en-US" sz="1200">
                          <a:effectLst/>
                          <a:latin typeface="Arial" panose="020B0604020202020204" pitchFamily="34" charset="0"/>
                        </a:rPr>
                        <a:t>reset --soft [commit]</a:t>
                      </a:r>
                    </a:p>
                  </a:txBody>
                  <a:tcPr marL="10391" marR="10391" marT="10391" marB="10391" anchor="ctr">
                    <a:lnL>
                      <a:noFill/>
                    </a:lnL>
                    <a:lnR>
                      <a:noFill/>
                    </a:lnR>
                    <a:lnT>
                      <a:noFill/>
                    </a:lnT>
                    <a:lnB>
                      <a:noFill/>
                    </a:lnB>
                    <a:solidFill>
                      <a:srgbClr val="FCFCFA"/>
                    </a:solidFill>
                  </a:tcPr>
                </a:tc>
                <a:tc>
                  <a:txBody>
                    <a:bodyPr/>
                    <a:lstStyle/>
                    <a:p>
                      <a:r>
                        <a:rPr lang="en-US" sz="1200">
                          <a:effectLst/>
                          <a:latin typeface="Arial" panose="020B0604020202020204" pitchFamily="34" charset="0"/>
                        </a:rPr>
                        <a:t>REF</a:t>
                      </a:r>
                    </a:p>
                  </a:txBody>
                  <a:tcPr marL="10391" marR="10391" marT="10391" marB="10391" anchor="ctr">
                    <a:lnL>
                      <a:noFill/>
                    </a:lnL>
                    <a:lnR>
                      <a:noFill/>
                    </a:lnR>
                    <a:lnT>
                      <a:noFill/>
                    </a:lnT>
                    <a:lnB>
                      <a:noFill/>
                    </a:lnB>
                    <a:solidFill>
                      <a:srgbClr val="FCFCFA"/>
                    </a:solidFill>
                  </a:tcPr>
                </a:tc>
                <a:tc>
                  <a:txBody>
                    <a:bodyPr/>
                    <a:lstStyle/>
                    <a:p>
                      <a:r>
                        <a:rPr lang="en-US" sz="1200">
                          <a:effectLst/>
                          <a:latin typeface="Arial" panose="020B0604020202020204" pitchFamily="34" charset="0"/>
                        </a:rPr>
                        <a:t>NO</a:t>
                      </a:r>
                    </a:p>
                  </a:txBody>
                  <a:tcPr marL="10391" marR="10391" marT="10391" marB="10391" anchor="ctr">
                    <a:lnL>
                      <a:noFill/>
                    </a:lnL>
                    <a:lnR>
                      <a:noFill/>
                    </a:lnR>
                    <a:lnT>
                      <a:noFill/>
                    </a:lnT>
                    <a:lnB>
                      <a:noFill/>
                    </a:lnB>
                    <a:solidFill>
                      <a:srgbClr val="FCFCFA"/>
                    </a:solidFill>
                  </a:tcPr>
                </a:tc>
                <a:tc>
                  <a:txBody>
                    <a:bodyPr/>
                    <a:lstStyle/>
                    <a:p>
                      <a:r>
                        <a:rPr lang="en-US" sz="1200">
                          <a:effectLst/>
                          <a:latin typeface="Arial" panose="020B0604020202020204" pitchFamily="34" charset="0"/>
                        </a:rPr>
                        <a:t>NO</a:t>
                      </a:r>
                    </a:p>
                  </a:txBody>
                  <a:tcPr marL="10391" marR="10391" marT="10391" marB="10391" anchor="ctr">
                    <a:lnL>
                      <a:noFill/>
                    </a:lnL>
                    <a:lnR>
                      <a:noFill/>
                    </a:lnR>
                    <a:lnT>
                      <a:noFill/>
                    </a:lnT>
                    <a:lnB>
                      <a:noFill/>
                    </a:lnB>
                    <a:solidFill>
                      <a:srgbClr val="FCFCFA"/>
                    </a:solidFill>
                  </a:tcPr>
                </a:tc>
                <a:tc>
                  <a:txBody>
                    <a:bodyPr/>
                    <a:lstStyle/>
                    <a:p>
                      <a:r>
                        <a:rPr lang="en-US" sz="1200">
                          <a:effectLst/>
                          <a:latin typeface="Arial" panose="020B0604020202020204" pitchFamily="34" charset="0"/>
                        </a:rPr>
                        <a:t>YES</a:t>
                      </a:r>
                    </a:p>
                  </a:txBody>
                  <a:tcPr marL="10391" marR="10391" marT="10391" marB="10391" anchor="ctr">
                    <a:lnL>
                      <a:noFill/>
                    </a:lnL>
                    <a:lnR>
                      <a:noFill/>
                    </a:lnR>
                    <a:lnT>
                      <a:noFill/>
                    </a:lnT>
                    <a:lnB>
                      <a:noFill/>
                    </a:lnB>
                    <a:solidFill>
                      <a:srgbClr val="FCFCFA"/>
                    </a:solidFill>
                  </a:tcPr>
                </a:tc>
                <a:extLst>
                  <a:ext uri="{0D108BD9-81ED-4DB2-BD59-A6C34878D82A}">
                    <a16:rowId xmlns:a16="http://schemas.microsoft.com/office/drawing/2014/main" val="10002"/>
                  </a:ext>
                </a:extLst>
              </a:tr>
              <a:tr h="419806">
                <a:tc>
                  <a:txBody>
                    <a:bodyPr/>
                    <a:lstStyle/>
                    <a:p>
                      <a:r>
                        <a:rPr lang="en-US" sz="1200">
                          <a:effectLst/>
                          <a:latin typeface="Arial" panose="020B0604020202020204" pitchFamily="34" charset="0"/>
                        </a:rPr>
                        <a:t>reset [commit]</a:t>
                      </a:r>
                    </a:p>
                  </a:txBody>
                  <a:tcPr marL="10391" marR="10391" marT="10391" marB="10391" anchor="ctr">
                    <a:lnL>
                      <a:noFill/>
                    </a:lnL>
                    <a:lnR>
                      <a:noFill/>
                    </a:lnR>
                    <a:lnT>
                      <a:noFill/>
                    </a:lnT>
                    <a:lnB>
                      <a:noFill/>
                    </a:lnB>
                    <a:solidFill>
                      <a:srgbClr val="FCFCFA"/>
                    </a:solidFill>
                  </a:tcPr>
                </a:tc>
                <a:tc>
                  <a:txBody>
                    <a:bodyPr/>
                    <a:lstStyle/>
                    <a:p>
                      <a:r>
                        <a:rPr lang="en-US" sz="1200">
                          <a:effectLst/>
                          <a:latin typeface="Arial" panose="020B0604020202020204" pitchFamily="34" charset="0"/>
                        </a:rPr>
                        <a:t>REF</a:t>
                      </a:r>
                    </a:p>
                  </a:txBody>
                  <a:tcPr marL="10391" marR="10391" marT="10391" marB="10391" anchor="ctr">
                    <a:lnL>
                      <a:noFill/>
                    </a:lnL>
                    <a:lnR>
                      <a:noFill/>
                    </a:lnR>
                    <a:lnT>
                      <a:noFill/>
                    </a:lnT>
                    <a:lnB>
                      <a:noFill/>
                    </a:lnB>
                    <a:solidFill>
                      <a:srgbClr val="FCFCFA"/>
                    </a:solidFill>
                  </a:tcPr>
                </a:tc>
                <a:tc>
                  <a:txBody>
                    <a:bodyPr/>
                    <a:lstStyle/>
                    <a:p>
                      <a:r>
                        <a:rPr lang="en-US" sz="1200">
                          <a:effectLst/>
                          <a:latin typeface="Arial" panose="020B0604020202020204" pitchFamily="34" charset="0"/>
                        </a:rPr>
                        <a:t>YES</a:t>
                      </a:r>
                    </a:p>
                  </a:txBody>
                  <a:tcPr marL="10391" marR="10391" marT="10391" marB="10391" anchor="ctr">
                    <a:lnL>
                      <a:noFill/>
                    </a:lnL>
                    <a:lnR>
                      <a:noFill/>
                    </a:lnR>
                    <a:lnT>
                      <a:noFill/>
                    </a:lnT>
                    <a:lnB>
                      <a:noFill/>
                    </a:lnB>
                    <a:solidFill>
                      <a:srgbClr val="FCFCFA"/>
                    </a:solidFill>
                  </a:tcPr>
                </a:tc>
                <a:tc>
                  <a:txBody>
                    <a:bodyPr/>
                    <a:lstStyle/>
                    <a:p>
                      <a:r>
                        <a:rPr lang="en-US" sz="1200">
                          <a:effectLst/>
                          <a:latin typeface="Arial" panose="020B0604020202020204" pitchFamily="34" charset="0"/>
                        </a:rPr>
                        <a:t>NO</a:t>
                      </a:r>
                    </a:p>
                  </a:txBody>
                  <a:tcPr marL="10391" marR="10391" marT="10391" marB="10391" anchor="ctr">
                    <a:lnL>
                      <a:noFill/>
                    </a:lnL>
                    <a:lnR>
                      <a:noFill/>
                    </a:lnR>
                    <a:lnT>
                      <a:noFill/>
                    </a:lnT>
                    <a:lnB>
                      <a:noFill/>
                    </a:lnB>
                    <a:solidFill>
                      <a:srgbClr val="FCFCFA"/>
                    </a:solidFill>
                  </a:tcPr>
                </a:tc>
                <a:tc>
                  <a:txBody>
                    <a:bodyPr/>
                    <a:lstStyle/>
                    <a:p>
                      <a:r>
                        <a:rPr lang="en-US" sz="1200">
                          <a:effectLst/>
                          <a:latin typeface="Arial" panose="020B0604020202020204" pitchFamily="34" charset="0"/>
                        </a:rPr>
                        <a:t>YES</a:t>
                      </a:r>
                    </a:p>
                  </a:txBody>
                  <a:tcPr marL="10391" marR="10391" marT="10391" marB="10391" anchor="ctr">
                    <a:lnL>
                      <a:noFill/>
                    </a:lnL>
                    <a:lnR>
                      <a:noFill/>
                    </a:lnR>
                    <a:lnT>
                      <a:noFill/>
                    </a:lnT>
                    <a:lnB>
                      <a:noFill/>
                    </a:lnB>
                    <a:solidFill>
                      <a:srgbClr val="FCFCFA"/>
                    </a:solidFill>
                  </a:tcPr>
                </a:tc>
                <a:extLst>
                  <a:ext uri="{0D108BD9-81ED-4DB2-BD59-A6C34878D82A}">
                    <a16:rowId xmlns:a16="http://schemas.microsoft.com/office/drawing/2014/main" val="10003"/>
                  </a:ext>
                </a:extLst>
              </a:tr>
              <a:tr h="519561">
                <a:tc>
                  <a:txBody>
                    <a:bodyPr/>
                    <a:lstStyle/>
                    <a:p>
                      <a:r>
                        <a:rPr lang="en-US" sz="1200">
                          <a:effectLst/>
                          <a:latin typeface="Arial" panose="020B0604020202020204" pitchFamily="34" charset="0"/>
                        </a:rPr>
                        <a:t>reset --hard [commit]</a:t>
                      </a:r>
                    </a:p>
                  </a:txBody>
                  <a:tcPr marL="10391" marR="10391" marT="10391" marB="10391" anchor="ctr">
                    <a:lnL>
                      <a:noFill/>
                    </a:lnL>
                    <a:lnR>
                      <a:noFill/>
                    </a:lnR>
                    <a:lnT>
                      <a:noFill/>
                    </a:lnT>
                    <a:lnB>
                      <a:noFill/>
                    </a:lnB>
                    <a:solidFill>
                      <a:srgbClr val="FCFCFA"/>
                    </a:solidFill>
                  </a:tcPr>
                </a:tc>
                <a:tc>
                  <a:txBody>
                    <a:bodyPr/>
                    <a:lstStyle/>
                    <a:p>
                      <a:r>
                        <a:rPr lang="en-US" sz="1200">
                          <a:effectLst/>
                          <a:latin typeface="Arial" panose="020B0604020202020204" pitchFamily="34" charset="0"/>
                        </a:rPr>
                        <a:t>REF</a:t>
                      </a:r>
                    </a:p>
                  </a:txBody>
                  <a:tcPr marL="10391" marR="10391" marT="10391" marB="10391" anchor="ctr">
                    <a:lnL>
                      <a:noFill/>
                    </a:lnL>
                    <a:lnR>
                      <a:noFill/>
                    </a:lnR>
                    <a:lnT>
                      <a:noFill/>
                    </a:lnT>
                    <a:lnB>
                      <a:noFill/>
                    </a:lnB>
                    <a:solidFill>
                      <a:srgbClr val="FCFCFA"/>
                    </a:solidFill>
                  </a:tcPr>
                </a:tc>
                <a:tc>
                  <a:txBody>
                    <a:bodyPr/>
                    <a:lstStyle/>
                    <a:p>
                      <a:r>
                        <a:rPr lang="en-US" sz="1200">
                          <a:effectLst/>
                          <a:latin typeface="Arial" panose="020B0604020202020204" pitchFamily="34" charset="0"/>
                        </a:rPr>
                        <a:t>YES</a:t>
                      </a:r>
                    </a:p>
                  </a:txBody>
                  <a:tcPr marL="10391" marR="10391" marT="10391" marB="10391" anchor="ctr">
                    <a:lnL>
                      <a:noFill/>
                    </a:lnL>
                    <a:lnR>
                      <a:noFill/>
                    </a:lnR>
                    <a:lnT>
                      <a:noFill/>
                    </a:lnT>
                    <a:lnB>
                      <a:noFill/>
                    </a:lnB>
                    <a:solidFill>
                      <a:srgbClr val="FCFCFA"/>
                    </a:solidFill>
                  </a:tcPr>
                </a:tc>
                <a:tc>
                  <a:txBody>
                    <a:bodyPr/>
                    <a:lstStyle/>
                    <a:p>
                      <a:r>
                        <a:rPr lang="en-US" sz="1200" dirty="0">
                          <a:effectLst/>
                          <a:latin typeface="Arial" panose="020B0604020202020204" pitchFamily="34" charset="0"/>
                        </a:rPr>
                        <a:t>YES</a:t>
                      </a:r>
                    </a:p>
                  </a:txBody>
                  <a:tcPr marL="10391" marR="10391" marT="10391" marB="10391" anchor="ctr">
                    <a:lnL>
                      <a:noFill/>
                    </a:lnL>
                    <a:lnR>
                      <a:noFill/>
                    </a:lnR>
                    <a:lnT>
                      <a:noFill/>
                    </a:lnT>
                    <a:lnB>
                      <a:noFill/>
                    </a:lnB>
                    <a:solidFill>
                      <a:srgbClr val="FCFCFA"/>
                    </a:solidFill>
                  </a:tcPr>
                </a:tc>
                <a:tc>
                  <a:txBody>
                    <a:bodyPr/>
                    <a:lstStyle/>
                    <a:p>
                      <a:r>
                        <a:rPr lang="en-US" sz="1200" b="1">
                          <a:effectLst/>
                          <a:latin typeface="Arial" panose="020B0604020202020204" pitchFamily="34" charset="0"/>
                        </a:rPr>
                        <a:t>NO</a:t>
                      </a:r>
                      <a:endParaRPr lang="en-US" sz="1200">
                        <a:effectLst/>
                        <a:latin typeface="Arial" panose="020B0604020202020204" pitchFamily="34" charset="0"/>
                      </a:endParaRPr>
                    </a:p>
                  </a:txBody>
                  <a:tcPr marL="10391" marR="10391" marT="10391" marB="10391" anchor="ctr">
                    <a:lnL>
                      <a:noFill/>
                    </a:lnL>
                    <a:lnR>
                      <a:noFill/>
                    </a:lnR>
                    <a:lnT>
                      <a:noFill/>
                    </a:lnT>
                    <a:lnB>
                      <a:noFill/>
                    </a:lnB>
                    <a:solidFill>
                      <a:srgbClr val="FCFCFA"/>
                    </a:solidFill>
                  </a:tcPr>
                </a:tc>
                <a:extLst>
                  <a:ext uri="{0D108BD9-81ED-4DB2-BD59-A6C34878D82A}">
                    <a16:rowId xmlns:a16="http://schemas.microsoft.com/office/drawing/2014/main" val="10004"/>
                  </a:ext>
                </a:extLst>
              </a:tr>
              <a:tr h="469683">
                <a:tc>
                  <a:txBody>
                    <a:bodyPr/>
                    <a:lstStyle/>
                    <a:p>
                      <a:r>
                        <a:rPr lang="en-US" sz="1200">
                          <a:effectLst/>
                          <a:latin typeface="Arial" panose="020B0604020202020204" pitchFamily="34" charset="0"/>
                        </a:rPr>
                        <a:t>checkout [commit]</a:t>
                      </a:r>
                    </a:p>
                  </a:txBody>
                  <a:tcPr marL="10391" marR="10391" marT="10391" marB="10391" anchor="ctr">
                    <a:lnL>
                      <a:noFill/>
                    </a:lnL>
                    <a:lnR>
                      <a:noFill/>
                    </a:lnR>
                    <a:lnT>
                      <a:noFill/>
                    </a:lnT>
                    <a:lnB>
                      <a:noFill/>
                    </a:lnB>
                    <a:solidFill>
                      <a:srgbClr val="FCFCFA"/>
                    </a:solidFill>
                  </a:tcPr>
                </a:tc>
                <a:tc>
                  <a:txBody>
                    <a:bodyPr/>
                    <a:lstStyle/>
                    <a:p>
                      <a:r>
                        <a:rPr lang="en-US" sz="1200">
                          <a:effectLst/>
                          <a:latin typeface="Arial" panose="020B0604020202020204" pitchFamily="34" charset="0"/>
                        </a:rPr>
                        <a:t>HEAD</a:t>
                      </a:r>
                    </a:p>
                  </a:txBody>
                  <a:tcPr marL="10391" marR="10391" marT="10391" marB="10391" anchor="ctr">
                    <a:lnL>
                      <a:noFill/>
                    </a:lnL>
                    <a:lnR>
                      <a:noFill/>
                    </a:lnR>
                    <a:lnT>
                      <a:noFill/>
                    </a:lnT>
                    <a:lnB>
                      <a:noFill/>
                    </a:lnB>
                    <a:solidFill>
                      <a:srgbClr val="FCFCFA"/>
                    </a:solidFill>
                  </a:tcPr>
                </a:tc>
                <a:tc>
                  <a:txBody>
                    <a:bodyPr/>
                    <a:lstStyle/>
                    <a:p>
                      <a:r>
                        <a:rPr lang="en-US" sz="1200">
                          <a:effectLst/>
                          <a:latin typeface="Arial" panose="020B0604020202020204" pitchFamily="34" charset="0"/>
                        </a:rPr>
                        <a:t>YES</a:t>
                      </a:r>
                    </a:p>
                  </a:txBody>
                  <a:tcPr marL="10391" marR="10391" marT="10391" marB="10391" anchor="ctr">
                    <a:lnL>
                      <a:noFill/>
                    </a:lnL>
                    <a:lnR>
                      <a:noFill/>
                    </a:lnR>
                    <a:lnT>
                      <a:noFill/>
                    </a:lnT>
                    <a:lnB>
                      <a:noFill/>
                    </a:lnB>
                    <a:solidFill>
                      <a:srgbClr val="FCFCFA"/>
                    </a:solidFill>
                  </a:tcPr>
                </a:tc>
                <a:tc>
                  <a:txBody>
                    <a:bodyPr/>
                    <a:lstStyle/>
                    <a:p>
                      <a:r>
                        <a:rPr lang="en-US" sz="1200">
                          <a:effectLst/>
                          <a:latin typeface="Arial" panose="020B0604020202020204" pitchFamily="34" charset="0"/>
                        </a:rPr>
                        <a:t>YES</a:t>
                      </a:r>
                    </a:p>
                  </a:txBody>
                  <a:tcPr marL="10391" marR="10391" marT="10391" marB="10391" anchor="ctr">
                    <a:lnL>
                      <a:noFill/>
                    </a:lnL>
                    <a:lnR>
                      <a:noFill/>
                    </a:lnR>
                    <a:lnT>
                      <a:noFill/>
                    </a:lnT>
                    <a:lnB>
                      <a:noFill/>
                    </a:lnB>
                    <a:solidFill>
                      <a:srgbClr val="FCFCFA"/>
                    </a:solidFill>
                  </a:tcPr>
                </a:tc>
                <a:tc>
                  <a:txBody>
                    <a:bodyPr/>
                    <a:lstStyle/>
                    <a:p>
                      <a:r>
                        <a:rPr lang="en-US" sz="1200">
                          <a:effectLst/>
                          <a:latin typeface="Arial" panose="020B0604020202020204" pitchFamily="34" charset="0"/>
                        </a:rPr>
                        <a:t>YES</a:t>
                      </a:r>
                    </a:p>
                  </a:txBody>
                  <a:tcPr marL="10391" marR="10391" marT="10391" marB="10391" anchor="ctr">
                    <a:lnL>
                      <a:noFill/>
                    </a:lnL>
                    <a:lnR>
                      <a:noFill/>
                    </a:lnR>
                    <a:lnT>
                      <a:noFill/>
                    </a:lnT>
                    <a:lnB>
                      <a:noFill/>
                    </a:lnB>
                    <a:solidFill>
                      <a:srgbClr val="FCFCFA"/>
                    </a:solidFill>
                  </a:tcPr>
                </a:tc>
                <a:extLst>
                  <a:ext uri="{0D108BD9-81ED-4DB2-BD59-A6C34878D82A}">
                    <a16:rowId xmlns:a16="http://schemas.microsoft.com/office/drawing/2014/main" val="10005"/>
                  </a:ext>
                </a:extLst>
              </a:tr>
              <a:tr h="270172">
                <a:tc>
                  <a:txBody>
                    <a:bodyPr/>
                    <a:lstStyle/>
                    <a:p>
                      <a:r>
                        <a:rPr lang="en-US" sz="1200" b="1">
                          <a:effectLst/>
                          <a:latin typeface="Arial" panose="020B0604020202020204" pitchFamily="34" charset="0"/>
                        </a:rPr>
                        <a:t>File Level</a:t>
                      </a:r>
                      <a:endParaRPr lang="en-US" sz="1200">
                        <a:effectLst/>
                        <a:latin typeface="Arial" panose="020B0604020202020204" pitchFamily="34" charset="0"/>
                      </a:endParaRPr>
                    </a:p>
                  </a:txBody>
                  <a:tcPr marL="10391" marR="10391" marT="10391" marB="10391" anchor="ctr">
                    <a:lnL>
                      <a:noFill/>
                    </a:lnL>
                    <a:lnR>
                      <a:noFill/>
                    </a:lnR>
                    <a:lnT>
                      <a:noFill/>
                    </a:lnT>
                    <a:lnB>
                      <a:noFill/>
                    </a:lnB>
                    <a:solidFill>
                      <a:srgbClr val="FCFCFA"/>
                    </a:solidFill>
                  </a:tcPr>
                </a:tc>
                <a:tc>
                  <a:txBody>
                    <a:bodyPr/>
                    <a:lstStyle/>
                    <a:p>
                      <a:endParaRPr lang="en-US" sz="1200">
                        <a:effectLst/>
                        <a:latin typeface="Arial" panose="020B0604020202020204" pitchFamily="34" charset="0"/>
                      </a:endParaRPr>
                    </a:p>
                  </a:txBody>
                  <a:tcPr marL="10391" marR="10391" marT="10391" marB="10391" anchor="ctr">
                    <a:lnL>
                      <a:noFill/>
                    </a:lnL>
                    <a:lnR>
                      <a:noFill/>
                    </a:lnR>
                    <a:lnT>
                      <a:noFill/>
                    </a:lnT>
                    <a:lnB>
                      <a:noFill/>
                    </a:lnB>
                    <a:solidFill>
                      <a:srgbClr val="FCFCFA"/>
                    </a:solidFill>
                  </a:tcPr>
                </a:tc>
                <a:tc>
                  <a:txBody>
                    <a:bodyPr/>
                    <a:lstStyle/>
                    <a:p>
                      <a:endParaRPr lang="en-US" sz="1200">
                        <a:effectLst/>
                        <a:latin typeface="Arial" panose="020B0604020202020204" pitchFamily="34" charset="0"/>
                      </a:endParaRPr>
                    </a:p>
                  </a:txBody>
                  <a:tcPr marL="10391" marR="10391" marT="10391" marB="10391" anchor="ctr">
                    <a:lnL>
                      <a:noFill/>
                    </a:lnL>
                    <a:lnR>
                      <a:noFill/>
                    </a:lnR>
                    <a:lnT>
                      <a:noFill/>
                    </a:lnT>
                    <a:lnB>
                      <a:noFill/>
                    </a:lnB>
                    <a:solidFill>
                      <a:srgbClr val="FCFCFA"/>
                    </a:solidFill>
                  </a:tcPr>
                </a:tc>
                <a:tc>
                  <a:txBody>
                    <a:bodyPr/>
                    <a:lstStyle/>
                    <a:p>
                      <a:endParaRPr lang="en-US" sz="1200">
                        <a:effectLst/>
                        <a:latin typeface="Arial" panose="020B0604020202020204" pitchFamily="34" charset="0"/>
                      </a:endParaRPr>
                    </a:p>
                  </a:txBody>
                  <a:tcPr marL="10391" marR="10391" marT="10391" marB="10391" anchor="ctr">
                    <a:lnL>
                      <a:noFill/>
                    </a:lnL>
                    <a:lnR>
                      <a:noFill/>
                    </a:lnR>
                    <a:lnT>
                      <a:noFill/>
                    </a:lnT>
                    <a:lnB>
                      <a:noFill/>
                    </a:lnB>
                    <a:solidFill>
                      <a:srgbClr val="FCFCFA"/>
                    </a:solidFill>
                  </a:tcPr>
                </a:tc>
                <a:tc>
                  <a:txBody>
                    <a:bodyPr/>
                    <a:lstStyle/>
                    <a:p>
                      <a:endParaRPr lang="en-US" sz="1200">
                        <a:effectLst/>
                        <a:latin typeface="Arial" panose="020B0604020202020204" pitchFamily="34" charset="0"/>
                      </a:endParaRPr>
                    </a:p>
                  </a:txBody>
                  <a:tcPr marL="10391" marR="10391" marT="10391" marB="10391" anchor="ctr">
                    <a:lnL>
                      <a:noFill/>
                    </a:lnL>
                    <a:lnR>
                      <a:noFill/>
                    </a:lnR>
                    <a:lnT>
                      <a:noFill/>
                    </a:lnT>
                    <a:lnB>
                      <a:noFill/>
                    </a:lnB>
                    <a:solidFill>
                      <a:srgbClr val="FCFCFA"/>
                    </a:solidFill>
                  </a:tcPr>
                </a:tc>
                <a:extLst>
                  <a:ext uri="{0D108BD9-81ED-4DB2-BD59-A6C34878D82A}">
                    <a16:rowId xmlns:a16="http://schemas.microsoft.com/office/drawing/2014/main" val="10006"/>
                  </a:ext>
                </a:extLst>
              </a:tr>
              <a:tr h="519561">
                <a:tc>
                  <a:txBody>
                    <a:bodyPr/>
                    <a:lstStyle/>
                    <a:p>
                      <a:r>
                        <a:rPr lang="en-US" sz="1200">
                          <a:effectLst/>
                          <a:latin typeface="Arial" panose="020B0604020202020204" pitchFamily="34" charset="0"/>
                        </a:rPr>
                        <a:t>reset (commit) [file]</a:t>
                      </a:r>
                    </a:p>
                  </a:txBody>
                  <a:tcPr marL="10391" marR="10391" marT="10391" marB="10391" anchor="ctr">
                    <a:lnL>
                      <a:noFill/>
                    </a:lnL>
                    <a:lnR>
                      <a:noFill/>
                    </a:lnR>
                    <a:lnT>
                      <a:noFill/>
                    </a:lnT>
                    <a:lnB>
                      <a:noFill/>
                    </a:lnB>
                    <a:solidFill>
                      <a:srgbClr val="FCFCFA"/>
                    </a:solidFill>
                  </a:tcPr>
                </a:tc>
                <a:tc>
                  <a:txBody>
                    <a:bodyPr/>
                    <a:lstStyle/>
                    <a:p>
                      <a:r>
                        <a:rPr lang="en-US" sz="1200">
                          <a:effectLst/>
                          <a:latin typeface="Arial" panose="020B0604020202020204" pitchFamily="34" charset="0"/>
                        </a:rPr>
                        <a:t>NO</a:t>
                      </a:r>
                    </a:p>
                  </a:txBody>
                  <a:tcPr marL="10391" marR="10391" marT="10391" marB="10391" anchor="ctr">
                    <a:lnL>
                      <a:noFill/>
                    </a:lnL>
                    <a:lnR>
                      <a:noFill/>
                    </a:lnR>
                    <a:lnT>
                      <a:noFill/>
                    </a:lnT>
                    <a:lnB>
                      <a:noFill/>
                    </a:lnB>
                    <a:solidFill>
                      <a:srgbClr val="FCFCFA"/>
                    </a:solidFill>
                  </a:tcPr>
                </a:tc>
                <a:tc>
                  <a:txBody>
                    <a:bodyPr/>
                    <a:lstStyle/>
                    <a:p>
                      <a:r>
                        <a:rPr lang="en-US" sz="1200">
                          <a:effectLst/>
                          <a:latin typeface="Arial" panose="020B0604020202020204" pitchFamily="34" charset="0"/>
                        </a:rPr>
                        <a:t>YES</a:t>
                      </a:r>
                    </a:p>
                  </a:txBody>
                  <a:tcPr marL="10391" marR="10391" marT="10391" marB="10391" anchor="ctr">
                    <a:lnL>
                      <a:noFill/>
                    </a:lnL>
                    <a:lnR>
                      <a:noFill/>
                    </a:lnR>
                    <a:lnT>
                      <a:noFill/>
                    </a:lnT>
                    <a:lnB>
                      <a:noFill/>
                    </a:lnB>
                    <a:solidFill>
                      <a:srgbClr val="FCFCFA"/>
                    </a:solidFill>
                  </a:tcPr>
                </a:tc>
                <a:tc>
                  <a:txBody>
                    <a:bodyPr/>
                    <a:lstStyle/>
                    <a:p>
                      <a:r>
                        <a:rPr lang="en-US" sz="1200">
                          <a:effectLst/>
                          <a:latin typeface="Arial" panose="020B0604020202020204" pitchFamily="34" charset="0"/>
                        </a:rPr>
                        <a:t>NO</a:t>
                      </a:r>
                    </a:p>
                  </a:txBody>
                  <a:tcPr marL="10391" marR="10391" marT="10391" marB="10391" anchor="ctr">
                    <a:lnL>
                      <a:noFill/>
                    </a:lnL>
                    <a:lnR>
                      <a:noFill/>
                    </a:lnR>
                    <a:lnT>
                      <a:noFill/>
                    </a:lnT>
                    <a:lnB>
                      <a:noFill/>
                    </a:lnB>
                    <a:solidFill>
                      <a:srgbClr val="FCFCFA"/>
                    </a:solidFill>
                  </a:tcPr>
                </a:tc>
                <a:tc>
                  <a:txBody>
                    <a:bodyPr/>
                    <a:lstStyle/>
                    <a:p>
                      <a:r>
                        <a:rPr lang="en-US" sz="1200">
                          <a:effectLst/>
                          <a:latin typeface="Arial" panose="020B0604020202020204" pitchFamily="34" charset="0"/>
                        </a:rPr>
                        <a:t>YES</a:t>
                      </a:r>
                    </a:p>
                  </a:txBody>
                  <a:tcPr marL="10391" marR="10391" marT="10391" marB="10391" anchor="ctr">
                    <a:lnL>
                      <a:noFill/>
                    </a:lnL>
                    <a:lnR>
                      <a:noFill/>
                    </a:lnR>
                    <a:lnT>
                      <a:noFill/>
                    </a:lnT>
                    <a:lnB>
                      <a:noFill/>
                    </a:lnB>
                    <a:solidFill>
                      <a:srgbClr val="FCFCFA"/>
                    </a:solidFill>
                  </a:tcPr>
                </a:tc>
                <a:extLst>
                  <a:ext uri="{0D108BD9-81ED-4DB2-BD59-A6C34878D82A}">
                    <a16:rowId xmlns:a16="http://schemas.microsoft.com/office/drawing/2014/main" val="10007"/>
                  </a:ext>
                </a:extLst>
              </a:tr>
              <a:tr h="569439">
                <a:tc>
                  <a:txBody>
                    <a:bodyPr/>
                    <a:lstStyle/>
                    <a:p>
                      <a:r>
                        <a:rPr lang="en-US" sz="1200">
                          <a:effectLst/>
                          <a:latin typeface="Arial" panose="020B0604020202020204" pitchFamily="34" charset="0"/>
                        </a:rPr>
                        <a:t>checkout (commit) [file]</a:t>
                      </a:r>
                    </a:p>
                  </a:txBody>
                  <a:tcPr marL="10391" marR="10391" marT="10391" marB="10391" anchor="ctr">
                    <a:lnL>
                      <a:noFill/>
                    </a:lnL>
                    <a:lnR>
                      <a:noFill/>
                    </a:lnR>
                    <a:lnT>
                      <a:noFill/>
                    </a:lnT>
                    <a:lnB>
                      <a:noFill/>
                    </a:lnB>
                    <a:solidFill>
                      <a:srgbClr val="FCFCFA"/>
                    </a:solidFill>
                  </a:tcPr>
                </a:tc>
                <a:tc>
                  <a:txBody>
                    <a:bodyPr/>
                    <a:lstStyle/>
                    <a:p>
                      <a:r>
                        <a:rPr lang="en-US" sz="1200" dirty="0">
                          <a:effectLst/>
                          <a:latin typeface="Arial" panose="020B0604020202020204" pitchFamily="34" charset="0"/>
                        </a:rPr>
                        <a:t>NO</a:t>
                      </a:r>
                    </a:p>
                  </a:txBody>
                  <a:tcPr marL="10391" marR="10391" marT="10391" marB="10391" anchor="ctr">
                    <a:lnL>
                      <a:noFill/>
                    </a:lnL>
                    <a:lnR>
                      <a:noFill/>
                    </a:lnR>
                    <a:lnT>
                      <a:noFill/>
                    </a:lnT>
                    <a:lnB>
                      <a:noFill/>
                    </a:lnB>
                    <a:solidFill>
                      <a:srgbClr val="FCFCFA"/>
                    </a:solidFill>
                  </a:tcPr>
                </a:tc>
                <a:tc>
                  <a:txBody>
                    <a:bodyPr/>
                    <a:lstStyle/>
                    <a:p>
                      <a:r>
                        <a:rPr lang="en-US" sz="1200">
                          <a:effectLst/>
                          <a:latin typeface="Arial" panose="020B0604020202020204" pitchFamily="34" charset="0"/>
                        </a:rPr>
                        <a:t>YES</a:t>
                      </a:r>
                    </a:p>
                  </a:txBody>
                  <a:tcPr marL="10391" marR="10391" marT="10391" marB="10391" anchor="ctr">
                    <a:lnL>
                      <a:noFill/>
                    </a:lnL>
                    <a:lnR>
                      <a:noFill/>
                    </a:lnR>
                    <a:lnT>
                      <a:noFill/>
                    </a:lnT>
                    <a:lnB>
                      <a:noFill/>
                    </a:lnB>
                    <a:solidFill>
                      <a:srgbClr val="FCFCFA"/>
                    </a:solidFill>
                  </a:tcPr>
                </a:tc>
                <a:tc>
                  <a:txBody>
                    <a:bodyPr/>
                    <a:lstStyle/>
                    <a:p>
                      <a:r>
                        <a:rPr lang="en-US" sz="1200">
                          <a:effectLst/>
                          <a:latin typeface="Arial" panose="020B0604020202020204" pitchFamily="34" charset="0"/>
                        </a:rPr>
                        <a:t>YES</a:t>
                      </a:r>
                    </a:p>
                  </a:txBody>
                  <a:tcPr marL="10391" marR="10391" marT="10391" marB="10391" anchor="ctr">
                    <a:lnL>
                      <a:noFill/>
                    </a:lnL>
                    <a:lnR>
                      <a:noFill/>
                    </a:lnR>
                    <a:lnT>
                      <a:noFill/>
                    </a:lnT>
                    <a:lnB>
                      <a:noFill/>
                    </a:lnB>
                    <a:solidFill>
                      <a:srgbClr val="FCFCFA"/>
                    </a:solidFill>
                  </a:tcPr>
                </a:tc>
                <a:tc>
                  <a:txBody>
                    <a:bodyPr/>
                    <a:lstStyle/>
                    <a:p>
                      <a:r>
                        <a:rPr lang="en-US" sz="1200" b="1" dirty="0">
                          <a:effectLst/>
                          <a:latin typeface="Arial" panose="020B0604020202020204" pitchFamily="34" charset="0"/>
                        </a:rPr>
                        <a:t>NO</a:t>
                      </a:r>
                      <a:endParaRPr lang="en-US" sz="1200" dirty="0">
                        <a:effectLst/>
                        <a:latin typeface="Arial" panose="020B0604020202020204" pitchFamily="34" charset="0"/>
                      </a:endParaRPr>
                    </a:p>
                  </a:txBody>
                  <a:tcPr marL="10391" marR="10391" marT="10391" marB="10391" anchor="ctr">
                    <a:lnL>
                      <a:noFill/>
                    </a:lnL>
                    <a:lnR>
                      <a:noFill/>
                    </a:lnR>
                    <a:lnT>
                      <a:noFill/>
                    </a:lnT>
                    <a:lnB>
                      <a:noFill/>
                    </a:lnB>
                    <a:solidFill>
                      <a:srgbClr val="FCFCFA"/>
                    </a:solidFill>
                  </a:tcPr>
                </a:tc>
                <a:extLst>
                  <a:ext uri="{0D108BD9-81ED-4DB2-BD59-A6C34878D82A}">
                    <a16:rowId xmlns:a16="http://schemas.microsoft.com/office/drawing/2014/main" val="10008"/>
                  </a:ext>
                </a:extLst>
              </a:tr>
            </a:tbl>
          </a:graphicData>
        </a:graphic>
      </p:graphicFrame>
      <p:sp>
        <p:nvSpPr>
          <p:cNvPr id="8" name="Rectangle 7"/>
          <p:cNvSpPr/>
          <p:nvPr/>
        </p:nvSpPr>
        <p:spPr>
          <a:xfrm>
            <a:off x="1649159" y="1567542"/>
            <a:ext cx="3714412" cy="3139321"/>
          </a:xfrm>
          <a:prstGeom prst="rect">
            <a:avLst/>
          </a:prstGeom>
        </p:spPr>
        <p:txBody>
          <a:bodyPr wrap="square">
            <a:spAutoFit/>
          </a:bodyPr>
          <a:lstStyle/>
          <a:p>
            <a:pPr marL="285750" indent="-285750">
              <a:buFont typeface="Arial" panose="020B0604020202020204" pitchFamily="34" charset="0"/>
              <a:buChar char="•"/>
            </a:pPr>
            <a:r>
              <a:rPr lang="en-US" dirty="0">
                <a:solidFill>
                  <a:srgbClr val="4E443C"/>
                </a:solidFill>
                <a:latin typeface="Arial" panose="020B0604020202020204" pitchFamily="34" charset="0"/>
              </a:rPr>
              <a:t>Here’s a cheat-sheet for which commands affect which trees. </a:t>
            </a:r>
            <a:endParaRPr lang="en-US" dirty="0" smtClean="0">
              <a:solidFill>
                <a:srgbClr val="4E443C"/>
              </a:solidFill>
              <a:latin typeface="Arial" panose="020B0604020202020204" pitchFamily="34" charset="0"/>
            </a:endParaRPr>
          </a:p>
          <a:p>
            <a:pPr marL="285750" indent="-285750">
              <a:buFont typeface="Arial" panose="020B0604020202020204" pitchFamily="34" charset="0"/>
              <a:buChar char="•"/>
            </a:pPr>
            <a:r>
              <a:rPr lang="en-US" dirty="0" smtClean="0">
                <a:solidFill>
                  <a:srgbClr val="4E443C"/>
                </a:solidFill>
                <a:latin typeface="Arial" panose="020B0604020202020204" pitchFamily="34" charset="0"/>
              </a:rPr>
              <a:t>The </a:t>
            </a:r>
            <a:r>
              <a:rPr lang="en-US" dirty="0">
                <a:solidFill>
                  <a:srgbClr val="4E443C"/>
                </a:solidFill>
                <a:latin typeface="Arial" panose="020B0604020202020204" pitchFamily="34" charset="0"/>
              </a:rPr>
              <a:t>“HEAD” column reads “REF” if that command moves the reference (branch) that HEAD points to, and “HEAD” if it moves HEAD itself. </a:t>
            </a:r>
            <a:endParaRPr lang="en-US" dirty="0" smtClean="0">
              <a:solidFill>
                <a:srgbClr val="4E443C"/>
              </a:solidFill>
              <a:latin typeface="Arial" panose="020B0604020202020204" pitchFamily="34" charset="0"/>
            </a:endParaRPr>
          </a:p>
          <a:p>
            <a:pPr marL="285750" indent="-285750">
              <a:buFont typeface="Arial" panose="020B0604020202020204" pitchFamily="34" charset="0"/>
              <a:buChar char="•"/>
            </a:pPr>
            <a:r>
              <a:rPr lang="en-US" dirty="0" smtClean="0">
                <a:solidFill>
                  <a:srgbClr val="4E443C"/>
                </a:solidFill>
                <a:latin typeface="Arial" panose="020B0604020202020204" pitchFamily="34" charset="0"/>
              </a:rPr>
              <a:t>Pay </a:t>
            </a:r>
            <a:r>
              <a:rPr lang="en-US" dirty="0">
                <a:solidFill>
                  <a:srgbClr val="4E443C"/>
                </a:solidFill>
                <a:latin typeface="Arial" panose="020B0604020202020204" pitchFamily="34" charset="0"/>
              </a:rPr>
              <a:t>especial attention to the </a:t>
            </a:r>
            <a:r>
              <a:rPr lang="en-US" i="1" dirty="0">
                <a:solidFill>
                  <a:srgbClr val="4E443C"/>
                </a:solidFill>
                <a:latin typeface="Arial" panose="020B0604020202020204" pitchFamily="34" charset="0"/>
              </a:rPr>
              <a:t>WD Safe?</a:t>
            </a:r>
            <a:r>
              <a:rPr lang="en-US" dirty="0">
                <a:solidFill>
                  <a:srgbClr val="4E443C"/>
                </a:solidFill>
                <a:latin typeface="Arial" panose="020B0604020202020204" pitchFamily="34" charset="0"/>
              </a:rPr>
              <a:t> column – if it says </a:t>
            </a:r>
            <a:r>
              <a:rPr lang="en-US" b="1" dirty="0">
                <a:solidFill>
                  <a:srgbClr val="4E443C"/>
                </a:solidFill>
                <a:latin typeface="Arial" panose="020B0604020202020204" pitchFamily="34" charset="0"/>
              </a:rPr>
              <a:t>NO</a:t>
            </a:r>
            <a:r>
              <a:rPr lang="en-US" dirty="0">
                <a:solidFill>
                  <a:srgbClr val="4E443C"/>
                </a:solidFill>
                <a:latin typeface="Arial" panose="020B0604020202020204" pitchFamily="34" charset="0"/>
              </a:rPr>
              <a:t>, take a second to think before running that command.</a:t>
            </a:r>
            <a:endParaRPr lang="en-US" dirty="0"/>
          </a:p>
        </p:txBody>
      </p:sp>
    </p:spTree>
    <p:extLst>
      <p:ext uri="{BB962C8B-B14F-4D97-AF65-F5344CB8AC3E}">
        <p14:creationId xmlns:p14="http://schemas.microsoft.com/office/powerpoint/2010/main" val="1102368416"/>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15402" y="2825087"/>
            <a:ext cx="9526139" cy="1214650"/>
          </a:xfrm>
        </p:spPr>
        <p:txBody>
          <a:bodyPr>
            <a:normAutofit/>
          </a:bodyPr>
          <a:lstStyle/>
          <a:p>
            <a:pPr algn="ctr"/>
            <a:r>
              <a:rPr lang="en-US" sz="3600" b="1" dirty="0" err="1" smtClean="0">
                <a:latin typeface="Century Gothic (Body)"/>
                <a:ea typeface="Tahoma" panose="020B0604030504040204" pitchFamily="34" charset="0"/>
                <a:cs typeface="Tahoma" panose="020B0604030504040204" pitchFamily="34" charset="0"/>
              </a:rPr>
              <a:t>Git</a:t>
            </a:r>
            <a:r>
              <a:rPr lang="en-US" sz="3600" b="1" dirty="0" smtClean="0">
                <a:latin typeface="Century Gothic (Body)"/>
                <a:ea typeface="Tahoma" panose="020B0604030504040204" pitchFamily="34" charset="0"/>
                <a:cs typeface="Tahoma" panose="020B0604030504040204" pitchFamily="34" charset="0"/>
              </a:rPr>
              <a:t> </a:t>
            </a:r>
            <a:r>
              <a:rPr lang="en-US" sz="3600" b="1" dirty="0">
                <a:latin typeface="Century Gothic (Body)"/>
                <a:ea typeface="Tahoma" panose="020B0604030504040204" pitchFamily="34" charset="0"/>
                <a:cs typeface="Tahoma" panose="020B0604030504040204" pitchFamily="34" charset="0"/>
              </a:rPr>
              <a:t>Tools - Stashing and Cleaning</a:t>
            </a:r>
          </a:p>
        </p:txBody>
      </p:sp>
      <p:sp>
        <p:nvSpPr>
          <p:cNvPr id="3" name="Subtitle 2"/>
          <p:cNvSpPr>
            <a:spLocks noGrp="1"/>
          </p:cNvSpPr>
          <p:nvPr>
            <p:ph type="subTitle" idx="1"/>
          </p:nvPr>
        </p:nvSpPr>
        <p:spPr>
          <a:xfrm>
            <a:off x="2115402" y="4558351"/>
            <a:ext cx="9880527" cy="853337"/>
          </a:xfrm>
        </p:spPr>
        <p:txBody>
          <a:bodyPr>
            <a:normAutofit/>
          </a:bodyPr>
          <a:lstStyle/>
          <a:p>
            <a:r>
              <a:rPr lang="en-US" dirty="0" smtClean="0"/>
              <a:t>Trainer: Bach Ngoc Toan – </a:t>
            </a:r>
            <a:r>
              <a:rPr lang="en-US" b="1" dirty="0" smtClean="0"/>
              <a:t>TEDU </a:t>
            </a:r>
            <a:r>
              <a:rPr lang="en-US" dirty="0" smtClean="0"/>
              <a:t>Founder</a:t>
            </a:r>
          </a:p>
          <a:p>
            <a:r>
              <a:rPr lang="en-US"/>
              <a:t>Support Forum: </a:t>
            </a:r>
            <a:r>
              <a:rPr lang="en-US">
                <a:hlinkClick r:id="rId2"/>
              </a:rPr>
              <a:t>http://forum.tedu.com.vn</a:t>
            </a:r>
            <a:r>
              <a:rPr lang="en-US"/>
              <a:t> </a:t>
            </a:r>
          </a:p>
          <a:p>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5965" y="954849"/>
            <a:ext cx="3865300" cy="1614081"/>
          </a:xfrm>
          <a:prstGeom prst="rect">
            <a:avLst/>
          </a:prstGeom>
        </p:spPr>
      </p:pic>
    </p:spTree>
    <p:extLst>
      <p:ext uri="{BB962C8B-B14F-4D97-AF65-F5344CB8AC3E}">
        <p14:creationId xmlns:p14="http://schemas.microsoft.com/office/powerpoint/2010/main" val="27607548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Stashing and Cleaning</a:t>
            </a:r>
          </a:p>
        </p:txBody>
      </p:sp>
      <p:sp>
        <p:nvSpPr>
          <p:cNvPr id="3" name="Content Placeholder 2"/>
          <p:cNvSpPr>
            <a:spLocks noGrp="1"/>
          </p:cNvSpPr>
          <p:nvPr>
            <p:ph idx="1"/>
          </p:nvPr>
        </p:nvSpPr>
        <p:spPr/>
        <p:txBody>
          <a:bodyPr/>
          <a:lstStyle/>
          <a:p>
            <a:r>
              <a:rPr lang="en-US" dirty="0"/>
              <a:t>Often, when you’ve been working on part of your project, things are in a messy state and you want to switch branches for a bit to work on something else. </a:t>
            </a:r>
            <a:endParaRPr lang="en-US" dirty="0" smtClean="0"/>
          </a:p>
          <a:p>
            <a:r>
              <a:rPr lang="en-US" dirty="0" smtClean="0"/>
              <a:t>The </a:t>
            </a:r>
            <a:r>
              <a:rPr lang="en-US" dirty="0"/>
              <a:t>problem is, you don’t want to do a commit of half-done work just so you can get back to this point later. </a:t>
            </a:r>
            <a:endParaRPr lang="en-US" dirty="0" smtClean="0"/>
          </a:p>
          <a:p>
            <a:r>
              <a:rPr lang="en-US" dirty="0" smtClean="0"/>
              <a:t>The </a:t>
            </a:r>
            <a:r>
              <a:rPr lang="en-US" dirty="0"/>
              <a:t>answer to this issue is the git stash command</a:t>
            </a:r>
            <a:r>
              <a:rPr lang="en-US" dirty="0" smtClean="0"/>
              <a:t>.</a:t>
            </a:r>
          </a:p>
          <a:p>
            <a:r>
              <a:rPr lang="en-US" dirty="0"/>
              <a:t>Stashing takes the dirty state of your working directory – that is, your modified tracked files and staged changes – and saves it on a stack of unfinished changes that you can reapply at any time.</a:t>
            </a:r>
          </a:p>
        </p:txBody>
      </p:sp>
    </p:spTree>
    <p:extLst>
      <p:ext uri="{BB962C8B-B14F-4D97-AF65-F5344CB8AC3E}">
        <p14:creationId xmlns:p14="http://schemas.microsoft.com/office/powerpoint/2010/main" val="250480389"/>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Stashing Your Work</a:t>
            </a:r>
          </a:p>
        </p:txBody>
      </p:sp>
      <p:sp>
        <p:nvSpPr>
          <p:cNvPr id="3" name="Content Placeholder 2"/>
          <p:cNvSpPr>
            <a:spLocks noGrp="1"/>
          </p:cNvSpPr>
          <p:nvPr>
            <p:ph idx="1"/>
          </p:nvPr>
        </p:nvSpPr>
        <p:spPr/>
        <p:txBody>
          <a:bodyPr>
            <a:normAutofit fontScale="85000" lnSpcReduction="10000"/>
          </a:bodyPr>
          <a:lstStyle/>
          <a:p>
            <a:r>
              <a:rPr lang="en-US" dirty="0"/>
              <a:t>To demonstrate, you’ll go into your project and start working on a couple of files and possibly stage one of the changes. If you run </a:t>
            </a:r>
            <a:r>
              <a:rPr lang="en-US" b="1" dirty="0" err="1"/>
              <a:t>git</a:t>
            </a:r>
            <a:r>
              <a:rPr lang="en-US" b="1" dirty="0"/>
              <a:t> status</a:t>
            </a:r>
            <a:r>
              <a:rPr lang="en-US" dirty="0"/>
              <a:t>, you can see your dirty </a:t>
            </a:r>
            <a:r>
              <a:rPr lang="en-US" dirty="0" smtClean="0"/>
              <a:t>state.</a:t>
            </a:r>
          </a:p>
          <a:p>
            <a:r>
              <a:rPr lang="en-US" dirty="0"/>
              <a:t>Now you want to switch branches, but you don’t want to commit what you’ve been working on yet; so you’ll stash the changes. </a:t>
            </a:r>
            <a:endParaRPr lang="en-US" dirty="0" smtClean="0"/>
          </a:p>
          <a:p>
            <a:r>
              <a:rPr lang="en-US" dirty="0" smtClean="0"/>
              <a:t>To </a:t>
            </a:r>
            <a:r>
              <a:rPr lang="en-US" dirty="0"/>
              <a:t>push a new stash onto your stack, run </a:t>
            </a:r>
            <a:r>
              <a:rPr lang="en-US" b="1" dirty="0" err="1"/>
              <a:t>git</a:t>
            </a:r>
            <a:r>
              <a:rPr lang="en-US" b="1" dirty="0"/>
              <a:t> stash </a:t>
            </a:r>
            <a:r>
              <a:rPr lang="en-US" dirty="0"/>
              <a:t>or </a:t>
            </a:r>
            <a:r>
              <a:rPr lang="en-US" b="1" dirty="0" err="1"/>
              <a:t>git</a:t>
            </a:r>
            <a:r>
              <a:rPr lang="en-US" b="1" dirty="0"/>
              <a:t> stash </a:t>
            </a:r>
            <a:r>
              <a:rPr lang="en-US" b="1" dirty="0" smtClean="0"/>
              <a:t>save</a:t>
            </a:r>
            <a:r>
              <a:rPr lang="en-US" dirty="0" smtClean="0"/>
              <a:t>.</a:t>
            </a:r>
          </a:p>
          <a:p>
            <a:r>
              <a:rPr lang="en-US" dirty="0"/>
              <a:t>At this point, you can easily switch branches and do work elsewhere; your changes are stored on your stack. To see which stashes you’ve stored, you can </a:t>
            </a:r>
            <a:r>
              <a:rPr lang="en-US" dirty="0" smtClean="0"/>
              <a:t>use:</a:t>
            </a:r>
          </a:p>
          <a:p>
            <a:pPr lvl="1"/>
            <a:r>
              <a:rPr lang="en-US" b="1" dirty="0" smtClean="0"/>
              <a:t>$</a:t>
            </a:r>
            <a:r>
              <a:rPr lang="en-US" b="1" dirty="0" err="1" smtClean="0"/>
              <a:t>git</a:t>
            </a:r>
            <a:r>
              <a:rPr lang="en-US" b="1" dirty="0" smtClean="0"/>
              <a:t> </a:t>
            </a:r>
            <a:r>
              <a:rPr lang="en-US" b="1" dirty="0"/>
              <a:t>stash </a:t>
            </a:r>
            <a:r>
              <a:rPr lang="en-US" b="1" dirty="0" smtClean="0"/>
              <a:t>list.</a:t>
            </a:r>
          </a:p>
          <a:p>
            <a:r>
              <a:rPr lang="en-US" dirty="0"/>
              <a:t>If you want to apply one of the older stashes, you can specify it by naming it, like </a:t>
            </a:r>
            <a:r>
              <a:rPr lang="en-US" dirty="0" smtClean="0"/>
              <a:t>this:</a:t>
            </a:r>
          </a:p>
          <a:p>
            <a:pPr lvl="1"/>
            <a:r>
              <a:rPr lang="en-US" b="1" dirty="0" smtClean="0"/>
              <a:t>$git </a:t>
            </a:r>
            <a:r>
              <a:rPr lang="en-US" b="1" dirty="0"/>
              <a:t>stash apply stash@{2}</a:t>
            </a:r>
            <a:r>
              <a:rPr lang="en-US" dirty="0"/>
              <a:t>. </a:t>
            </a:r>
            <a:endParaRPr lang="en-US" dirty="0" smtClean="0"/>
          </a:p>
          <a:p>
            <a:r>
              <a:rPr lang="en-US" dirty="0" smtClean="0"/>
              <a:t>If </a:t>
            </a:r>
            <a:r>
              <a:rPr lang="en-US" dirty="0"/>
              <a:t>you don’t specify a stash, </a:t>
            </a:r>
            <a:r>
              <a:rPr lang="en-US" dirty="0" err="1"/>
              <a:t>Git</a:t>
            </a:r>
            <a:r>
              <a:rPr lang="en-US" dirty="0"/>
              <a:t> assumes the most recent stash and tries to apply </a:t>
            </a:r>
            <a:r>
              <a:rPr lang="en-US" dirty="0" smtClean="0"/>
              <a:t>it:</a:t>
            </a:r>
          </a:p>
          <a:p>
            <a:pPr lvl="1"/>
            <a:r>
              <a:rPr lang="en-US" b="1" dirty="0"/>
              <a:t>$ </a:t>
            </a:r>
            <a:r>
              <a:rPr lang="en-US" b="1" dirty="0" err="1"/>
              <a:t>git</a:t>
            </a:r>
            <a:r>
              <a:rPr lang="en-US" b="1" dirty="0"/>
              <a:t> stash apply</a:t>
            </a:r>
          </a:p>
        </p:txBody>
      </p:sp>
    </p:spTree>
    <p:extLst>
      <p:ext uri="{BB962C8B-B14F-4D97-AF65-F5344CB8AC3E}">
        <p14:creationId xmlns:p14="http://schemas.microsoft.com/office/powerpoint/2010/main" val="14252666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Three </a:t>
            </a:r>
            <a:r>
              <a:rPr lang="en-US" dirty="0" smtClean="0"/>
              <a:t>States - 2</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The Git directory is where Git stores the metadata and object database for your project. This is the most important part of Git, and it is what is copied when you clone a repository from another computer</a:t>
            </a:r>
            <a:r>
              <a:rPr lang="en-US" dirty="0" smtClean="0"/>
              <a:t>.</a:t>
            </a:r>
          </a:p>
          <a:p>
            <a:r>
              <a:rPr lang="en-US" dirty="0"/>
              <a:t>The working directory is a single checkout of one version of the project. These files are pulled out of the compressed database in the Git directory and placed on disk for you to use or modify</a:t>
            </a:r>
            <a:r>
              <a:rPr lang="en-US" dirty="0" smtClean="0"/>
              <a:t>.</a:t>
            </a:r>
          </a:p>
          <a:p>
            <a:r>
              <a:rPr lang="en-US" dirty="0"/>
              <a:t>The staging area is a file, generally contained in your Git directory, that stores information about what will go into your next commit. It’s sometimes referred to as the “index”, but it’s also common to refer to it as the staging area</a:t>
            </a:r>
            <a:r>
              <a:rPr lang="en-US" dirty="0" smtClean="0"/>
              <a:t>.</a:t>
            </a:r>
          </a:p>
          <a:p>
            <a:r>
              <a:rPr lang="en-US" dirty="0"/>
              <a:t>The basic Git workflow goes something like this:</a:t>
            </a:r>
          </a:p>
          <a:p>
            <a:pPr lvl="1"/>
            <a:r>
              <a:rPr lang="en-US" dirty="0"/>
              <a:t>You modify files in your working directory.</a:t>
            </a:r>
          </a:p>
          <a:p>
            <a:pPr lvl="1"/>
            <a:r>
              <a:rPr lang="en-US" dirty="0"/>
              <a:t>You stage the files, adding snapshots of them to your staging area.</a:t>
            </a:r>
          </a:p>
          <a:p>
            <a:pPr lvl="1"/>
            <a:r>
              <a:rPr lang="en-US" dirty="0"/>
              <a:t>You do a commit, which takes the files as they are in the staging area and stores that snapshot permanently to your Git directory.</a:t>
            </a:r>
          </a:p>
          <a:p>
            <a:endParaRPr lang="en-US" dirty="0"/>
          </a:p>
        </p:txBody>
      </p:sp>
    </p:spTree>
    <p:extLst>
      <p:ext uri="{BB962C8B-B14F-4D97-AF65-F5344CB8AC3E}">
        <p14:creationId xmlns:p14="http://schemas.microsoft.com/office/powerpoint/2010/main" val="1323582298"/>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Stashing Your Work</a:t>
            </a:r>
          </a:p>
        </p:txBody>
      </p:sp>
      <p:sp>
        <p:nvSpPr>
          <p:cNvPr id="3" name="Content Placeholder 2"/>
          <p:cNvSpPr>
            <a:spLocks noGrp="1"/>
          </p:cNvSpPr>
          <p:nvPr>
            <p:ph idx="1"/>
          </p:nvPr>
        </p:nvSpPr>
        <p:spPr/>
        <p:txBody>
          <a:bodyPr/>
          <a:lstStyle/>
          <a:p>
            <a:r>
              <a:rPr lang="en-US" dirty="0"/>
              <a:t>The changes to your files were reapplied, but the file you staged before wasn’t restaged. To do that, you must run the </a:t>
            </a:r>
            <a:r>
              <a:rPr lang="en-US" b="1" dirty="0" err="1"/>
              <a:t>git</a:t>
            </a:r>
            <a:r>
              <a:rPr lang="en-US" b="1" dirty="0"/>
              <a:t> stash apply </a:t>
            </a:r>
            <a:r>
              <a:rPr lang="en-US" dirty="0"/>
              <a:t>command with a --index option to tell the command to try to reapply the staged changes. </a:t>
            </a:r>
            <a:endParaRPr lang="en-US" dirty="0" smtClean="0"/>
          </a:p>
          <a:p>
            <a:pPr lvl="1"/>
            <a:r>
              <a:rPr lang="en-US" dirty="0" smtClean="0"/>
              <a:t>$ </a:t>
            </a:r>
            <a:r>
              <a:rPr lang="en-US" dirty="0" err="1"/>
              <a:t>git</a:t>
            </a:r>
            <a:r>
              <a:rPr lang="en-US" dirty="0"/>
              <a:t> stash apply </a:t>
            </a:r>
            <a:r>
              <a:rPr lang="en-US" dirty="0" smtClean="0"/>
              <a:t>–index</a:t>
            </a:r>
          </a:p>
          <a:p>
            <a:r>
              <a:rPr lang="en-US" dirty="0"/>
              <a:t> To remove it, you can run </a:t>
            </a:r>
            <a:r>
              <a:rPr lang="en-US" dirty="0" err="1"/>
              <a:t>git</a:t>
            </a:r>
            <a:r>
              <a:rPr lang="en-US" dirty="0"/>
              <a:t> stash drop with the name of the stash to remove</a:t>
            </a:r>
            <a:r>
              <a:rPr lang="en-US" dirty="0" smtClean="0"/>
              <a:t>:</a:t>
            </a:r>
          </a:p>
          <a:p>
            <a:pPr lvl="1"/>
            <a:r>
              <a:rPr lang="sv-SE" b="1" dirty="0"/>
              <a:t>$ git stash drop stash@{0}</a:t>
            </a:r>
            <a:endParaRPr lang="en-US" b="1" dirty="0" smtClean="0"/>
          </a:p>
          <a:p>
            <a:r>
              <a:rPr lang="en-US" dirty="0"/>
              <a:t>You can also run </a:t>
            </a:r>
            <a:r>
              <a:rPr lang="en-US" b="1" dirty="0" err="1"/>
              <a:t>git</a:t>
            </a:r>
            <a:r>
              <a:rPr lang="en-US" b="1" dirty="0"/>
              <a:t> stash pop </a:t>
            </a:r>
            <a:r>
              <a:rPr lang="en-US" dirty="0"/>
              <a:t>to apply the stash and then immediately drop it from your stack.</a:t>
            </a:r>
          </a:p>
        </p:txBody>
      </p:sp>
    </p:spTree>
    <p:extLst>
      <p:ext uri="{BB962C8B-B14F-4D97-AF65-F5344CB8AC3E}">
        <p14:creationId xmlns:p14="http://schemas.microsoft.com/office/powerpoint/2010/main" val="4049301059"/>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Creative Stashing</a:t>
            </a:r>
          </a:p>
        </p:txBody>
      </p:sp>
      <p:sp>
        <p:nvSpPr>
          <p:cNvPr id="3" name="Content Placeholder 2"/>
          <p:cNvSpPr>
            <a:spLocks noGrp="1"/>
          </p:cNvSpPr>
          <p:nvPr>
            <p:ph idx="1"/>
          </p:nvPr>
        </p:nvSpPr>
        <p:spPr/>
        <p:txBody>
          <a:bodyPr/>
          <a:lstStyle/>
          <a:p>
            <a:r>
              <a:rPr lang="en-US" dirty="0"/>
              <a:t>There are a few stash variants that may also be helpful. The first option that is quite popular is the --keep-index option to the </a:t>
            </a:r>
            <a:r>
              <a:rPr lang="en-US" b="1" dirty="0"/>
              <a:t>stash save </a:t>
            </a:r>
            <a:r>
              <a:rPr lang="en-US" dirty="0"/>
              <a:t>command. This tells </a:t>
            </a:r>
            <a:r>
              <a:rPr lang="en-US" dirty="0" err="1"/>
              <a:t>Git</a:t>
            </a:r>
            <a:r>
              <a:rPr lang="en-US" dirty="0"/>
              <a:t> to not stash anything that you’ve already staged with the </a:t>
            </a:r>
            <a:r>
              <a:rPr lang="en-US" b="1" dirty="0" err="1"/>
              <a:t>git</a:t>
            </a:r>
            <a:r>
              <a:rPr lang="en-US" b="1" dirty="0"/>
              <a:t> add </a:t>
            </a:r>
            <a:r>
              <a:rPr lang="en-US" dirty="0"/>
              <a:t>command</a:t>
            </a:r>
            <a:r>
              <a:rPr lang="en-US" dirty="0" smtClean="0"/>
              <a:t>.</a:t>
            </a:r>
          </a:p>
          <a:p>
            <a:r>
              <a:rPr lang="en-US" dirty="0"/>
              <a:t>Another common thing you may want to do with stash is to stash the untracked files as well as the tracked ones. By default, </a:t>
            </a:r>
            <a:r>
              <a:rPr lang="en-US" b="1" dirty="0" err="1"/>
              <a:t>git</a:t>
            </a:r>
            <a:r>
              <a:rPr lang="en-US" b="1" dirty="0"/>
              <a:t> stash </a:t>
            </a:r>
            <a:r>
              <a:rPr lang="en-US" dirty="0"/>
              <a:t>will only store files that are already in the index. If you specify </a:t>
            </a:r>
            <a:r>
              <a:rPr lang="en-US" b="1" dirty="0"/>
              <a:t>--include-untracked </a:t>
            </a:r>
            <a:r>
              <a:rPr lang="en-US" dirty="0"/>
              <a:t>or </a:t>
            </a:r>
            <a:r>
              <a:rPr lang="en-US" b="1" dirty="0"/>
              <a:t>-u</a:t>
            </a:r>
            <a:r>
              <a:rPr lang="en-US" dirty="0"/>
              <a:t>, </a:t>
            </a:r>
            <a:r>
              <a:rPr lang="en-US" dirty="0" err="1"/>
              <a:t>Git</a:t>
            </a:r>
            <a:r>
              <a:rPr lang="en-US" dirty="0"/>
              <a:t> will also stash any untracked files you have created</a:t>
            </a:r>
            <a:r>
              <a:rPr lang="en-US" dirty="0" smtClean="0"/>
              <a:t>.</a:t>
            </a:r>
          </a:p>
          <a:p>
            <a:r>
              <a:rPr lang="en-US" dirty="0"/>
              <a:t>Finally, if you specify the </a:t>
            </a:r>
            <a:r>
              <a:rPr lang="en-US" b="1" dirty="0"/>
              <a:t>--patch </a:t>
            </a:r>
            <a:r>
              <a:rPr lang="en-US" dirty="0"/>
              <a:t>flag, </a:t>
            </a:r>
            <a:r>
              <a:rPr lang="en-US" dirty="0" err="1"/>
              <a:t>Git</a:t>
            </a:r>
            <a:r>
              <a:rPr lang="en-US" dirty="0"/>
              <a:t> will not stash everything that is modified but will instead prompt you interactively which of the changes you would like to stash and which you would like to keep in your working directory.</a:t>
            </a:r>
          </a:p>
        </p:txBody>
      </p:sp>
    </p:spTree>
    <p:extLst>
      <p:ext uri="{BB962C8B-B14F-4D97-AF65-F5344CB8AC3E}">
        <p14:creationId xmlns:p14="http://schemas.microsoft.com/office/powerpoint/2010/main" val="1487971229"/>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Branch from a Stash</a:t>
            </a:r>
          </a:p>
        </p:txBody>
      </p:sp>
      <p:sp>
        <p:nvSpPr>
          <p:cNvPr id="3" name="Content Placeholder 2"/>
          <p:cNvSpPr>
            <a:spLocks noGrp="1"/>
          </p:cNvSpPr>
          <p:nvPr>
            <p:ph idx="1"/>
          </p:nvPr>
        </p:nvSpPr>
        <p:spPr/>
        <p:txBody>
          <a:bodyPr/>
          <a:lstStyle/>
          <a:p>
            <a:r>
              <a:rPr lang="en-US" dirty="0"/>
              <a:t>If you stash some work, leave it there for a while, and continue on the branch from which you stashed the work, you may have a problem reapplying the work. </a:t>
            </a:r>
            <a:endParaRPr lang="en-US" dirty="0" smtClean="0"/>
          </a:p>
          <a:p>
            <a:r>
              <a:rPr lang="en-US" dirty="0" smtClean="0"/>
              <a:t>If </a:t>
            </a:r>
            <a:r>
              <a:rPr lang="en-US" dirty="0"/>
              <a:t>the apply tries to modify a file that you’ve since modified, you’ll get a merge conflict and will have to try to resolve it. </a:t>
            </a:r>
            <a:endParaRPr lang="en-US" dirty="0" smtClean="0"/>
          </a:p>
          <a:p>
            <a:r>
              <a:rPr lang="en-US" dirty="0" smtClean="0"/>
              <a:t>If </a:t>
            </a:r>
            <a:r>
              <a:rPr lang="en-US" dirty="0"/>
              <a:t>you want an easier way to test the stashed changes again, you can run</a:t>
            </a:r>
            <a:r>
              <a:rPr lang="en-US" b="1" dirty="0"/>
              <a:t> </a:t>
            </a:r>
            <a:r>
              <a:rPr lang="en-US" b="1" dirty="0" smtClean="0"/>
              <a:t>$</a:t>
            </a:r>
            <a:r>
              <a:rPr lang="en-US" b="1" dirty="0" err="1" smtClean="0"/>
              <a:t>git</a:t>
            </a:r>
            <a:r>
              <a:rPr lang="en-US" b="1" dirty="0" smtClean="0"/>
              <a:t> </a:t>
            </a:r>
            <a:r>
              <a:rPr lang="en-US" b="1" dirty="0"/>
              <a:t>stash branch</a:t>
            </a:r>
            <a:r>
              <a:rPr lang="en-US" dirty="0"/>
              <a:t>, which creates a new branch for you, checks out the commit you were on when you stashed your work, reapplies your work there, and then drops the stash if it applies </a:t>
            </a:r>
            <a:r>
              <a:rPr lang="en-US" dirty="0" smtClean="0"/>
              <a:t>successfully.</a:t>
            </a:r>
            <a:endParaRPr lang="en-US" dirty="0"/>
          </a:p>
        </p:txBody>
      </p:sp>
    </p:spTree>
    <p:extLst>
      <p:ext uri="{BB962C8B-B14F-4D97-AF65-F5344CB8AC3E}">
        <p14:creationId xmlns:p14="http://schemas.microsoft.com/office/powerpoint/2010/main" val="3066425836"/>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Cleaning your Working Directory</a:t>
            </a:r>
          </a:p>
        </p:txBody>
      </p:sp>
      <p:sp>
        <p:nvSpPr>
          <p:cNvPr id="3" name="Content Placeholder 2"/>
          <p:cNvSpPr>
            <a:spLocks noGrp="1"/>
          </p:cNvSpPr>
          <p:nvPr>
            <p:ph idx="1"/>
          </p:nvPr>
        </p:nvSpPr>
        <p:spPr/>
        <p:txBody>
          <a:bodyPr/>
          <a:lstStyle/>
          <a:p>
            <a:r>
              <a:rPr lang="en-US" dirty="0"/>
              <a:t>Finally, you may not want to stash some work or files in your working directory, but simply get rid of them. The </a:t>
            </a:r>
            <a:r>
              <a:rPr lang="en-US" dirty="0" err="1"/>
              <a:t>git</a:t>
            </a:r>
            <a:r>
              <a:rPr lang="en-US" dirty="0"/>
              <a:t> clean command will do this for you</a:t>
            </a:r>
            <a:r>
              <a:rPr lang="en-US" dirty="0" smtClean="0"/>
              <a:t>.</a:t>
            </a:r>
          </a:p>
          <a:p>
            <a:r>
              <a:rPr lang="en-US" dirty="0"/>
              <a:t>A safer option is to run </a:t>
            </a:r>
            <a:r>
              <a:rPr lang="en-US" b="1" dirty="0" err="1"/>
              <a:t>git</a:t>
            </a:r>
            <a:r>
              <a:rPr lang="en-US" b="1" dirty="0"/>
              <a:t> stash --all </a:t>
            </a:r>
            <a:r>
              <a:rPr lang="en-US" dirty="0"/>
              <a:t>to remove everything but save it in a stash</a:t>
            </a:r>
            <a:r>
              <a:rPr lang="en-US" dirty="0" smtClean="0"/>
              <a:t>.</a:t>
            </a:r>
          </a:p>
          <a:p>
            <a:r>
              <a:rPr lang="en-US" dirty="0" smtClean="0"/>
              <a:t>To </a:t>
            </a:r>
            <a:r>
              <a:rPr lang="en-US" dirty="0"/>
              <a:t>remove all the untracked files in your working directory, you can run </a:t>
            </a:r>
            <a:endParaRPr lang="en-US" dirty="0" smtClean="0"/>
          </a:p>
          <a:p>
            <a:r>
              <a:rPr lang="en-US" b="1" dirty="0" smtClean="0"/>
              <a:t>$git </a:t>
            </a:r>
            <a:r>
              <a:rPr lang="en-US" b="1" dirty="0"/>
              <a:t>clean -f -d</a:t>
            </a:r>
            <a:r>
              <a:rPr lang="en-US" dirty="0"/>
              <a:t>, which removes any files and also any subdirectories that become empty as a result</a:t>
            </a:r>
            <a:r>
              <a:rPr lang="en-US" dirty="0" smtClean="0"/>
              <a:t>.</a:t>
            </a:r>
          </a:p>
          <a:p>
            <a:r>
              <a:rPr lang="en-US" dirty="0"/>
              <a:t>If you ever want to see what it would do, you can run the command with the -n option, which means “do a dry run and tell me what you would have removed”.</a:t>
            </a:r>
          </a:p>
        </p:txBody>
      </p:sp>
    </p:spTree>
    <p:extLst>
      <p:ext uri="{BB962C8B-B14F-4D97-AF65-F5344CB8AC3E}">
        <p14:creationId xmlns:p14="http://schemas.microsoft.com/office/powerpoint/2010/main" val="3095671470"/>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Cleaning your Working Directory</a:t>
            </a:r>
          </a:p>
        </p:txBody>
      </p:sp>
      <p:sp>
        <p:nvSpPr>
          <p:cNvPr id="3" name="Content Placeholder 2"/>
          <p:cNvSpPr>
            <a:spLocks noGrp="1"/>
          </p:cNvSpPr>
          <p:nvPr>
            <p:ph idx="1"/>
          </p:nvPr>
        </p:nvSpPr>
        <p:spPr/>
        <p:txBody>
          <a:bodyPr/>
          <a:lstStyle/>
          <a:p>
            <a:r>
              <a:rPr lang="en-US" dirty="0"/>
              <a:t>By default, the </a:t>
            </a:r>
            <a:r>
              <a:rPr lang="en-US" b="1" dirty="0" smtClean="0"/>
              <a:t>$git </a:t>
            </a:r>
            <a:r>
              <a:rPr lang="en-US" b="1" dirty="0"/>
              <a:t>clean</a:t>
            </a:r>
            <a:r>
              <a:rPr lang="en-US" dirty="0"/>
              <a:t> command will only remove untracked files that are not ignored. </a:t>
            </a:r>
            <a:endParaRPr lang="en-US" dirty="0" smtClean="0"/>
          </a:p>
          <a:p>
            <a:r>
              <a:rPr lang="en-US" dirty="0" smtClean="0"/>
              <a:t>Any </a:t>
            </a:r>
            <a:r>
              <a:rPr lang="en-US" dirty="0"/>
              <a:t>file that matches a pattern in your .</a:t>
            </a:r>
            <a:r>
              <a:rPr lang="en-US" dirty="0" err="1"/>
              <a:t>gitignore</a:t>
            </a:r>
            <a:r>
              <a:rPr lang="en-US" dirty="0"/>
              <a:t> or other ignore files will not be removed. </a:t>
            </a:r>
            <a:endParaRPr lang="en-US" dirty="0" smtClean="0"/>
          </a:p>
          <a:p>
            <a:r>
              <a:rPr lang="en-US" dirty="0" smtClean="0"/>
              <a:t>If </a:t>
            </a:r>
            <a:r>
              <a:rPr lang="en-US" dirty="0"/>
              <a:t>you want to remove those files too, such as to remove all .o files generated from a build so you can do a fully clean build, you can add a -</a:t>
            </a:r>
            <a:r>
              <a:rPr lang="en-US" b="1" dirty="0"/>
              <a:t>x </a:t>
            </a:r>
            <a:r>
              <a:rPr lang="en-US" dirty="0"/>
              <a:t>to the clean command.</a:t>
            </a:r>
          </a:p>
        </p:txBody>
      </p:sp>
    </p:spTree>
    <p:extLst>
      <p:ext uri="{BB962C8B-B14F-4D97-AF65-F5344CB8AC3E}">
        <p14:creationId xmlns:p14="http://schemas.microsoft.com/office/powerpoint/2010/main" val="29628226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Download and Installing</a:t>
            </a:r>
            <a:endParaRPr lang="en-US" dirty="0"/>
          </a:p>
        </p:txBody>
      </p:sp>
      <p:sp>
        <p:nvSpPr>
          <p:cNvPr id="3" name="Content Placeholder 2"/>
          <p:cNvSpPr>
            <a:spLocks noGrp="1"/>
          </p:cNvSpPr>
          <p:nvPr>
            <p:ph idx="1"/>
          </p:nvPr>
        </p:nvSpPr>
        <p:spPr/>
        <p:txBody>
          <a:bodyPr/>
          <a:lstStyle/>
          <a:p>
            <a:r>
              <a:rPr lang="en-US" dirty="0" smtClean="0"/>
              <a:t>Download</a:t>
            </a:r>
          </a:p>
          <a:p>
            <a:pPr lvl="1"/>
            <a:r>
              <a:rPr lang="en-US" dirty="0"/>
              <a:t>Linux: </a:t>
            </a:r>
            <a:r>
              <a:rPr lang="en-US" dirty="0">
                <a:hlinkClick r:id="rId2"/>
              </a:rPr>
              <a:t>http://git-scm.com/download/mac</a:t>
            </a:r>
            <a:endParaRPr lang="en-US" dirty="0"/>
          </a:p>
          <a:p>
            <a:pPr lvl="1"/>
            <a:r>
              <a:rPr lang="en-US" dirty="0"/>
              <a:t>Mac: </a:t>
            </a:r>
            <a:r>
              <a:rPr lang="en-US" dirty="0">
                <a:hlinkClick r:id="rId2"/>
              </a:rPr>
              <a:t>http://git-scm.com/download/mac</a:t>
            </a:r>
            <a:endParaRPr lang="en-US" dirty="0"/>
          </a:p>
          <a:p>
            <a:pPr lvl="1"/>
            <a:r>
              <a:rPr lang="en-US" dirty="0"/>
              <a:t>Windows: </a:t>
            </a:r>
            <a:r>
              <a:rPr lang="en-US" dirty="0">
                <a:hlinkClick r:id="rId3"/>
              </a:rPr>
              <a:t>http://</a:t>
            </a:r>
            <a:r>
              <a:rPr lang="en-US" dirty="0" smtClean="0">
                <a:hlinkClick r:id="rId3"/>
              </a:rPr>
              <a:t>git-scm.com/download/win</a:t>
            </a:r>
            <a:endParaRPr lang="en-US" dirty="0" smtClean="0"/>
          </a:p>
          <a:p>
            <a:r>
              <a:rPr lang="en-US" dirty="0" smtClean="0"/>
              <a:t>Installing</a:t>
            </a:r>
          </a:p>
          <a:p>
            <a:pPr lvl="1"/>
            <a:r>
              <a:rPr lang="en-US" smtClean="0"/>
              <a:t>Test with some commands</a:t>
            </a:r>
            <a:endParaRPr lang="en-US" dirty="0" smtClean="0"/>
          </a:p>
        </p:txBody>
      </p:sp>
    </p:spTree>
    <p:extLst>
      <p:ext uri="{BB962C8B-B14F-4D97-AF65-F5344CB8AC3E}">
        <p14:creationId xmlns:p14="http://schemas.microsoft.com/office/powerpoint/2010/main" val="17194082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 Setup</a:t>
            </a:r>
            <a:endParaRPr lang="en-US" dirty="0"/>
          </a:p>
        </p:txBody>
      </p:sp>
      <p:sp>
        <p:nvSpPr>
          <p:cNvPr id="3" name="Content Placeholder 2"/>
          <p:cNvSpPr>
            <a:spLocks noGrp="1"/>
          </p:cNvSpPr>
          <p:nvPr>
            <p:ph idx="1"/>
          </p:nvPr>
        </p:nvSpPr>
        <p:spPr/>
        <p:txBody>
          <a:bodyPr/>
          <a:lstStyle/>
          <a:p>
            <a:r>
              <a:rPr lang="en-US" dirty="0"/>
              <a:t>Git comes with a tool called git config that lets you get and set configuration variables that control all aspects of how Git looks and operates</a:t>
            </a:r>
            <a:r>
              <a:rPr lang="en-US" dirty="0" smtClean="0"/>
              <a:t>.</a:t>
            </a:r>
          </a:p>
          <a:p>
            <a:pPr lvl="1"/>
            <a:r>
              <a:rPr lang="en-US" b="1" dirty="0"/>
              <a:t>/etc/gitconfig </a:t>
            </a:r>
            <a:r>
              <a:rPr lang="en-US" dirty="0"/>
              <a:t>file: Contains values for every user on the system and all their repositories. If you pass the option </a:t>
            </a:r>
            <a:r>
              <a:rPr lang="en-US" b="1" dirty="0"/>
              <a:t>--system</a:t>
            </a:r>
            <a:r>
              <a:rPr lang="en-US" dirty="0"/>
              <a:t> to </a:t>
            </a:r>
            <a:r>
              <a:rPr lang="en-US" b="1" dirty="0"/>
              <a:t>git config</a:t>
            </a:r>
            <a:r>
              <a:rPr lang="en-US" dirty="0"/>
              <a:t>, it reads and writes from this file specifically</a:t>
            </a:r>
            <a:r>
              <a:rPr lang="en-US" dirty="0" smtClean="0"/>
              <a:t>.</a:t>
            </a:r>
            <a:endParaRPr lang="en-US" b="1" dirty="0" smtClean="0"/>
          </a:p>
          <a:p>
            <a:pPr lvl="1"/>
            <a:r>
              <a:rPr lang="en-US" b="1" dirty="0"/>
              <a:t>~/.gitconfig </a:t>
            </a:r>
            <a:r>
              <a:rPr lang="en-US" dirty="0"/>
              <a:t>or </a:t>
            </a:r>
            <a:r>
              <a:rPr lang="en-US" b="1" dirty="0"/>
              <a:t>~/.config/git/config</a:t>
            </a:r>
            <a:r>
              <a:rPr lang="en-US" dirty="0"/>
              <a:t> file: Specific to your user. You can make Git read and write to this file specifically by passing the </a:t>
            </a:r>
            <a:r>
              <a:rPr lang="en-US" b="1" dirty="0"/>
              <a:t>--global</a:t>
            </a:r>
            <a:r>
              <a:rPr lang="en-US" dirty="0"/>
              <a:t> option</a:t>
            </a:r>
            <a:r>
              <a:rPr lang="en-US" dirty="0" smtClean="0"/>
              <a:t>.</a:t>
            </a:r>
          </a:p>
          <a:p>
            <a:pPr lvl="1"/>
            <a:r>
              <a:rPr lang="en-US" b="1" dirty="0"/>
              <a:t>config</a:t>
            </a:r>
            <a:r>
              <a:rPr lang="en-US" dirty="0"/>
              <a:t> file in the Git directory (that is, </a:t>
            </a:r>
            <a:r>
              <a:rPr lang="en-US" b="1" dirty="0"/>
              <a:t>.git/config</a:t>
            </a:r>
            <a:r>
              <a:rPr lang="en-US" dirty="0"/>
              <a:t>) of whatever repository you’re currently using: Specific to that single repository.</a:t>
            </a:r>
          </a:p>
        </p:txBody>
      </p:sp>
    </p:spTree>
    <p:extLst>
      <p:ext uri="{BB962C8B-B14F-4D97-AF65-F5344CB8AC3E}">
        <p14:creationId xmlns:p14="http://schemas.microsoft.com/office/powerpoint/2010/main" val="7643025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Identity</a:t>
            </a:r>
          </a:p>
        </p:txBody>
      </p:sp>
      <p:sp>
        <p:nvSpPr>
          <p:cNvPr id="3" name="Content Placeholder 2"/>
          <p:cNvSpPr>
            <a:spLocks noGrp="1"/>
          </p:cNvSpPr>
          <p:nvPr>
            <p:ph idx="1"/>
          </p:nvPr>
        </p:nvSpPr>
        <p:spPr/>
        <p:txBody>
          <a:bodyPr/>
          <a:lstStyle/>
          <a:p>
            <a:r>
              <a:rPr lang="en-US" dirty="0"/>
              <a:t>The first thing you should do when you install Git is to set your user name and email address</a:t>
            </a:r>
            <a:r>
              <a:rPr lang="en-US" dirty="0" smtClean="0"/>
              <a:t>.</a:t>
            </a:r>
          </a:p>
          <a:p>
            <a:r>
              <a:rPr lang="en-US" dirty="0"/>
              <a:t>This is important because every Git commit uses this information, and it’s immutably baked into the commits you start creating</a:t>
            </a:r>
            <a:r>
              <a:rPr lang="en-US" dirty="0" smtClean="0"/>
              <a:t>:</a:t>
            </a:r>
          </a:p>
          <a:p>
            <a:pPr lvl="1"/>
            <a:r>
              <a:rPr lang="en-US" dirty="0"/>
              <a:t>$ git config --global user.name "John Doe"</a:t>
            </a:r>
          </a:p>
          <a:p>
            <a:pPr lvl="1"/>
            <a:r>
              <a:rPr lang="en-US" dirty="0"/>
              <a:t>$ git config --global user.email johndoe@example.com</a:t>
            </a:r>
          </a:p>
        </p:txBody>
      </p:sp>
    </p:spTree>
    <p:extLst>
      <p:ext uri="{BB962C8B-B14F-4D97-AF65-F5344CB8AC3E}">
        <p14:creationId xmlns:p14="http://schemas.microsoft.com/office/powerpoint/2010/main" val="30085418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Editor</a:t>
            </a:r>
          </a:p>
        </p:txBody>
      </p:sp>
      <p:sp>
        <p:nvSpPr>
          <p:cNvPr id="3" name="Content Placeholder 2"/>
          <p:cNvSpPr>
            <a:spLocks noGrp="1"/>
          </p:cNvSpPr>
          <p:nvPr>
            <p:ph idx="1"/>
          </p:nvPr>
        </p:nvSpPr>
        <p:spPr/>
        <p:txBody>
          <a:bodyPr/>
          <a:lstStyle/>
          <a:p>
            <a:r>
              <a:rPr lang="en-US" dirty="0"/>
              <a:t>Now that your identity is set up, you can configure the default text editor that will be used when Git needs you to type in a message. </a:t>
            </a:r>
            <a:endParaRPr lang="en-US" dirty="0" smtClean="0"/>
          </a:p>
          <a:p>
            <a:r>
              <a:rPr lang="en-US" dirty="0" smtClean="0"/>
              <a:t>If </a:t>
            </a:r>
            <a:r>
              <a:rPr lang="en-US" dirty="0"/>
              <a:t>not configured, Git uses your system’s default editor</a:t>
            </a:r>
            <a:r>
              <a:rPr lang="en-US" dirty="0" smtClean="0"/>
              <a:t>.</a:t>
            </a:r>
          </a:p>
          <a:p>
            <a:r>
              <a:rPr lang="en-US" dirty="0" smtClean="0"/>
              <a:t>Example Notepad++:</a:t>
            </a:r>
          </a:p>
          <a:p>
            <a:pPr lvl="1"/>
            <a:r>
              <a:rPr lang="en-US" dirty="0" smtClean="0"/>
              <a:t>x86</a:t>
            </a:r>
            <a:r>
              <a:rPr lang="en-US" dirty="0"/>
              <a:t>: </a:t>
            </a:r>
            <a:r>
              <a:rPr lang="en-US" dirty="0" smtClean="0"/>
              <a:t>git </a:t>
            </a:r>
            <a:r>
              <a:rPr lang="en-US" dirty="0"/>
              <a:t>config --global core.editor "'C:/Program Files/Notepad++/notepad++.exe' -multiInst -</a:t>
            </a:r>
            <a:r>
              <a:rPr lang="en-US" dirty="0" smtClean="0"/>
              <a:t>nosession“</a:t>
            </a:r>
          </a:p>
          <a:p>
            <a:pPr lvl="1"/>
            <a:r>
              <a:rPr lang="en-US" dirty="0"/>
              <a:t>x</a:t>
            </a:r>
            <a:r>
              <a:rPr lang="en-US" dirty="0" smtClean="0"/>
              <a:t>64</a:t>
            </a:r>
            <a:r>
              <a:rPr lang="en-US" dirty="0"/>
              <a:t>: git config --global core.editor "'C:/Program Files (x86)/Notepad++/notepad++.exe' -multiInst -nosession"</a:t>
            </a:r>
          </a:p>
        </p:txBody>
      </p:sp>
    </p:spTree>
    <p:extLst>
      <p:ext uri="{BB962C8B-B14F-4D97-AF65-F5344CB8AC3E}">
        <p14:creationId xmlns:p14="http://schemas.microsoft.com/office/powerpoint/2010/main" val="3451898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Version Control System </a:t>
            </a:r>
            <a:r>
              <a:rPr lang="en-US" smtClean="0"/>
              <a:t>(VCS)?</a:t>
            </a:r>
            <a:endParaRPr lang="en-US" dirty="0"/>
          </a:p>
        </p:txBody>
      </p:sp>
      <p:sp>
        <p:nvSpPr>
          <p:cNvPr id="3" name="Content Placeholder 2"/>
          <p:cNvSpPr>
            <a:spLocks noGrp="1"/>
          </p:cNvSpPr>
          <p:nvPr>
            <p:ph idx="1"/>
          </p:nvPr>
        </p:nvSpPr>
        <p:spPr/>
        <p:txBody>
          <a:bodyPr/>
          <a:lstStyle/>
          <a:p>
            <a:r>
              <a:rPr lang="en-US" dirty="0"/>
              <a:t>Version control is a system that records changes to a file or set of files over time so that you can recall specific versions later</a:t>
            </a:r>
            <a:r>
              <a:rPr lang="en-US" dirty="0" smtClean="0"/>
              <a:t>.</a:t>
            </a:r>
          </a:p>
          <a:p>
            <a:r>
              <a:rPr lang="en-US" dirty="0" smtClean="0"/>
              <a:t>It </a:t>
            </a:r>
            <a:r>
              <a:rPr lang="en-US" dirty="0"/>
              <a:t>allows you to revert files back to a previous state, revert the entire project back to a previous state, compare changes over time, see who last modified something that might be causing a problem, who introduced an issue and when, and more</a:t>
            </a:r>
            <a:r>
              <a:rPr lang="en-US" dirty="0" smtClean="0"/>
              <a:t>.</a:t>
            </a:r>
          </a:p>
          <a:p>
            <a:r>
              <a:rPr lang="en-US" dirty="0"/>
              <a:t>Using a VCS also generally means that if you screw things up or lose files, you can easily recover. In addition, you get all this for very little overhead.</a:t>
            </a:r>
          </a:p>
        </p:txBody>
      </p:sp>
    </p:spTree>
    <p:extLst>
      <p:ext uri="{BB962C8B-B14F-4D97-AF65-F5344CB8AC3E}">
        <p14:creationId xmlns:p14="http://schemas.microsoft.com/office/powerpoint/2010/main" val="4210245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Checking Your Settings</a:t>
            </a:r>
            <a:endParaRPr lang="en-US" dirty="0"/>
          </a:p>
        </p:txBody>
      </p:sp>
      <p:sp>
        <p:nvSpPr>
          <p:cNvPr id="3" name="Content Placeholder 2"/>
          <p:cNvSpPr>
            <a:spLocks noGrp="1"/>
          </p:cNvSpPr>
          <p:nvPr>
            <p:ph idx="1"/>
          </p:nvPr>
        </p:nvSpPr>
        <p:spPr/>
        <p:txBody>
          <a:bodyPr/>
          <a:lstStyle/>
          <a:p>
            <a:r>
              <a:rPr lang="en-US" dirty="0"/>
              <a:t>If you want to check your settings, you can use the git config --list command to list all the </a:t>
            </a:r>
            <a:r>
              <a:rPr lang="en-US" dirty="0" smtClean="0"/>
              <a:t>settings</a:t>
            </a:r>
          </a:p>
          <a:p>
            <a:pPr lvl="1"/>
            <a:r>
              <a:rPr lang="en-US" dirty="0"/>
              <a:t>git config --list</a:t>
            </a:r>
            <a:endParaRPr lang="en-US" dirty="0" smtClean="0"/>
          </a:p>
          <a:p>
            <a:r>
              <a:rPr lang="en-US" dirty="0"/>
              <a:t>You may see keys more than once, because Git reads the same key from different files </a:t>
            </a:r>
            <a:endParaRPr lang="en-US" dirty="0" smtClean="0"/>
          </a:p>
          <a:p>
            <a:r>
              <a:rPr lang="en-US" dirty="0"/>
              <a:t>You can also check what Git thinks a specific key’s value is by </a:t>
            </a:r>
            <a:r>
              <a:rPr lang="en-US" dirty="0" smtClean="0"/>
              <a:t>typing:</a:t>
            </a:r>
          </a:p>
          <a:p>
            <a:pPr lvl="1"/>
            <a:r>
              <a:rPr lang="en-US" dirty="0"/>
              <a:t>git config user.name</a:t>
            </a:r>
          </a:p>
        </p:txBody>
      </p:sp>
    </p:spTree>
    <p:extLst>
      <p:ext uri="{BB962C8B-B14F-4D97-AF65-F5344CB8AC3E}">
        <p14:creationId xmlns:p14="http://schemas.microsoft.com/office/powerpoint/2010/main" val="14655720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Helps</a:t>
            </a:r>
            <a:endParaRPr lang="en-US" dirty="0"/>
          </a:p>
        </p:txBody>
      </p:sp>
      <p:sp>
        <p:nvSpPr>
          <p:cNvPr id="3" name="Content Placeholder 2"/>
          <p:cNvSpPr>
            <a:spLocks noGrp="1"/>
          </p:cNvSpPr>
          <p:nvPr>
            <p:ph idx="1"/>
          </p:nvPr>
        </p:nvSpPr>
        <p:spPr/>
        <p:txBody>
          <a:bodyPr/>
          <a:lstStyle/>
          <a:p>
            <a:r>
              <a:rPr lang="en-US" dirty="0" smtClean="0"/>
              <a:t>If </a:t>
            </a:r>
            <a:r>
              <a:rPr lang="en-US" dirty="0"/>
              <a:t>you ever need help while using Git, there are three ways to get the manual page (manpage) help for any of the Git commands</a:t>
            </a:r>
            <a:r>
              <a:rPr lang="en-US" dirty="0" smtClean="0"/>
              <a:t>:</a:t>
            </a:r>
          </a:p>
          <a:p>
            <a:pPr lvl="1"/>
            <a:r>
              <a:rPr lang="en-US" dirty="0"/>
              <a:t>$ git help &lt;verb&gt;</a:t>
            </a:r>
          </a:p>
          <a:p>
            <a:pPr lvl="1"/>
            <a:r>
              <a:rPr lang="en-US" dirty="0"/>
              <a:t>$ git &lt;verb&gt; --</a:t>
            </a:r>
            <a:r>
              <a:rPr lang="en-US" dirty="0" smtClean="0"/>
              <a:t>help</a:t>
            </a:r>
          </a:p>
          <a:p>
            <a:pPr lvl="1"/>
            <a:r>
              <a:rPr lang="en-US" dirty="0" smtClean="0"/>
              <a:t>$ man git-&lt;verb&gt;</a:t>
            </a:r>
          </a:p>
        </p:txBody>
      </p:sp>
    </p:spTree>
    <p:extLst>
      <p:ext uri="{BB962C8B-B14F-4D97-AF65-F5344CB8AC3E}">
        <p14:creationId xmlns:p14="http://schemas.microsoft.com/office/powerpoint/2010/main" val="29131326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Initializing a Repository in an Existing Directory</a:t>
            </a:r>
          </a:p>
        </p:txBody>
      </p:sp>
      <p:sp>
        <p:nvSpPr>
          <p:cNvPr id="3" name="Content Placeholder 2"/>
          <p:cNvSpPr>
            <a:spLocks noGrp="1"/>
          </p:cNvSpPr>
          <p:nvPr>
            <p:ph idx="1"/>
          </p:nvPr>
        </p:nvSpPr>
        <p:spPr/>
        <p:txBody>
          <a:bodyPr/>
          <a:lstStyle/>
          <a:p>
            <a:r>
              <a:rPr lang="en-US" dirty="0"/>
              <a:t>If you’re starting to track an existing project in Git, you need to go to the project’s directory and type</a:t>
            </a:r>
            <a:r>
              <a:rPr lang="en-US" dirty="0" smtClean="0"/>
              <a:t>:</a:t>
            </a:r>
          </a:p>
          <a:p>
            <a:pPr lvl="1"/>
            <a:r>
              <a:rPr lang="en-US" dirty="0"/>
              <a:t>$ git </a:t>
            </a:r>
            <a:r>
              <a:rPr lang="en-US" dirty="0" smtClean="0"/>
              <a:t>init</a:t>
            </a:r>
          </a:p>
          <a:p>
            <a:r>
              <a:rPr lang="en-US" dirty="0" smtClean="0"/>
              <a:t>This creates a new subdirectory named .git that contains all of your necessary repository files – a Git repository skeleton.</a:t>
            </a:r>
          </a:p>
          <a:p>
            <a:r>
              <a:rPr lang="en-US" dirty="0" smtClean="0"/>
              <a:t>If you want to start version-controlling existing files (as opposed to an empty directory), you should probably begin tracking those files and do an initial commit.</a:t>
            </a:r>
          </a:p>
          <a:p>
            <a:pPr lvl="1"/>
            <a:r>
              <a:rPr lang="en-US" dirty="0" smtClean="0"/>
              <a:t>$ </a:t>
            </a:r>
            <a:r>
              <a:rPr lang="en-US" dirty="0"/>
              <a:t>git add *.c</a:t>
            </a:r>
          </a:p>
          <a:p>
            <a:pPr lvl="1"/>
            <a:r>
              <a:rPr lang="en-US" dirty="0"/>
              <a:t>$ git add LICENSE</a:t>
            </a:r>
          </a:p>
          <a:p>
            <a:pPr lvl="1"/>
            <a:r>
              <a:rPr lang="en-US" dirty="0"/>
              <a:t>$ git commit -m 'initial project version'</a:t>
            </a:r>
            <a:endParaRPr lang="en-US" dirty="0" smtClean="0"/>
          </a:p>
        </p:txBody>
      </p:sp>
    </p:spTree>
    <p:extLst>
      <p:ext uri="{BB962C8B-B14F-4D97-AF65-F5344CB8AC3E}">
        <p14:creationId xmlns:p14="http://schemas.microsoft.com/office/powerpoint/2010/main" val="21790230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Cloning an Existing Repository</a:t>
            </a:r>
          </a:p>
        </p:txBody>
      </p:sp>
      <p:sp>
        <p:nvSpPr>
          <p:cNvPr id="3" name="Content Placeholder 2"/>
          <p:cNvSpPr>
            <a:spLocks noGrp="1"/>
          </p:cNvSpPr>
          <p:nvPr>
            <p:ph idx="1"/>
          </p:nvPr>
        </p:nvSpPr>
        <p:spPr/>
        <p:txBody>
          <a:bodyPr/>
          <a:lstStyle/>
          <a:p>
            <a:r>
              <a:rPr lang="en-US" dirty="0"/>
              <a:t>If you want to get a copy of an existing Git repository – for example, a project you’d like to contribute to – the command you need is </a:t>
            </a:r>
            <a:r>
              <a:rPr lang="en-US" b="1" dirty="0"/>
              <a:t>git clone</a:t>
            </a:r>
            <a:r>
              <a:rPr lang="en-US" dirty="0" smtClean="0"/>
              <a:t>.</a:t>
            </a:r>
          </a:p>
          <a:p>
            <a:r>
              <a:rPr lang="en-US" dirty="0" smtClean="0"/>
              <a:t>Syntax: </a:t>
            </a:r>
            <a:r>
              <a:rPr lang="en-US" dirty="0"/>
              <a:t>git clone [url</a:t>
            </a:r>
            <a:r>
              <a:rPr lang="en-US" dirty="0" smtClean="0"/>
              <a:t>]</a:t>
            </a:r>
          </a:p>
          <a:p>
            <a:r>
              <a:rPr lang="en-US" dirty="0" smtClean="0"/>
              <a:t>Example</a:t>
            </a:r>
            <a:r>
              <a:rPr lang="en-US" dirty="0"/>
              <a:t>: $ git clone </a:t>
            </a:r>
            <a:r>
              <a:rPr lang="en-US" dirty="0">
                <a:hlinkClick r:id="rId2"/>
              </a:rPr>
              <a:t>https://</a:t>
            </a:r>
            <a:r>
              <a:rPr lang="en-US" dirty="0" smtClean="0">
                <a:hlinkClick r:id="rId2"/>
              </a:rPr>
              <a:t>github.com/teduinternational/tedushop.git</a:t>
            </a:r>
            <a:endParaRPr lang="en-US" dirty="0" smtClean="0"/>
          </a:p>
          <a:p>
            <a:r>
              <a:rPr lang="en-US" dirty="0" smtClean="0"/>
              <a:t>Clone with specify folder name</a:t>
            </a:r>
            <a:r>
              <a:rPr lang="en-US" dirty="0"/>
              <a:t>: $ git clone </a:t>
            </a:r>
            <a:r>
              <a:rPr lang="en-US" dirty="0">
                <a:hlinkClick r:id="rId2"/>
              </a:rPr>
              <a:t>https://github.com/teduinternational/tedushop.git </a:t>
            </a:r>
            <a:r>
              <a:rPr lang="en-US" dirty="0" smtClean="0"/>
              <a:t>tedushop</a:t>
            </a:r>
          </a:p>
          <a:p>
            <a:r>
              <a:rPr lang="en-US" dirty="0"/>
              <a:t>Git has a number of different transfer protocols you can use. </a:t>
            </a:r>
            <a:r>
              <a:rPr lang="en-US" dirty="0" smtClean="0"/>
              <a:t>You also can use SSH:</a:t>
            </a:r>
          </a:p>
          <a:p>
            <a:r>
              <a:rPr lang="en-US" dirty="0" smtClean="0"/>
              <a:t>Example</a:t>
            </a:r>
            <a:r>
              <a:rPr lang="en-US" dirty="0"/>
              <a:t>: $ git clone git@github.com:teduinternational/tedushop.git</a:t>
            </a:r>
          </a:p>
        </p:txBody>
      </p:sp>
    </p:spTree>
    <p:extLst>
      <p:ext uri="{BB962C8B-B14F-4D97-AF65-F5344CB8AC3E}">
        <p14:creationId xmlns:p14="http://schemas.microsoft.com/office/powerpoint/2010/main" val="28163852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15402" y="2825087"/>
            <a:ext cx="9526139" cy="1214650"/>
          </a:xfrm>
        </p:spPr>
        <p:txBody>
          <a:bodyPr>
            <a:normAutofit/>
          </a:bodyPr>
          <a:lstStyle/>
          <a:p>
            <a:pPr algn="ctr"/>
            <a:r>
              <a:rPr lang="en-US" sz="3600" b="1" dirty="0" smtClean="0">
                <a:latin typeface="Century Gothic (Body)"/>
                <a:ea typeface="Tahoma" panose="020B0604030504040204" pitchFamily="34" charset="0"/>
                <a:cs typeface="Tahoma" panose="020B0604030504040204" pitchFamily="34" charset="0"/>
              </a:rPr>
              <a:t>Recording </a:t>
            </a:r>
            <a:r>
              <a:rPr lang="en-US" sz="3600" b="1" dirty="0">
                <a:latin typeface="Century Gothic (Body)"/>
                <a:ea typeface="Tahoma" panose="020B0604030504040204" pitchFamily="34" charset="0"/>
                <a:cs typeface="Tahoma" panose="020B0604030504040204" pitchFamily="34" charset="0"/>
              </a:rPr>
              <a:t>Changes to the Repository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5965" y="954849"/>
            <a:ext cx="3865300" cy="1614081"/>
          </a:xfrm>
          <a:prstGeom prst="rect">
            <a:avLst/>
          </a:prstGeom>
        </p:spPr>
      </p:pic>
    </p:spTree>
    <p:extLst>
      <p:ext uri="{BB962C8B-B14F-4D97-AF65-F5344CB8AC3E}">
        <p14:creationId xmlns:p14="http://schemas.microsoft.com/office/powerpoint/2010/main" val="537830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US" dirty="0"/>
          </a:p>
        </p:txBody>
      </p:sp>
      <p:sp>
        <p:nvSpPr>
          <p:cNvPr id="3" name="Content Placeholder 2"/>
          <p:cNvSpPr>
            <a:spLocks noGrp="1"/>
          </p:cNvSpPr>
          <p:nvPr>
            <p:ph idx="1"/>
          </p:nvPr>
        </p:nvSpPr>
        <p:spPr/>
        <p:txBody>
          <a:bodyPr>
            <a:normAutofit lnSpcReduction="10000"/>
          </a:bodyPr>
          <a:lstStyle/>
          <a:p>
            <a:r>
              <a:rPr lang="en-US" dirty="0"/>
              <a:t>Checking the Status of Your </a:t>
            </a:r>
            <a:r>
              <a:rPr lang="en-US" dirty="0" smtClean="0"/>
              <a:t>Files</a:t>
            </a:r>
          </a:p>
          <a:p>
            <a:r>
              <a:rPr lang="en-US" dirty="0"/>
              <a:t>Tracking New </a:t>
            </a:r>
            <a:r>
              <a:rPr lang="en-US" dirty="0" smtClean="0"/>
              <a:t>Files</a:t>
            </a:r>
          </a:p>
          <a:p>
            <a:r>
              <a:rPr lang="en-US" dirty="0"/>
              <a:t>Staging Modified </a:t>
            </a:r>
            <a:r>
              <a:rPr lang="en-US" dirty="0" smtClean="0"/>
              <a:t>Files</a:t>
            </a:r>
          </a:p>
          <a:p>
            <a:r>
              <a:rPr lang="en-US" dirty="0"/>
              <a:t>Short </a:t>
            </a:r>
            <a:r>
              <a:rPr lang="en-US" dirty="0" smtClean="0"/>
              <a:t>Status</a:t>
            </a:r>
          </a:p>
          <a:p>
            <a:r>
              <a:rPr lang="en-US" dirty="0"/>
              <a:t>Ignoring </a:t>
            </a:r>
            <a:r>
              <a:rPr lang="en-US" dirty="0" smtClean="0"/>
              <a:t>Files</a:t>
            </a:r>
          </a:p>
          <a:p>
            <a:r>
              <a:rPr lang="en-US" dirty="0"/>
              <a:t>Viewing Your Staged and Unstaged </a:t>
            </a:r>
            <a:r>
              <a:rPr lang="en-US" dirty="0" smtClean="0"/>
              <a:t>Changes</a:t>
            </a:r>
          </a:p>
          <a:p>
            <a:r>
              <a:rPr lang="en-US" dirty="0"/>
              <a:t>Committing Your </a:t>
            </a:r>
            <a:r>
              <a:rPr lang="en-US" dirty="0" smtClean="0"/>
              <a:t>Changes</a:t>
            </a:r>
          </a:p>
          <a:p>
            <a:r>
              <a:rPr lang="en-US" dirty="0"/>
              <a:t>Skipping the Staging </a:t>
            </a:r>
            <a:r>
              <a:rPr lang="en-US" dirty="0" smtClean="0"/>
              <a:t>Area</a:t>
            </a:r>
          </a:p>
          <a:p>
            <a:r>
              <a:rPr lang="en-US" dirty="0"/>
              <a:t>Removing </a:t>
            </a:r>
            <a:r>
              <a:rPr lang="en-US" dirty="0" smtClean="0"/>
              <a:t>Files</a:t>
            </a:r>
          </a:p>
          <a:p>
            <a:r>
              <a:rPr lang="en-US" dirty="0"/>
              <a:t>Moving Files</a:t>
            </a:r>
          </a:p>
        </p:txBody>
      </p:sp>
    </p:spTree>
    <p:extLst>
      <p:ext uri="{BB962C8B-B14F-4D97-AF65-F5344CB8AC3E}">
        <p14:creationId xmlns:p14="http://schemas.microsoft.com/office/powerpoint/2010/main" val="1976996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lifecycle of the status of your files.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06789" y="2451100"/>
            <a:ext cx="8450124" cy="3485676"/>
          </a:xfrm>
        </p:spPr>
      </p:pic>
    </p:spTree>
    <p:extLst>
      <p:ext uri="{BB962C8B-B14F-4D97-AF65-F5344CB8AC3E}">
        <p14:creationId xmlns:p14="http://schemas.microsoft.com/office/powerpoint/2010/main" val="33919581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Checking the Status of Your Files</a:t>
            </a:r>
          </a:p>
        </p:txBody>
      </p:sp>
      <p:sp>
        <p:nvSpPr>
          <p:cNvPr id="3" name="Content Placeholder 2"/>
          <p:cNvSpPr>
            <a:spLocks noGrp="1"/>
          </p:cNvSpPr>
          <p:nvPr>
            <p:ph idx="1"/>
          </p:nvPr>
        </p:nvSpPr>
        <p:spPr/>
        <p:txBody>
          <a:bodyPr/>
          <a:lstStyle/>
          <a:p>
            <a:r>
              <a:rPr lang="en-US" dirty="0"/>
              <a:t>$ git </a:t>
            </a:r>
            <a:r>
              <a:rPr lang="en-US" dirty="0" smtClean="0"/>
              <a:t>status: Checking this current working directory status</a:t>
            </a:r>
          </a:p>
          <a:p>
            <a:r>
              <a:rPr lang="en-US" dirty="0"/>
              <a:t>$ git add </a:t>
            </a:r>
            <a:r>
              <a:rPr lang="en-US" dirty="0" smtClean="0"/>
              <a:t>README: </a:t>
            </a:r>
            <a:r>
              <a:rPr lang="en-US" dirty="0"/>
              <a:t>In order to begin tracking a new file, you use the </a:t>
            </a:r>
            <a:r>
              <a:rPr lang="en-US" dirty="0" smtClean="0"/>
              <a:t>command</a:t>
            </a:r>
          </a:p>
          <a:p>
            <a:r>
              <a:rPr lang="en-US" dirty="0"/>
              <a:t>While the git status output is pretty comprehensive, it’s also quite wordy. </a:t>
            </a:r>
          </a:p>
          <a:p>
            <a:r>
              <a:rPr lang="en-US" dirty="0"/>
              <a:t>Git also has a short status flag so you can see your changes in a more compact way.</a:t>
            </a:r>
          </a:p>
          <a:p>
            <a:r>
              <a:rPr lang="en-US" dirty="0"/>
              <a:t>$git status –s or $git status --short</a:t>
            </a:r>
          </a:p>
          <a:p>
            <a:endParaRPr lang="en-US" dirty="0"/>
          </a:p>
          <a:p>
            <a:endParaRPr lang="en-US" dirty="0"/>
          </a:p>
        </p:txBody>
      </p:sp>
    </p:spTree>
    <p:extLst>
      <p:ext uri="{BB962C8B-B14F-4D97-AF65-F5344CB8AC3E}">
        <p14:creationId xmlns:p14="http://schemas.microsoft.com/office/powerpoint/2010/main" val="20451943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Tracking New Files</a:t>
            </a:r>
          </a:p>
        </p:txBody>
      </p:sp>
      <p:sp>
        <p:nvSpPr>
          <p:cNvPr id="3" name="Content Placeholder 2"/>
          <p:cNvSpPr>
            <a:spLocks noGrp="1"/>
          </p:cNvSpPr>
          <p:nvPr>
            <p:ph idx="1"/>
          </p:nvPr>
        </p:nvSpPr>
        <p:spPr/>
        <p:txBody>
          <a:bodyPr/>
          <a:lstStyle/>
          <a:p>
            <a:r>
              <a:rPr lang="en-US" dirty="0"/>
              <a:t>In order to begin tracking a new file, you use the command git add. To begin tracking the README file, you can run this</a:t>
            </a:r>
            <a:r>
              <a:rPr lang="en-US" dirty="0" smtClean="0"/>
              <a:t>:</a:t>
            </a:r>
          </a:p>
          <a:p>
            <a:r>
              <a:rPr lang="en-US" dirty="0"/>
              <a:t>$ git add README</a:t>
            </a:r>
          </a:p>
        </p:txBody>
      </p:sp>
    </p:spTree>
    <p:extLst>
      <p:ext uri="{BB962C8B-B14F-4D97-AF65-F5344CB8AC3E}">
        <p14:creationId xmlns:p14="http://schemas.microsoft.com/office/powerpoint/2010/main" val="101950135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852710"/>
            <a:ext cx="8911687" cy="1280890"/>
          </a:xfrm>
        </p:spPr>
        <p:txBody>
          <a:bodyPr/>
          <a:lstStyle/>
          <a:p>
            <a:r>
              <a:rPr lang="en-US" dirty="0"/>
              <a:t>Staging Modified Files</a:t>
            </a:r>
          </a:p>
        </p:txBody>
      </p:sp>
      <p:sp>
        <p:nvSpPr>
          <p:cNvPr id="3" name="Content Placeholder 2"/>
          <p:cNvSpPr>
            <a:spLocks noGrp="1"/>
          </p:cNvSpPr>
          <p:nvPr>
            <p:ph idx="1"/>
          </p:nvPr>
        </p:nvSpPr>
        <p:spPr/>
        <p:txBody>
          <a:bodyPr/>
          <a:lstStyle/>
          <a:p>
            <a:r>
              <a:rPr lang="en-US" dirty="0"/>
              <a:t>$ git add CONTRIBUTING.md</a:t>
            </a:r>
          </a:p>
          <a:p>
            <a:r>
              <a:rPr lang="en-US" dirty="0"/>
              <a:t>$ git </a:t>
            </a:r>
            <a:r>
              <a:rPr lang="en-US" dirty="0" smtClean="0"/>
              <a:t>status</a:t>
            </a:r>
          </a:p>
          <a:p>
            <a:r>
              <a:rPr lang="en-US" dirty="0"/>
              <a:t>To stage it, you run the git add command. git add is a multipurpose command – you use it to begin tracking new files, to stage files, and to do other things like marking merge-conflicted files as resolved. </a:t>
            </a:r>
            <a:endParaRPr lang="en-US" dirty="0" smtClean="0"/>
          </a:p>
          <a:p>
            <a:r>
              <a:rPr lang="en-US" dirty="0"/>
              <a:t> It may be helpful to think of it more as “add this content to the next commit” rather than “add this file to the project”.</a:t>
            </a:r>
          </a:p>
        </p:txBody>
      </p:sp>
    </p:spTree>
    <p:extLst>
      <p:ext uri="{BB962C8B-B14F-4D97-AF65-F5344CB8AC3E}">
        <p14:creationId xmlns:p14="http://schemas.microsoft.com/office/powerpoint/2010/main" val="36839842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Local Version Control Systems</a:t>
            </a:r>
          </a:p>
        </p:txBody>
      </p:sp>
      <p:sp>
        <p:nvSpPr>
          <p:cNvPr id="3" name="Content Placeholder 2"/>
          <p:cNvSpPr>
            <a:spLocks noGrp="1"/>
          </p:cNvSpPr>
          <p:nvPr>
            <p:ph idx="1"/>
          </p:nvPr>
        </p:nvSpPr>
        <p:spPr/>
        <p:txBody>
          <a:bodyPr/>
          <a:lstStyle/>
          <a:p>
            <a:r>
              <a:rPr lang="en-US" dirty="0"/>
              <a:t>VCSs that had a simple database that kept all the changes to files under revision </a:t>
            </a:r>
            <a:r>
              <a:rPr lang="en-US" dirty="0" smtClean="0"/>
              <a:t>control (ex: RCS)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2126" y="2951672"/>
            <a:ext cx="3466530" cy="2959550"/>
          </a:xfrm>
          <a:prstGeom prst="rect">
            <a:avLst/>
          </a:prstGeom>
        </p:spPr>
      </p:pic>
    </p:spTree>
    <p:extLst>
      <p:ext uri="{BB962C8B-B14F-4D97-AF65-F5344CB8AC3E}">
        <p14:creationId xmlns:p14="http://schemas.microsoft.com/office/powerpoint/2010/main" val="16027687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Ignoring Files</a:t>
            </a:r>
          </a:p>
        </p:txBody>
      </p:sp>
      <p:sp>
        <p:nvSpPr>
          <p:cNvPr id="3" name="Content Placeholder 2"/>
          <p:cNvSpPr>
            <a:spLocks noGrp="1"/>
          </p:cNvSpPr>
          <p:nvPr>
            <p:ph idx="1"/>
          </p:nvPr>
        </p:nvSpPr>
        <p:spPr/>
        <p:txBody>
          <a:bodyPr/>
          <a:lstStyle/>
          <a:p>
            <a:r>
              <a:rPr lang="en-US" dirty="0" smtClean="0"/>
              <a:t>Git ignore file has name .gitignore</a:t>
            </a:r>
          </a:p>
          <a:p>
            <a:r>
              <a:rPr lang="en-US" dirty="0" smtClean="0"/>
              <a:t>It has been used for exclude all files and folders or whatever you want from your repository.</a:t>
            </a:r>
          </a:p>
          <a:p>
            <a:r>
              <a:rPr lang="en-US" dirty="0" smtClean="0"/>
              <a:t>You can use some rules for define content this file.</a:t>
            </a:r>
          </a:p>
          <a:p>
            <a:r>
              <a:rPr lang="en-US" dirty="0" smtClean="0"/>
              <a:t>You should define it before any commit.</a:t>
            </a:r>
          </a:p>
          <a:p>
            <a:r>
              <a:rPr lang="en-US" dirty="0" smtClean="0"/>
              <a:t>If you define after, you should delete some unwanted on repository.</a:t>
            </a:r>
          </a:p>
          <a:p>
            <a:r>
              <a:rPr lang="en-US" dirty="0" smtClean="0"/>
              <a:t>Github provive all gitignore sample file for every </a:t>
            </a:r>
            <a:r>
              <a:rPr lang="en-US" dirty="0"/>
              <a:t>tools at: </a:t>
            </a:r>
            <a:r>
              <a:rPr lang="en-US" dirty="0">
                <a:hlinkClick r:id="rId2"/>
              </a:rPr>
              <a:t>https://</a:t>
            </a:r>
            <a:r>
              <a:rPr lang="en-US" dirty="0" smtClean="0">
                <a:hlinkClick r:id="rId2"/>
              </a:rPr>
              <a:t>github.com/github/gitignore</a:t>
            </a:r>
            <a:r>
              <a:rPr lang="en-US" dirty="0" smtClean="0"/>
              <a:t> </a:t>
            </a:r>
            <a:endParaRPr lang="en-US" dirty="0"/>
          </a:p>
        </p:txBody>
      </p:sp>
    </p:spTree>
    <p:extLst>
      <p:ext uri="{BB962C8B-B14F-4D97-AF65-F5344CB8AC3E}">
        <p14:creationId xmlns:p14="http://schemas.microsoft.com/office/powerpoint/2010/main" val="10454270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Viewing Your Staged and Unstaged Changes</a:t>
            </a:r>
          </a:p>
        </p:txBody>
      </p:sp>
      <p:sp>
        <p:nvSpPr>
          <p:cNvPr id="3" name="Content Placeholder 2"/>
          <p:cNvSpPr>
            <a:spLocks noGrp="1"/>
          </p:cNvSpPr>
          <p:nvPr>
            <p:ph idx="1"/>
          </p:nvPr>
        </p:nvSpPr>
        <p:spPr/>
        <p:txBody>
          <a:bodyPr/>
          <a:lstStyle/>
          <a:p>
            <a:r>
              <a:rPr lang="en-US" dirty="0" smtClean="0"/>
              <a:t>$git diff </a:t>
            </a:r>
            <a:r>
              <a:rPr lang="en-US" dirty="0"/>
              <a:t>command is too vague for you – you want to know exactly what you changed, not just which files were </a:t>
            </a:r>
            <a:r>
              <a:rPr lang="en-US" dirty="0" smtClean="0"/>
              <a:t>changed.</a:t>
            </a:r>
          </a:p>
          <a:p>
            <a:r>
              <a:rPr lang="en-US" dirty="0" smtClean="0"/>
              <a:t>$git diff </a:t>
            </a:r>
            <a:r>
              <a:rPr lang="en-US" dirty="0"/>
              <a:t>shows you the exact lines added and removed – the </a:t>
            </a:r>
            <a:r>
              <a:rPr lang="en-US" dirty="0" smtClean="0"/>
              <a:t>patch.</a:t>
            </a:r>
          </a:p>
          <a:p>
            <a:r>
              <a:rPr lang="en-US" dirty="0" smtClean="0"/>
              <a:t>$git diff --staged command </a:t>
            </a:r>
            <a:r>
              <a:rPr lang="en-US" dirty="0"/>
              <a:t>you want to see what you’ve staged that will go into your next commit</a:t>
            </a:r>
          </a:p>
        </p:txBody>
      </p:sp>
    </p:spTree>
    <p:extLst>
      <p:ext uri="{BB962C8B-B14F-4D97-AF65-F5344CB8AC3E}">
        <p14:creationId xmlns:p14="http://schemas.microsoft.com/office/powerpoint/2010/main" val="208288670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Committing Your Changes</a:t>
            </a:r>
          </a:p>
        </p:txBody>
      </p:sp>
      <p:sp>
        <p:nvSpPr>
          <p:cNvPr id="3" name="Content Placeholder 2"/>
          <p:cNvSpPr>
            <a:spLocks noGrp="1"/>
          </p:cNvSpPr>
          <p:nvPr>
            <p:ph idx="1"/>
          </p:nvPr>
        </p:nvSpPr>
        <p:spPr/>
        <p:txBody>
          <a:bodyPr/>
          <a:lstStyle/>
          <a:p>
            <a:r>
              <a:rPr lang="en-US" dirty="0"/>
              <a:t>Now that your staging area is set up the way you want it, you can commit your changes. </a:t>
            </a:r>
            <a:endParaRPr lang="en-US" dirty="0" smtClean="0"/>
          </a:p>
          <a:p>
            <a:r>
              <a:rPr lang="en-US" dirty="0" smtClean="0"/>
              <a:t>Remember </a:t>
            </a:r>
            <a:r>
              <a:rPr lang="en-US" dirty="0"/>
              <a:t>that anything that is still unstaged – any files you have created or modified that you haven’t run git add on since you edited them – won’t go into this commit</a:t>
            </a:r>
            <a:r>
              <a:rPr lang="en-US" dirty="0" smtClean="0"/>
              <a:t>.</a:t>
            </a:r>
          </a:p>
          <a:p>
            <a:r>
              <a:rPr lang="en-US" dirty="0"/>
              <a:t>The simplest way to commit is to type </a:t>
            </a:r>
            <a:r>
              <a:rPr lang="en-US" dirty="0" smtClean="0"/>
              <a:t>git commit</a:t>
            </a:r>
          </a:p>
          <a:p>
            <a:r>
              <a:rPr lang="en-US" dirty="0"/>
              <a:t>Doing so launches your editor of choice you can configure it with whatever you want using the </a:t>
            </a:r>
            <a:r>
              <a:rPr lang="en-US" b="1" dirty="0" smtClean="0"/>
              <a:t>$git </a:t>
            </a:r>
            <a:r>
              <a:rPr lang="en-US" b="1" dirty="0"/>
              <a:t>config --global core.editor </a:t>
            </a:r>
            <a:r>
              <a:rPr lang="en-US" dirty="0"/>
              <a:t>command </a:t>
            </a:r>
            <a:endParaRPr lang="en-US" dirty="0" smtClean="0"/>
          </a:p>
          <a:p>
            <a:r>
              <a:rPr lang="en-US" dirty="0" smtClean="0"/>
              <a:t>Or commit with inline message</a:t>
            </a:r>
            <a:r>
              <a:rPr lang="en-US" dirty="0"/>
              <a:t>: </a:t>
            </a:r>
            <a:r>
              <a:rPr lang="en-US" b="1" dirty="0" smtClean="0"/>
              <a:t>$git </a:t>
            </a:r>
            <a:r>
              <a:rPr lang="en-US" b="1" dirty="0"/>
              <a:t>commit -m </a:t>
            </a:r>
            <a:r>
              <a:rPr lang="en-US" b="1" dirty="0" smtClean="0"/>
              <a:t>“Message"</a:t>
            </a:r>
            <a:endParaRPr lang="en-US" b="1" dirty="0"/>
          </a:p>
        </p:txBody>
      </p:sp>
    </p:spTree>
    <p:extLst>
      <p:ext uri="{BB962C8B-B14F-4D97-AF65-F5344CB8AC3E}">
        <p14:creationId xmlns:p14="http://schemas.microsoft.com/office/powerpoint/2010/main" val="8747630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Skipping the Staging Area</a:t>
            </a:r>
          </a:p>
        </p:txBody>
      </p:sp>
      <p:sp>
        <p:nvSpPr>
          <p:cNvPr id="3" name="Content Placeholder 2"/>
          <p:cNvSpPr>
            <a:spLocks noGrp="1"/>
          </p:cNvSpPr>
          <p:nvPr>
            <p:ph idx="1"/>
          </p:nvPr>
        </p:nvSpPr>
        <p:spPr/>
        <p:txBody>
          <a:bodyPr/>
          <a:lstStyle/>
          <a:p>
            <a:r>
              <a:rPr lang="en-US" dirty="0"/>
              <a:t>Adding the -a option to the git commit command makes Git automatically stage every file that is already tracked before doing the </a:t>
            </a:r>
            <a:r>
              <a:rPr lang="en-US" dirty="0" smtClean="0"/>
              <a:t>commit</a:t>
            </a:r>
          </a:p>
          <a:p>
            <a:r>
              <a:rPr lang="en-US" dirty="0"/>
              <a:t>$ git commit -a -m 'added new </a:t>
            </a:r>
            <a:r>
              <a:rPr lang="en-US" dirty="0" smtClean="0"/>
              <a:t>benchmarks‘</a:t>
            </a:r>
          </a:p>
          <a:p>
            <a:r>
              <a:rPr lang="en-US" dirty="0"/>
              <a:t>Notice how you don’t have to run git add on the CONTRIBUTING.md file in this case before you commit. That’s because the -a flag includes all changed files</a:t>
            </a:r>
            <a:r>
              <a:rPr lang="en-US" dirty="0" smtClean="0"/>
              <a:t>.</a:t>
            </a:r>
          </a:p>
          <a:p>
            <a:r>
              <a:rPr lang="en-US" dirty="0"/>
              <a:t>This is convenient, but be careful; sometimes this flag will cause you to include unwanted changes.</a:t>
            </a:r>
          </a:p>
        </p:txBody>
      </p:sp>
    </p:spTree>
    <p:extLst>
      <p:ext uri="{BB962C8B-B14F-4D97-AF65-F5344CB8AC3E}">
        <p14:creationId xmlns:p14="http://schemas.microsoft.com/office/powerpoint/2010/main" val="21108162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Removing Files</a:t>
            </a:r>
          </a:p>
        </p:txBody>
      </p:sp>
      <p:sp>
        <p:nvSpPr>
          <p:cNvPr id="3" name="Content Placeholder 2"/>
          <p:cNvSpPr>
            <a:spLocks noGrp="1"/>
          </p:cNvSpPr>
          <p:nvPr>
            <p:ph idx="1"/>
          </p:nvPr>
        </p:nvSpPr>
        <p:spPr/>
        <p:txBody>
          <a:bodyPr/>
          <a:lstStyle/>
          <a:p>
            <a:r>
              <a:rPr lang="en-US" dirty="0" smtClean="0"/>
              <a:t>$git rm: </a:t>
            </a:r>
            <a:r>
              <a:rPr lang="en-US" dirty="0"/>
              <a:t>To remove a file from Git, you have to remove it from your tracked files (more accurately, remove it from your staging area) and then </a:t>
            </a:r>
            <a:r>
              <a:rPr lang="en-US" dirty="0" smtClean="0"/>
              <a:t>commit.</a:t>
            </a:r>
          </a:p>
          <a:p>
            <a:r>
              <a:rPr lang="en-US" dirty="0"/>
              <a:t>$ git rm --cached </a:t>
            </a:r>
            <a:r>
              <a:rPr lang="en-US" dirty="0" smtClean="0"/>
              <a:t>README: </a:t>
            </a:r>
            <a:r>
              <a:rPr lang="en-US" dirty="0"/>
              <a:t>ou may want to keep the file on your hard drive but not have Git track it </a:t>
            </a:r>
            <a:r>
              <a:rPr lang="en-US" dirty="0" smtClean="0"/>
              <a:t>anymore</a:t>
            </a:r>
          </a:p>
          <a:p>
            <a:r>
              <a:rPr lang="en-US" dirty="0"/>
              <a:t>$ git rm log/\*.</a:t>
            </a:r>
            <a:r>
              <a:rPr lang="en-US" dirty="0" smtClean="0"/>
              <a:t>log: You </a:t>
            </a:r>
            <a:r>
              <a:rPr lang="en-US" dirty="0"/>
              <a:t>can pass files, directories, and file-glob patterns to the git rm command</a:t>
            </a:r>
          </a:p>
        </p:txBody>
      </p:sp>
    </p:spTree>
    <p:extLst>
      <p:ext uri="{BB962C8B-B14F-4D97-AF65-F5344CB8AC3E}">
        <p14:creationId xmlns:p14="http://schemas.microsoft.com/office/powerpoint/2010/main" val="15783687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Moving Files</a:t>
            </a:r>
          </a:p>
        </p:txBody>
      </p:sp>
      <p:sp>
        <p:nvSpPr>
          <p:cNvPr id="3" name="Content Placeholder 2"/>
          <p:cNvSpPr>
            <a:spLocks noGrp="1"/>
          </p:cNvSpPr>
          <p:nvPr>
            <p:ph idx="1"/>
          </p:nvPr>
        </p:nvSpPr>
        <p:spPr/>
        <p:txBody>
          <a:bodyPr/>
          <a:lstStyle/>
          <a:p>
            <a:r>
              <a:rPr lang="en-US" dirty="0" smtClean="0"/>
              <a:t>If </a:t>
            </a:r>
            <a:r>
              <a:rPr lang="en-US" dirty="0"/>
              <a:t>you want to rename a file in Git, you can run something like: </a:t>
            </a:r>
            <a:endParaRPr lang="en-US" dirty="0" smtClean="0"/>
          </a:p>
          <a:p>
            <a:r>
              <a:rPr lang="en-US" dirty="0" smtClean="0"/>
              <a:t>$ </a:t>
            </a:r>
            <a:r>
              <a:rPr lang="en-US" dirty="0"/>
              <a:t>git mv file_from </a:t>
            </a:r>
            <a:r>
              <a:rPr lang="en-US" dirty="0" smtClean="0"/>
              <a:t>file_to</a:t>
            </a:r>
          </a:p>
          <a:p>
            <a:r>
              <a:rPr lang="en-US" dirty="0"/>
              <a:t>Git figures out that it’s a rename implicitly, so it doesn’t matter if you rename a file that way or with the mv command</a:t>
            </a:r>
          </a:p>
        </p:txBody>
      </p:sp>
    </p:spTree>
    <p:extLst>
      <p:ext uri="{BB962C8B-B14F-4D97-AF65-F5344CB8AC3E}">
        <p14:creationId xmlns:p14="http://schemas.microsoft.com/office/powerpoint/2010/main" val="28321530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15402" y="2825087"/>
            <a:ext cx="9526139" cy="1214650"/>
          </a:xfrm>
        </p:spPr>
        <p:txBody>
          <a:bodyPr>
            <a:normAutofit/>
          </a:bodyPr>
          <a:lstStyle/>
          <a:p>
            <a:pPr algn="ctr"/>
            <a:r>
              <a:rPr lang="en-US" sz="3600" b="1" dirty="0" smtClean="0">
                <a:latin typeface="Century Gothic (Body)"/>
                <a:ea typeface="Tahoma" panose="020B0604030504040204" pitchFamily="34" charset="0"/>
                <a:cs typeface="Tahoma" panose="020B0604030504040204" pitchFamily="34" charset="0"/>
              </a:rPr>
              <a:t>Viewing </a:t>
            </a:r>
            <a:r>
              <a:rPr lang="en-US" sz="3600" b="1" dirty="0">
                <a:latin typeface="Century Gothic (Body)"/>
                <a:ea typeface="Tahoma" panose="020B0604030504040204" pitchFamily="34" charset="0"/>
                <a:cs typeface="Tahoma" panose="020B0604030504040204" pitchFamily="34" charset="0"/>
              </a:rPr>
              <a:t>the Commit History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5965" y="954849"/>
            <a:ext cx="3865300" cy="1614081"/>
          </a:xfrm>
          <a:prstGeom prst="rect">
            <a:avLst/>
          </a:prstGeom>
        </p:spPr>
      </p:pic>
    </p:spTree>
    <p:extLst>
      <p:ext uri="{BB962C8B-B14F-4D97-AF65-F5344CB8AC3E}">
        <p14:creationId xmlns:p14="http://schemas.microsoft.com/office/powerpoint/2010/main" val="8963652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Viewing the Commit History</a:t>
            </a:r>
          </a:p>
        </p:txBody>
      </p:sp>
      <p:sp>
        <p:nvSpPr>
          <p:cNvPr id="3" name="Content Placeholder 2"/>
          <p:cNvSpPr>
            <a:spLocks noGrp="1"/>
          </p:cNvSpPr>
          <p:nvPr>
            <p:ph idx="1"/>
          </p:nvPr>
        </p:nvSpPr>
        <p:spPr/>
        <p:txBody>
          <a:bodyPr/>
          <a:lstStyle/>
          <a:p>
            <a:r>
              <a:rPr lang="en-US" dirty="0"/>
              <a:t>The most basic and powerful tool to do this is the </a:t>
            </a:r>
            <a:r>
              <a:rPr lang="en-US" dirty="0" smtClean="0"/>
              <a:t>$git </a:t>
            </a:r>
            <a:r>
              <a:rPr lang="en-US" dirty="0"/>
              <a:t>log command</a:t>
            </a:r>
            <a:r>
              <a:rPr lang="en-US" dirty="0" smtClean="0"/>
              <a:t>.</a:t>
            </a:r>
          </a:p>
          <a:p>
            <a:r>
              <a:rPr lang="en-US" dirty="0"/>
              <a:t>A huge number and variety of options to the git log command are available to show you exactly what you’re looking for. Here, we’ll show you some of the most popular.</a:t>
            </a:r>
          </a:p>
        </p:txBody>
      </p:sp>
    </p:spTree>
    <p:extLst>
      <p:ext uri="{BB962C8B-B14F-4D97-AF65-F5344CB8AC3E}">
        <p14:creationId xmlns:p14="http://schemas.microsoft.com/office/powerpoint/2010/main" val="5092777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Viewing the Commit History</a:t>
            </a:r>
          </a:p>
        </p:txBody>
      </p:sp>
      <p:sp>
        <p:nvSpPr>
          <p:cNvPr id="3" name="Content Placeholder 2"/>
          <p:cNvSpPr>
            <a:spLocks noGrp="1"/>
          </p:cNvSpPr>
          <p:nvPr>
            <p:ph idx="1"/>
          </p:nvPr>
        </p:nvSpPr>
        <p:spPr/>
        <p:txBody>
          <a:bodyPr/>
          <a:lstStyle/>
          <a:p>
            <a:r>
              <a:rPr lang="en-US" dirty="0"/>
              <a:t>One of the more helpful options is -p, which shows the difference introduced in each commit. </a:t>
            </a:r>
            <a:endParaRPr lang="en-US" dirty="0" smtClean="0"/>
          </a:p>
          <a:p>
            <a:r>
              <a:rPr lang="en-US" dirty="0" smtClean="0"/>
              <a:t>You </a:t>
            </a:r>
            <a:r>
              <a:rPr lang="en-US" dirty="0"/>
              <a:t>can also use -2, which limits the output to only the last two </a:t>
            </a:r>
            <a:r>
              <a:rPr lang="en-US" dirty="0" smtClean="0"/>
              <a:t>entries</a:t>
            </a:r>
          </a:p>
          <a:p>
            <a:r>
              <a:rPr lang="en-US" dirty="0"/>
              <a:t>$ git log -p -2</a:t>
            </a:r>
          </a:p>
        </p:txBody>
      </p:sp>
    </p:spTree>
    <p:extLst>
      <p:ext uri="{BB962C8B-B14F-4D97-AF65-F5344CB8AC3E}">
        <p14:creationId xmlns:p14="http://schemas.microsoft.com/office/powerpoint/2010/main" val="12492754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15402" y="2825087"/>
            <a:ext cx="9526139" cy="1214650"/>
          </a:xfrm>
        </p:spPr>
        <p:txBody>
          <a:bodyPr>
            <a:normAutofit/>
          </a:bodyPr>
          <a:lstStyle/>
          <a:p>
            <a:pPr algn="ctr"/>
            <a:r>
              <a:rPr lang="en-US" sz="3600" b="1" dirty="0" smtClean="0">
                <a:latin typeface="Century Gothic (Body)"/>
                <a:ea typeface="Tahoma" panose="020B0604030504040204" pitchFamily="34" charset="0"/>
                <a:cs typeface="Tahoma" panose="020B0604030504040204" pitchFamily="34" charset="0"/>
              </a:rPr>
              <a:t>Undo things</a:t>
            </a:r>
            <a:endParaRPr lang="en-US" sz="3600" b="1" dirty="0">
              <a:latin typeface="Century Gothic (Body)"/>
              <a:ea typeface="Tahoma" panose="020B0604030504040204" pitchFamily="34" charset="0"/>
              <a:cs typeface="Tahoma" panose="020B060403050404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5965" y="954849"/>
            <a:ext cx="3865300" cy="1614081"/>
          </a:xfrm>
          <a:prstGeom prst="rect">
            <a:avLst/>
          </a:prstGeom>
        </p:spPr>
      </p:pic>
    </p:spTree>
    <p:extLst>
      <p:ext uri="{BB962C8B-B14F-4D97-AF65-F5344CB8AC3E}">
        <p14:creationId xmlns:p14="http://schemas.microsoft.com/office/powerpoint/2010/main" val="23233859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Centralized Version Control Systems</a:t>
            </a:r>
          </a:p>
        </p:txBody>
      </p:sp>
      <p:sp>
        <p:nvSpPr>
          <p:cNvPr id="5" name="Content Placeholder 4"/>
          <p:cNvSpPr>
            <a:spLocks noGrp="1"/>
          </p:cNvSpPr>
          <p:nvPr>
            <p:ph idx="1"/>
          </p:nvPr>
        </p:nvSpPr>
        <p:spPr/>
        <p:txBody>
          <a:bodyPr/>
          <a:lstStyle/>
          <a:p>
            <a:r>
              <a:rPr lang="en-US" dirty="0" smtClean="0"/>
              <a:t>Example: SVN</a:t>
            </a:r>
          </a:p>
          <a:p>
            <a:endParaRPr lang="en-US" dirty="0"/>
          </a:p>
        </p:txBody>
      </p:sp>
      <p:pic>
        <p:nvPicPr>
          <p:cNvPr id="6"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4078" y="2549798"/>
            <a:ext cx="5377218" cy="3737168"/>
          </a:xfrm>
          <a:prstGeom prst="rect">
            <a:avLst/>
          </a:prstGeom>
        </p:spPr>
      </p:pic>
    </p:spTree>
    <p:extLst>
      <p:ext uri="{BB962C8B-B14F-4D97-AF65-F5344CB8AC3E}">
        <p14:creationId xmlns:p14="http://schemas.microsoft.com/office/powerpoint/2010/main" val="7592847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lstStyle/>
          <a:p>
            <a:r>
              <a:rPr lang="en-US" dirty="0"/>
              <a:t>Undoing </a:t>
            </a:r>
            <a:r>
              <a:rPr lang="en-US" dirty="0" smtClean="0"/>
              <a:t>Things</a:t>
            </a:r>
          </a:p>
          <a:p>
            <a:r>
              <a:rPr lang="en-US" dirty="0"/>
              <a:t>Unstaging a Staged </a:t>
            </a:r>
            <a:r>
              <a:rPr lang="en-US" dirty="0" smtClean="0"/>
              <a:t>File</a:t>
            </a:r>
          </a:p>
          <a:p>
            <a:r>
              <a:rPr lang="en-US" dirty="0"/>
              <a:t>Unmodifying a Modified File</a:t>
            </a:r>
          </a:p>
        </p:txBody>
      </p:sp>
    </p:spTree>
    <p:extLst>
      <p:ext uri="{BB962C8B-B14F-4D97-AF65-F5344CB8AC3E}">
        <p14:creationId xmlns:p14="http://schemas.microsoft.com/office/powerpoint/2010/main" val="403042845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3034" y="1905000"/>
            <a:ext cx="8943879" cy="3689350"/>
          </a:xfrm>
        </p:spPr>
      </p:pic>
    </p:spTree>
    <p:extLst>
      <p:ext uri="{BB962C8B-B14F-4D97-AF65-F5344CB8AC3E}">
        <p14:creationId xmlns:p14="http://schemas.microsoft.com/office/powerpoint/2010/main" val="18355462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Undoing </a:t>
            </a:r>
            <a:r>
              <a:rPr lang="en-US" dirty="0" smtClean="0"/>
              <a:t>Things</a:t>
            </a:r>
            <a:endParaRPr lang="en-US" dirty="0"/>
          </a:p>
        </p:txBody>
      </p:sp>
      <p:sp>
        <p:nvSpPr>
          <p:cNvPr id="3" name="Content Placeholder 2"/>
          <p:cNvSpPr>
            <a:spLocks noGrp="1"/>
          </p:cNvSpPr>
          <p:nvPr>
            <p:ph idx="1"/>
          </p:nvPr>
        </p:nvSpPr>
        <p:spPr/>
        <p:txBody>
          <a:bodyPr>
            <a:normAutofit lnSpcReduction="10000"/>
          </a:bodyPr>
          <a:lstStyle/>
          <a:p>
            <a:r>
              <a:rPr lang="en-US" dirty="0"/>
              <a:t>One of the common undos takes place when you commit too early and possibly forget to add some files, or you mess up your commit message. If you want to try that commit again, you can run commit with the --amend option</a:t>
            </a:r>
            <a:r>
              <a:rPr lang="en-US" dirty="0" smtClean="0"/>
              <a:t>:</a:t>
            </a:r>
          </a:p>
          <a:p>
            <a:pPr lvl="1"/>
            <a:r>
              <a:rPr lang="en-US" b="1" dirty="0"/>
              <a:t>$ git commit </a:t>
            </a:r>
            <a:r>
              <a:rPr lang="en-US" b="1" dirty="0" smtClean="0"/>
              <a:t>–amend</a:t>
            </a:r>
          </a:p>
          <a:p>
            <a:r>
              <a:rPr lang="en-US" dirty="0"/>
              <a:t>As an example, if you commit and then realize you forgot to stage the changes in a file you wanted to add to this commit, you can do something like </a:t>
            </a:r>
            <a:r>
              <a:rPr lang="en-US" dirty="0" smtClean="0"/>
              <a:t>this</a:t>
            </a:r>
            <a:r>
              <a:rPr lang="en-US" dirty="0"/>
              <a:t>. You end up with a single commit – the second commit replaces the results of the first.</a:t>
            </a:r>
            <a:endParaRPr lang="en-US" dirty="0" smtClean="0"/>
          </a:p>
          <a:p>
            <a:pPr lvl="1"/>
            <a:r>
              <a:rPr lang="en-US" b="1" dirty="0"/>
              <a:t>$ git commit -m 'initial commit'</a:t>
            </a:r>
          </a:p>
          <a:p>
            <a:pPr lvl="1"/>
            <a:r>
              <a:rPr lang="en-US" b="1" dirty="0"/>
              <a:t>$ git add forgotten_file</a:t>
            </a:r>
          </a:p>
          <a:p>
            <a:pPr lvl="1"/>
            <a:r>
              <a:rPr lang="en-US" b="1" dirty="0"/>
              <a:t>$ git commit --amend</a:t>
            </a:r>
          </a:p>
        </p:txBody>
      </p:sp>
    </p:spTree>
    <p:extLst>
      <p:ext uri="{BB962C8B-B14F-4D97-AF65-F5344CB8AC3E}">
        <p14:creationId xmlns:p14="http://schemas.microsoft.com/office/powerpoint/2010/main" val="173008889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Unstaging a Staged File</a:t>
            </a:r>
          </a:p>
        </p:txBody>
      </p:sp>
      <p:sp>
        <p:nvSpPr>
          <p:cNvPr id="3" name="Content Placeholder 2"/>
          <p:cNvSpPr>
            <a:spLocks noGrp="1"/>
          </p:cNvSpPr>
          <p:nvPr>
            <p:ph idx="1"/>
          </p:nvPr>
        </p:nvSpPr>
        <p:spPr/>
        <p:txBody>
          <a:bodyPr/>
          <a:lstStyle/>
          <a:p>
            <a:r>
              <a:rPr lang="en-US" dirty="0" smtClean="0"/>
              <a:t>Let’s </a:t>
            </a:r>
            <a:r>
              <a:rPr lang="en-US" dirty="0"/>
              <a:t>say you’ve changed two files and want to commit them as two separate changes, but you accidentally type git add * and stage them both. </a:t>
            </a:r>
            <a:endParaRPr lang="en-US" dirty="0" smtClean="0"/>
          </a:p>
          <a:p>
            <a:r>
              <a:rPr lang="en-US" dirty="0" smtClean="0"/>
              <a:t>How </a:t>
            </a:r>
            <a:r>
              <a:rPr lang="en-US" dirty="0"/>
              <a:t>can you unstage one of the two</a:t>
            </a:r>
            <a:r>
              <a:rPr lang="en-US" dirty="0" smtClean="0"/>
              <a:t>?</a:t>
            </a:r>
          </a:p>
          <a:p>
            <a:pPr lvl="1"/>
            <a:r>
              <a:rPr lang="en-US" b="1" dirty="0"/>
              <a:t>$ </a:t>
            </a:r>
            <a:r>
              <a:rPr lang="en-US" b="1" dirty="0" err="1"/>
              <a:t>git</a:t>
            </a:r>
            <a:r>
              <a:rPr lang="en-US" b="1" dirty="0"/>
              <a:t> add *</a:t>
            </a:r>
          </a:p>
          <a:p>
            <a:pPr lvl="1"/>
            <a:r>
              <a:rPr lang="en-US" b="1" dirty="0"/>
              <a:t>$ </a:t>
            </a:r>
            <a:r>
              <a:rPr lang="en-US" b="1" dirty="0" err="1"/>
              <a:t>git</a:t>
            </a:r>
            <a:r>
              <a:rPr lang="en-US" b="1" dirty="0"/>
              <a:t> </a:t>
            </a:r>
            <a:r>
              <a:rPr lang="en-US" b="1" dirty="0" smtClean="0"/>
              <a:t>status</a:t>
            </a:r>
          </a:p>
          <a:p>
            <a:r>
              <a:rPr lang="en-US" dirty="0" smtClean="0"/>
              <a:t>To </a:t>
            </a:r>
            <a:r>
              <a:rPr lang="en-US" dirty="0" err="1" smtClean="0"/>
              <a:t>unstaged</a:t>
            </a:r>
            <a:r>
              <a:rPr lang="en-US" dirty="0" smtClean="0"/>
              <a:t> a file:</a:t>
            </a:r>
          </a:p>
          <a:p>
            <a:pPr lvl="1"/>
            <a:r>
              <a:rPr lang="en-US" b="1" dirty="0" smtClean="0"/>
              <a:t>$ </a:t>
            </a:r>
            <a:r>
              <a:rPr lang="en-US" b="1" dirty="0" err="1"/>
              <a:t>git</a:t>
            </a:r>
            <a:r>
              <a:rPr lang="en-US" b="1" dirty="0"/>
              <a:t> reset HEAD CONTRIBUTING.md</a:t>
            </a:r>
          </a:p>
        </p:txBody>
      </p:sp>
    </p:spTree>
    <p:extLst>
      <p:ext uri="{BB962C8B-B14F-4D97-AF65-F5344CB8AC3E}">
        <p14:creationId xmlns:p14="http://schemas.microsoft.com/office/powerpoint/2010/main" val="92623500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Unmodifying</a:t>
            </a:r>
            <a:r>
              <a:rPr lang="en-US" dirty="0"/>
              <a:t> a Modified File</a:t>
            </a:r>
          </a:p>
        </p:txBody>
      </p:sp>
      <p:sp>
        <p:nvSpPr>
          <p:cNvPr id="3" name="Content Placeholder 2"/>
          <p:cNvSpPr>
            <a:spLocks noGrp="1"/>
          </p:cNvSpPr>
          <p:nvPr>
            <p:ph idx="1"/>
          </p:nvPr>
        </p:nvSpPr>
        <p:spPr/>
        <p:txBody>
          <a:bodyPr>
            <a:normAutofit lnSpcReduction="10000"/>
          </a:bodyPr>
          <a:lstStyle/>
          <a:p>
            <a:r>
              <a:rPr lang="en-US" dirty="0"/>
              <a:t>What if you realize that you don’t want to keep your changes to the CONTRIBUTING.md file? How can you easily </a:t>
            </a:r>
            <a:r>
              <a:rPr lang="en-US" dirty="0" err="1"/>
              <a:t>unmodify</a:t>
            </a:r>
            <a:r>
              <a:rPr lang="en-US" dirty="0"/>
              <a:t> it – revert it back to what it looked like when you last </a:t>
            </a:r>
            <a:r>
              <a:rPr lang="en-US" dirty="0" smtClean="0"/>
              <a:t>committed.</a:t>
            </a:r>
          </a:p>
          <a:p>
            <a:pPr lvl="1"/>
            <a:r>
              <a:rPr lang="en-US" b="1" dirty="0"/>
              <a:t>$ </a:t>
            </a:r>
            <a:r>
              <a:rPr lang="en-US" b="1" dirty="0" err="1"/>
              <a:t>git</a:t>
            </a:r>
            <a:r>
              <a:rPr lang="en-US" b="1" dirty="0"/>
              <a:t> checkout -- </a:t>
            </a:r>
            <a:r>
              <a:rPr lang="en-US" b="1" dirty="0" smtClean="0"/>
              <a:t>CONTRIBUTING.md</a:t>
            </a:r>
          </a:p>
          <a:p>
            <a:r>
              <a:rPr lang="en-US" dirty="0"/>
              <a:t>It’s important to understand that </a:t>
            </a:r>
            <a:r>
              <a:rPr lang="en-US" dirty="0" err="1"/>
              <a:t>git</a:t>
            </a:r>
            <a:r>
              <a:rPr lang="en-US" dirty="0"/>
              <a:t> checkout -- &lt;file&gt; is a dangerous command. Any changes you made to that file are gone – </a:t>
            </a:r>
            <a:r>
              <a:rPr lang="en-US" dirty="0" err="1"/>
              <a:t>Git</a:t>
            </a:r>
            <a:r>
              <a:rPr lang="en-US" dirty="0"/>
              <a:t> just copied another file over </a:t>
            </a:r>
            <a:r>
              <a:rPr lang="en-US" dirty="0" smtClean="0"/>
              <a:t>it.</a:t>
            </a:r>
          </a:p>
          <a:p>
            <a:r>
              <a:rPr lang="en-US" dirty="0" smtClean="0"/>
              <a:t>Don’t </a:t>
            </a:r>
            <a:r>
              <a:rPr lang="en-US" dirty="0"/>
              <a:t>ever use this command unless you absolutely know that you don’t want the file</a:t>
            </a:r>
            <a:r>
              <a:rPr lang="en-US" dirty="0" smtClean="0"/>
              <a:t>.</a:t>
            </a:r>
          </a:p>
          <a:p>
            <a:r>
              <a:rPr lang="en-US" dirty="0"/>
              <a:t>Remember, anything that is committed in </a:t>
            </a:r>
            <a:r>
              <a:rPr lang="en-US" dirty="0" err="1"/>
              <a:t>Git</a:t>
            </a:r>
            <a:r>
              <a:rPr lang="en-US" dirty="0"/>
              <a:t> can almost always be recovered. Even commits that were on branches that were deleted or commits that were overwritten with an --amend commit can be recovered</a:t>
            </a:r>
          </a:p>
        </p:txBody>
      </p:sp>
    </p:spTree>
    <p:extLst>
      <p:ext uri="{BB962C8B-B14F-4D97-AF65-F5344CB8AC3E}">
        <p14:creationId xmlns:p14="http://schemas.microsoft.com/office/powerpoint/2010/main" val="22302793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15402" y="2825087"/>
            <a:ext cx="9526139" cy="1214650"/>
          </a:xfrm>
        </p:spPr>
        <p:txBody>
          <a:bodyPr>
            <a:normAutofit/>
          </a:bodyPr>
          <a:lstStyle/>
          <a:p>
            <a:pPr algn="ctr"/>
            <a:r>
              <a:rPr lang="en-US" sz="3600" b="1" dirty="0" smtClean="0">
                <a:latin typeface="Century Gothic (Body)"/>
                <a:ea typeface="Tahoma" panose="020B0604030504040204" pitchFamily="34" charset="0"/>
                <a:cs typeface="Tahoma" panose="020B0604030504040204" pitchFamily="34" charset="0"/>
              </a:rPr>
              <a:t>Working </a:t>
            </a:r>
            <a:r>
              <a:rPr lang="en-US" sz="3600" b="1" dirty="0">
                <a:latin typeface="Century Gothic (Body)"/>
                <a:ea typeface="Tahoma" panose="020B0604030504040204" pitchFamily="34" charset="0"/>
                <a:cs typeface="Tahoma" panose="020B0604030504040204" pitchFamily="34" charset="0"/>
              </a:rPr>
              <a:t>with Remotes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5965" y="954849"/>
            <a:ext cx="3865300" cy="1614081"/>
          </a:xfrm>
          <a:prstGeom prst="rect">
            <a:avLst/>
          </a:prstGeom>
        </p:spPr>
      </p:pic>
    </p:spTree>
    <p:extLst>
      <p:ext uri="{BB962C8B-B14F-4D97-AF65-F5344CB8AC3E}">
        <p14:creationId xmlns:p14="http://schemas.microsoft.com/office/powerpoint/2010/main" val="28253665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US" dirty="0"/>
          </a:p>
        </p:txBody>
      </p:sp>
      <p:sp>
        <p:nvSpPr>
          <p:cNvPr id="3" name="Content Placeholder 2"/>
          <p:cNvSpPr>
            <a:spLocks noGrp="1"/>
          </p:cNvSpPr>
          <p:nvPr>
            <p:ph idx="1"/>
          </p:nvPr>
        </p:nvSpPr>
        <p:spPr/>
        <p:txBody>
          <a:bodyPr/>
          <a:lstStyle/>
          <a:p>
            <a:r>
              <a:rPr lang="en-US" dirty="0" smtClean="0"/>
              <a:t>Overview</a:t>
            </a:r>
          </a:p>
          <a:p>
            <a:r>
              <a:rPr lang="en-US" dirty="0"/>
              <a:t>Showing Your </a:t>
            </a:r>
            <a:r>
              <a:rPr lang="en-US" dirty="0" smtClean="0"/>
              <a:t>Remotes</a:t>
            </a:r>
          </a:p>
          <a:p>
            <a:r>
              <a:rPr lang="en-US" dirty="0"/>
              <a:t>Adding Remote </a:t>
            </a:r>
            <a:r>
              <a:rPr lang="en-US" dirty="0" smtClean="0"/>
              <a:t>Repositories</a:t>
            </a:r>
          </a:p>
          <a:p>
            <a:r>
              <a:rPr lang="en-US" dirty="0"/>
              <a:t>Fetching and Pulling from Your </a:t>
            </a:r>
            <a:r>
              <a:rPr lang="en-US" dirty="0" smtClean="0"/>
              <a:t>Remotes</a:t>
            </a:r>
          </a:p>
          <a:p>
            <a:r>
              <a:rPr lang="en-US" dirty="0"/>
              <a:t>Pushing to Your </a:t>
            </a:r>
            <a:r>
              <a:rPr lang="en-US" dirty="0" smtClean="0"/>
              <a:t>Remotes</a:t>
            </a:r>
          </a:p>
          <a:p>
            <a:r>
              <a:rPr lang="en-US" dirty="0"/>
              <a:t>Inspecting a </a:t>
            </a:r>
            <a:r>
              <a:rPr lang="en-US" dirty="0" smtClean="0"/>
              <a:t>Remote</a:t>
            </a:r>
          </a:p>
          <a:p>
            <a:r>
              <a:rPr lang="en-US" dirty="0"/>
              <a:t>Removing and Renaming Remotes</a:t>
            </a:r>
          </a:p>
        </p:txBody>
      </p:sp>
    </p:spTree>
    <p:extLst>
      <p:ext uri="{BB962C8B-B14F-4D97-AF65-F5344CB8AC3E}">
        <p14:creationId xmlns:p14="http://schemas.microsoft.com/office/powerpoint/2010/main" val="77865180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a:t>To be able to collaborate on any </a:t>
            </a:r>
            <a:r>
              <a:rPr lang="en-US" dirty="0" err="1"/>
              <a:t>Git</a:t>
            </a:r>
            <a:r>
              <a:rPr lang="en-US" dirty="0"/>
              <a:t> project, you need to know how to manage your remote </a:t>
            </a:r>
            <a:r>
              <a:rPr lang="en-US" dirty="0" smtClean="0"/>
              <a:t>repositories.</a:t>
            </a:r>
          </a:p>
          <a:p>
            <a:r>
              <a:rPr lang="en-US" dirty="0"/>
              <a:t>Remote repositories are versions of your project that are hosted on the Internet or network </a:t>
            </a:r>
            <a:r>
              <a:rPr lang="en-US" dirty="0" smtClean="0"/>
              <a:t>somewhere.</a:t>
            </a:r>
          </a:p>
          <a:p>
            <a:r>
              <a:rPr lang="en-US" dirty="0"/>
              <a:t>Collaborating with others involves managing these remote repositories and pushing and pulling data to and from them when you need to share work. </a:t>
            </a:r>
            <a:endParaRPr lang="en-US" dirty="0" smtClean="0"/>
          </a:p>
          <a:p>
            <a:r>
              <a:rPr lang="en-US" dirty="0" smtClean="0"/>
              <a:t>Managing </a:t>
            </a:r>
            <a:r>
              <a:rPr lang="en-US" dirty="0"/>
              <a:t>remote repositories includes knowing how to add remote repositories, remove remotes that are no longer valid, manage various remote branches and define them as being tracked or not, and more</a:t>
            </a:r>
          </a:p>
        </p:txBody>
      </p:sp>
    </p:spTree>
    <p:extLst>
      <p:ext uri="{BB962C8B-B14F-4D97-AF65-F5344CB8AC3E}">
        <p14:creationId xmlns:p14="http://schemas.microsoft.com/office/powerpoint/2010/main" val="138799412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Showing Your Remotes</a:t>
            </a:r>
          </a:p>
        </p:txBody>
      </p:sp>
      <p:sp>
        <p:nvSpPr>
          <p:cNvPr id="3" name="Content Placeholder 2"/>
          <p:cNvSpPr>
            <a:spLocks noGrp="1"/>
          </p:cNvSpPr>
          <p:nvPr>
            <p:ph idx="1"/>
          </p:nvPr>
        </p:nvSpPr>
        <p:spPr/>
        <p:txBody>
          <a:bodyPr>
            <a:normAutofit lnSpcReduction="10000"/>
          </a:bodyPr>
          <a:lstStyle/>
          <a:p>
            <a:r>
              <a:rPr lang="en-US" dirty="0"/>
              <a:t>To see which remote servers you have configured, you can run the </a:t>
            </a:r>
            <a:r>
              <a:rPr lang="en-US" dirty="0" err="1"/>
              <a:t>git</a:t>
            </a:r>
            <a:r>
              <a:rPr lang="en-US" dirty="0"/>
              <a:t> remote command</a:t>
            </a:r>
            <a:r>
              <a:rPr lang="en-US" dirty="0" smtClean="0"/>
              <a:t>.</a:t>
            </a:r>
          </a:p>
          <a:p>
            <a:r>
              <a:rPr lang="en-US" dirty="0"/>
              <a:t>It lists the </a:t>
            </a:r>
            <a:r>
              <a:rPr lang="en-US" dirty="0" smtClean="0"/>
              <a:t>short names </a:t>
            </a:r>
            <a:r>
              <a:rPr lang="en-US" dirty="0"/>
              <a:t>of each remote handle you’ve specified</a:t>
            </a:r>
            <a:r>
              <a:rPr lang="en-US" dirty="0" smtClean="0"/>
              <a:t>.</a:t>
            </a:r>
          </a:p>
          <a:p>
            <a:r>
              <a:rPr lang="en-US" dirty="0"/>
              <a:t>If you’ve cloned your repository, you should at least see origin – that is the default name </a:t>
            </a:r>
            <a:r>
              <a:rPr lang="en-US" dirty="0" err="1"/>
              <a:t>Git</a:t>
            </a:r>
            <a:r>
              <a:rPr lang="en-US" dirty="0"/>
              <a:t> gives to the server you cloned </a:t>
            </a:r>
            <a:r>
              <a:rPr lang="en-US" dirty="0" smtClean="0"/>
              <a:t>from.</a:t>
            </a:r>
          </a:p>
          <a:p>
            <a:pPr lvl="1"/>
            <a:r>
              <a:rPr lang="en-US" b="1" dirty="0"/>
              <a:t>$ git clone </a:t>
            </a:r>
            <a:r>
              <a:rPr lang="en-US" b="1" dirty="0">
                <a:hlinkClick r:id="rId2"/>
              </a:rPr>
              <a:t>https://</a:t>
            </a:r>
            <a:r>
              <a:rPr lang="en-US" b="1" dirty="0" smtClean="0">
                <a:hlinkClick r:id="rId2"/>
              </a:rPr>
              <a:t>github.com/teduinternational/git.git</a:t>
            </a:r>
            <a:endParaRPr lang="en-US" b="1" dirty="0" smtClean="0"/>
          </a:p>
          <a:p>
            <a:pPr lvl="1"/>
            <a:r>
              <a:rPr lang="en-US" b="1" dirty="0" smtClean="0"/>
              <a:t>$ </a:t>
            </a:r>
            <a:r>
              <a:rPr lang="en-US" b="1" dirty="0"/>
              <a:t>cd </a:t>
            </a:r>
            <a:r>
              <a:rPr lang="en-US" b="1" dirty="0" smtClean="0"/>
              <a:t>git</a:t>
            </a:r>
            <a:endParaRPr lang="en-US" b="1" dirty="0"/>
          </a:p>
          <a:p>
            <a:pPr lvl="1"/>
            <a:r>
              <a:rPr lang="en-US" b="1" dirty="0"/>
              <a:t>$ </a:t>
            </a:r>
            <a:r>
              <a:rPr lang="en-US" b="1" dirty="0" err="1"/>
              <a:t>git</a:t>
            </a:r>
            <a:r>
              <a:rPr lang="en-US" b="1" dirty="0"/>
              <a:t> </a:t>
            </a:r>
            <a:r>
              <a:rPr lang="en-US" b="1" dirty="0" smtClean="0"/>
              <a:t>remote</a:t>
            </a:r>
          </a:p>
          <a:p>
            <a:r>
              <a:rPr lang="en-US" dirty="0"/>
              <a:t>You can also specify -v, which shows you the URLs that </a:t>
            </a:r>
            <a:r>
              <a:rPr lang="en-US" dirty="0" err="1"/>
              <a:t>Git</a:t>
            </a:r>
            <a:r>
              <a:rPr lang="en-US" dirty="0"/>
              <a:t> has stored for the </a:t>
            </a:r>
            <a:r>
              <a:rPr lang="en-US" dirty="0" err="1"/>
              <a:t>shortname</a:t>
            </a:r>
            <a:r>
              <a:rPr lang="en-US" dirty="0"/>
              <a:t> to be used when reading and writing to that </a:t>
            </a:r>
            <a:r>
              <a:rPr lang="en-US" dirty="0" smtClean="0"/>
              <a:t>remote</a:t>
            </a:r>
          </a:p>
          <a:p>
            <a:pPr lvl="1"/>
            <a:r>
              <a:rPr lang="en-US" b="1" dirty="0"/>
              <a:t>$ </a:t>
            </a:r>
            <a:r>
              <a:rPr lang="en-US" b="1" dirty="0" err="1"/>
              <a:t>git</a:t>
            </a:r>
            <a:r>
              <a:rPr lang="en-US" b="1" dirty="0"/>
              <a:t> remote -v</a:t>
            </a:r>
          </a:p>
        </p:txBody>
      </p:sp>
    </p:spTree>
    <p:extLst>
      <p:ext uri="{BB962C8B-B14F-4D97-AF65-F5344CB8AC3E}">
        <p14:creationId xmlns:p14="http://schemas.microsoft.com/office/powerpoint/2010/main" val="332346211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Remote Repositories</a:t>
            </a:r>
          </a:p>
        </p:txBody>
      </p:sp>
      <p:sp>
        <p:nvSpPr>
          <p:cNvPr id="3" name="Content Placeholder 2"/>
          <p:cNvSpPr>
            <a:spLocks noGrp="1"/>
          </p:cNvSpPr>
          <p:nvPr>
            <p:ph idx="1"/>
          </p:nvPr>
        </p:nvSpPr>
        <p:spPr/>
        <p:txBody>
          <a:bodyPr/>
          <a:lstStyle/>
          <a:p>
            <a:r>
              <a:rPr lang="en-US" dirty="0"/>
              <a:t>We’ve mentioned and given some demonstrations of how the clone command implicitly adds the origin remote for </a:t>
            </a:r>
            <a:r>
              <a:rPr lang="en-US" dirty="0" smtClean="0"/>
              <a:t>you.</a:t>
            </a:r>
          </a:p>
          <a:p>
            <a:r>
              <a:rPr lang="en-US" dirty="0"/>
              <a:t>To add a new remote </a:t>
            </a:r>
            <a:r>
              <a:rPr lang="en-US" dirty="0" err="1"/>
              <a:t>Git</a:t>
            </a:r>
            <a:r>
              <a:rPr lang="en-US" dirty="0"/>
              <a:t> repository as a </a:t>
            </a:r>
            <a:r>
              <a:rPr lang="en-US" dirty="0" err="1"/>
              <a:t>shortname</a:t>
            </a:r>
            <a:r>
              <a:rPr lang="en-US" dirty="0"/>
              <a:t> you can reference easily, </a:t>
            </a:r>
            <a:r>
              <a:rPr lang="en-US" dirty="0" smtClean="0"/>
              <a:t>run:</a:t>
            </a:r>
          </a:p>
          <a:p>
            <a:r>
              <a:rPr lang="en-US" b="1" dirty="0"/>
              <a:t>$</a:t>
            </a:r>
            <a:r>
              <a:rPr lang="en-US" b="1" dirty="0" smtClean="0"/>
              <a:t>git </a:t>
            </a:r>
            <a:r>
              <a:rPr lang="en-US" b="1" dirty="0"/>
              <a:t>remote add &lt;shortname&gt; &lt;url</a:t>
            </a:r>
            <a:r>
              <a:rPr lang="en-US" b="1" dirty="0" smtClean="0"/>
              <a:t>&gt;</a:t>
            </a:r>
          </a:p>
          <a:p>
            <a:r>
              <a:rPr lang="en-US" dirty="0" smtClean="0"/>
              <a:t>Ex</a:t>
            </a:r>
            <a:r>
              <a:rPr lang="en-US" dirty="0"/>
              <a:t>: </a:t>
            </a:r>
            <a:r>
              <a:rPr lang="en-US" dirty="0" smtClean="0"/>
              <a:t>$git </a:t>
            </a:r>
            <a:r>
              <a:rPr lang="en-US" dirty="0"/>
              <a:t>remote add </a:t>
            </a:r>
            <a:r>
              <a:rPr lang="en-US" dirty="0" smtClean="0"/>
              <a:t>tedu </a:t>
            </a:r>
            <a:r>
              <a:rPr lang="en-US" dirty="0" smtClean="0">
                <a:hlinkClick r:id="rId2"/>
              </a:rPr>
              <a:t>https</a:t>
            </a:r>
            <a:r>
              <a:rPr lang="en-US" dirty="0">
                <a:hlinkClick r:id="rId2"/>
              </a:rPr>
              <a:t>://</a:t>
            </a:r>
            <a:r>
              <a:rPr lang="en-US" dirty="0" smtClean="0">
                <a:hlinkClick r:id="rId2"/>
              </a:rPr>
              <a:t>github.com/teduinternational/git.git</a:t>
            </a:r>
            <a:r>
              <a:rPr lang="en-US" dirty="0" smtClean="0"/>
              <a:t> </a:t>
            </a:r>
            <a:endParaRPr lang="en-US" dirty="0"/>
          </a:p>
        </p:txBody>
      </p:sp>
    </p:spTree>
    <p:extLst>
      <p:ext uri="{BB962C8B-B14F-4D97-AF65-F5344CB8AC3E}">
        <p14:creationId xmlns:p14="http://schemas.microsoft.com/office/powerpoint/2010/main" val="20731635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 Version Control Systems</a:t>
            </a:r>
          </a:p>
        </p:txBody>
      </p:sp>
      <p:sp>
        <p:nvSpPr>
          <p:cNvPr id="3" name="Content Placeholder 2"/>
          <p:cNvSpPr>
            <a:spLocks noGrp="1"/>
          </p:cNvSpPr>
          <p:nvPr>
            <p:ph idx="1"/>
          </p:nvPr>
        </p:nvSpPr>
        <p:spPr>
          <a:xfrm>
            <a:off x="2589212" y="2133600"/>
            <a:ext cx="4425737" cy="3777622"/>
          </a:xfrm>
        </p:spPr>
        <p:txBody>
          <a:bodyPr/>
          <a:lstStyle/>
          <a:p>
            <a:r>
              <a:rPr lang="en-US" dirty="0"/>
              <a:t>S</a:t>
            </a:r>
            <a:r>
              <a:rPr lang="en-US" dirty="0" smtClean="0"/>
              <a:t>uch </a:t>
            </a:r>
            <a:r>
              <a:rPr lang="en-US" dirty="0"/>
              <a:t>as Git, Mercurial, Bazaar or </a:t>
            </a:r>
            <a:r>
              <a:rPr lang="en-US" dirty="0" smtClean="0"/>
              <a:t>Darcs</a:t>
            </a:r>
          </a:p>
          <a:p>
            <a:r>
              <a:rPr lang="en-US" dirty="0"/>
              <a:t> </a:t>
            </a:r>
            <a:r>
              <a:rPr lang="en-US" dirty="0" smtClean="0"/>
              <a:t>Clients </a:t>
            </a:r>
            <a:r>
              <a:rPr lang="en-US" dirty="0"/>
              <a:t>don’t just check out the latest snapshot of the files: they fully mirror the repository</a:t>
            </a:r>
            <a:endParaRPr lang="en-US" dirty="0" smtClean="0"/>
          </a:p>
          <a:p>
            <a:r>
              <a:rPr lang="en-US" dirty="0"/>
              <a:t>Thus if any server dies, and these systems were collaborating via it, any of the client repositories can be copied back up to the server to restore it.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5076" y="1633923"/>
            <a:ext cx="3773064" cy="4518640"/>
          </a:xfrm>
          <a:prstGeom prst="rect">
            <a:avLst/>
          </a:prstGeom>
        </p:spPr>
      </p:pic>
    </p:spTree>
    <p:extLst>
      <p:ext uri="{BB962C8B-B14F-4D97-AF65-F5344CB8AC3E}">
        <p14:creationId xmlns:p14="http://schemas.microsoft.com/office/powerpoint/2010/main" val="2223569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Fetching and Pulling from Your Remotes</a:t>
            </a:r>
          </a:p>
        </p:txBody>
      </p:sp>
      <p:sp>
        <p:nvSpPr>
          <p:cNvPr id="3" name="Content Placeholder 2"/>
          <p:cNvSpPr>
            <a:spLocks noGrp="1"/>
          </p:cNvSpPr>
          <p:nvPr>
            <p:ph idx="1"/>
          </p:nvPr>
        </p:nvSpPr>
        <p:spPr/>
        <p:txBody>
          <a:bodyPr/>
          <a:lstStyle/>
          <a:p>
            <a:r>
              <a:rPr lang="en-US" dirty="0"/>
              <a:t>The command goes out to that remote project and pulls down all the data from that remote project that you don’t have yet</a:t>
            </a:r>
            <a:r>
              <a:rPr lang="en-US" dirty="0" smtClean="0"/>
              <a:t>.</a:t>
            </a:r>
          </a:p>
          <a:p>
            <a:pPr lvl="1"/>
            <a:r>
              <a:rPr lang="en-US" b="1" dirty="0"/>
              <a:t>$ git fetch [remote-name]</a:t>
            </a:r>
            <a:endParaRPr lang="en-US" b="1" dirty="0" smtClean="0"/>
          </a:p>
          <a:p>
            <a:r>
              <a:rPr lang="en-US" dirty="0" smtClean="0"/>
              <a:t>It’s </a:t>
            </a:r>
            <a:r>
              <a:rPr lang="en-US" dirty="0"/>
              <a:t>important to note that the git fetch command only downloads the data to your local repository – it doesn’t automatically merge it with any of your work or modify what you’re currently working on. </a:t>
            </a:r>
            <a:endParaRPr lang="en-US" dirty="0" smtClean="0"/>
          </a:p>
          <a:p>
            <a:r>
              <a:rPr lang="en-US" dirty="0"/>
              <a:t>Y</a:t>
            </a:r>
            <a:r>
              <a:rPr lang="en-US" dirty="0" smtClean="0"/>
              <a:t>ou </a:t>
            </a:r>
            <a:r>
              <a:rPr lang="en-US" dirty="0"/>
              <a:t>can use the </a:t>
            </a:r>
            <a:r>
              <a:rPr lang="en-US" b="1" dirty="0" smtClean="0"/>
              <a:t>$git </a:t>
            </a:r>
            <a:r>
              <a:rPr lang="en-US" b="1" dirty="0"/>
              <a:t>pull</a:t>
            </a:r>
            <a:r>
              <a:rPr lang="en-US" dirty="0"/>
              <a:t> command to automatically fetch and then merge that remote branch into your current branch</a:t>
            </a:r>
            <a:r>
              <a:rPr lang="en-US" dirty="0" smtClean="0"/>
              <a:t>.</a:t>
            </a:r>
          </a:p>
          <a:p>
            <a:r>
              <a:rPr lang="en-US" dirty="0"/>
              <a:t>Running git pull generally fetches data from the server you originally cloned from and automatically tries to merge it into the code you’re currently working on.</a:t>
            </a:r>
          </a:p>
        </p:txBody>
      </p:sp>
    </p:spTree>
    <p:extLst>
      <p:ext uri="{BB962C8B-B14F-4D97-AF65-F5344CB8AC3E}">
        <p14:creationId xmlns:p14="http://schemas.microsoft.com/office/powerpoint/2010/main" val="389364304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Pushing to Your Remotes</a:t>
            </a:r>
          </a:p>
        </p:txBody>
      </p:sp>
      <p:sp>
        <p:nvSpPr>
          <p:cNvPr id="3" name="Content Placeholder 2"/>
          <p:cNvSpPr>
            <a:spLocks noGrp="1"/>
          </p:cNvSpPr>
          <p:nvPr>
            <p:ph idx="1"/>
          </p:nvPr>
        </p:nvSpPr>
        <p:spPr/>
        <p:txBody>
          <a:bodyPr/>
          <a:lstStyle/>
          <a:p>
            <a:r>
              <a:rPr lang="en-US" dirty="0"/>
              <a:t>When you have your project at a point that you want to share, you have to push it upstream. The command for this is simple: </a:t>
            </a:r>
            <a:r>
              <a:rPr lang="en-US" dirty="0" smtClean="0"/>
              <a:t>$git </a:t>
            </a:r>
            <a:r>
              <a:rPr lang="en-US" dirty="0"/>
              <a:t>push [remote-name] [branch-name</a:t>
            </a:r>
            <a:r>
              <a:rPr lang="en-US" dirty="0" smtClean="0"/>
              <a:t>]</a:t>
            </a:r>
          </a:p>
          <a:p>
            <a:r>
              <a:rPr lang="en-US" b="1" dirty="0"/>
              <a:t>$ git push </a:t>
            </a:r>
            <a:r>
              <a:rPr lang="en-US" b="1" dirty="0" smtClean="0"/>
              <a:t>tedu master</a:t>
            </a:r>
          </a:p>
          <a:p>
            <a:r>
              <a:rPr lang="en-US" dirty="0" smtClean="0"/>
              <a:t>This </a:t>
            </a:r>
            <a:r>
              <a:rPr lang="en-US" dirty="0"/>
              <a:t>command works only if you cloned from a server to which you have write access and if nobody has pushed in the meantime</a:t>
            </a:r>
            <a:r>
              <a:rPr lang="en-US" dirty="0" smtClean="0"/>
              <a:t>.</a:t>
            </a:r>
          </a:p>
          <a:p>
            <a:r>
              <a:rPr lang="en-US" dirty="0"/>
              <a:t>If you and someone else clone at the same time and they push upstream and then you push upstream, your push will rightly be rejected</a:t>
            </a:r>
            <a:r>
              <a:rPr lang="en-US" dirty="0" smtClean="0"/>
              <a:t>.</a:t>
            </a:r>
          </a:p>
          <a:p>
            <a:r>
              <a:rPr lang="en-US" dirty="0" smtClean="0"/>
              <a:t>You’ll </a:t>
            </a:r>
            <a:r>
              <a:rPr lang="en-US" dirty="0"/>
              <a:t>have to fetch their work first and incorporate it into yours before you’ll be allowed to push.</a:t>
            </a:r>
          </a:p>
        </p:txBody>
      </p:sp>
    </p:spTree>
    <p:extLst>
      <p:ext uri="{BB962C8B-B14F-4D97-AF65-F5344CB8AC3E}">
        <p14:creationId xmlns:p14="http://schemas.microsoft.com/office/powerpoint/2010/main" val="12946540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Inspecting a Remote</a:t>
            </a:r>
          </a:p>
        </p:txBody>
      </p:sp>
      <p:sp>
        <p:nvSpPr>
          <p:cNvPr id="3" name="Content Placeholder 2"/>
          <p:cNvSpPr>
            <a:spLocks noGrp="1"/>
          </p:cNvSpPr>
          <p:nvPr>
            <p:ph idx="1"/>
          </p:nvPr>
        </p:nvSpPr>
        <p:spPr/>
        <p:txBody>
          <a:bodyPr/>
          <a:lstStyle/>
          <a:p>
            <a:r>
              <a:rPr lang="en-US" dirty="0"/>
              <a:t>If you want to see more information about a particular remote, you can use the </a:t>
            </a:r>
            <a:r>
              <a:rPr lang="en-US" dirty="0" smtClean="0"/>
              <a:t>$git </a:t>
            </a:r>
            <a:r>
              <a:rPr lang="en-US" dirty="0"/>
              <a:t>remote show [remote-name] </a:t>
            </a:r>
            <a:r>
              <a:rPr lang="en-US" dirty="0" smtClean="0"/>
              <a:t>command.</a:t>
            </a:r>
          </a:p>
          <a:p>
            <a:r>
              <a:rPr lang="en-US" b="1" dirty="0" smtClean="0"/>
              <a:t>$ git remote show origin</a:t>
            </a:r>
            <a:endParaRPr lang="en-US" b="1" dirty="0"/>
          </a:p>
        </p:txBody>
      </p:sp>
    </p:spTree>
    <p:extLst>
      <p:ext uri="{BB962C8B-B14F-4D97-AF65-F5344CB8AC3E}">
        <p14:creationId xmlns:p14="http://schemas.microsoft.com/office/powerpoint/2010/main" val="41909890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Removing and Renaming Remotes</a:t>
            </a:r>
          </a:p>
        </p:txBody>
      </p:sp>
      <p:sp>
        <p:nvSpPr>
          <p:cNvPr id="3" name="Content Placeholder 2"/>
          <p:cNvSpPr>
            <a:spLocks noGrp="1"/>
          </p:cNvSpPr>
          <p:nvPr>
            <p:ph idx="1"/>
          </p:nvPr>
        </p:nvSpPr>
        <p:spPr/>
        <p:txBody>
          <a:bodyPr/>
          <a:lstStyle/>
          <a:p>
            <a:r>
              <a:rPr lang="en-US" dirty="0"/>
              <a:t>You can run git remote rename to change a remote’s shortname. For instance, if you want to rename pb to paul, you can do so with git remote </a:t>
            </a:r>
            <a:r>
              <a:rPr lang="en-US" dirty="0" smtClean="0"/>
              <a:t>rename:</a:t>
            </a:r>
          </a:p>
          <a:p>
            <a:pPr lvl="1"/>
            <a:r>
              <a:rPr lang="en-US" b="1" dirty="0"/>
              <a:t>$ git remote rename </a:t>
            </a:r>
            <a:r>
              <a:rPr lang="en-US" b="1" dirty="0" smtClean="0"/>
              <a:t>origin tedugit</a:t>
            </a:r>
            <a:endParaRPr lang="en-US" b="1" dirty="0"/>
          </a:p>
          <a:p>
            <a:pPr lvl="1"/>
            <a:r>
              <a:rPr lang="en-US" b="1" dirty="0"/>
              <a:t>$ git </a:t>
            </a:r>
            <a:r>
              <a:rPr lang="en-US" b="1" dirty="0" smtClean="0"/>
              <a:t>remote</a:t>
            </a:r>
          </a:p>
          <a:p>
            <a:r>
              <a:rPr lang="en-US" dirty="0"/>
              <a:t>If you want to remove a remote for some reason – you’ve moved the server or are no longer using a particular mirror, or perhaps a contributor isn’t contributing anymore – you can use git remote rm</a:t>
            </a:r>
            <a:r>
              <a:rPr lang="en-US" dirty="0" smtClean="0"/>
              <a:t>:</a:t>
            </a:r>
          </a:p>
          <a:p>
            <a:pPr lvl="1"/>
            <a:r>
              <a:rPr lang="en-US" b="1" dirty="0"/>
              <a:t>$ git remote rm </a:t>
            </a:r>
            <a:r>
              <a:rPr lang="en-US" b="1" dirty="0" smtClean="0"/>
              <a:t>tedugit</a:t>
            </a:r>
            <a:endParaRPr lang="en-US" b="1" dirty="0"/>
          </a:p>
          <a:p>
            <a:pPr lvl="1"/>
            <a:r>
              <a:rPr lang="en-US" b="1" dirty="0"/>
              <a:t>$ git remote</a:t>
            </a:r>
            <a:endParaRPr lang="en-US" b="1" dirty="0" smtClean="0"/>
          </a:p>
        </p:txBody>
      </p:sp>
    </p:spTree>
    <p:extLst>
      <p:ext uri="{BB962C8B-B14F-4D97-AF65-F5344CB8AC3E}">
        <p14:creationId xmlns:p14="http://schemas.microsoft.com/office/powerpoint/2010/main" val="221463361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Viewing the Commit History</a:t>
            </a:r>
          </a:p>
        </p:txBody>
      </p:sp>
      <p:sp>
        <p:nvSpPr>
          <p:cNvPr id="3" name="Content Placeholder 2"/>
          <p:cNvSpPr>
            <a:spLocks noGrp="1"/>
          </p:cNvSpPr>
          <p:nvPr>
            <p:ph idx="1"/>
          </p:nvPr>
        </p:nvSpPr>
        <p:spPr/>
        <p:txBody>
          <a:bodyPr/>
          <a:lstStyle/>
          <a:p>
            <a:r>
              <a:rPr lang="en-US" dirty="0" smtClean="0"/>
              <a:t>If </a:t>
            </a:r>
            <a:r>
              <a:rPr lang="en-US" dirty="0"/>
              <a:t>you want to see some abbreviated stats for each commit, you can use the --stat </a:t>
            </a:r>
            <a:r>
              <a:rPr lang="en-US" dirty="0" smtClean="0"/>
              <a:t>option</a:t>
            </a:r>
          </a:p>
          <a:p>
            <a:r>
              <a:rPr lang="en-US" dirty="0"/>
              <a:t>$ git log </a:t>
            </a:r>
            <a:r>
              <a:rPr lang="en-US" dirty="0" smtClean="0"/>
              <a:t>–stat</a:t>
            </a:r>
          </a:p>
          <a:p>
            <a:r>
              <a:rPr lang="en-US" dirty="0"/>
              <a:t>T</a:t>
            </a:r>
            <a:r>
              <a:rPr lang="en-US" dirty="0" smtClean="0"/>
              <a:t>he </a:t>
            </a:r>
            <a:r>
              <a:rPr lang="en-US" dirty="0"/>
              <a:t>--stat option prints below each commit entry a list of modified files, how many files were changed, and how many lines in those files were added and removed. </a:t>
            </a:r>
            <a:endParaRPr lang="en-US" dirty="0" smtClean="0"/>
          </a:p>
          <a:p>
            <a:r>
              <a:rPr lang="en-US" dirty="0"/>
              <a:t>I</a:t>
            </a:r>
            <a:r>
              <a:rPr lang="en-US" dirty="0" smtClean="0"/>
              <a:t>t </a:t>
            </a:r>
            <a:r>
              <a:rPr lang="en-US" dirty="0"/>
              <a:t>also puts a summary of the information at the end.</a:t>
            </a:r>
          </a:p>
        </p:txBody>
      </p:sp>
    </p:spTree>
    <p:extLst>
      <p:ext uri="{BB962C8B-B14F-4D97-AF65-F5344CB8AC3E}">
        <p14:creationId xmlns:p14="http://schemas.microsoft.com/office/powerpoint/2010/main" val="26820068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Viewing the Commit History</a:t>
            </a:r>
          </a:p>
        </p:txBody>
      </p:sp>
      <p:sp>
        <p:nvSpPr>
          <p:cNvPr id="3" name="Content Placeholder 2"/>
          <p:cNvSpPr>
            <a:spLocks noGrp="1"/>
          </p:cNvSpPr>
          <p:nvPr>
            <p:ph idx="1"/>
          </p:nvPr>
        </p:nvSpPr>
        <p:spPr/>
        <p:txBody>
          <a:bodyPr/>
          <a:lstStyle/>
          <a:p>
            <a:r>
              <a:rPr lang="en-US" dirty="0"/>
              <a:t>Another really useful option is --pretty. This option changes the log output to formats other than the default</a:t>
            </a:r>
            <a:r>
              <a:rPr lang="en-US" dirty="0" smtClean="0"/>
              <a:t>.</a:t>
            </a:r>
          </a:p>
          <a:p>
            <a:r>
              <a:rPr lang="en-US" dirty="0"/>
              <a:t>The oneline option prints each commit on a single line, which is useful if you’re looking at a lot of </a:t>
            </a:r>
            <a:r>
              <a:rPr lang="en-US" dirty="0" smtClean="0"/>
              <a:t>commits</a:t>
            </a:r>
          </a:p>
          <a:p>
            <a:r>
              <a:rPr lang="en-US" dirty="0"/>
              <a:t>$ git log --pretty=oneline</a:t>
            </a:r>
          </a:p>
        </p:txBody>
      </p:sp>
    </p:spTree>
    <p:extLst>
      <p:ext uri="{BB962C8B-B14F-4D97-AF65-F5344CB8AC3E}">
        <p14:creationId xmlns:p14="http://schemas.microsoft.com/office/powerpoint/2010/main" val="50753147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Viewing the Commit History</a:t>
            </a:r>
          </a:p>
        </p:txBody>
      </p:sp>
      <p:sp>
        <p:nvSpPr>
          <p:cNvPr id="3" name="Content Placeholder 2"/>
          <p:cNvSpPr>
            <a:spLocks noGrp="1"/>
          </p:cNvSpPr>
          <p:nvPr>
            <p:ph idx="1"/>
          </p:nvPr>
        </p:nvSpPr>
        <p:spPr>
          <a:xfrm>
            <a:off x="2493678" y="1533098"/>
            <a:ext cx="8915400" cy="3777622"/>
          </a:xfrm>
        </p:spPr>
        <p:txBody>
          <a:bodyPr/>
          <a:lstStyle/>
          <a:p>
            <a:r>
              <a:rPr lang="en-US" dirty="0"/>
              <a:t>The most interesting option is format, which allows you to specify your own log output </a:t>
            </a:r>
            <a:r>
              <a:rPr lang="en-US" dirty="0" smtClean="0"/>
              <a:t>format</a:t>
            </a:r>
          </a:p>
          <a:p>
            <a:r>
              <a:rPr lang="en-US" dirty="0"/>
              <a:t>$ git log --pretty=format:"%h - %an, %ar : %s"</a:t>
            </a:r>
          </a:p>
        </p:txBody>
      </p:sp>
      <p:graphicFrame>
        <p:nvGraphicFramePr>
          <p:cNvPr id="6" name="Table 5"/>
          <p:cNvGraphicFramePr>
            <a:graphicFrameLocks noGrp="1"/>
          </p:cNvGraphicFramePr>
          <p:nvPr>
            <p:extLst/>
          </p:nvPr>
        </p:nvGraphicFramePr>
        <p:xfrm>
          <a:off x="3070747" y="2702256"/>
          <a:ext cx="6794634" cy="3776960"/>
        </p:xfrm>
        <a:graphic>
          <a:graphicData uri="http://schemas.openxmlformats.org/drawingml/2006/table">
            <a:tbl>
              <a:tblPr/>
              <a:tblGrid>
                <a:gridCol w="3534770">
                  <a:extLst>
                    <a:ext uri="{9D8B030D-6E8A-4147-A177-3AD203B41FA5}">
                      <a16:colId xmlns:a16="http://schemas.microsoft.com/office/drawing/2014/main" val="20000"/>
                    </a:ext>
                  </a:extLst>
                </a:gridCol>
                <a:gridCol w="3259864">
                  <a:extLst>
                    <a:ext uri="{9D8B030D-6E8A-4147-A177-3AD203B41FA5}">
                      <a16:colId xmlns:a16="http://schemas.microsoft.com/office/drawing/2014/main" val="20001"/>
                    </a:ext>
                  </a:extLst>
                </a:gridCol>
              </a:tblGrid>
              <a:tr h="150125">
                <a:tc>
                  <a:txBody>
                    <a:bodyPr/>
                    <a:lstStyle/>
                    <a:p>
                      <a:pPr algn="l"/>
                      <a:r>
                        <a:rPr lang="en-US" sz="1100" b="1" dirty="0">
                          <a:effectLst/>
                          <a:latin typeface="Arial" panose="020B0604020202020204" pitchFamily="34" charset="0"/>
                        </a:rPr>
                        <a:t>Option</a:t>
                      </a:r>
                    </a:p>
                  </a:txBody>
                  <a:tcPr marL="34210" marR="34210" marT="34210" marB="34210" anchor="ctr">
                    <a:lnL>
                      <a:noFill/>
                    </a:lnL>
                    <a:lnR>
                      <a:noFill/>
                    </a:lnR>
                    <a:lnT w="9525" cap="flat" cmpd="sng" algn="ctr">
                      <a:solidFill>
                        <a:srgbClr val="888888"/>
                      </a:solidFill>
                      <a:prstDash val="solid"/>
                      <a:round/>
                      <a:headEnd type="none" w="med" len="med"/>
                      <a:tailEnd type="none" w="med" len="med"/>
                    </a:lnT>
                    <a:lnB w="9525" cap="flat" cmpd="sng" algn="ctr">
                      <a:solidFill>
                        <a:srgbClr val="888888"/>
                      </a:solidFill>
                      <a:prstDash val="solid"/>
                      <a:round/>
                      <a:headEnd type="none" w="med" len="med"/>
                      <a:tailEnd type="none" w="med" len="med"/>
                    </a:lnB>
                    <a:solidFill>
                      <a:srgbClr val="FCFCFA"/>
                    </a:solidFill>
                  </a:tcPr>
                </a:tc>
                <a:tc>
                  <a:txBody>
                    <a:bodyPr/>
                    <a:lstStyle/>
                    <a:p>
                      <a:pPr algn="l"/>
                      <a:r>
                        <a:rPr lang="en-US" sz="1100" b="1">
                          <a:effectLst/>
                          <a:latin typeface="Arial" panose="020B0604020202020204" pitchFamily="34" charset="0"/>
                        </a:rPr>
                        <a:t>Description of Output</a:t>
                      </a:r>
                    </a:p>
                  </a:txBody>
                  <a:tcPr marL="34210" marR="34210" marT="34210" marB="34210" anchor="ctr">
                    <a:lnL>
                      <a:noFill/>
                    </a:lnL>
                    <a:lnR>
                      <a:noFill/>
                    </a:lnR>
                    <a:lnT w="9525" cap="flat" cmpd="sng" algn="ctr">
                      <a:solidFill>
                        <a:srgbClr val="888888"/>
                      </a:solidFill>
                      <a:prstDash val="solid"/>
                      <a:round/>
                      <a:headEnd type="none" w="med" len="med"/>
                      <a:tailEnd type="none" w="med" len="med"/>
                    </a:lnT>
                    <a:lnB w="9525" cap="flat" cmpd="sng" algn="ctr">
                      <a:solidFill>
                        <a:srgbClr val="888888"/>
                      </a:solidFill>
                      <a:prstDash val="solid"/>
                      <a:round/>
                      <a:headEnd type="none" w="med" len="med"/>
                      <a:tailEnd type="none" w="med" len="med"/>
                    </a:lnB>
                    <a:solidFill>
                      <a:srgbClr val="FCFCFA"/>
                    </a:solidFill>
                  </a:tcPr>
                </a:tc>
                <a:extLst>
                  <a:ext uri="{0D108BD9-81ED-4DB2-BD59-A6C34878D82A}">
                    <a16:rowId xmlns:a16="http://schemas.microsoft.com/office/drawing/2014/main" val="10000"/>
                  </a:ext>
                </a:extLst>
              </a:tr>
              <a:tr h="150125">
                <a:tc>
                  <a:txBody>
                    <a:bodyPr/>
                    <a:lstStyle/>
                    <a:p>
                      <a:r>
                        <a:rPr lang="en-US" sz="1100">
                          <a:effectLst/>
                          <a:latin typeface="Arial" panose="020B0604020202020204" pitchFamily="34" charset="0"/>
                        </a:rPr>
                        <a:t>%H</a:t>
                      </a:r>
                    </a:p>
                  </a:txBody>
                  <a:tcPr marL="34210" marR="34210" marT="34210" marB="34210" anchor="ctr">
                    <a:lnL>
                      <a:noFill/>
                    </a:lnL>
                    <a:lnR>
                      <a:noFill/>
                    </a:lnR>
                    <a:lnT w="9525" cap="flat" cmpd="sng" algn="ctr">
                      <a:solidFill>
                        <a:srgbClr val="888888"/>
                      </a:solidFill>
                      <a:prstDash val="solid"/>
                      <a:round/>
                      <a:headEnd type="none" w="med" len="med"/>
                      <a:tailEnd type="none" w="med" len="med"/>
                    </a:lnT>
                    <a:lnB>
                      <a:noFill/>
                    </a:lnB>
                    <a:solidFill>
                      <a:srgbClr val="FCFCFA"/>
                    </a:solidFill>
                  </a:tcPr>
                </a:tc>
                <a:tc>
                  <a:txBody>
                    <a:bodyPr/>
                    <a:lstStyle/>
                    <a:p>
                      <a:r>
                        <a:rPr lang="en-US" sz="1100">
                          <a:effectLst/>
                          <a:latin typeface="Arial" panose="020B0604020202020204" pitchFamily="34" charset="0"/>
                        </a:rPr>
                        <a:t>Commit hash</a:t>
                      </a:r>
                    </a:p>
                  </a:txBody>
                  <a:tcPr marL="34210" marR="34210" marT="34210" marB="34210" anchor="ctr">
                    <a:lnL>
                      <a:noFill/>
                    </a:lnL>
                    <a:lnR>
                      <a:noFill/>
                    </a:lnR>
                    <a:lnT w="9525" cap="flat" cmpd="sng" algn="ctr">
                      <a:solidFill>
                        <a:srgbClr val="888888"/>
                      </a:solidFill>
                      <a:prstDash val="solid"/>
                      <a:round/>
                      <a:headEnd type="none" w="med" len="med"/>
                      <a:tailEnd type="none" w="med" len="med"/>
                    </a:lnT>
                    <a:lnB>
                      <a:noFill/>
                    </a:lnB>
                    <a:solidFill>
                      <a:srgbClr val="FCFCFA"/>
                    </a:solidFill>
                  </a:tcPr>
                </a:tc>
                <a:extLst>
                  <a:ext uri="{0D108BD9-81ED-4DB2-BD59-A6C34878D82A}">
                    <a16:rowId xmlns:a16="http://schemas.microsoft.com/office/drawing/2014/main" val="10001"/>
                  </a:ext>
                </a:extLst>
              </a:tr>
              <a:tr h="150125">
                <a:tc>
                  <a:txBody>
                    <a:bodyPr/>
                    <a:lstStyle/>
                    <a:p>
                      <a:r>
                        <a:rPr lang="en-US" sz="1100">
                          <a:effectLst/>
                          <a:latin typeface="Arial" panose="020B0604020202020204" pitchFamily="34" charset="0"/>
                        </a:rPr>
                        <a:t>%h</a:t>
                      </a:r>
                    </a:p>
                  </a:txBody>
                  <a:tcPr marL="34210" marR="34210" marT="34210" marB="34210" anchor="ctr">
                    <a:lnL>
                      <a:noFill/>
                    </a:lnL>
                    <a:lnR>
                      <a:noFill/>
                    </a:lnR>
                    <a:lnT>
                      <a:noFill/>
                    </a:lnT>
                    <a:lnB>
                      <a:noFill/>
                    </a:lnB>
                    <a:solidFill>
                      <a:srgbClr val="FCFCFA"/>
                    </a:solidFill>
                  </a:tcPr>
                </a:tc>
                <a:tc>
                  <a:txBody>
                    <a:bodyPr/>
                    <a:lstStyle/>
                    <a:p>
                      <a:r>
                        <a:rPr lang="en-US" sz="1100">
                          <a:effectLst/>
                          <a:latin typeface="Arial" panose="020B0604020202020204" pitchFamily="34" charset="0"/>
                        </a:rPr>
                        <a:t>Abbreviated commit hash</a:t>
                      </a:r>
                    </a:p>
                  </a:txBody>
                  <a:tcPr marL="34210" marR="34210" marT="34210" marB="34210" anchor="ctr">
                    <a:lnL>
                      <a:noFill/>
                    </a:lnL>
                    <a:lnR>
                      <a:noFill/>
                    </a:lnR>
                    <a:lnT>
                      <a:noFill/>
                    </a:lnT>
                    <a:lnB>
                      <a:noFill/>
                    </a:lnB>
                    <a:solidFill>
                      <a:srgbClr val="FCFCFA"/>
                    </a:solidFill>
                  </a:tcPr>
                </a:tc>
                <a:extLst>
                  <a:ext uri="{0D108BD9-81ED-4DB2-BD59-A6C34878D82A}">
                    <a16:rowId xmlns:a16="http://schemas.microsoft.com/office/drawing/2014/main" val="10002"/>
                  </a:ext>
                </a:extLst>
              </a:tr>
              <a:tr h="150125">
                <a:tc>
                  <a:txBody>
                    <a:bodyPr/>
                    <a:lstStyle/>
                    <a:p>
                      <a:r>
                        <a:rPr lang="en-US" sz="1100">
                          <a:effectLst/>
                          <a:latin typeface="Arial" panose="020B0604020202020204" pitchFamily="34" charset="0"/>
                        </a:rPr>
                        <a:t>%T</a:t>
                      </a:r>
                    </a:p>
                  </a:txBody>
                  <a:tcPr marL="34210" marR="34210" marT="34210" marB="34210" anchor="ctr">
                    <a:lnL>
                      <a:noFill/>
                    </a:lnL>
                    <a:lnR>
                      <a:noFill/>
                    </a:lnR>
                    <a:lnT>
                      <a:noFill/>
                    </a:lnT>
                    <a:lnB>
                      <a:noFill/>
                    </a:lnB>
                    <a:solidFill>
                      <a:srgbClr val="FCFCFA"/>
                    </a:solidFill>
                  </a:tcPr>
                </a:tc>
                <a:tc>
                  <a:txBody>
                    <a:bodyPr/>
                    <a:lstStyle/>
                    <a:p>
                      <a:r>
                        <a:rPr lang="en-US" sz="1100">
                          <a:effectLst/>
                          <a:latin typeface="Arial" panose="020B0604020202020204" pitchFamily="34" charset="0"/>
                        </a:rPr>
                        <a:t>Tree hash</a:t>
                      </a:r>
                    </a:p>
                  </a:txBody>
                  <a:tcPr marL="34210" marR="34210" marT="34210" marB="34210" anchor="ctr">
                    <a:lnL>
                      <a:noFill/>
                    </a:lnL>
                    <a:lnR>
                      <a:noFill/>
                    </a:lnR>
                    <a:lnT>
                      <a:noFill/>
                    </a:lnT>
                    <a:lnB>
                      <a:noFill/>
                    </a:lnB>
                    <a:solidFill>
                      <a:srgbClr val="FCFCFA"/>
                    </a:solidFill>
                  </a:tcPr>
                </a:tc>
                <a:extLst>
                  <a:ext uri="{0D108BD9-81ED-4DB2-BD59-A6C34878D82A}">
                    <a16:rowId xmlns:a16="http://schemas.microsoft.com/office/drawing/2014/main" val="10003"/>
                  </a:ext>
                </a:extLst>
              </a:tr>
              <a:tr h="150125">
                <a:tc>
                  <a:txBody>
                    <a:bodyPr/>
                    <a:lstStyle/>
                    <a:p>
                      <a:r>
                        <a:rPr lang="en-US" sz="1100">
                          <a:effectLst/>
                          <a:latin typeface="Arial" panose="020B0604020202020204" pitchFamily="34" charset="0"/>
                        </a:rPr>
                        <a:t>%t</a:t>
                      </a:r>
                    </a:p>
                  </a:txBody>
                  <a:tcPr marL="34210" marR="34210" marT="34210" marB="34210" anchor="ctr">
                    <a:lnL>
                      <a:noFill/>
                    </a:lnL>
                    <a:lnR>
                      <a:noFill/>
                    </a:lnR>
                    <a:lnT>
                      <a:noFill/>
                    </a:lnT>
                    <a:lnB>
                      <a:noFill/>
                    </a:lnB>
                    <a:solidFill>
                      <a:srgbClr val="FCFCFA"/>
                    </a:solidFill>
                  </a:tcPr>
                </a:tc>
                <a:tc>
                  <a:txBody>
                    <a:bodyPr/>
                    <a:lstStyle/>
                    <a:p>
                      <a:r>
                        <a:rPr lang="en-US" sz="1100">
                          <a:effectLst/>
                          <a:latin typeface="Arial" panose="020B0604020202020204" pitchFamily="34" charset="0"/>
                        </a:rPr>
                        <a:t>Abbreviated tree hash</a:t>
                      </a:r>
                    </a:p>
                  </a:txBody>
                  <a:tcPr marL="34210" marR="34210" marT="34210" marB="34210" anchor="ctr">
                    <a:lnL>
                      <a:noFill/>
                    </a:lnL>
                    <a:lnR>
                      <a:noFill/>
                    </a:lnR>
                    <a:lnT>
                      <a:noFill/>
                    </a:lnT>
                    <a:lnB>
                      <a:noFill/>
                    </a:lnB>
                    <a:solidFill>
                      <a:srgbClr val="FCFCFA"/>
                    </a:solidFill>
                  </a:tcPr>
                </a:tc>
                <a:extLst>
                  <a:ext uri="{0D108BD9-81ED-4DB2-BD59-A6C34878D82A}">
                    <a16:rowId xmlns:a16="http://schemas.microsoft.com/office/drawing/2014/main" val="10004"/>
                  </a:ext>
                </a:extLst>
              </a:tr>
              <a:tr h="150125">
                <a:tc>
                  <a:txBody>
                    <a:bodyPr/>
                    <a:lstStyle/>
                    <a:p>
                      <a:r>
                        <a:rPr lang="en-US" sz="1100">
                          <a:effectLst/>
                          <a:latin typeface="Arial" panose="020B0604020202020204" pitchFamily="34" charset="0"/>
                        </a:rPr>
                        <a:t>%P</a:t>
                      </a:r>
                    </a:p>
                  </a:txBody>
                  <a:tcPr marL="34210" marR="34210" marT="34210" marB="34210" anchor="ctr">
                    <a:lnL>
                      <a:noFill/>
                    </a:lnL>
                    <a:lnR>
                      <a:noFill/>
                    </a:lnR>
                    <a:lnT>
                      <a:noFill/>
                    </a:lnT>
                    <a:lnB>
                      <a:noFill/>
                    </a:lnB>
                    <a:solidFill>
                      <a:srgbClr val="FCFCFA"/>
                    </a:solidFill>
                  </a:tcPr>
                </a:tc>
                <a:tc>
                  <a:txBody>
                    <a:bodyPr/>
                    <a:lstStyle/>
                    <a:p>
                      <a:r>
                        <a:rPr lang="en-US" sz="1100">
                          <a:effectLst/>
                          <a:latin typeface="Arial" panose="020B0604020202020204" pitchFamily="34" charset="0"/>
                        </a:rPr>
                        <a:t>Parent hashes</a:t>
                      </a:r>
                    </a:p>
                  </a:txBody>
                  <a:tcPr marL="34210" marR="34210" marT="34210" marB="34210" anchor="ctr">
                    <a:lnL>
                      <a:noFill/>
                    </a:lnL>
                    <a:lnR>
                      <a:noFill/>
                    </a:lnR>
                    <a:lnT>
                      <a:noFill/>
                    </a:lnT>
                    <a:lnB>
                      <a:noFill/>
                    </a:lnB>
                    <a:solidFill>
                      <a:srgbClr val="FCFCFA"/>
                    </a:solidFill>
                  </a:tcPr>
                </a:tc>
                <a:extLst>
                  <a:ext uri="{0D108BD9-81ED-4DB2-BD59-A6C34878D82A}">
                    <a16:rowId xmlns:a16="http://schemas.microsoft.com/office/drawing/2014/main" val="10005"/>
                  </a:ext>
                </a:extLst>
              </a:tr>
              <a:tr h="150125">
                <a:tc>
                  <a:txBody>
                    <a:bodyPr/>
                    <a:lstStyle/>
                    <a:p>
                      <a:r>
                        <a:rPr lang="en-US" sz="1100">
                          <a:effectLst/>
                          <a:latin typeface="Arial" panose="020B0604020202020204" pitchFamily="34" charset="0"/>
                        </a:rPr>
                        <a:t>%p</a:t>
                      </a:r>
                    </a:p>
                  </a:txBody>
                  <a:tcPr marL="34210" marR="34210" marT="34210" marB="34210" anchor="ctr">
                    <a:lnL>
                      <a:noFill/>
                    </a:lnL>
                    <a:lnR>
                      <a:noFill/>
                    </a:lnR>
                    <a:lnT>
                      <a:noFill/>
                    </a:lnT>
                    <a:lnB>
                      <a:noFill/>
                    </a:lnB>
                    <a:solidFill>
                      <a:srgbClr val="FCFCFA"/>
                    </a:solidFill>
                  </a:tcPr>
                </a:tc>
                <a:tc>
                  <a:txBody>
                    <a:bodyPr/>
                    <a:lstStyle/>
                    <a:p>
                      <a:r>
                        <a:rPr lang="en-US" sz="1100">
                          <a:effectLst/>
                          <a:latin typeface="Arial" panose="020B0604020202020204" pitchFamily="34" charset="0"/>
                        </a:rPr>
                        <a:t>Abbreviated parent hashes</a:t>
                      </a:r>
                    </a:p>
                  </a:txBody>
                  <a:tcPr marL="34210" marR="34210" marT="34210" marB="34210" anchor="ctr">
                    <a:lnL>
                      <a:noFill/>
                    </a:lnL>
                    <a:lnR>
                      <a:noFill/>
                    </a:lnR>
                    <a:lnT>
                      <a:noFill/>
                    </a:lnT>
                    <a:lnB>
                      <a:noFill/>
                    </a:lnB>
                    <a:solidFill>
                      <a:srgbClr val="FCFCFA"/>
                    </a:solidFill>
                  </a:tcPr>
                </a:tc>
                <a:extLst>
                  <a:ext uri="{0D108BD9-81ED-4DB2-BD59-A6C34878D82A}">
                    <a16:rowId xmlns:a16="http://schemas.microsoft.com/office/drawing/2014/main" val="10006"/>
                  </a:ext>
                </a:extLst>
              </a:tr>
              <a:tr h="150125">
                <a:tc>
                  <a:txBody>
                    <a:bodyPr/>
                    <a:lstStyle/>
                    <a:p>
                      <a:r>
                        <a:rPr lang="en-US" sz="1100">
                          <a:effectLst/>
                          <a:latin typeface="Arial" panose="020B0604020202020204" pitchFamily="34" charset="0"/>
                        </a:rPr>
                        <a:t>%an</a:t>
                      </a:r>
                    </a:p>
                  </a:txBody>
                  <a:tcPr marL="34210" marR="34210" marT="34210" marB="34210" anchor="ctr">
                    <a:lnL>
                      <a:noFill/>
                    </a:lnL>
                    <a:lnR>
                      <a:noFill/>
                    </a:lnR>
                    <a:lnT>
                      <a:noFill/>
                    </a:lnT>
                    <a:lnB>
                      <a:noFill/>
                    </a:lnB>
                    <a:solidFill>
                      <a:srgbClr val="FCFCFA"/>
                    </a:solidFill>
                  </a:tcPr>
                </a:tc>
                <a:tc>
                  <a:txBody>
                    <a:bodyPr/>
                    <a:lstStyle/>
                    <a:p>
                      <a:r>
                        <a:rPr lang="en-US" sz="1100">
                          <a:effectLst/>
                          <a:latin typeface="Arial" panose="020B0604020202020204" pitchFamily="34" charset="0"/>
                        </a:rPr>
                        <a:t>Author name</a:t>
                      </a:r>
                    </a:p>
                  </a:txBody>
                  <a:tcPr marL="34210" marR="34210" marT="34210" marB="34210" anchor="ctr">
                    <a:lnL>
                      <a:noFill/>
                    </a:lnL>
                    <a:lnR>
                      <a:noFill/>
                    </a:lnR>
                    <a:lnT>
                      <a:noFill/>
                    </a:lnT>
                    <a:lnB>
                      <a:noFill/>
                    </a:lnB>
                    <a:solidFill>
                      <a:srgbClr val="FCFCFA"/>
                    </a:solidFill>
                  </a:tcPr>
                </a:tc>
                <a:extLst>
                  <a:ext uri="{0D108BD9-81ED-4DB2-BD59-A6C34878D82A}">
                    <a16:rowId xmlns:a16="http://schemas.microsoft.com/office/drawing/2014/main" val="10007"/>
                  </a:ext>
                </a:extLst>
              </a:tr>
              <a:tr h="150125">
                <a:tc>
                  <a:txBody>
                    <a:bodyPr/>
                    <a:lstStyle/>
                    <a:p>
                      <a:r>
                        <a:rPr lang="en-US" sz="1100">
                          <a:effectLst/>
                          <a:latin typeface="Arial" panose="020B0604020202020204" pitchFamily="34" charset="0"/>
                        </a:rPr>
                        <a:t>%ae</a:t>
                      </a:r>
                    </a:p>
                  </a:txBody>
                  <a:tcPr marL="34210" marR="34210" marT="34210" marB="34210" anchor="ctr">
                    <a:lnL>
                      <a:noFill/>
                    </a:lnL>
                    <a:lnR>
                      <a:noFill/>
                    </a:lnR>
                    <a:lnT>
                      <a:noFill/>
                    </a:lnT>
                    <a:lnB>
                      <a:noFill/>
                    </a:lnB>
                    <a:solidFill>
                      <a:srgbClr val="FCFCFA"/>
                    </a:solidFill>
                  </a:tcPr>
                </a:tc>
                <a:tc>
                  <a:txBody>
                    <a:bodyPr/>
                    <a:lstStyle/>
                    <a:p>
                      <a:r>
                        <a:rPr lang="en-US" sz="1100">
                          <a:effectLst/>
                          <a:latin typeface="Arial" panose="020B0604020202020204" pitchFamily="34" charset="0"/>
                        </a:rPr>
                        <a:t>Author email</a:t>
                      </a:r>
                    </a:p>
                  </a:txBody>
                  <a:tcPr marL="34210" marR="34210" marT="34210" marB="34210" anchor="ctr">
                    <a:lnL>
                      <a:noFill/>
                    </a:lnL>
                    <a:lnR>
                      <a:noFill/>
                    </a:lnR>
                    <a:lnT>
                      <a:noFill/>
                    </a:lnT>
                    <a:lnB>
                      <a:noFill/>
                    </a:lnB>
                    <a:solidFill>
                      <a:srgbClr val="FCFCFA"/>
                    </a:solidFill>
                  </a:tcPr>
                </a:tc>
                <a:extLst>
                  <a:ext uri="{0D108BD9-81ED-4DB2-BD59-A6C34878D82A}">
                    <a16:rowId xmlns:a16="http://schemas.microsoft.com/office/drawing/2014/main" val="10008"/>
                  </a:ext>
                </a:extLst>
              </a:tr>
              <a:tr h="150125">
                <a:tc>
                  <a:txBody>
                    <a:bodyPr/>
                    <a:lstStyle/>
                    <a:p>
                      <a:r>
                        <a:rPr lang="en-US" sz="1100">
                          <a:effectLst/>
                          <a:latin typeface="Arial" panose="020B0604020202020204" pitchFamily="34" charset="0"/>
                        </a:rPr>
                        <a:t>%ad</a:t>
                      </a:r>
                    </a:p>
                  </a:txBody>
                  <a:tcPr marL="34210" marR="34210" marT="34210" marB="34210" anchor="ctr">
                    <a:lnL>
                      <a:noFill/>
                    </a:lnL>
                    <a:lnR>
                      <a:noFill/>
                    </a:lnR>
                    <a:lnT>
                      <a:noFill/>
                    </a:lnT>
                    <a:lnB>
                      <a:noFill/>
                    </a:lnB>
                    <a:solidFill>
                      <a:srgbClr val="FCFCFA"/>
                    </a:solidFill>
                  </a:tcPr>
                </a:tc>
                <a:tc>
                  <a:txBody>
                    <a:bodyPr/>
                    <a:lstStyle/>
                    <a:p>
                      <a:r>
                        <a:rPr lang="en-US" sz="1100">
                          <a:effectLst/>
                          <a:latin typeface="Arial" panose="020B0604020202020204" pitchFamily="34" charset="0"/>
                        </a:rPr>
                        <a:t>Author date (format respects the --date=option)</a:t>
                      </a:r>
                    </a:p>
                  </a:txBody>
                  <a:tcPr marL="34210" marR="34210" marT="34210" marB="34210" anchor="ctr">
                    <a:lnL>
                      <a:noFill/>
                    </a:lnL>
                    <a:lnR>
                      <a:noFill/>
                    </a:lnR>
                    <a:lnT>
                      <a:noFill/>
                    </a:lnT>
                    <a:lnB>
                      <a:noFill/>
                    </a:lnB>
                    <a:solidFill>
                      <a:srgbClr val="FCFCFA"/>
                    </a:solidFill>
                  </a:tcPr>
                </a:tc>
                <a:extLst>
                  <a:ext uri="{0D108BD9-81ED-4DB2-BD59-A6C34878D82A}">
                    <a16:rowId xmlns:a16="http://schemas.microsoft.com/office/drawing/2014/main" val="10009"/>
                  </a:ext>
                </a:extLst>
              </a:tr>
              <a:tr h="150125">
                <a:tc>
                  <a:txBody>
                    <a:bodyPr/>
                    <a:lstStyle/>
                    <a:p>
                      <a:r>
                        <a:rPr lang="en-US" sz="1100">
                          <a:effectLst/>
                          <a:latin typeface="Arial" panose="020B0604020202020204" pitchFamily="34" charset="0"/>
                        </a:rPr>
                        <a:t>%ar</a:t>
                      </a:r>
                    </a:p>
                  </a:txBody>
                  <a:tcPr marL="34210" marR="34210" marT="34210" marB="34210" anchor="ctr">
                    <a:lnL>
                      <a:noFill/>
                    </a:lnL>
                    <a:lnR>
                      <a:noFill/>
                    </a:lnR>
                    <a:lnT>
                      <a:noFill/>
                    </a:lnT>
                    <a:lnB>
                      <a:noFill/>
                    </a:lnB>
                    <a:solidFill>
                      <a:srgbClr val="FCFCFA"/>
                    </a:solidFill>
                  </a:tcPr>
                </a:tc>
                <a:tc>
                  <a:txBody>
                    <a:bodyPr/>
                    <a:lstStyle/>
                    <a:p>
                      <a:r>
                        <a:rPr lang="en-US" sz="1100">
                          <a:effectLst/>
                          <a:latin typeface="Arial" panose="020B0604020202020204" pitchFamily="34" charset="0"/>
                        </a:rPr>
                        <a:t>Author date, relative</a:t>
                      </a:r>
                    </a:p>
                  </a:txBody>
                  <a:tcPr marL="34210" marR="34210" marT="34210" marB="34210" anchor="ctr">
                    <a:lnL>
                      <a:noFill/>
                    </a:lnL>
                    <a:lnR>
                      <a:noFill/>
                    </a:lnR>
                    <a:lnT>
                      <a:noFill/>
                    </a:lnT>
                    <a:lnB>
                      <a:noFill/>
                    </a:lnB>
                    <a:solidFill>
                      <a:srgbClr val="FCFCFA"/>
                    </a:solidFill>
                  </a:tcPr>
                </a:tc>
                <a:extLst>
                  <a:ext uri="{0D108BD9-81ED-4DB2-BD59-A6C34878D82A}">
                    <a16:rowId xmlns:a16="http://schemas.microsoft.com/office/drawing/2014/main" val="10010"/>
                  </a:ext>
                </a:extLst>
              </a:tr>
              <a:tr h="150125">
                <a:tc>
                  <a:txBody>
                    <a:bodyPr/>
                    <a:lstStyle/>
                    <a:p>
                      <a:r>
                        <a:rPr lang="en-US" sz="1100">
                          <a:effectLst/>
                          <a:latin typeface="Arial" panose="020B0604020202020204" pitchFamily="34" charset="0"/>
                        </a:rPr>
                        <a:t>%cn</a:t>
                      </a:r>
                    </a:p>
                  </a:txBody>
                  <a:tcPr marL="34210" marR="34210" marT="34210" marB="34210" anchor="ctr">
                    <a:lnL>
                      <a:noFill/>
                    </a:lnL>
                    <a:lnR>
                      <a:noFill/>
                    </a:lnR>
                    <a:lnT>
                      <a:noFill/>
                    </a:lnT>
                    <a:lnB>
                      <a:noFill/>
                    </a:lnB>
                    <a:solidFill>
                      <a:srgbClr val="FCFCFA"/>
                    </a:solidFill>
                  </a:tcPr>
                </a:tc>
                <a:tc>
                  <a:txBody>
                    <a:bodyPr/>
                    <a:lstStyle/>
                    <a:p>
                      <a:r>
                        <a:rPr lang="en-US" sz="1100">
                          <a:effectLst/>
                          <a:latin typeface="Arial" panose="020B0604020202020204" pitchFamily="34" charset="0"/>
                        </a:rPr>
                        <a:t>Committer name</a:t>
                      </a:r>
                    </a:p>
                  </a:txBody>
                  <a:tcPr marL="34210" marR="34210" marT="34210" marB="34210" anchor="ctr">
                    <a:lnL>
                      <a:noFill/>
                    </a:lnL>
                    <a:lnR>
                      <a:noFill/>
                    </a:lnR>
                    <a:lnT>
                      <a:noFill/>
                    </a:lnT>
                    <a:lnB>
                      <a:noFill/>
                    </a:lnB>
                    <a:solidFill>
                      <a:srgbClr val="FCFCFA"/>
                    </a:solidFill>
                  </a:tcPr>
                </a:tc>
                <a:extLst>
                  <a:ext uri="{0D108BD9-81ED-4DB2-BD59-A6C34878D82A}">
                    <a16:rowId xmlns:a16="http://schemas.microsoft.com/office/drawing/2014/main" val="10011"/>
                  </a:ext>
                </a:extLst>
              </a:tr>
              <a:tr h="150125">
                <a:tc>
                  <a:txBody>
                    <a:bodyPr/>
                    <a:lstStyle/>
                    <a:p>
                      <a:r>
                        <a:rPr lang="en-US" sz="1100">
                          <a:effectLst/>
                          <a:latin typeface="Arial" panose="020B0604020202020204" pitchFamily="34" charset="0"/>
                        </a:rPr>
                        <a:t>%ce</a:t>
                      </a:r>
                    </a:p>
                  </a:txBody>
                  <a:tcPr marL="34210" marR="34210" marT="34210" marB="34210" anchor="ctr">
                    <a:lnL>
                      <a:noFill/>
                    </a:lnL>
                    <a:lnR>
                      <a:noFill/>
                    </a:lnR>
                    <a:lnT>
                      <a:noFill/>
                    </a:lnT>
                    <a:lnB>
                      <a:noFill/>
                    </a:lnB>
                    <a:solidFill>
                      <a:srgbClr val="FCFCFA"/>
                    </a:solidFill>
                  </a:tcPr>
                </a:tc>
                <a:tc>
                  <a:txBody>
                    <a:bodyPr/>
                    <a:lstStyle/>
                    <a:p>
                      <a:r>
                        <a:rPr lang="en-US" sz="1100">
                          <a:effectLst/>
                          <a:latin typeface="Arial" panose="020B0604020202020204" pitchFamily="34" charset="0"/>
                        </a:rPr>
                        <a:t>Committer email</a:t>
                      </a:r>
                    </a:p>
                  </a:txBody>
                  <a:tcPr marL="34210" marR="34210" marT="34210" marB="34210" anchor="ctr">
                    <a:lnL>
                      <a:noFill/>
                    </a:lnL>
                    <a:lnR>
                      <a:noFill/>
                    </a:lnR>
                    <a:lnT>
                      <a:noFill/>
                    </a:lnT>
                    <a:lnB>
                      <a:noFill/>
                    </a:lnB>
                    <a:solidFill>
                      <a:srgbClr val="FCFCFA"/>
                    </a:solidFill>
                  </a:tcPr>
                </a:tc>
                <a:extLst>
                  <a:ext uri="{0D108BD9-81ED-4DB2-BD59-A6C34878D82A}">
                    <a16:rowId xmlns:a16="http://schemas.microsoft.com/office/drawing/2014/main" val="10012"/>
                  </a:ext>
                </a:extLst>
              </a:tr>
              <a:tr h="150125">
                <a:tc>
                  <a:txBody>
                    <a:bodyPr/>
                    <a:lstStyle/>
                    <a:p>
                      <a:r>
                        <a:rPr lang="en-US" sz="1100">
                          <a:effectLst/>
                          <a:latin typeface="Arial" panose="020B0604020202020204" pitchFamily="34" charset="0"/>
                        </a:rPr>
                        <a:t>%cd</a:t>
                      </a:r>
                    </a:p>
                  </a:txBody>
                  <a:tcPr marL="34210" marR="34210" marT="34210" marB="34210" anchor="ctr">
                    <a:lnL>
                      <a:noFill/>
                    </a:lnL>
                    <a:lnR>
                      <a:noFill/>
                    </a:lnR>
                    <a:lnT>
                      <a:noFill/>
                    </a:lnT>
                    <a:lnB>
                      <a:noFill/>
                    </a:lnB>
                    <a:solidFill>
                      <a:srgbClr val="FCFCFA"/>
                    </a:solidFill>
                  </a:tcPr>
                </a:tc>
                <a:tc>
                  <a:txBody>
                    <a:bodyPr/>
                    <a:lstStyle/>
                    <a:p>
                      <a:r>
                        <a:rPr lang="en-US" sz="1100">
                          <a:effectLst/>
                          <a:latin typeface="Arial" panose="020B0604020202020204" pitchFamily="34" charset="0"/>
                        </a:rPr>
                        <a:t>Committer date</a:t>
                      </a:r>
                    </a:p>
                  </a:txBody>
                  <a:tcPr marL="34210" marR="34210" marT="34210" marB="34210" anchor="ctr">
                    <a:lnL>
                      <a:noFill/>
                    </a:lnL>
                    <a:lnR>
                      <a:noFill/>
                    </a:lnR>
                    <a:lnT>
                      <a:noFill/>
                    </a:lnT>
                    <a:lnB>
                      <a:noFill/>
                    </a:lnB>
                    <a:solidFill>
                      <a:srgbClr val="FCFCFA"/>
                    </a:solidFill>
                  </a:tcPr>
                </a:tc>
                <a:extLst>
                  <a:ext uri="{0D108BD9-81ED-4DB2-BD59-A6C34878D82A}">
                    <a16:rowId xmlns:a16="http://schemas.microsoft.com/office/drawing/2014/main" val="10013"/>
                  </a:ext>
                </a:extLst>
              </a:tr>
              <a:tr h="150125">
                <a:tc>
                  <a:txBody>
                    <a:bodyPr/>
                    <a:lstStyle/>
                    <a:p>
                      <a:r>
                        <a:rPr lang="en-US" sz="1100">
                          <a:effectLst/>
                          <a:latin typeface="Arial" panose="020B0604020202020204" pitchFamily="34" charset="0"/>
                        </a:rPr>
                        <a:t>%cr</a:t>
                      </a:r>
                    </a:p>
                  </a:txBody>
                  <a:tcPr marL="34210" marR="34210" marT="34210" marB="34210" anchor="ctr">
                    <a:lnL>
                      <a:noFill/>
                    </a:lnL>
                    <a:lnR>
                      <a:noFill/>
                    </a:lnR>
                    <a:lnT>
                      <a:noFill/>
                    </a:lnT>
                    <a:lnB>
                      <a:noFill/>
                    </a:lnB>
                    <a:solidFill>
                      <a:srgbClr val="FCFCFA"/>
                    </a:solidFill>
                  </a:tcPr>
                </a:tc>
                <a:tc>
                  <a:txBody>
                    <a:bodyPr/>
                    <a:lstStyle/>
                    <a:p>
                      <a:r>
                        <a:rPr lang="en-US" sz="1100">
                          <a:effectLst/>
                          <a:latin typeface="Arial" panose="020B0604020202020204" pitchFamily="34" charset="0"/>
                        </a:rPr>
                        <a:t>Committer date, relative</a:t>
                      </a:r>
                    </a:p>
                  </a:txBody>
                  <a:tcPr marL="34210" marR="34210" marT="34210" marB="34210" anchor="ctr">
                    <a:lnL>
                      <a:noFill/>
                    </a:lnL>
                    <a:lnR>
                      <a:noFill/>
                    </a:lnR>
                    <a:lnT>
                      <a:noFill/>
                    </a:lnT>
                    <a:lnB>
                      <a:noFill/>
                    </a:lnB>
                    <a:solidFill>
                      <a:srgbClr val="FCFCFA"/>
                    </a:solidFill>
                  </a:tcPr>
                </a:tc>
                <a:extLst>
                  <a:ext uri="{0D108BD9-81ED-4DB2-BD59-A6C34878D82A}">
                    <a16:rowId xmlns:a16="http://schemas.microsoft.com/office/drawing/2014/main" val="10014"/>
                  </a:ext>
                </a:extLst>
              </a:tr>
              <a:tr h="150125">
                <a:tc>
                  <a:txBody>
                    <a:bodyPr/>
                    <a:lstStyle/>
                    <a:p>
                      <a:r>
                        <a:rPr lang="en-US" sz="1100" dirty="0">
                          <a:effectLst/>
                          <a:latin typeface="Arial" panose="020B0604020202020204" pitchFamily="34" charset="0"/>
                        </a:rPr>
                        <a:t>%s</a:t>
                      </a:r>
                    </a:p>
                  </a:txBody>
                  <a:tcPr marL="34210" marR="34210" marT="34210" marB="34210" anchor="ctr">
                    <a:lnL>
                      <a:noFill/>
                    </a:lnL>
                    <a:lnR>
                      <a:noFill/>
                    </a:lnR>
                    <a:lnT>
                      <a:noFill/>
                    </a:lnT>
                    <a:lnB>
                      <a:noFill/>
                    </a:lnB>
                    <a:solidFill>
                      <a:srgbClr val="FCFCFA"/>
                    </a:solidFill>
                  </a:tcPr>
                </a:tc>
                <a:tc>
                  <a:txBody>
                    <a:bodyPr/>
                    <a:lstStyle/>
                    <a:p>
                      <a:r>
                        <a:rPr lang="en-US" sz="1100" dirty="0">
                          <a:effectLst/>
                          <a:latin typeface="Arial" panose="020B0604020202020204" pitchFamily="34" charset="0"/>
                        </a:rPr>
                        <a:t>Subject</a:t>
                      </a:r>
                    </a:p>
                  </a:txBody>
                  <a:tcPr marL="34210" marR="34210" marT="34210" marB="34210" anchor="ctr">
                    <a:lnL>
                      <a:noFill/>
                    </a:lnL>
                    <a:lnR>
                      <a:noFill/>
                    </a:lnR>
                    <a:lnT>
                      <a:noFill/>
                    </a:lnT>
                    <a:lnB>
                      <a:noFill/>
                    </a:lnB>
                    <a:solidFill>
                      <a:srgbClr val="FCFCFA"/>
                    </a:solidFill>
                  </a:tcPr>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264135730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Viewing the Commit History</a:t>
            </a:r>
          </a:p>
        </p:txBody>
      </p:sp>
      <p:sp>
        <p:nvSpPr>
          <p:cNvPr id="3" name="Content Placeholder 2"/>
          <p:cNvSpPr>
            <a:spLocks noGrp="1"/>
          </p:cNvSpPr>
          <p:nvPr>
            <p:ph idx="1"/>
          </p:nvPr>
        </p:nvSpPr>
        <p:spPr/>
        <p:txBody>
          <a:bodyPr/>
          <a:lstStyle/>
          <a:p>
            <a:r>
              <a:rPr lang="en-US" dirty="0"/>
              <a:t>The oneline and format options are particularly useful with another log option called --graph. This option adds a nice little ASCII graph showing your branch and merge history</a:t>
            </a:r>
            <a:r>
              <a:rPr lang="en-US" dirty="0" smtClean="0"/>
              <a:t>:</a:t>
            </a:r>
          </a:p>
          <a:p>
            <a:r>
              <a:rPr lang="en-US" dirty="0"/>
              <a:t>$ git log --pretty=format:"%h %s" --graph</a:t>
            </a:r>
          </a:p>
        </p:txBody>
      </p:sp>
      <p:graphicFrame>
        <p:nvGraphicFramePr>
          <p:cNvPr id="5" name="Table 4"/>
          <p:cNvGraphicFramePr>
            <a:graphicFrameLocks noGrp="1"/>
          </p:cNvGraphicFramePr>
          <p:nvPr>
            <p:extLst/>
          </p:nvPr>
        </p:nvGraphicFramePr>
        <p:xfrm>
          <a:off x="3712189" y="3630303"/>
          <a:ext cx="7014950" cy="2775935"/>
        </p:xfrm>
        <a:graphic>
          <a:graphicData uri="http://schemas.openxmlformats.org/drawingml/2006/table">
            <a:tbl>
              <a:tblPr/>
              <a:tblGrid>
                <a:gridCol w="3507475">
                  <a:extLst>
                    <a:ext uri="{9D8B030D-6E8A-4147-A177-3AD203B41FA5}">
                      <a16:colId xmlns:a16="http://schemas.microsoft.com/office/drawing/2014/main" val="20000"/>
                    </a:ext>
                  </a:extLst>
                </a:gridCol>
                <a:gridCol w="3507475">
                  <a:extLst>
                    <a:ext uri="{9D8B030D-6E8A-4147-A177-3AD203B41FA5}">
                      <a16:colId xmlns:a16="http://schemas.microsoft.com/office/drawing/2014/main" val="20001"/>
                    </a:ext>
                  </a:extLst>
                </a:gridCol>
              </a:tblGrid>
              <a:tr h="108513">
                <a:tc>
                  <a:txBody>
                    <a:bodyPr/>
                    <a:lstStyle/>
                    <a:p>
                      <a:pPr algn="l"/>
                      <a:r>
                        <a:rPr lang="en-US" sz="900" b="1" dirty="0">
                          <a:effectLst/>
                          <a:latin typeface="Arial" panose="020B0604020202020204" pitchFamily="34" charset="0"/>
                        </a:rPr>
                        <a:t>Option</a:t>
                      </a:r>
                    </a:p>
                  </a:txBody>
                  <a:tcPr marL="28744" marR="28744" marT="28744" marB="28744" anchor="ctr">
                    <a:lnL>
                      <a:noFill/>
                    </a:lnL>
                    <a:lnR>
                      <a:noFill/>
                    </a:lnR>
                    <a:lnT w="9525" cap="flat" cmpd="sng" algn="ctr">
                      <a:solidFill>
                        <a:srgbClr val="888888"/>
                      </a:solidFill>
                      <a:prstDash val="solid"/>
                      <a:round/>
                      <a:headEnd type="none" w="med" len="med"/>
                      <a:tailEnd type="none" w="med" len="med"/>
                    </a:lnT>
                    <a:lnB w="9525" cap="flat" cmpd="sng" algn="ctr">
                      <a:solidFill>
                        <a:srgbClr val="888888"/>
                      </a:solidFill>
                      <a:prstDash val="solid"/>
                      <a:round/>
                      <a:headEnd type="none" w="med" len="med"/>
                      <a:tailEnd type="none" w="med" len="med"/>
                    </a:lnB>
                    <a:solidFill>
                      <a:srgbClr val="FCFCFA"/>
                    </a:solidFill>
                  </a:tcPr>
                </a:tc>
                <a:tc>
                  <a:txBody>
                    <a:bodyPr/>
                    <a:lstStyle/>
                    <a:p>
                      <a:pPr algn="l"/>
                      <a:r>
                        <a:rPr lang="en-US" sz="900" b="1">
                          <a:effectLst/>
                          <a:latin typeface="Arial" panose="020B0604020202020204" pitchFamily="34" charset="0"/>
                        </a:rPr>
                        <a:t>Description</a:t>
                      </a:r>
                    </a:p>
                  </a:txBody>
                  <a:tcPr marL="28744" marR="28744" marT="28744" marB="28744" anchor="ctr">
                    <a:lnL>
                      <a:noFill/>
                    </a:lnL>
                    <a:lnR>
                      <a:noFill/>
                    </a:lnR>
                    <a:lnT w="9525" cap="flat" cmpd="sng" algn="ctr">
                      <a:solidFill>
                        <a:srgbClr val="888888"/>
                      </a:solidFill>
                      <a:prstDash val="solid"/>
                      <a:round/>
                      <a:headEnd type="none" w="med" len="med"/>
                      <a:tailEnd type="none" w="med" len="med"/>
                    </a:lnT>
                    <a:lnB w="9525" cap="flat" cmpd="sng" algn="ctr">
                      <a:solidFill>
                        <a:srgbClr val="888888"/>
                      </a:solidFill>
                      <a:prstDash val="solid"/>
                      <a:round/>
                      <a:headEnd type="none" w="med" len="med"/>
                      <a:tailEnd type="none" w="med" len="med"/>
                    </a:lnB>
                    <a:solidFill>
                      <a:srgbClr val="FCFCFA"/>
                    </a:solidFill>
                  </a:tcPr>
                </a:tc>
                <a:extLst>
                  <a:ext uri="{0D108BD9-81ED-4DB2-BD59-A6C34878D82A}">
                    <a16:rowId xmlns:a16="http://schemas.microsoft.com/office/drawing/2014/main" val="10000"/>
                  </a:ext>
                </a:extLst>
              </a:tr>
              <a:tr h="185109">
                <a:tc>
                  <a:txBody>
                    <a:bodyPr/>
                    <a:lstStyle/>
                    <a:p>
                      <a:r>
                        <a:rPr lang="en-US" sz="900">
                          <a:effectLst/>
                          <a:latin typeface="Arial" panose="020B0604020202020204" pitchFamily="34" charset="0"/>
                        </a:rPr>
                        <a:t>-p</a:t>
                      </a:r>
                    </a:p>
                  </a:txBody>
                  <a:tcPr marL="28744" marR="28744" marT="28744" marB="28744" anchor="ctr">
                    <a:lnL>
                      <a:noFill/>
                    </a:lnL>
                    <a:lnR>
                      <a:noFill/>
                    </a:lnR>
                    <a:lnT w="9525" cap="flat" cmpd="sng" algn="ctr">
                      <a:solidFill>
                        <a:srgbClr val="888888"/>
                      </a:solidFill>
                      <a:prstDash val="solid"/>
                      <a:round/>
                      <a:headEnd type="none" w="med" len="med"/>
                      <a:tailEnd type="none" w="med" len="med"/>
                    </a:lnT>
                    <a:lnB>
                      <a:noFill/>
                    </a:lnB>
                    <a:solidFill>
                      <a:srgbClr val="FCFCFA"/>
                    </a:solidFill>
                  </a:tcPr>
                </a:tc>
                <a:tc>
                  <a:txBody>
                    <a:bodyPr/>
                    <a:lstStyle/>
                    <a:p>
                      <a:r>
                        <a:rPr lang="en-US" sz="900">
                          <a:effectLst/>
                          <a:latin typeface="Arial" panose="020B0604020202020204" pitchFamily="34" charset="0"/>
                        </a:rPr>
                        <a:t>Show the patch introduced with each commit.</a:t>
                      </a:r>
                    </a:p>
                  </a:txBody>
                  <a:tcPr marL="28744" marR="28744" marT="28744" marB="28744" anchor="ctr">
                    <a:lnL>
                      <a:noFill/>
                    </a:lnL>
                    <a:lnR>
                      <a:noFill/>
                    </a:lnR>
                    <a:lnT w="9525" cap="flat" cmpd="sng" algn="ctr">
                      <a:solidFill>
                        <a:srgbClr val="888888"/>
                      </a:solidFill>
                      <a:prstDash val="solid"/>
                      <a:round/>
                      <a:headEnd type="none" w="med" len="med"/>
                      <a:tailEnd type="none" w="med" len="med"/>
                    </a:lnT>
                    <a:lnB>
                      <a:noFill/>
                    </a:lnB>
                    <a:solidFill>
                      <a:srgbClr val="FCFCFA"/>
                    </a:solidFill>
                  </a:tcPr>
                </a:tc>
                <a:extLst>
                  <a:ext uri="{0D108BD9-81ED-4DB2-BD59-A6C34878D82A}">
                    <a16:rowId xmlns:a16="http://schemas.microsoft.com/office/drawing/2014/main" val="10001"/>
                  </a:ext>
                </a:extLst>
              </a:tr>
              <a:tr h="185109">
                <a:tc>
                  <a:txBody>
                    <a:bodyPr/>
                    <a:lstStyle/>
                    <a:p>
                      <a:r>
                        <a:rPr lang="en-US" sz="900">
                          <a:effectLst/>
                          <a:latin typeface="Arial" panose="020B0604020202020204" pitchFamily="34" charset="0"/>
                        </a:rPr>
                        <a:t>--stat</a:t>
                      </a:r>
                    </a:p>
                  </a:txBody>
                  <a:tcPr marL="28744" marR="28744" marT="28744" marB="28744" anchor="ctr">
                    <a:lnL>
                      <a:noFill/>
                    </a:lnL>
                    <a:lnR>
                      <a:noFill/>
                    </a:lnR>
                    <a:lnT>
                      <a:noFill/>
                    </a:lnT>
                    <a:lnB>
                      <a:noFill/>
                    </a:lnB>
                    <a:solidFill>
                      <a:srgbClr val="FCFCFA"/>
                    </a:solidFill>
                  </a:tcPr>
                </a:tc>
                <a:tc>
                  <a:txBody>
                    <a:bodyPr/>
                    <a:lstStyle/>
                    <a:p>
                      <a:r>
                        <a:rPr lang="en-US" sz="900">
                          <a:effectLst/>
                          <a:latin typeface="Arial" panose="020B0604020202020204" pitchFamily="34" charset="0"/>
                        </a:rPr>
                        <a:t>Show statistics for files modified in each commit.</a:t>
                      </a:r>
                    </a:p>
                  </a:txBody>
                  <a:tcPr marL="28744" marR="28744" marT="28744" marB="28744" anchor="ctr">
                    <a:lnL>
                      <a:noFill/>
                    </a:lnL>
                    <a:lnR>
                      <a:noFill/>
                    </a:lnR>
                    <a:lnT>
                      <a:noFill/>
                    </a:lnT>
                    <a:lnB>
                      <a:noFill/>
                    </a:lnB>
                    <a:solidFill>
                      <a:srgbClr val="FCFCFA"/>
                    </a:solidFill>
                  </a:tcPr>
                </a:tc>
                <a:extLst>
                  <a:ext uri="{0D108BD9-81ED-4DB2-BD59-A6C34878D82A}">
                    <a16:rowId xmlns:a16="http://schemas.microsoft.com/office/drawing/2014/main" val="10002"/>
                  </a:ext>
                </a:extLst>
              </a:tr>
              <a:tr h="261707">
                <a:tc>
                  <a:txBody>
                    <a:bodyPr/>
                    <a:lstStyle/>
                    <a:p>
                      <a:r>
                        <a:rPr lang="en-US" sz="900">
                          <a:effectLst/>
                          <a:latin typeface="Arial" panose="020B0604020202020204" pitchFamily="34" charset="0"/>
                        </a:rPr>
                        <a:t>--shortstat</a:t>
                      </a:r>
                    </a:p>
                  </a:txBody>
                  <a:tcPr marL="28744" marR="28744" marT="28744" marB="28744" anchor="ctr">
                    <a:lnL>
                      <a:noFill/>
                    </a:lnL>
                    <a:lnR>
                      <a:noFill/>
                    </a:lnR>
                    <a:lnT>
                      <a:noFill/>
                    </a:lnT>
                    <a:lnB>
                      <a:noFill/>
                    </a:lnB>
                    <a:solidFill>
                      <a:srgbClr val="FCFCFA"/>
                    </a:solidFill>
                  </a:tcPr>
                </a:tc>
                <a:tc>
                  <a:txBody>
                    <a:bodyPr/>
                    <a:lstStyle/>
                    <a:p>
                      <a:r>
                        <a:rPr lang="en-US" sz="900">
                          <a:effectLst/>
                          <a:latin typeface="Arial" panose="020B0604020202020204" pitchFamily="34" charset="0"/>
                        </a:rPr>
                        <a:t>Display only the changed/insertions/deletions line from the --stat command.</a:t>
                      </a:r>
                    </a:p>
                  </a:txBody>
                  <a:tcPr marL="28744" marR="28744" marT="28744" marB="28744" anchor="ctr">
                    <a:lnL>
                      <a:noFill/>
                    </a:lnL>
                    <a:lnR>
                      <a:noFill/>
                    </a:lnR>
                    <a:lnT>
                      <a:noFill/>
                    </a:lnT>
                    <a:lnB>
                      <a:noFill/>
                    </a:lnB>
                    <a:solidFill>
                      <a:srgbClr val="FCFCFA"/>
                    </a:solidFill>
                  </a:tcPr>
                </a:tc>
                <a:extLst>
                  <a:ext uri="{0D108BD9-81ED-4DB2-BD59-A6C34878D82A}">
                    <a16:rowId xmlns:a16="http://schemas.microsoft.com/office/drawing/2014/main" val="10003"/>
                  </a:ext>
                </a:extLst>
              </a:tr>
              <a:tr h="185109">
                <a:tc>
                  <a:txBody>
                    <a:bodyPr/>
                    <a:lstStyle/>
                    <a:p>
                      <a:r>
                        <a:rPr lang="en-US" sz="900">
                          <a:effectLst/>
                          <a:latin typeface="Arial" panose="020B0604020202020204" pitchFamily="34" charset="0"/>
                        </a:rPr>
                        <a:t>--name-only</a:t>
                      </a:r>
                    </a:p>
                  </a:txBody>
                  <a:tcPr marL="28744" marR="28744" marT="28744" marB="28744" anchor="ctr">
                    <a:lnL>
                      <a:noFill/>
                    </a:lnL>
                    <a:lnR>
                      <a:noFill/>
                    </a:lnR>
                    <a:lnT>
                      <a:noFill/>
                    </a:lnT>
                    <a:lnB>
                      <a:noFill/>
                    </a:lnB>
                    <a:solidFill>
                      <a:srgbClr val="FCFCFA"/>
                    </a:solidFill>
                  </a:tcPr>
                </a:tc>
                <a:tc>
                  <a:txBody>
                    <a:bodyPr/>
                    <a:lstStyle/>
                    <a:p>
                      <a:r>
                        <a:rPr lang="en-US" sz="900">
                          <a:effectLst/>
                          <a:latin typeface="Arial" panose="020B0604020202020204" pitchFamily="34" charset="0"/>
                        </a:rPr>
                        <a:t>Show the list of files modified after the commit information.</a:t>
                      </a:r>
                    </a:p>
                  </a:txBody>
                  <a:tcPr marL="28744" marR="28744" marT="28744" marB="28744" anchor="ctr">
                    <a:lnL>
                      <a:noFill/>
                    </a:lnL>
                    <a:lnR>
                      <a:noFill/>
                    </a:lnR>
                    <a:lnT>
                      <a:noFill/>
                    </a:lnT>
                    <a:lnB>
                      <a:noFill/>
                    </a:lnB>
                    <a:solidFill>
                      <a:srgbClr val="FCFCFA"/>
                    </a:solidFill>
                  </a:tcPr>
                </a:tc>
                <a:extLst>
                  <a:ext uri="{0D108BD9-81ED-4DB2-BD59-A6C34878D82A}">
                    <a16:rowId xmlns:a16="http://schemas.microsoft.com/office/drawing/2014/main" val="10004"/>
                  </a:ext>
                </a:extLst>
              </a:tr>
              <a:tr h="261707">
                <a:tc>
                  <a:txBody>
                    <a:bodyPr/>
                    <a:lstStyle/>
                    <a:p>
                      <a:r>
                        <a:rPr lang="en-US" sz="900">
                          <a:effectLst/>
                          <a:latin typeface="Arial" panose="020B0604020202020204" pitchFamily="34" charset="0"/>
                        </a:rPr>
                        <a:t>--name-status</a:t>
                      </a:r>
                    </a:p>
                  </a:txBody>
                  <a:tcPr marL="28744" marR="28744" marT="28744" marB="28744" anchor="ctr">
                    <a:lnL>
                      <a:noFill/>
                    </a:lnL>
                    <a:lnR>
                      <a:noFill/>
                    </a:lnR>
                    <a:lnT>
                      <a:noFill/>
                    </a:lnT>
                    <a:lnB>
                      <a:noFill/>
                    </a:lnB>
                    <a:solidFill>
                      <a:srgbClr val="FCFCFA"/>
                    </a:solidFill>
                  </a:tcPr>
                </a:tc>
                <a:tc>
                  <a:txBody>
                    <a:bodyPr/>
                    <a:lstStyle/>
                    <a:p>
                      <a:r>
                        <a:rPr lang="en-US" sz="900" dirty="0">
                          <a:effectLst/>
                          <a:latin typeface="Arial" panose="020B0604020202020204" pitchFamily="34" charset="0"/>
                        </a:rPr>
                        <a:t>Show the list of files affected with added/modified/deleted information as well.</a:t>
                      </a:r>
                    </a:p>
                  </a:txBody>
                  <a:tcPr marL="28744" marR="28744" marT="28744" marB="28744" anchor="ctr">
                    <a:lnL>
                      <a:noFill/>
                    </a:lnL>
                    <a:lnR>
                      <a:noFill/>
                    </a:lnR>
                    <a:lnT>
                      <a:noFill/>
                    </a:lnT>
                    <a:lnB>
                      <a:noFill/>
                    </a:lnB>
                    <a:solidFill>
                      <a:srgbClr val="FCFCFA"/>
                    </a:solidFill>
                  </a:tcPr>
                </a:tc>
                <a:extLst>
                  <a:ext uri="{0D108BD9-81ED-4DB2-BD59-A6C34878D82A}">
                    <a16:rowId xmlns:a16="http://schemas.microsoft.com/office/drawing/2014/main" val="10005"/>
                  </a:ext>
                </a:extLst>
              </a:tr>
              <a:tr h="185109">
                <a:tc>
                  <a:txBody>
                    <a:bodyPr/>
                    <a:lstStyle/>
                    <a:p>
                      <a:r>
                        <a:rPr lang="en-US" sz="900">
                          <a:effectLst/>
                          <a:latin typeface="Arial" panose="020B0604020202020204" pitchFamily="34" charset="0"/>
                        </a:rPr>
                        <a:t>--abbrev-commit</a:t>
                      </a:r>
                    </a:p>
                  </a:txBody>
                  <a:tcPr marL="28744" marR="28744" marT="28744" marB="28744" anchor="ctr">
                    <a:lnL>
                      <a:noFill/>
                    </a:lnL>
                    <a:lnR>
                      <a:noFill/>
                    </a:lnR>
                    <a:lnT>
                      <a:noFill/>
                    </a:lnT>
                    <a:lnB>
                      <a:noFill/>
                    </a:lnB>
                    <a:solidFill>
                      <a:srgbClr val="FCFCFA"/>
                    </a:solidFill>
                  </a:tcPr>
                </a:tc>
                <a:tc>
                  <a:txBody>
                    <a:bodyPr/>
                    <a:lstStyle/>
                    <a:p>
                      <a:r>
                        <a:rPr lang="en-US" sz="900">
                          <a:effectLst/>
                          <a:latin typeface="Arial" panose="020B0604020202020204" pitchFamily="34" charset="0"/>
                        </a:rPr>
                        <a:t>Show only the first few characters of the SHA-1 checksum instead of all 40.</a:t>
                      </a:r>
                    </a:p>
                  </a:txBody>
                  <a:tcPr marL="28744" marR="28744" marT="28744" marB="28744" anchor="ctr">
                    <a:lnL>
                      <a:noFill/>
                    </a:lnL>
                    <a:lnR>
                      <a:noFill/>
                    </a:lnR>
                    <a:lnT>
                      <a:noFill/>
                    </a:lnT>
                    <a:lnB>
                      <a:noFill/>
                    </a:lnB>
                    <a:solidFill>
                      <a:srgbClr val="FCFCFA"/>
                    </a:solidFill>
                  </a:tcPr>
                </a:tc>
                <a:extLst>
                  <a:ext uri="{0D108BD9-81ED-4DB2-BD59-A6C34878D82A}">
                    <a16:rowId xmlns:a16="http://schemas.microsoft.com/office/drawing/2014/main" val="10006"/>
                  </a:ext>
                </a:extLst>
              </a:tr>
              <a:tr h="261707">
                <a:tc>
                  <a:txBody>
                    <a:bodyPr/>
                    <a:lstStyle/>
                    <a:p>
                      <a:r>
                        <a:rPr lang="en-US" sz="900">
                          <a:effectLst/>
                          <a:latin typeface="Arial" panose="020B0604020202020204" pitchFamily="34" charset="0"/>
                        </a:rPr>
                        <a:t>--relative-date</a:t>
                      </a:r>
                    </a:p>
                  </a:txBody>
                  <a:tcPr marL="28744" marR="28744" marT="28744" marB="28744" anchor="ctr">
                    <a:lnL>
                      <a:noFill/>
                    </a:lnL>
                    <a:lnR>
                      <a:noFill/>
                    </a:lnR>
                    <a:lnT>
                      <a:noFill/>
                    </a:lnT>
                    <a:lnB>
                      <a:noFill/>
                    </a:lnB>
                    <a:solidFill>
                      <a:srgbClr val="FCFCFA"/>
                    </a:solidFill>
                  </a:tcPr>
                </a:tc>
                <a:tc>
                  <a:txBody>
                    <a:bodyPr/>
                    <a:lstStyle/>
                    <a:p>
                      <a:r>
                        <a:rPr lang="en-US" sz="900">
                          <a:effectLst/>
                          <a:latin typeface="Arial" panose="020B0604020202020204" pitchFamily="34" charset="0"/>
                        </a:rPr>
                        <a:t>Display the date in a relative format (for example, “2 weeks ago”) instead of using the full date format.</a:t>
                      </a:r>
                    </a:p>
                  </a:txBody>
                  <a:tcPr marL="28744" marR="28744" marT="28744" marB="28744" anchor="ctr">
                    <a:lnL>
                      <a:noFill/>
                    </a:lnL>
                    <a:lnR>
                      <a:noFill/>
                    </a:lnR>
                    <a:lnT>
                      <a:noFill/>
                    </a:lnT>
                    <a:lnB>
                      <a:noFill/>
                    </a:lnB>
                    <a:solidFill>
                      <a:srgbClr val="FCFCFA"/>
                    </a:solidFill>
                  </a:tcPr>
                </a:tc>
                <a:extLst>
                  <a:ext uri="{0D108BD9-81ED-4DB2-BD59-A6C34878D82A}">
                    <a16:rowId xmlns:a16="http://schemas.microsoft.com/office/drawing/2014/main" val="10007"/>
                  </a:ext>
                </a:extLst>
              </a:tr>
              <a:tr h="185109">
                <a:tc>
                  <a:txBody>
                    <a:bodyPr/>
                    <a:lstStyle/>
                    <a:p>
                      <a:r>
                        <a:rPr lang="en-US" sz="900">
                          <a:effectLst/>
                          <a:latin typeface="Arial" panose="020B0604020202020204" pitchFamily="34" charset="0"/>
                        </a:rPr>
                        <a:t>--graph</a:t>
                      </a:r>
                    </a:p>
                  </a:txBody>
                  <a:tcPr marL="28744" marR="28744" marT="28744" marB="28744" anchor="ctr">
                    <a:lnL>
                      <a:noFill/>
                    </a:lnL>
                    <a:lnR>
                      <a:noFill/>
                    </a:lnR>
                    <a:lnT>
                      <a:noFill/>
                    </a:lnT>
                    <a:lnB>
                      <a:noFill/>
                    </a:lnB>
                    <a:solidFill>
                      <a:srgbClr val="FCFCFA"/>
                    </a:solidFill>
                  </a:tcPr>
                </a:tc>
                <a:tc>
                  <a:txBody>
                    <a:bodyPr/>
                    <a:lstStyle/>
                    <a:p>
                      <a:r>
                        <a:rPr lang="en-US" sz="900">
                          <a:effectLst/>
                          <a:latin typeface="Arial" panose="020B0604020202020204" pitchFamily="34" charset="0"/>
                        </a:rPr>
                        <a:t>Display an ASCII graph of the branch and merge history beside the log output.</a:t>
                      </a:r>
                    </a:p>
                  </a:txBody>
                  <a:tcPr marL="28744" marR="28744" marT="28744" marB="28744" anchor="ctr">
                    <a:lnL>
                      <a:noFill/>
                    </a:lnL>
                    <a:lnR>
                      <a:noFill/>
                    </a:lnR>
                    <a:lnT>
                      <a:noFill/>
                    </a:lnT>
                    <a:lnB>
                      <a:noFill/>
                    </a:lnB>
                    <a:solidFill>
                      <a:srgbClr val="FCFCFA"/>
                    </a:solidFill>
                  </a:tcPr>
                </a:tc>
                <a:extLst>
                  <a:ext uri="{0D108BD9-81ED-4DB2-BD59-A6C34878D82A}">
                    <a16:rowId xmlns:a16="http://schemas.microsoft.com/office/drawing/2014/main" val="10008"/>
                  </a:ext>
                </a:extLst>
              </a:tr>
              <a:tr h="338303">
                <a:tc>
                  <a:txBody>
                    <a:bodyPr/>
                    <a:lstStyle/>
                    <a:p>
                      <a:r>
                        <a:rPr lang="en-US" sz="900">
                          <a:effectLst/>
                          <a:latin typeface="Arial" panose="020B0604020202020204" pitchFamily="34" charset="0"/>
                        </a:rPr>
                        <a:t>--pretty</a:t>
                      </a:r>
                    </a:p>
                  </a:txBody>
                  <a:tcPr marL="28744" marR="28744" marT="28744" marB="28744" anchor="ctr">
                    <a:lnL>
                      <a:noFill/>
                    </a:lnL>
                    <a:lnR>
                      <a:noFill/>
                    </a:lnR>
                    <a:lnT>
                      <a:noFill/>
                    </a:lnT>
                    <a:lnB>
                      <a:noFill/>
                    </a:lnB>
                    <a:solidFill>
                      <a:srgbClr val="FCFCFA"/>
                    </a:solidFill>
                  </a:tcPr>
                </a:tc>
                <a:tc>
                  <a:txBody>
                    <a:bodyPr/>
                    <a:lstStyle/>
                    <a:p>
                      <a:r>
                        <a:rPr lang="en-US" sz="900" dirty="0">
                          <a:effectLst/>
                          <a:latin typeface="Arial" panose="020B0604020202020204" pitchFamily="34" charset="0"/>
                        </a:rPr>
                        <a:t>Show commits in an alternate format. Options include oneline, short, full, fuller, and format (where you specify your own format).</a:t>
                      </a:r>
                    </a:p>
                  </a:txBody>
                  <a:tcPr marL="28744" marR="28744" marT="28744" marB="28744" anchor="ctr">
                    <a:lnL>
                      <a:noFill/>
                    </a:lnL>
                    <a:lnR>
                      <a:noFill/>
                    </a:lnR>
                    <a:lnT>
                      <a:noFill/>
                    </a:lnT>
                    <a:lnB>
                      <a:noFill/>
                    </a:lnB>
                    <a:solidFill>
                      <a:srgbClr val="FCFCFA"/>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77585441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Limiting Log Output</a:t>
            </a:r>
          </a:p>
        </p:txBody>
      </p:sp>
      <p:sp>
        <p:nvSpPr>
          <p:cNvPr id="3" name="Content Placeholder 2"/>
          <p:cNvSpPr>
            <a:spLocks noGrp="1"/>
          </p:cNvSpPr>
          <p:nvPr>
            <p:ph idx="1"/>
          </p:nvPr>
        </p:nvSpPr>
        <p:spPr>
          <a:xfrm>
            <a:off x="2480029" y="1628633"/>
            <a:ext cx="8915400" cy="3777622"/>
          </a:xfrm>
        </p:spPr>
        <p:txBody>
          <a:bodyPr/>
          <a:lstStyle/>
          <a:p>
            <a:r>
              <a:rPr lang="en-US" dirty="0"/>
              <a:t>T</a:t>
            </a:r>
            <a:r>
              <a:rPr lang="en-US" dirty="0" smtClean="0"/>
              <a:t>he </a:t>
            </a:r>
            <a:r>
              <a:rPr lang="en-US" dirty="0"/>
              <a:t>time-limiting options such as --since and --until are very useful. For example, this command gets the list of commits made in the last two weeks</a:t>
            </a:r>
            <a:r>
              <a:rPr lang="en-US" dirty="0" smtClean="0"/>
              <a:t>:</a:t>
            </a:r>
          </a:p>
          <a:p>
            <a:r>
              <a:rPr lang="en-US" dirty="0"/>
              <a:t>$ git log </a:t>
            </a:r>
            <a:r>
              <a:rPr lang="en-US" dirty="0" smtClean="0"/>
              <a:t>--since=2.weeks</a:t>
            </a:r>
          </a:p>
          <a:p>
            <a:r>
              <a:rPr lang="en-US" dirty="0"/>
              <a:t>$ git log --pretty="%h - %s" --author=gitster --since="2008-10-01" \</a:t>
            </a:r>
            <a:endParaRPr lang="en-US" dirty="0" smtClean="0"/>
          </a:p>
          <a:p>
            <a:endParaRPr lang="en-US" dirty="0"/>
          </a:p>
        </p:txBody>
      </p:sp>
      <p:graphicFrame>
        <p:nvGraphicFramePr>
          <p:cNvPr id="6" name="Table 5"/>
          <p:cNvGraphicFramePr>
            <a:graphicFrameLocks noGrp="1"/>
          </p:cNvGraphicFramePr>
          <p:nvPr>
            <p:extLst/>
          </p:nvPr>
        </p:nvGraphicFramePr>
        <p:xfrm>
          <a:off x="2592925" y="3468874"/>
          <a:ext cx="8280328" cy="2941904"/>
        </p:xfrm>
        <a:graphic>
          <a:graphicData uri="http://schemas.openxmlformats.org/drawingml/2006/table">
            <a:tbl>
              <a:tblPr/>
              <a:tblGrid>
                <a:gridCol w="4140164">
                  <a:extLst>
                    <a:ext uri="{9D8B030D-6E8A-4147-A177-3AD203B41FA5}">
                      <a16:colId xmlns:a16="http://schemas.microsoft.com/office/drawing/2014/main" val="20000"/>
                    </a:ext>
                  </a:extLst>
                </a:gridCol>
                <a:gridCol w="4140164">
                  <a:extLst>
                    <a:ext uri="{9D8B030D-6E8A-4147-A177-3AD203B41FA5}">
                      <a16:colId xmlns:a16="http://schemas.microsoft.com/office/drawing/2014/main" val="20001"/>
                    </a:ext>
                  </a:extLst>
                </a:gridCol>
              </a:tblGrid>
              <a:tr h="207565">
                <a:tc>
                  <a:txBody>
                    <a:bodyPr/>
                    <a:lstStyle/>
                    <a:p>
                      <a:pPr algn="l"/>
                      <a:r>
                        <a:rPr lang="en-US" sz="1200" b="0" dirty="0">
                          <a:effectLst/>
                          <a:latin typeface="Arial" panose="020B0604020202020204" pitchFamily="34" charset="0"/>
                        </a:rPr>
                        <a:t>Option</a:t>
                      </a:r>
                    </a:p>
                  </a:txBody>
                  <a:tcPr marL="46709" marR="46709" marT="46709" marB="46709" anchor="ctr">
                    <a:lnL>
                      <a:noFill/>
                    </a:lnL>
                    <a:lnR>
                      <a:noFill/>
                    </a:lnR>
                    <a:lnT w="9525" cap="flat" cmpd="sng" algn="ctr">
                      <a:solidFill>
                        <a:srgbClr val="888888"/>
                      </a:solidFill>
                      <a:prstDash val="solid"/>
                      <a:round/>
                      <a:headEnd type="none" w="med" len="med"/>
                      <a:tailEnd type="none" w="med" len="med"/>
                    </a:lnT>
                    <a:lnB w="9525" cap="flat" cmpd="sng" algn="ctr">
                      <a:solidFill>
                        <a:srgbClr val="888888"/>
                      </a:solidFill>
                      <a:prstDash val="solid"/>
                      <a:round/>
                      <a:headEnd type="none" w="med" len="med"/>
                      <a:tailEnd type="none" w="med" len="med"/>
                    </a:lnB>
                    <a:solidFill>
                      <a:srgbClr val="FCFCFA"/>
                    </a:solidFill>
                  </a:tcPr>
                </a:tc>
                <a:tc>
                  <a:txBody>
                    <a:bodyPr/>
                    <a:lstStyle/>
                    <a:p>
                      <a:pPr algn="l"/>
                      <a:r>
                        <a:rPr lang="en-US" sz="1200" b="0">
                          <a:effectLst/>
                          <a:latin typeface="Arial" panose="020B0604020202020204" pitchFamily="34" charset="0"/>
                        </a:rPr>
                        <a:t>Description</a:t>
                      </a:r>
                    </a:p>
                  </a:txBody>
                  <a:tcPr marL="46709" marR="46709" marT="46709" marB="46709" anchor="ctr">
                    <a:lnL>
                      <a:noFill/>
                    </a:lnL>
                    <a:lnR>
                      <a:noFill/>
                    </a:lnR>
                    <a:lnT w="9525" cap="flat" cmpd="sng" algn="ctr">
                      <a:solidFill>
                        <a:srgbClr val="888888"/>
                      </a:solidFill>
                      <a:prstDash val="solid"/>
                      <a:round/>
                      <a:headEnd type="none" w="med" len="med"/>
                      <a:tailEnd type="none" w="med" len="med"/>
                    </a:lnT>
                    <a:lnB w="9525" cap="flat" cmpd="sng" algn="ctr">
                      <a:solidFill>
                        <a:srgbClr val="888888"/>
                      </a:solidFill>
                      <a:prstDash val="solid"/>
                      <a:round/>
                      <a:headEnd type="none" w="med" len="med"/>
                      <a:tailEnd type="none" w="med" len="med"/>
                    </a:lnB>
                    <a:solidFill>
                      <a:srgbClr val="FCFCFA"/>
                    </a:solidFill>
                  </a:tcPr>
                </a:tc>
                <a:extLst>
                  <a:ext uri="{0D108BD9-81ED-4DB2-BD59-A6C34878D82A}">
                    <a16:rowId xmlns:a16="http://schemas.microsoft.com/office/drawing/2014/main" val="10000"/>
                  </a:ext>
                </a:extLst>
              </a:tr>
              <a:tr h="207565">
                <a:tc>
                  <a:txBody>
                    <a:bodyPr/>
                    <a:lstStyle/>
                    <a:p>
                      <a:r>
                        <a:rPr lang="en-US" sz="1200" b="0">
                          <a:effectLst/>
                          <a:latin typeface="Arial" panose="020B0604020202020204" pitchFamily="34" charset="0"/>
                        </a:rPr>
                        <a:t>-(n)</a:t>
                      </a:r>
                    </a:p>
                  </a:txBody>
                  <a:tcPr marL="46709" marR="46709" marT="46709" marB="46709" anchor="ctr">
                    <a:lnL>
                      <a:noFill/>
                    </a:lnL>
                    <a:lnR>
                      <a:noFill/>
                    </a:lnR>
                    <a:lnT w="9525" cap="flat" cmpd="sng" algn="ctr">
                      <a:solidFill>
                        <a:srgbClr val="888888"/>
                      </a:solidFill>
                      <a:prstDash val="solid"/>
                      <a:round/>
                      <a:headEnd type="none" w="med" len="med"/>
                      <a:tailEnd type="none" w="med" len="med"/>
                    </a:lnT>
                    <a:lnB>
                      <a:noFill/>
                    </a:lnB>
                    <a:solidFill>
                      <a:srgbClr val="FCFCFA"/>
                    </a:solidFill>
                  </a:tcPr>
                </a:tc>
                <a:tc>
                  <a:txBody>
                    <a:bodyPr/>
                    <a:lstStyle/>
                    <a:p>
                      <a:r>
                        <a:rPr lang="en-US" sz="1200" b="0">
                          <a:effectLst/>
                          <a:latin typeface="Arial" panose="020B0604020202020204" pitchFamily="34" charset="0"/>
                        </a:rPr>
                        <a:t>Show only the last n commits</a:t>
                      </a:r>
                    </a:p>
                  </a:txBody>
                  <a:tcPr marL="46709" marR="46709" marT="46709" marB="46709" anchor="ctr">
                    <a:lnL>
                      <a:noFill/>
                    </a:lnL>
                    <a:lnR>
                      <a:noFill/>
                    </a:lnR>
                    <a:lnT w="9525" cap="flat" cmpd="sng" algn="ctr">
                      <a:solidFill>
                        <a:srgbClr val="888888"/>
                      </a:solidFill>
                      <a:prstDash val="solid"/>
                      <a:round/>
                      <a:headEnd type="none" w="med" len="med"/>
                      <a:tailEnd type="none" w="med" len="med"/>
                    </a:lnT>
                    <a:lnB>
                      <a:noFill/>
                    </a:lnB>
                    <a:solidFill>
                      <a:srgbClr val="FCFCFA"/>
                    </a:solidFill>
                  </a:tcPr>
                </a:tc>
                <a:extLst>
                  <a:ext uri="{0D108BD9-81ED-4DB2-BD59-A6C34878D82A}">
                    <a16:rowId xmlns:a16="http://schemas.microsoft.com/office/drawing/2014/main" val="10001"/>
                  </a:ext>
                </a:extLst>
              </a:tr>
              <a:tr h="208003">
                <a:tc>
                  <a:txBody>
                    <a:bodyPr/>
                    <a:lstStyle/>
                    <a:p>
                      <a:r>
                        <a:rPr lang="en-US" sz="1200" b="0">
                          <a:effectLst/>
                          <a:latin typeface="Arial" panose="020B0604020202020204" pitchFamily="34" charset="0"/>
                        </a:rPr>
                        <a:t>--since, --after</a:t>
                      </a:r>
                    </a:p>
                  </a:txBody>
                  <a:tcPr marL="46709" marR="46709" marT="46709" marB="46709" anchor="ctr">
                    <a:lnL>
                      <a:noFill/>
                    </a:lnL>
                    <a:lnR>
                      <a:noFill/>
                    </a:lnR>
                    <a:lnT>
                      <a:noFill/>
                    </a:lnT>
                    <a:lnB>
                      <a:noFill/>
                    </a:lnB>
                    <a:solidFill>
                      <a:srgbClr val="FCFCFA"/>
                    </a:solidFill>
                  </a:tcPr>
                </a:tc>
                <a:tc>
                  <a:txBody>
                    <a:bodyPr/>
                    <a:lstStyle/>
                    <a:p>
                      <a:r>
                        <a:rPr lang="en-US" sz="1200" b="0">
                          <a:effectLst/>
                          <a:latin typeface="Arial" panose="020B0604020202020204" pitchFamily="34" charset="0"/>
                        </a:rPr>
                        <a:t>Limit the commits to those made after the specified date.</a:t>
                      </a:r>
                    </a:p>
                  </a:txBody>
                  <a:tcPr marL="46709" marR="46709" marT="46709" marB="46709" anchor="ctr">
                    <a:lnL>
                      <a:noFill/>
                    </a:lnL>
                    <a:lnR>
                      <a:noFill/>
                    </a:lnR>
                    <a:lnT>
                      <a:noFill/>
                    </a:lnT>
                    <a:lnB>
                      <a:noFill/>
                    </a:lnB>
                    <a:solidFill>
                      <a:srgbClr val="FCFCFA"/>
                    </a:solidFill>
                  </a:tcPr>
                </a:tc>
                <a:extLst>
                  <a:ext uri="{0D108BD9-81ED-4DB2-BD59-A6C34878D82A}">
                    <a16:rowId xmlns:a16="http://schemas.microsoft.com/office/drawing/2014/main" val="10002"/>
                  </a:ext>
                </a:extLst>
              </a:tr>
              <a:tr h="208003">
                <a:tc>
                  <a:txBody>
                    <a:bodyPr/>
                    <a:lstStyle/>
                    <a:p>
                      <a:r>
                        <a:rPr lang="en-US" sz="1200" b="0" dirty="0">
                          <a:effectLst/>
                          <a:latin typeface="Arial" panose="020B0604020202020204" pitchFamily="34" charset="0"/>
                        </a:rPr>
                        <a:t>--until, --before</a:t>
                      </a:r>
                    </a:p>
                  </a:txBody>
                  <a:tcPr marL="46709" marR="46709" marT="46709" marB="46709" anchor="ctr">
                    <a:lnL>
                      <a:noFill/>
                    </a:lnL>
                    <a:lnR>
                      <a:noFill/>
                    </a:lnR>
                    <a:lnT>
                      <a:noFill/>
                    </a:lnT>
                    <a:lnB>
                      <a:noFill/>
                    </a:lnB>
                    <a:solidFill>
                      <a:srgbClr val="FCFCFA"/>
                    </a:solidFill>
                  </a:tcPr>
                </a:tc>
                <a:tc>
                  <a:txBody>
                    <a:bodyPr/>
                    <a:lstStyle/>
                    <a:p>
                      <a:r>
                        <a:rPr lang="en-US" sz="1200" b="0">
                          <a:effectLst/>
                          <a:latin typeface="Arial" panose="020B0604020202020204" pitchFamily="34" charset="0"/>
                        </a:rPr>
                        <a:t>Limit the commits to those made before the specified date.</a:t>
                      </a:r>
                    </a:p>
                  </a:txBody>
                  <a:tcPr marL="46709" marR="46709" marT="46709" marB="46709" anchor="ctr">
                    <a:lnL>
                      <a:noFill/>
                    </a:lnL>
                    <a:lnR>
                      <a:noFill/>
                    </a:lnR>
                    <a:lnT>
                      <a:noFill/>
                    </a:lnT>
                    <a:lnB>
                      <a:noFill/>
                    </a:lnB>
                    <a:solidFill>
                      <a:srgbClr val="FCFCFA"/>
                    </a:solidFill>
                  </a:tcPr>
                </a:tc>
                <a:extLst>
                  <a:ext uri="{0D108BD9-81ED-4DB2-BD59-A6C34878D82A}">
                    <a16:rowId xmlns:a16="http://schemas.microsoft.com/office/drawing/2014/main" val="10003"/>
                  </a:ext>
                </a:extLst>
              </a:tr>
              <a:tr h="344951">
                <a:tc>
                  <a:txBody>
                    <a:bodyPr/>
                    <a:lstStyle/>
                    <a:p>
                      <a:r>
                        <a:rPr lang="en-US" sz="1200" b="0">
                          <a:effectLst/>
                          <a:latin typeface="Arial" panose="020B0604020202020204" pitchFamily="34" charset="0"/>
                        </a:rPr>
                        <a:t>--author</a:t>
                      </a:r>
                    </a:p>
                  </a:txBody>
                  <a:tcPr marL="46709" marR="46709" marT="46709" marB="46709" anchor="ctr">
                    <a:lnL>
                      <a:noFill/>
                    </a:lnL>
                    <a:lnR>
                      <a:noFill/>
                    </a:lnR>
                    <a:lnT>
                      <a:noFill/>
                    </a:lnT>
                    <a:lnB>
                      <a:noFill/>
                    </a:lnB>
                    <a:solidFill>
                      <a:srgbClr val="FCFCFA"/>
                    </a:solidFill>
                  </a:tcPr>
                </a:tc>
                <a:tc>
                  <a:txBody>
                    <a:bodyPr/>
                    <a:lstStyle/>
                    <a:p>
                      <a:r>
                        <a:rPr lang="en-US" sz="1200" b="0">
                          <a:effectLst/>
                          <a:latin typeface="Arial" panose="020B0604020202020204" pitchFamily="34" charset="0"/>
                        </a:rPr>
                        <a:t>Only show commits in which the author entry matches the specified string.</a:t>
                      </a:r>
                    </a:p>
                  </a:txBody>
                  <a:tcPr marL="46709" marR="46709" marT="46709" marB="46709" anchor="ctr">
                    <a:lnL>
                      <a:noFill/>
                    </a:lnL>
                    <a:lnR>
                      <a:noFill/>
                    </a:lnR>
                    <a:lnT>
                      <a:noFill/>
                    </a:lnT>
                    <a:lnB>
                      <a:noFill/>
                    </a:lnB>
                    <a:solidFill>
                      <a:srgbClr val="FCFCFA"/>
                    </a:solidFill>
                  </a:tcPr>
                </a:tc>
                <a:extLst>
                  <a:ext uri="{0D108BD9-81ED-4DB2-BD59-A6C34878D82A}">
                    <a16:rowId xmlns:a16="http://schemas.microsoft.com/office/drawing/2014/main" val="10004"/>
                  </a:ext>
                </a:extLst>
              </a:tr>
              <a:tr h="344951">
                <a:tc>
                  <a:txBody>
                    <a:bodyPr/>
                    <a:lstStyle/>
                    <a:p>
                      <a:r>
                        <a:rPr lang="en-US" sz="1200" b="0" dirty="0">
                          <a:effectLst/>
                          <a:latin typeface="Arial" panose="020B0604020202020204" pitchFamily="34" charset="0"/>
                        </a:rPr>
                        <a:t>--committer</a:t>
                      </a:r>
                    </a:p>
                  </a:txBody>
                  <a:tcPr marL="46709" marR="46709" marT="46709" marB="46709" anchor="ctr">
                    <a:lnL>
                      <a:noFill/>
                    </a:lnL>
                    <a:lnR>
                      <a:noFill/>
                    </a:lnR>
                    <a:lnT>
                      <a:noFill/>
                    </a:lnT>
                    <a:lnB>
                      <a:noFill/>
                    </a:lnB>
                    <a:solidFill>
                      <a:srgbClr val="FCFCFA"/>
                    </a:solidFill>
                  </a:tcPr>
                </a:tc>
                <a:tc>
                  <a:txBody>
                    <a:bodyPr/>
                    <a:lstStyle/>
                    <a:p>
                      <a:r>
                        <a:rPr lang="en-US" sz="1200" b="0" dirty="0">
                          <a:effectLst/>
                          <a:latin typeface="Arial" panose="020B0604020202020204" pitchFamily="34" charset="0"/>
                        </a:rPr>
                        <a:t>Only show commits in which the committer entry matches the specified string.</a:t>
                      </a:r>
                    </a:p>
                  </a:txBody>
                  <a:tcPr marL="46709" marR="46709" marT="46709" marB="46709" anchor="ctr">
                    <a:lnL>
                      <a:noFill/>
                    </a:lnL>
                    <a:lnR>
                      <a:noFill/>
                    </a:lnR>
                    <a:lnT>
                      <a:noFill/>
                    </a:lnT>
                    <a:lnB>
                      <a:noFill/>
                    </a:lnB>
                    <a:solidFill>
                      <a:srgbClr val="FCFCFA"/>
                    </a:solidFill>
                  </a:tcPr>
                </a:tc>
                <a:extLst>
                  <a:ext uri="{0D108BD9-81ED-4DB2-BD59-A6C34878D82A}">
                    <a16:rowId xmlns:a16="http://schemas.microsoft.com/office/drawing/2014/main" val="10005"/>
                  </a:ext>
                </a:extLst>
              </a:tr>
              <a:tr h="344951">
                <a:tc>
                  <a:txBody>
                    <a:bodyPr/>
                    <a:lstStyle/>
                    <a:p>
                      <a:r>
                        <a:rPr lang="en-US" sz="1200" b="0">
                          <a:effectLst/>
                          <a:latin typeface="Arial" panose="020B0604020202020204" pitchFamily="34" charset="0"/>
                        </a:rPr>
                        <a:t>--grep</a:t>
                      </a:r>
                    </a:p>
                  </a:txBody>
                  <a:tcPr marL="46709" marR="46709" marT="46709" marB="46709" anchor="ctr">
                    <a:lnL>
                      <a:noFill/>
                    </a:lnL>
                    <a:lnR>
                      <a:noFill/>
                    </a:lnR>
                    <a:lnT>
                      <a:noFill/>
                    </a:lnT>
                    <a:lnB>
                      <a:noFill/>
                    </a:lnB>
                    <a:solidFill>
                      <a:srgbClr val="FCFCFA"/>
                    </a:solidFill>
                  </a:tcPr>
                </a:tc>
                <a:tc>
                  <a:txBody>
                    <a:bodyPr/>
                    <a:lstStyle/>
                    <a:p>
                      <a:r>
                        <a:rPr lang="en-US" sz="1200" b="0">
                          <a:effectLst/>
                          <a:latin typeface="Arial" panose="020B0604020202020204" pitchFamily="34" charset="0"/>
                        </a:rPr>
                        <a:t>Only show commits with a commit message containing the string</a:t>
                      </a:r>
                    </a:p>
                  </a:txBody>
                  <a:tcPr marL="46709" marR="46709" marT="46709" marB="46709" anchor="ctr">
                    <a:lnL>
                      <a:noFill/>
                    </a:lnL>
                    <a:lnR>
                      <a:noFill/>
                    </a:lnR>
                    <a:lnT>
                      <a:noFill/>
                    </a:lnT>
                    <a:lnB>
                      <a:noFill/>
                    </a:lnB>
                    <a:solidFill>
                      <a:srgbClr val="FCFCFA"/>
                    </a:solidFill>
                  </a:tcPr>
                </a:tc>
                <a:extLst>
                  <a:ext uri="{0D108BD9-81ED-4DB2-BD59-A6C34878D82A}">
                    <a16:rowId xmlns:a16="http://schemas.microsoft.com/office/drawing/2014/main" val="10006"/>
                  </a:ext>
                </a:extLst>
              </a:tr>
              <a:tr h="344951">
                <a:tc>
                  <a:txBody>
                    <a:bodyPr/>
                    <a:lstStyle/>
                    <a:p>
                      <a:r>
                        <a:rPr lang="en-US" sz="1200" b="0">
                          <a:effectLst/>
                          <a:latin typeface="Arial" panose="020B0604020202020204" pitchFamily="34" charset="0"/>
                        </a:rPr>
                        <a:t>-S</a:t>
                      </a:r>
                    </a:p>
                  </a:txBody>
                  <a:tcPr marL="46709" marR="46709" marT="46709" marB="46709" anchor="ctr">
                    <a:lnL>
                      <a:noFill/>
                    </a:lnL>
                    <a:lnR>
                      <a:noFill/>
                    </a:lnR>
                    <a:lnT>
                      <a:noFill/>
                    </a:lnT>
                    <a:lnB>
                      <a:noFill/>
                    </a:lnB>
                    <a:solidFill>
                      <a:srgbClr val="FCFCFA"/>
                    </a:solidFill>
                  </a:tcPr>
                </a:tc>
                <a:tc>
                  <a:txBody>
                    <a:bodyPr/>
                    <a:lstStyle/>
                    <a:p>
                      <a:r>
                        <a:rPr lang="en-US" sz="1200" b="0" dirty="0">
                          <a:effectLst/>
                          <a:latin typeface="Arial" panose="020B0604020202020204" pitchFamily="34" charset="0"/>
                        </a:rPr>
                        <a:t>Only show commits adding or removing code matching the string</a:t>
                      </a:r>
                    </a:p>
                  </a:txBody>
                  <a:tcPr marL="46709" marR="46709" marT="46709" marB="46709" anchor="ctr">
                    <a:lnL>
                      <a:noFill/>
                    </a:lnL>
                    <a:lnR>
                      <a:noFill/>
                    </a:lnR>
                    <a:lnT>
                      <a:noFill/>
                    </a:lnT>
                    <a:lnB>
                      <a:noFill/>
                    </a:lnB>
                    <a:solidFill>
                      <a:srgbClr val="FCFCFA"/>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7625392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15402" y="2825087"/>
            <a:ext cx="9526139" cy="1214650"/>
          </a:xfrm>
        </p:spPr>
        <p:txBody>
          <a:bodyPr>
            <a:normAutofit/>
          </a:bodyPr>
          <a:lstStyle/>
          <a:p>
            <a:pPr algn="ctr"/>
            <a:r>
              <a:rPr lang="en-US" sz="3600" b="1" dirty="0" smtClean="0">
                <a:latin typeface="Century Gothic (Body)"/>
                <a:ea typeface="Tahoma" panose="020B0604030504040204" pitchFamily="34" charset="0"/>
                <a:cs typeface="Tahoma" panose="020B0604030504040204" pitchFamily="34" charset="0"/>
              </a:rPr>
              <a:t>Tagging</a:t>
            </a:r>
            <a:endParaRPr lang="en-US" sz="3600" b="1" dirty="0">
              <a:latin typeface="Century Gothic (Body)"/>
              <a:ea typeface="Tahoma" panose="020B0604030504040204" pitchFamily="34" charset="0"/>
              <a:cs typeface="Tahoma" panose="020B060403050404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5965" y="954849"/>
            <a:ext cx="3865300" cy="1614081"/>
          </a:xfrm>
          <a:prstGeom prst="rect">
            <a:avLst/>
          </a:prstGeom>
        </p:spPr>
      </p:pic>
    </p:spTree>
    <p:extLst>
      <p:ext uri="{BB962C8B-B14F-4D97-AF65-F5344CB8AC3E}">
        <p14:creationId xmlns:p14="http://schemas.microsoft.com/office/powerpoint/2010/main" val="15878468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15402" y="2825087"/>
            <a:ext cx="9526139" cy="1214650"/>
          </a:xfrm>
        </p:spPr>
        <p:txBody>
          <a:bodyPr>
            <a:normAutofit/>
          </a:bodyPr>
          <a:lstStyle/>
          <a:p>
            <a:pPr algn="ctr"/>
            <a:r>
              <a:rPr lang="en-US" sz="3600" b="1" dirty="0" smtClean="0">
                <a:latin typeface="Century Gothic (Body)"/>
                <a:ea typeface="Tahoma" panose="020B0604030504040204" pitchFamily="34" charset="0"/>
                <a:cs typeface="Tahoma" panose="020B0604030504040204" pitchFamily="34" charset="0"/>
              </a:rPr>
              <a:t>Introduce about GIT</a:t>
            </a:r>
            <a:endParaRPr lang="en-US" sz="3600" b="1" dirty="0">
              <a:latin typeface="Century Gothic (Body)"/>
              <a:ea typeface="Tahoma" panose="020B0604030504040204" pitchFamily="34" charset="0"/>
              <a:cs typeface="Tahoma" panose="020B060403050404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5965" y="954849"/>
            <a:ext cx="3865300" cy="1614081"/>
          </a:xfrm>
          <a:prstGeom prst="rect">
            <a:avLst/>
          </a:prstGeom>
        </p:spPr>
      </p:pic>
    </p:spTree>
    <p:extLst>
      <p:ext uri="{BB962C8B-B14F-4D97-AF65-F5344CB8AC3E}">
        <p14:creationId xmlns:p14="http://schemas.microsoft.com/office/powerpoint/2010/main" val="23247610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Tagging</a:t>
            </a:r>
          </a:p>
          <a:p>
            <a:r>
              <a:rPr lang="en-US" dirty="0"/>
              <a:t>Listing Your </a:t>
            </a:r>
            <a:r>
              <a:rPr lang="en-US" dirty="0" smtClean="0"/>
              <a:t>Tags</a:t>
            </a:r>
          </a:p>
          <a:p>
            <a:r>
              <a:rPr lang="en-US" dirty="0"/>
              <a:t>Creating </a:t>
            </a:r>
            <a:r>
              <a:rPr lang="en-US" dirty="0" smtClean="0"/>
              <a:t>Tags</a:t>
            </a:r>
          </a:p>
          <a:p>
            <a:r>
              <a:rPr lang="en-US" dirty="0"/>
              <a:t>Annotated </a:t>
            </a:r>
            <a:r>
              <a:rPr lang="en-US" dirty="0" smtClean="0"/>
              <a:t>Tags</a:t>
            </a:r>
          </a:p>
          <a:p>
            <a:r>
              <a:rPr lang="en-US" dirty="0"/>
              <a:t>Lightweight </a:t>
            </a:r>
            <a:r>
              <a:rPr lang="en-US" dirty="0" smtClean="0"/>
              <a:t>Tags</a:t>
            </a:r>
          </a:p>
          <a:p>
            <a:r>
              <a:rPr lang="en-US" dirty="0"/>
              <a:t>Tagging </a:t>
            </a:r>
            <a:r>
              <a:rPr lang="en-US" dirty="0" smtClean="0"/>
              <a:t>Later</a:t>
            </a:r>
          </a:p>
          <a:p>
            <a:r>
              <a:rPr lang="en-US" dirty="0"/>
              <a:t>Sharing </a:t>
            </a:r>
            <a:r>
              <a:rPr lang="en-US" dirty="0" smtClean="0"/>
              <a:t>Tags</a:t>
            </a:r>
          </a:p>
          <a:p>
            <a:r>
              <a:rPr lang="en-US" dirty="0"/>
              <a:t>Checking out </a:t>
            </a:r>
            <a:r>
              <a:rPr lang="en-US" dirty="0" smtClean="0"/>
              <a:t>Tags</a:t>
            </a:r>
          </a:p>
          <a:p>
            <a:r>
              <a:rPr lang="en-US" dirty="0" smtClean="0"/>
              <a:t>Delete tag</a:t>
            </a:r>
            <a:endParaRPr lang="en-US" dirty="0"/>
          </a:p>
        </p:txBody>
      </p:sp>
    </p:spTree>
    <p:extLst>
      <p:ext uri="{BB962C8B-B14F-4D97-AF65-F5344CB8AC3E}">
        <p14:creationId xmlns:p14="http://schemas.microsoft.com/office/powerpoint/2010/main" val="217158257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Tagging</a:t>
            </a:r>
          </a:p>
        </p:txBody>
      </p:sp>
      <p:sp>
        <p:nvSpPr>
          <p:cNvPr id="3" name="Content Placeholder 2"/>
          <p:cNvSpPr>
            <a:spLocks noGrp="1"/>
          </p:cNvSpPr>
          <p:nvPr>
            <p:ph idx="1"/>
          </p:nvPr>
        </p:nvSpPr>
        <p:spPr/>
        <p:txBody>
          <a:bodyPr/>
          <a:lstStyle/>
          <a:p>
            <a:r>
              <a:rPr lang="en-US" dirty="0"/>
              <a:t>Like most VCSs, Git has the ability to tag specific points in history as being </a:t>
            </a:r>
            <a:r>
              <a:rPr lang="en-US" dirty="0" smtClean="0"/>
              <a:t>important.</a:t>
            </a:r>
          </a:p>
          <a:p>
            <a:r>
              <a:rPr lang="en-US" dirty="0"/>
              <a:t>Typically people use this functionality to mark release points (v1.0, and so on</a:t>
            </a:r>
            <a:r>
              <a:rPr lang="en-US" dirty="0" smtClean="0"/>
              <a:t>).</a:t>
            </a:r>
          </a:p>
          <a:p>
            <a:r>
              <a:rPr lang="en-US" dirty="0" smtClean="0"/>
              <a:t>In </a:t>
            </a:r>
            <a:r>
              <a:rPr lang="en-US" dirty="0"/>
              <a:t>this </a:t>
            </a:r>
            <a:r>
              <a:rPr lang="en-US" dirty="0" smtClean="0"/>
              <a:t>lesson, you’ll </a:t>
            </a:r>
            <a:r>
              <a:rPr lang="en-US" dirty="0"/>
              <a:t>learn how to list the available tags, how to create new tags, and what </a:t>
            </a:r>
            <a:r>
              <a:rPr lang="en-US" dirty="0" smtClean="0"/>
              <a:t>the </a:t>
            </a:r>
            <a:r>
              <a:rPr lang="en-US" dirty="0"/>
              <a:t>different types of tags are.</a:t>
            </a:r>
          </a:p>
        </p:txBody>
      </p:sp>
    </p:spTree>
    <p:extLst>
      <p:ext uri="{BB962C8B-B14F-4D97-AF65-F5344CB8AC3E}">
        <p14:creationId xmlns:p14="http://schemas.microsoft.com/office/powerpoint/2010/main" val="220692963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Listing Your Tags</a:t>
            </a:r>
          </a:p>
        </p:txBody>
      </p:sp>
      <p:sp>
        <p:nvSpPr>
          <p:cNvPr id="3" name="Content Placeholder 2"/>
          <p:cNvSpPr>
            <a:spLocks noGrp="1"/>
          </p:cNvSpPr>
          <p:nvPr>
            <p:ph idx="1"/>
          </p:nvPr>
        </p:nvSpPr>
        <p:spPr/>
        <p:txBody>
          <a:bodyPr/>
          <a:lstStyle/>
          <a:p>
            <a:r>
              <a:rPr lang="en-US" dirty="0"/>
              <a:t>Listing the available tags in Git is straightforward. Just type git tag</a:t>
            </a:r>
            <a:r>
              <a:rPr lang="en-US" dirty="0" smtClean="0"/>
              <a:t>:</a:t>
            </a:r>
          </a:p>
          <a:p>
            <a:pPr lvl="1"/>
            <a:r>
              <a:rPr lang="en-US" b="1" dirty="0" smtClean="0"/>
              <a:t>$git tag</a:t>
            </a:r>
          </a:p>
          <a:p>
            <a:r>
              <a:rPr lang="en-US" dirty="0"/>
              <a:t>You can also search for tags with a particular pattern. The Git source repo, for instance, contains more than 500 tags. If you’re only interested in looking at the 1.8.5 series, you can run this</a:t>
            </a:r>
            <a:r>
              <a:rPr lang="en-US" dirty="0" smtClean="0"/>
              <a:t>:</a:t>
            </a:r>
          </a:p>
          <a:p>
            <a:pPr lvl="1"/>
            <a:r>
              <a:rPr lang="en-US" b="1" dirty="0"/>
              <a:t>$ git tag -l "v1.8.5*"</a:t>
            </a:r>
          </a:p>
        </p:txBody>
      </p:sp>
    </p:spTree>
    <p:extLst>
      <p:ext uri="{BB962C8B-B14F-4D97-AF65-F5344CB8AC3E}">
        <p14:creationId xmlns:p14="http://schemas.microsoft.com/office/powerpoint/2010/main" val="193895027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Tags</a:t>
            </a:r>
          </a:p>
        </p:txBody>
      </p:sp>
      <p:sp>
        <p:nvSpPr>
          <p:cNvPr id="3" name="Content Placeholder 2"/>
          <p:cNvSpPr>
            <a:spLocks noGrp="1"/>
          </p:cNvSpPr>
          <p:nvPr>
            <p:ph idx="1"/>
          </p:nvPr>
        </p:nvSpPr>
        <p:spPr/>
        <p:txBody>
          <a:bodyPr/>
          <a:lstStyle/>
          <a:p>
            <a:r>
              <a:rPr lang="en-US" dirty="0"/>
              <a:t>Git uses two main types of tags: lightweight and annotated</a:t>
            </a:r>
            <a:r>
              <a:rPr lang="en-US" dirty="0" smtClean="0"/>
              <a:t>.</a:t>
            </a:r>
          </a:p>
          <a:p>
            <a:r>
              <a:rPr lang="en-US" dirty="0"/>
              <a:t>A lightweight tag is very much like a branch that doesn’t change – it’s just a pointer to a specific commit</a:t>
            </a:r>
            <a:r>
              <a:rPr lang="en-US" dirty="0" smtClean="0"/>
              <a:t>.</a:t>
            </a:r>
          </a:p>
          <a:p>
            <a:r>
              <a:rPr lang="en-US" dirty="0"/>
              <a:t>Annotated tags, however, are stored as full objects in the Git database</a:t>
            </a:r>
            <a:r>
              <a:rPr lang="en-US" dirty="0" smtClean="0"/>
              <a:t>.</a:t>
            </a:r>
          </a:p>
          <a:p>
            <a:r>
              <a:rPr lang="en-US" dirty="0"/>
              <a:t>It’s generally recommended that you create annotated tags so you can have all this information; but if you want a temporary tag or for some reason don’t want to keep the other information, lightweight tags are available too.</a:t>
            </a:r>
          </a:p>
        </p:txBody>
      </p:sp>
    </p:spTree>
    <p:extLst>
      <p:ext uri="{BB962C8B-B14F-4D97-AF65-F5344CB8AC3E}">
        <p14:creationId xmlns:p14="http://schemas.microsoft.com/office/powerpoint/2010/main" val="318033541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Annotated Tags</a:t>
            </a:r>
          </a:p>
        </p:txBody>
      </p:sp>
      <p:sp>
        <p:nvSpPr>
          <p:cNvPr id="3" name="Content Placeholder 2"/>
          <p:cNvSpPr>
            <a:spLocks noGrp="1"/>
          </p:cNvSpPr>
          <p:nvPr>
            <p:ph idx="1"/>
          </p:nvPr>
        </p:nvSpPr>
        <p:spPr/>
        <p:txBody>
          <a:bodyPr/>
          <a:lstStyle/>
          <a:p>
            <a:r>
              <a:rPr lang="en-US" dirty="0"/>
              <a:t>Creating an annotated tag in Git is simple. The easiest way is to specify -a when you run the tag command</a:t>
            </a:r>
            <a:r>
              <a:rPr lang="en-US" dirty="0" smtClean="0"/>
              <a:t>:</a:t>
            </a:r>
          </a:p>
          <a:p>
            <a:pPr lvl="1"/>
            <a:r>
              <a:rPr lang="en-US" b="1" dirty="0"/>
              <a:t>$ git tag -a v1.4 -m "my version 1.4"</a:t>
            </a:r>
          </a:p>
          <a:p>
            <a:pPr lvl="1"/>
            <a:r>
              <a:rPr lang="en-US" b="1" dirty="0"/>
              <a:t>$ git </a:t>
            </a:r>
            <a:r>
              <a:rPr lang="en-US" b="1" dirty="0" smtClean="0"/>
              <a:t>tag</a:t>
            </a:r>
          </a:p>
          <a:p>
            <a:r>
              <a:rPr lang="en-US" dirty="0"/>
              <a:t>You can see the tag data along with the commit that was tagged by using the git show command</a:t>
            </a:r>
            <a:r>
              <a:rPr lang="en-US" dirty="0" smtClean="0"/>
              <a:t>:</a:t>
            </a:r>
          </a:p>
          <a:p>
            <a:pPr lvl="1"/>
            <a:r>
              <a:rPr lang="en-US" b="1" dirty="0"/>
              <a:t>$ git show v1.4</a:t>
            </a:r>
          </a:p>
        </p:txBody>
      </p:sp>
    </p:spTree>
    <p:extLst>
      <p:ext uri="{BB962C8B-B14F-4D97-AF65-F5344CB8AC3E}">
        <p14:creationId xmlns:p14="http://schemas.microsoft.com/office/powerpoint/2010/main" val="337910936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Lightweight Tags</a:t>
            </a:r>
          </a:p>
        </p:txBody>
      </p:sp>
      <p:sp>
        <p:nvSpPr>
          <p:cNvPr id="3" name="Content Placeholder 2"/>
          <p:cNvSpPr>
            <a:spLocks noGrp="1"/>
          </p:cNvSpPr>
          <p:nvPr>
            <p:ph idx="1"/>
          </p:nvPr>
        </p:nvSpPr>
        <p:spPr/>
        <p:txBody>
          <a:bodyPr/>
          <a:lstStyle/>
          <a:p>
            <a:r>
              <a:rPr lang="en-US" dirty="0"/>
              <a:t>Another way to tag commits is with a lightweight tag. This is basically the commit checksum stored in a file – no other information is kept. </a:t>
            </a:r>
            <a:endParaRPr lang="en-US" dirty="0" smtClean="0"/>
          </a:p>
          <a:p>
            <a:r>
              <a:rPr lang="en-US" dirty="0"/>
              <a:t>To create a lightweight tag, don’t supply the -a, -s, or -m option</a:t>
            </a:r>
            <a:r>
              <a:rPr lang="en-US" dirty="0" smtClean="0"/>
              <a:t>:</a:t>
            </a:r>
          </a:p>
          <a:p>
            <a:pPr lvl="1"/>
            <a:r>
              <a:rPr lang="en-US" b="1" dirty="0"/>
              <a:t>$ git tag v1.4-lw</a:t>
            </a:r>
          </a:p>
          <a:p>
            <a:pPr lvl="1"/>
            <a:r>
              <a:rPr lang="en-US" b="1" dirty="0"/>
              <a:t>$ git tag</a:t>
            </a:r>
          </a:p>
        </p:txBody>
      </p:sp>
    </p:spTree>
    <p:extLst>
      <p:ext uri="{BB962C8B-B14F-4D97-AF65-F5344CB8AC3E}">
        <p14:creationId xmlns:p14="http://schemas.microsoft.com/office/powerpoint/2010/main" val="207622477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Tagging Later</a:t>
            </a:r>
          </a:p>
        </p:txBody>
      </p:sp>
      <p:sp>
        <p:nvSpPr>
          <p:cNvPr id="3" name="Content Placeholder 2"/>
          <p:cNvSpPr>
            <a:spLocks noGrp="1"/>
          </p:cNvSpPr>
          <p:nvPr>
            <p:ph idx="1"/>
          </p:nvPr>
        </p:nvSpPr>
        <p:spPr/>
        <p:txBody>
          <a:bodyPr/>
          <a:lstStyle/>
          <a:p>
            <a:r>
              <a:rPr lang="en-US" dirty="0"/>
              <a:t>You can also tag commits after you’ve moved past them. Suppose your commit history looks like this</a:t>
            </a:r>
            <a:r>
              <a:rPr lang="en-US" dirty="0" smtClean="0"/>
              <a:t>:</a:t>
            </a:r>
          </a:p>
          <a:p>
            <a:pPr lvl="1"/>
            <a:r>
              <a:rPr lang="en-US" b="1" dirty="0"/>
              <a:t>$ git log --</a:t>
            </a:r>
            <a:r>
              <a:rPr lang="en-US" b="1" dirty="0" smtClean="0"/>
              <a:t>pretty=oneline</a:t>
            </a:r>
          </a:p>
          <a:p>
            <a:r>
              <a:rPr lang="en-US" dirty="0" smtClean="0"/>
              <a:t>To </a:t>
            </a:r>
            <a:r>
              <a:rPr lang="en-US" dirty="0"/>
              <a:t>tag that commit, you specify the commit checksum (or part of it) at the end of the command</a:t>
            </a:r>
            <a:r>
              <a:rPr lang="en-US" dirty="0" smtClean="0"/>
              <a:t>:</a:t>
            </a:r>
          </a:p>
          <a:p>
            <a:pPr lvl="1"/>
            <a:r>
              <a:rPr lang="en-US" b="1" dirty="0" smtClean="0"/>
              <a:t>$ git tag -a v1.2 9fceb02</a:t>
            </a:r>
            <a:endParaRPr lang="en-US" b="1" dirty="0"/>
          </a:p>
        </p:txBody>
      </p:sp>
    </p:spTree>
    <p:extLst>
      <p:ext uri="{BB962C8B-B14F-4D97-AF65-F5344CB8AC3E}">
        <p14:creationId xmlns:p14="http://schemas.microsoft.com/office/powerpoint/2010/main" val="298602390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Sharing Tags</a:t>
            </a:r>
          </a:p>
        </p:txBody>
      </p:sp>
      <p:sp>
        <p:nvSpPr>
          <p:cNvPr id="3" name="Content Placeholder 2"/>
          <p:cNvSpPr>
            <a:spLocks noGrp="1"/>
          </p:cNvSpPr>
          <p:nvPr>
            <p:ph idx="1"/>
          </p:nvPr>
        </p:nvSpPr>
        <p:spPr/>
        <p:txBody>
          <a:bodyPr/>
          <a:lstStyle/>
          <a:p>
            <a:r>
              <a:rPr lang="en-US" dirty="0"/>
              <a:t>By default, the git push command doesn’t transfer tags to remote servers. </a:t>
            </a:r>
            <a:endParaRPr lang="en-US" dirty="0" smtClean="0"/>
          </a:p>
          <a:p>
            <a:r>
              <a:rPr lang="en-US" dirty="0" smtClean="0"/>
              <a:t>You </a:t>
            </a:r>
            <a:r>
              <a:rPr lang="en-US" dirty="0"/>
              <a:t>will have to explicitly push tags to a shared server after you have created </a:t>
            </a:r>
            <a:r>
              <a:rPr lang="en-US" dirty="0" smtClean="0"/>
              <a:t>them.</a:t>
            </a:r>
          </a:p>
          <a:p>
            <a:r>
              <a:rPr lang="en-US" dirty="0" smtClean="0"/>
              <a:t>This </a:t>
            </a:r>
            <a:r>
              <a:rPr lang="en-US" dirty="0"/>
              <a:t>process is just like sharing remote branches – you can run </a:t>
            </a:r>
            <a:endParaRPr lang="en-US" dirty="0" smtClean="0"/>
          </a:p>
          <a:p>
            <a:r>
              <a:rPr lang="en-US" b="1" dirty="0"/>
              <a:t>$</a:t>
            </a:r>
            <a:r>
              <a:rPr lang="en-US" b="1" dirty="0" smtClean="0"/>
              <a:t>git </a:t>
            </a:r>
            <a:r>
              <a:rPr lang="en-US" b="1" dirty="0"/>
              <a:t>push origin [tagname</a:t>
            </a:r>
            <a:r>
              <a:rPr lang="en-US" b="1" dirty="0" smtClean="0"/>
              <a:t>]. </a:t>
            </a:r>
          </a:p>
          <a:p>
            <a:r>
              <a:rPr lang="en-US" b="1" dirty="0" smtClean="0"/>
              <a:t>Ex</a:t>
            </a:r>
            <a:r>
              <a:rPr lang="en-US" b="1" dirty="0"/>
              <a:t>: $ git push origin </a:t>
            </a:r>
            <a:r>
              <a:rPr lang="en-US" b="1" dirty="0" smtClean="0"/>
              <a:t>v1.5</a:t>
            </a:r>
          </a:p>
          <a:p>
            <a:r>
              <a:rPr lang="en-US" dirty="0"/>
              <a:t>If you have a lot of tags that you want to push up at once, you can also use the --tags option to the git push </a:t>
            </a:r>
            <a:r>
              <a:rPr lang="en-US" dirty="0" smtClean="0"/>
              <a:t>command</a:t>
            </a:r>
          </a:p>
          <a:p>
            <a:r>
              <a:rPr lang="en-US" b="1" dirty="0"/>
              <a:t>$ git push origin --tags</a:t>
            </a:r>
          </a:p>
        </p:txBody>
      </p:sp>
    </p:spTree>
    <p:extLst>
      <p:ext uri="{BB962C8B-B14F-4D97-AF65-F5344CB8AC3E}">
        <p14:creationId xmlns:p14="http://schemas.microsoft.com/office/powerpoint/2010/main" val="228999800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Checking out Tags</a:t>
            </a:r>
          </a:p>
        </p:txBody>
      </p:sp>
      <p:sp>
        <p:nvSpPr>
          <p:cNvPr id="3" name="Content Placeholder 2"/>
          <p:cNvSpPr>
            <a:spLocks noGrp="1"/>
          </p:cNvSpPr>
          <p:nvPr>
            <p:ph idx="1"/>
          </p:nvPr>
        </p:nvSpPr>
        <p:spPr/>
        <p:txBody>
          <a:bodyPr/>
          <a:lstStyle/>
          <a:p>
            <a:r>
              <a:rPr lang="en-US" dirty="0"/>
              <a:t>You can’t really check out a tag in Git, since they can’t be moved around. If you want to put a version of your repository in your working directory that looks like a specific tag, you can create a new branch at a specific tag with git checkout -b [branchname] [tagname</a:t>
            </a:r>
            <a:r>
              <a:rPr lang="en-US" dirty="0" smtClean="0"/>
              <a:t>]:</a:t>
            </a:r>
          </a:p>
          <a:p>
            <a:r>
              <a:rPr lang="en-US" b="1" dirty="0"/>
              <a:t>$ git checkout -b version2 v2.0.0</a:t>
            </a:r>
          </a:p>
        </p:txBody>
      </p:sp>
    </p:spTree>
    <p:extLst>
      <p:ext uri="{BB962C8B-B14F-4D97-AF65-F5344CB8AC3E}">
        <p14:creationId xmlns:p14="http://schemas.microsoft.com/office/powerpoint/2010/main" val="399778340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Deleting tag</a:t>
            </a:r>
            <a:endParaRPr lang="en-US" dirty="0"/>
          </a:p>
        </p:txBody>
      </p:sp>
      <p:sp>
        <p:nvSpPr>
          <p:cNvPr id="3" name="Content Placeholder 2"/>
          <p:cNvSpPr>
            <a:spLocks noGrp="1"/>
          </p:cNvSpPr>
          <p:nvPr>
            <p:ph idx="1"/>
          </p:nvPr>
        </p:nvSpPr>
        <p:spPr/>
        <p:txBody>
          <a:bodyPr/>
          <a:lstStyle/>
          <a:p>
            <a:r>
              <a:rPr lang="en-US" dirty="0" smtClean="0"/>
              <a:t>Delete tag on local:</a:t>
            </a:r>
          </a:p>
          <a:p>
            <a:pPr lvl="1"/>
            <a:r>
              <a:rPr lang="en-US" dirty="0"/>
              <a:t>$ git tag -d </a:t>
            </a:r>
            <a:r>
              <a:rPr lang="en-US" b="1" dirty="0"/>
              <a:t>{</a:t>
            </a:r>
            <a:r>
              <a:rPr lang="en-US" dirty="0"/>
              <a:t>tag_name</a:t>
            </a:r>
            <a:r>
              <a:rPr lang="en-US" b="1" dirty="0"/>
              <a:t>}</a:t>
            </a:r>
            <a:endParaRPr lang="en-US" dirty="0" smtClean="0"/>
          </a:p>
          <a:p>
            <a:r>
              <a:rPr lang="en-US" dirty="0" smtClean="0"/>
              <a:t>Delete tag on server:</a:t>
            </a:r>
          </a:p>
          <a:p>
            <a:pPr lvl="1"/>
            <a:r>
              <a:rPr lang="en-US" dirty="0"/>
              <a:t>$ git push </a:t>
            </a:r>
            <a:r>
              <a:rPr lang="en-US" b="1" dirty="0"/>
              <a:t>{</a:t>
            </a:r>
            <a:r>
              <a:rPr lang="en-US" dirty="0"/>
              <a:t>remote_name</a:t>
            </a:r>
            <a:r>
              <a:rPr lang="en-US" b="1" dirty="0"/>
              <a:t>}</a:t>
            </a:r>
            <a:r>
              <a:rPr lang="en-US" dirty="0"/>
              <a:t> --delete </a:t>
            </a:r>
            <a:r>
              <a:rPr lang="en-US" b="1" dirty="0"/>
              <a:t>{</a:t>
            </a:r>
            <a:r>
              <a:rPr lang="en-US" dirty="0"/>
              <a:t>tag_name</a:t>
            </a:r>
            <a:r>
              <a:rPr lang="en-US" b="1" dirty="0"/>
              <a:t>}</a:t>
            </a:r>
            <a:endParaRPr lang="en-US" dirty="0"/>
          </a:p>
        </p:txBody>
      </p:sp>
    </p:spTree>
    <p:extLst>
      <p:ext uri="{BB962C8B-B14F-4D97-AF65-F5344CB8AC3E}">
        <p14:creationId xmlns:p14="http://schemas.microsoft.com/office/powerpoint/2010/main" val="2259741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918087"/>
          </a:xfrm>
        </p:spPr>
        <p:txBody>
          <a:bodyPr>
            <a:normAutofit fontScale="90000"/>
          </a:bodyPr>
          <a:lstStyle/>
          <a:p>
            <a:r>
              <a:rPr lang="en-US" dirty="0"/>
              <a:t>A Short History of Git</a:t>
            </a:r>
            <a:br>
              <a:rPr lang="en-US" dirty="0"/>
            </a:br>
            <a:endParaRPr lang="en-US" dirty="0"/>
          </a:p>
        </p:txBody>
      </p:sp>
      <p:sp>
        <p:nvSpPr>
          <p:cNvPr id="3" name="Content Placeholder 2"/>
          <p:cNvSpPr>
            <a:spLocks noGrp="1"/>
          </p:cNvSpPr>
          <p:nvPr>
            <p:ph idx="1"/>
          </p:nvPr>
        </p:nvSpPr>
        <p:spPr>
          <a:xfrm>
            <a:off x="2589212" y="1692322"/>
            <a:ext cx="8915400" cy="4218900"/>
          </a:xfrm>
        </p:spPr>
        <p:txBody>
          <a:bodyPr>
            <a:normAutofit fontScale="92500"/>
          </a:bodyPr>
          <a:lstStyle/>
          <a:p>
            <a:r>
              <a:rPr lang="en-US" dirty="0"/>
              <a:t>In 2002, the Linux kernel project began using a proprietary DVCS called BitKeeper</a:t>
            </a:r>
            <a:r>
              <a:rPr lang="en-US" dirty="0" smtClean="0"/>
              <a:t>.</a:t>
            </a:r>
          </a:p>
          <a:p>
            <a:r>
              <a:rPr lang="en-US" dirty="0"/>
              <a:t>In 2005, the relationship between the community that developed the Linux kernel and the commercial company that developed BitKeeper broke </a:t>
            </a:r>
            <a:r>
              <a:rPr lang="en-US" dirty="0" smtClean="0"/>
              <a:t>down</a:t>
            </a:r>
          </a:p>
          <a:p>
            <a:r>
              <a:rPr lang="en-US" dirty="0"/>
              <a:t>This prompted the Linux development community </a:t>
            </a:r>
            <a:r>
              <a:rPr lang="en-US" dirty="0" smtClean="0"/>
              <a:t>to </a:t>
            </a:r>
            <a:r>
              <a:rPr lang="en-US" dirty="0"/>
              <a:t>develop their own tool based on some of the lessons they learned while using BitKeeper</a:t>
            </a:r>
            <a:r>
              <a:rPr lang="en-US" dirty="0" smtClean="0"/>
              <a:t>.</a:t>
            </a:r>
          </a:p>
          <a:p>
            <a:r>
              <a:rPr lang="en-US" dirty="0"/>
              <a:t>Some of the goals of the new system were as follows:</a:t>
            </a:r>
            <a:endParaRPr lang="en-US" dirty="0" smtClean="0"/>
          </a:p>
          <a:p>
            <a:pPr lvl="1"/>
            <a:r>
              <a:rPr lang="en-US" dirty="0"/>
              <a:t>Speed</a:t>
            </a:r>
          </a:p>
          <a:p>
            <a:pPr lvl="1"/>
            <a:r>
              <a:rPr lang="en-US" dirty="0"/>
              <a:t>Simple design</a:t>
            </a:r>
          </a:p>
          <a:p>
            <a:pPr lvl="1"/>
            <a:r>
              <a:rPr lang="en-US" dirty="0"/>
              <a:t>Strong support for non-linear development (thousands of parallel branches)</a:t>
            </a:r>
          </a:p>
          <a:p>
            <a:pPr lvl="1"/>
            <a:r>
              <a:rPr lang="en-US" dirty="0"/>
              <a:t>Fully distributed</a:t>
            </a:r>
          </a:p>
          <a:p>
            <a:pPr lvl="1"/>
            <a:r>
              <a:rPr lang="en-US" dirty="0"/>
              <a:t>Able to handle large projects like the Linux kernel efficiently (speed and data size)</a:t>
            </a:r>
          </a:p>
          <a:p>
            <a:endParaRPr lang="en-US" dirty="0"/>
          </a:p>
        </p:txBody>
      </p:sp>
    </p:spTree>
    <p:extLst>
      <p:ext uri="{BB962C8B-B14F-4D97-AF65-F5344CB8AC3E}">
        <p14:creationId xmlns:p14="http://schemas.microsoft.com/office/powerpoint/2010/main" val="234449818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15402" y="2825087"/>
            <a:ext cx="9526139" cy="1214650"/>
          </a:xfrm>
        </p:spPr>
        <p:txBody>
          <a:bodyPr>
            <a:normAutofit/>
          </a:bodyPr>
          <a:lstStyle/>
          <a:p>
            <a:pPr algn="ctr"/>
            <a:r>
              <a:rPr lang="en-US" sz="3600" b="1" dirty="0" err="1" smtClean="0">
                <a:latin typeface="Century Gothic (Body)"/>
                <a:ea typeface="Tahoma" panose="020B0604030504040204" pitchFamily="34" charset="0"/>
                <a:cs typeface="Tahoma" panose="020B0604030504040204" pitchFamily="34" charset="0"/>
              </a:rPr>
              <a:t>Git</a:t>
            </a:r>
            <a:r>
              <a:rPr lang="en-US" sz="3600" b="1" dirty="0" smtClean="0">
                <a:latin typeface="Century Gothic (Body)"/>
                <a:ea typeface="Tahoma" panose="020B0604030504040204" pitchFamily="34" charset="0"/>
                <a:cs typeface="Tahoma" panose="020B0604030504040204" pitchFamily="34" charset="0"/>
              </a:rPr>
              <a:t> </a:t>
            </a:r>
            <a:r>
              <a:rPr lang="en-US" sz="3600" b="1" dirty="0">
                <a:latin typeface="Century Gothic (Body)"/>
                <a:ea typeface="Tahoma" panose="020B0604030504040204" pitchFamily="34" charset="0"/>
                <a:cs typeface="Tahoma" panose="020B0604030504040204" pitchFamily="34" charset="0"/>
              </a:rPr>
              <a:t>Branches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5965" y="954849"/>
            <a:ext cx="3865300" cy="1614081"/>
          </a:xfrm>
          <a:prstGeom prst="rect">
            <a:avLst/>
          </a:prstGeom>
        </p:spPr>
      </p:pic>
    </p:spTree>
    <p:extLst>
      <p:ext uri="{BB962C8B-B14F-4D97-AF65-F5344CB8AC3E}">
        <p14:creationId xmlns:p14="http://schemas.microsoft.com/office/powerpoint/2010/main" val="32636933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Git Branching</a:t>
            </a:r>
          </a:p>
        </p:txBody>
      </p:sp>
      <p:sp>
        <p:nvSpPr>
          <p:cNvPr id="3" name="Content Placeholder 2"/>
          <p:cNvSpPr>
            <a:spLocks noGrp="1"/>
          </p:cNvSpPr>
          <p:nvPr>
            <p:ph idx="1"/>
          </p:nvPr>
        </p:nvSpPr>
        <p:spPr/>
        <p:txBody>
          <a:bodyPr/>
          <a:lstStyle/>
          <a:p>
            <a:r>
              <a:rPr lang="en-US" dirty="0" smtClean="0"/>
              <a:t>Branching </a:t>
            </a:r>
            <a:r>
              <a:rPr lang="en-US" dirty="0"/>
              <a:t>means you diverge from the main line of development and continue to do work without messing with that main </a:t>
            </a:r>
            <a:r>
              <a:rPr lang="en-US" dirty="0" smtClean="0"/>
              <a:t>line.</a:t>
            </a:r>
          </a:p>
          <a:p>
            <a:r>
              <a:rPr lang="en-US" dirty="0"/>
              <a:t>Nearly every VCS has some form of branching support</a:t>
            </a:r>
            <a:r>
              <a:rPr lang="en-US" dirty="0" smtClean="0"/>
              <a:t>.</a:t>
            </a:r>
          </a:p>
          <a:p>
            <a:r>
              <a:rPr lang="en-US" dirty="0"/>
              <a:t>Understanding and mastering this feature gives you a powerful and unique tool and can entirely change the way that you develop.</a:t>
            </a:r>
          </a:p>
        </p:txBody>
      </p:sp>
    </p:spTree>
    <p:extLst>
      <p:ext uri="{BB962C8B-B14F-4D97-AF65-F5344CB8AC3E}">
        <p14:creationId xmlns:p14="http://schemas.microsoft.com/office/powerpoint/2010/main" val="38602352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Git Branching</a:t>
            </a:r>
          </a:p>
        </p:txBody>
      </p:sp>
      <p:sp>
        <p:nvSpPr>
          <p:cNvPr id="3" name="Content Placeholder 2"/>
          <p:cNvSpPr>
            <a:spLocks noGrp="1"/>
          </p:cNvSpPr>
          <p:nvPr>
            <p:ph idx="1"/>
          </p:nvPr>
        </p:nvSpPr>
        <p:spPr/>
        <p:txBody>
          <a:bodyPr/>
          <a:lstStyle/>
          <a:p>
            <a:r>
              <a:rPr lang="en-US" dirty="0"/>
              <a:t>To really understand the way Git does branching, we need to take a step back and examine how Git stores its data</a:t>
            </a:r>
            <a:r>
              <a:rPr lang="en-US" dirty="0" smtClean="0"/>
              <a:t>.</a:t>
            </a:r>
          </a:p>
          <a:p>
            <a:r>
              <a:rPr lang="en-US" dirty="0" err="1" smtClean="0"/>
              <a:t>Git</a:t>
            </a:r>
            <a:r>
              <a:rPr lang="en-US" dirty="0" smtClean="0"/>
              <a:t> </a:t>
            </a:r>
            <a:r>
              <a:rPr lang="en-US" dirty="0"/>
              <a:t>doesn’t store data as a series of changesets or differences, but instead as a series of snapshots</a:t>
            </a:r>
            <a:r>
              <a:rPr lang="en-US" dirty="0" smtClean="0"/>
              <a:t>.</a:t>
            </a:r>
          </a:p>
          <a:p>
            <a:r>
              <a:rPr lang="en-US" dirty="0"/>
              <a:t>When you make a commit, Git stores a commit object that contains a pointer to the snapshot of the content you </a:t>
            </a:r>
            <a:r>
              <a:rPr lang="en-US" dirty="0" smtClean="0"/>
              <a:t>staged</a:t>
            </a:r>
          </a:p>
          <a:p>
            <a:r>
              <a:rPr lang="en-US" dirty="0"/>
              <a:t>This object also contains the author’s name and email, the message that you typed, and pointers to the commit or commits that directly came before this commit (its parent or parents): zero parents for the initial commit, one parent for a normal commit, and multiple parents for a commit that results from a merge of two or more branches.</a:t>
            </a:r>
          </a:p>
        </p:txBody>
      </p:sp>
    </p:spTree>
    <p:extLst>
      <p:ext uri="{BB962C8B-B14F-4D97-AF65-F5344CB8AC3E}">
        <p14:creationId xmlns:p14="http://schemas.microsoft.com/office/powerpoint/2010/main" val="71692002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commit and its tree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56848" y="1613715"/>
            <a:ext cx="7687929" cy="4257191"/>
          </a:xfrm>
        </p:spPr>
      </p:pic>
    </p:spTree>
    <p:extLst>
      <p:ext uri="{BB962C8B-B14F-4D97-AF65-F5344CB8AC3E}">
        <p14:creationId xmlns:p14="http://schemas.microsoft.com/office/powerpoint/2010/main" val="400667728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Commits and their parents</a:t>
            </a:r>
          </a:p>
        </p:txBody>
      </p:sp>
      <p:sp>
        <p:nvSpPr>
          <p:cNvPr id="3" name="Content Placeholder 2"/>
          <p:cNvSpPr>
            <a:spLocks noGrp="1"/>
          </p:cNvSpPr>
          <p:nvPr>
            <p:ph idx="1"/>
          </p:nvPr>
        </p:nvSpPr>
        <p:spPr/>
        <p:txBody>
          <a:bodyPr/>
          <a:lstStyle/>
          <a:p>
            <a:r>
              <a:rPr lang="en-US" dirty="0"/>
              <a:t>If you make some changes and commit again, the next commit stores a pointer to the commit that </a:t>
            </a:r>
            <a:r>
              <a:rPr lang="en-US" dirty="0" smtClean="0"/>
              <a:t>came </a:t>
            </a:r>
            <a:r>
              <a:rPr lang="en-US" dirty="0"/>
              <a:t>immediately before it.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9212" y="3387097"/>
            <a:ext cx="7620000" cy="2524125"/>
          </a:xfrm>
          <a:prstGeom prst="rect">
            <a:avLst/>
          </a:prstGeom>
        </p:spPr>
      </p:pic>
    </p:spTree>
    <p:extLst>
      <p:ext uri="{BB962C8B-B14F-4D97-AF65-F5344CB8AC3E}">
        <p14:creationId xmlns:p14="http://schemas.microsoft.com/office/powerpoint/2010/main" val="51607003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branch and its commit history</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56597" y="1555430"/>
            <a:ext cx="8104967" cy="4356420"/>
          </a:xfrm>
        </p:spPr>
      </p:pic>
    </p:spTree>
    <p:extLst>
      <p:ext uri="{BB962C8B-B14F-4D97-AF65-F5344CB8AC3E}">
        <p14:creationId xmlns:p14="http://schemas.microsoft.com/office/powerpoint/2010/main" val="183513028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New Branch</a:t>
            </a:r>
          </a:p>
        </p:txBody>
      </p:sp>
      <p:sp>
        <p:nvSpPr>
          <p:cNvPr id="3" name="Content Placeholder 2"/>
          <p:cNvSpPr>
            <a:spLocks noGrp="1"/>
          </p:cNvSpPr>
          <p:nvPr>
            <p:ph idx="1"/>
          </p:nvPr>
        </p:nvSpPr>
        <p:spPr/>
        <p:txBody>
          <a:bodyPr/>
          <a:lstStyle/>
          <a:p>
            <a:r>
              <a:rPr lang="en-US" dirty="0"/>
              <a:t>What happens if you create a new branch? Well, doing so creates a new pointer for you to move </a:t>
            </a:r>
            <a:r>
              <a:rPr lang="en-US" dirty="0" smtClean="0"/>
              <a:t>around.</a:t>
            </a:r>
          </a:p>
          <a:p>
            <a:r>
              <a:rPr lang="en-US" b="1" dirty="0"/>
              <a:t>$ git branch </a:t>
            </a:r>
            <a:r>
              <a:rPr lang="en-US" b="1" dirty="0" smtClean="0"/>
              <a:t>testing.</a:t>
            </a:r>
          </a:p>
          <a:p>
            <a:r>
              <a:rPr lang="en-US" dirty="0"/>
              <a:t>This creates a </a:t>
            </a:r>
            <a:r>
              <a:rPr lang="en-US" dirty="0" smtClean="0"/>
              <a:t>new </a:t>
            </a:r>
            <a:r>
              <a:rPr lang="en-US" dirty="0"/>
              <a:t>pointer to the same commit you’re currently on.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8292" y="3838063"/>
            <a:ext cx="6152865" cy="2545748"/>
          </a:xfrm>
          <a:prstGeom prst="rect">
            <a:avLst/>
          </a:prstGeom>
        </p:spPr>
      </p:pic>
    </p:spTree>
    <p:extLst>
      <p:ext uri="{BB962C8B-B14F-4D97-AF65-F5344CB8AC3E}">
        <p14:creationId xmlns:p14="http://schemas.microsoft.com/office/powerpoint/2010/main" val="56200726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Commands</a:t>
            </a:r>
            <a:endParaRPr lang="en-US" dirty="0"/>
          </a:p>
        </p:txBody>
      </p:sp>
      <p:sp>
        <p:nvSpPr>
          <p:cNvPr id="3" name="Content Placeholder 2"/>
          <p:cNvSpPr>
            <a:spLocks noGrp="1"/>
          </p:cNvSpPr>
          <p:nvPr>
            <p:ph idx="1"/>
          </p:nvPr>
        </p:nvSpPr>
        <p:spPr/>
        <p:txBody>
          <a:bodyPr/>
          <a:lstStyle/>
          <a:p>
            <a:r>
              <a:rPr lang="en-US" dirty="0"/>
              <a:t>The git branch command does more than just create and delete branches. If you run it with no arguments, you get a simple listing of your current branches</a:t>
            </a:r>
            <a:r>
              <a:rPr lang="en-US" dirty="0" smtClean="0"/>
              <a:t>:</a:t>
            </a:r>
          </a:p>
          <a:p>
            <a:r>
              <a:rPr lang="en-US" b="1" dirty="0"/>
              <a:t>$ git </a:t>
            </a:r>
            <a:r>
              <a:rPr lang="en-US" b="1" dirty="0" smtClean="0"/>
              <a:t>branch</a:t>
            </a:r>
          </a:p>
          <a:p>
            <a:r>
              <a:rPr lang="en-US" dirty="0"/>
              <a:t>Notice the * character that prefixes the master branch: it indicates the branch that you currently have checked out (i.e., the branch that HEAD points to</a:t>
            </a:r>
            <a:r>
              <a:rPr lang="en-US" dirty="0" smtClean="0"/>
              <a:t>).</a:t>
            </a:r>
          </a:p>
          <a:p>
            <a:r>
              <a:rPr lang="en-US" dirty="0"/>
              <a:t>To see the last commit on each branch, you can run git branch -v</a:t>
            </a:r>
            <a:r>
              <a:rPr lang="en-US" dirty="0" smtClean="0"/>
              <a:t>:</a:t>
            </a:r>
          </a:p>
          <a:p>
            <a:r>
              <a:rPr lang="en-US" b="1" dirty="0"/>
              <a:t>$ git branch -v</a:t>
            </a:r>
          </a:p>
        </p:txBody>
      </p:sp>
    </p:spTree>
    <p:extLst>
      <p:ext uri="{BB962C8B-B14F-4D97-AF65-F5344CB8AC3E}">
        <p14:creationId xmlns:p14="http://schemas.microsoft.com/office/powerpoint/2010/main" val="204081158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commands</a:t>
            </a:r>
            <a:endParaRPr lang="en-US" dirty="0"/>
          </a:p>
        </p:txBody>
      </p:sp>
      <p:sp>
        <p:nvSpPr>
          <p:cNvPr id="3" name="Content Placeholder 2"/>
          <p:cNvSpPr>
            <a:spLocks noGrp="1"/>
          </p:cNvSpPr>
          <p:nvPr>
            <p:ph idx="1"/>
          </p:nvPr>
        </p:nvSpPr>
        <p:spPr/>
        <p:txBody>
          <a:bodyPr/>
          <a:lstStyle/>
          <a:p>
            <a:r>
              <a:rPr lang="en-US" dirty="0"/>
              <a:t>The useful --merged and --no-merged options can filter this list to branches that you have or have not yet merged into the branch you’re currently on</a:t>
            </a:r>
            <a:r>
              <a:rPr lang="en-US" dirty="0" smtClean="0"/>
              <a:t>.</a:t>
            </a:r>
          </a:p>
          <a:p>
            <a:r>
              <a:rPr lang="en-US" dirty="0"/>
              <a:t>To see which branches are already merged into the branch you’re on, you can run git branch --merged</a:t>
            </a:r>
            <a:r>
              <a:rPr lang="en-US" dirty="0" smtClean="0"/>
              <a:t>:</a:t>
            </a:r>
          </a:p>
          <a:p>
            <a:pPr lvl="1"/>
            <a:r>
              <a:rPr lang="en-US" b="1" dirty="0"/>
              <a:t>$ git branch </a:t>
            </a:r>
            <a:r>
              <a:rPr lang="en-US" b="1" dirty="0" smtClean="0"/>
              <a:t>–merged</a:t>
            </a:r>
          </a:p>
          <a:p>
            <a:r>
              <a:rPr lang="en-US" dirty="0"/>
              <a:t>To see all the branches that contain work you haven’t yet merged in, you can run git branch --no-merged</a:t>
            </a:r>
            <a:r>
              <a:rPr lang="en-US" dirty="0" smtClean="0"/>
              <a:t>:</a:t>
            </a:r>
          </a:p>
          <a:p>
            <a:pPr lvl="1"/>
            <a:r>
              <a:rPr lang="en-US" b="1" dirty="0"/>
              <a:t>$ git branch --</a:t>
            </a:r>
            <a:r>
              <a:rPr lang="en-US" b="1" dirty="0" smtClean="0"/>
              <a:t>no-merged</a:t>
            </a:r>
          </a:p>
          <a:p>
            <a:r>
              <a:rPr lang="en-US" dirty="0"/>
              <a:t>If you really do want to delete the branch and lose that work, you can force it with -D, as the helpful message points out.</a:t>
            </a:r>
          </a:p>
        </p:txBody>
      </p:sp>
    </p:spTree>
    <p:extLst>
      <p:ext uri="{BB962C8B-B14F-4D97-AF65-F5344CB8AC3E}">
        <p14:creationId xmlns:p14="http://schemas.microsoft.com/office/powerpoint/2010/main" val="146866230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Deleting branch</a:t>
            </a:r>
            <a:endParaRPr lang="en-US" dirty="0"/>
          </a:p>
        </p:txBody>
      </p:sp>
      <p:sp>
        <p:nvSpPr>
          <p:cNvPr id="3" name="Content Placeholder 2"/>
          <p:cNvSpPr>
            <a:spLocks noGrp="1"/>
          </p:cNvSpPr>
          <p:nvPr>
            <p:ph idx="1"/>
          </p:nvPr>
        </p:nvSpPr>
        <p:spPr/>
        <p:txBody>
          <a:bodyPr/>
          <a:lstStyle/>
          <a:p>
            <a:r>
              <a:rPr lang="en-US" dirty="0"/>
              <a:t>This shows your other branch. Because it contains work that isn’t merged in yet, trying to delete it with git branch -d will fail</a:t>
            </a:r>
            <a:r>
              <a:rPr lang="en-US" dirty="0" smtClean="0"/>
              <a:t>:</a:t>
            </a:r>
          </a:p>
          <a:p>
            <a:r>
              <a:rPr lang="en-US" b="1" dirty="0"/>
              <a:t>$ git branch -d </a:t>
            </a:r>
            <a:r>
              <a:rPr lang="en-US" b="1" dirty="0" smtClean="0"/>
              <a:t>testing</a:t>
            </a:r>
          </a:p>
          <a:p>
            <a:r>
              <a:rPr lang="en-US" dirty="0"/>
              <a:t>If you really do want to delete the branch and lose that work, you can force it with -D, as the helpful message points out.</a:t>
            </a:r>
          </a:p>
        </p:txBody>
      </p:sp>
    </p:spTree>
    <p:extLst>
      <p:ext uri="{BB962C8B-B14F-4D97-AF65-F5344CB8AC3E}">
        <p14:creationId xmlns:p14="http://schemas.microsoft.com/office/powerpoint/2010/main" val="481344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Git </a:t>
            </a:r>
            <a:r>
              <a:rPr lang="en-US" dirty="0" smtClean="0"/>
              <a:t>Basics</a:t>
            </a:r>
            <a:endParaRPr lang="en-US" dirty="0"/>
          </a:p>
        </p:txBody>
      </p:sp>
      <p:sp>
        <p:nvSpPr>
          <p:cNvPr id="3" name="Content Placeholder 2"/>
          <p:cNvSpPr>
            <a:spLocks noGrp="1"/>
          </p:cNvSpPr>
          <p:nvPr>
            <p:ph idx="1"/>
          </p:nvPr>
        </p:nvSpPr>
        <p:spPr/>
        <p:txBody>
          <a:bodyPr/>
          <a:lstStyle/>
          <a:p>
            <a:r>
              <a:rPr lang="en-US" dirty="0"/>
              <a:t>Snapshots, Not </a:t>
            </a:r>
            <a:r>
              <a:rPr lang="en-US" dirty="0" smtClean="0"/>
              <a:t>Differences</a:t>
            </a:r>
          </a:p>
          <a:p>
            <a:r>
              <a:rPr lang="en-US" dirty="0"/>
              <a:t>Nearly Every Operation Is </a:t>
            </a:r>
            <a:r>
              <a:rPr lang="en-US" dirty="0" smtClean="0"/>
              <a:t>Local</a:t>
            </a:r>
          </a:p>
          <a:p>
            <a:r>
              <a:rPr lang="en-US" dirty="0"/>
              <a:t>Git Has </a:t>
            </a:r>
            <a:r>
              <a:rPr lang="en-US" dirty="0" smtClean="0"/>
              <a:t>Integrity</a:t>
            </a:r>
          </a:p>
          <a:p>
            <a:r>
              <a:rPr lang="en-US" dirty="0"/>
              <a:t>Git Generally Only Adds </a:t>
            </a:r>
            <a:r>
              <a:rPr lang="en-US" dirty="0" smtClean="0"/>
              <a:t>Data</a:t>
            </a:r>
          </a:p>
          <a:p>
            <a:r>
              <a:rPr lang="en-US" dirty="0"/>
              <a:t>The Three States</a:t>
            </a:r>
          </a:p>
        </p:txBody>
      </p:sp>
    </p:spTree>
    <p:extLst>
      <p:ext uri="{BB962C8B-B14F-4D97-AF65-F5344CB8AC3E}">
        <p14:creationId xmlns:p14="http://schemas.microsoft.com/office/powerpoint/2010/main" val="3215514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HEAD pointing to a branch</a:t>
            </a:r>
          </a:p>
        </p:txBody>
      </p:sp>
      <p:sp>
        <p:nvSpPr>
          <p:cNvPr id="3" name="Content Placeholder 2"/>
          <p:cNvSpPr>
            <a:spLocks noGrp="1"/>
          </p:cNvSpPr>
          <p:nvPr>
            <p:ph idx="1"/>
          </p:nvPr>
        </p:nvSpPr>
        <p:spPr/>
        <p:txBody>
          <a:bodyPr/>
          <a:lstStyle/>
          <a:p>
            <a:r>
              <a:rPr lang="en-US" dirty="0"/>
              <a:t>How does Git know what branch you’re currently on? It keeps a special pointer called HEAD</a:t>
            </a:r>
            <a:r>
              <a:rPr lang="en-US" dirty="0" smtClean="0"/>
              <a:t>.</a:t>
            </a:r>
          </a:p>
          <a:p>
            <a:r>
              <a:rPr lang="en-US" dirty="0"/>
              <a:t>You can easily see this by running a simple git log command that shows you where the branch pointers are pointing. This option is called --decorate</a:t>
            </a:r>
            <a:r>
              <a:rPr lang="en-US" dirty="0" smtClean="0"/>
              <a:t>.</a:t>
            </a:r>
          </a:p>
          <a:p>
            <a:r>
              <a:rPr lang="en-US" b="1" dirty="0"/>
              <a:t>$ git log --oneline --decorate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4704" y="3988095"/>
            <a:ext cx="3922695" cy="2289873"/>
          </a:xfrm>
          <a:prstGeom prst="rect">
            <a:avLst/>
          </a:prstGeom>
        </p:spPr>
      </p:pic>
    </p:spTree>
    <p:extLst>
      <p:ext uri="{BB962C8B-B14F-4D97-AF65-F5344CB8AC3E}">
        <p14:creationId xmlns:p14="http://schemas.microsoft.com/office/powerpoint/2010/main" val="93853429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Switching Branches</a:t>
            </a:r>
          </a:p>
        </p:txBody>
      </p:sp>
      <p:sp>
        <p:nvSpPr>
          <p:cNvPr id="3" name="Content Placeholder 2"/>
          <p:cNvSpPr>
            <a:spLocks noGrp="1"/>
          </p:cNvSpPr>
          <p:nvPr>
            <p:ph idx="1"/>
          </p:nvPr>
        </p:nvSpPr>
        <p:spPr>
          <a:xfrm>
            <a:off x="2588761" y="2174543"/>
            <a:ext cx="8915400" cy="3777622"/>
          </a:xfrm>
        </p:spPr>
        <p:txBody>
          <a:bodyPr/>
          <a:lstStyle/>
          <a:p>
            <a:r>
              <a:rPr lang="en-US" dirty="0"/>
              <a:t>To switch to an existing branch, you run the git checkout command. Let’s switch to the new testing branch</a:t>
            </a:r>
            <a:r>
              <a:rPr lang="en-US" dirty="0" smtClean="0"/>
              <a:t>:</a:t>
            </a:r>
          </a:p>
          <a:p>
            <a:r>
              <a:rPr lang="en-US" dirty="0"/>
              <a:t>$ git checkout </a:t>
            </a:r>
            <a:r>
              <a:rPr lang="en-US" dirty="0" smtClean="0"/>
              <a:t>testing </a:t>
            </a:r>
            <a:r>
              <a:rPr lang="en-US" dirty="0">
                <a:sym typeface="Wingdings" panose="05000000000000000000" pitchFamily="2" charset="2"/>
              </a:rPr>
              <a:t> This moves HEAD to point to the testing branch.</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7031" y="3492349"/>
            <a:ext cx="4815385" cy="2768846"/>
          </a:xfrm>
          <a:prstGeom prst="rect">
            <a:avLst/>
          </a:prstGeom>
        </p:spPr>
      </p:pic>
    </p:spTree>
    <p:extLst>
      <p:ext uri="{BB962C8B-B14F-4D97-AF65-F5344CB8AC3E}">
        <p14:creationId xmlns:p14="http://schemas.microsoft.com/office/powerpoint/2010/main" val="123433631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entury Gothic (Body)"/>
                <a:ea typeface="Tahoma" panose="020B0604030504040204" pitchFamily="34" charset="0"/>
                <a:cs typeface="Tahoma" panose="020B0604030504040204" pitchFamily="34" charset="0"/>
              </a:rPr>
              <a:t>Branching </a:t>
            </a:r>
            <a:r>
              <a:rPr lang="en-US" dirty="0" smtClean="0">
                <a:latin typeface="Century Gothic (Body)"/>
                <a:ea typeface="Tahoma" panose="020B0604030504040204" pitchFamily="34" charset="0"/>
                <a:cs typeface="Tahoma" panose="020B0604030504040204" pitchFamily="34" charset="0"/>
              </a:rPr>
              <a:t>Workflows</a:t>
            </a:r>
            <a:r>
              <a:rPr lang="en-US" b="1" dirty="0" smtClean="0">
                <a:latin typeface="Century Gothic (Body)"/>
                <a:ea typeface="Tahoma" panose="020B0604030504040204" pitchFamily="34" charset="0"/>
                <a:cs typeface="Tahoma" panose="020B0604030504040204" pitchFamily="34" charset="0"/>
              </a:rPr>
              <a:t/>
            </a:r>
            <a:br>
              <a:rPr lang="en-US" b="1" dirty="0" smtClean="0">
                <a:latin typeface="Century Gothic (Body)"/>
                <a:ea typeface="Tahoma" panose="020B0604030504040204" pitchFamily="34" charset="0"/>
                <a:cs typeface="Tahoma" panose="020B0604030504040204" pitchFamily="34" charset="0"/>
              </a:rPr>
            </a:br>
            <a:r>
              <a:rPr lang="en-US" sz="3200" dirty="0" smtClean="0">
                <a:latin typeface="Century Gothic (Body)"/>
                <a:ea typeface="Tahoma" panose="020B0604030504040204" pitchFamily="34" charset="0"/>
                <a:cs typeface="Tahoma" panose="020B0604030504040204" pitchFamily="34" charset="0"/>
              </a:rPr>
              <a:t>1.</a:t>
            </a:r>
            <a:r>
              <a:rPr lang="en-US" sz="3200" dirty="0" smtClean="0"/>
              <a:t>Long-Running </a:t>
            </a:r>
            <a:r>
              <a:rPr lang="en-US" sz="3200" dirty="0"/>
              <a:t>Branches</a:t>
            </a:r>
          </a:p>
        </p:txBody>
      </p:sp>
      <p:sp>
        <p:nvSpPr>
          <p:cNvPr id="3" name="Content Placeholder 2"/>
          <p:cNvSpPr>
            <a:spLocks noGrp="1"/>
          </p:cNvSpPr>
          <p:nvPr>
            <p:ph idx="1"/>
          </p:nvPr>
        </p:nvSpPr>
        <p:spPr/>
        <p:txBody>
          <a:bodyPr/>
          <a:lstStyle/>
          <a:p>
            <a:r>
              <a:rPr lang="en-US" dirty="0"/>
              <a:t>Because Git uses a simple three-way merge, merging from one branch into another multiple times over a long period is generally easy to do</a:t>
            </a:r>
            <a:r>
              <a:rPr lang="en-US" dirty="0" smtClean="0"/>
              <a:t>.</a:t>
            </a:r>
          </a:p>
          <a:p>
            <a:r>
              <a:rPr lang="en-US" dirty="0"/>
              <a:t>This means you can have several branches that are always open and that you use for different stages of your development cycle; you can merge regularly from some of them into others</a:t>
            </a:r>
            <a:r>
              <a:rPr lang="en-US" dirty="0" smtClean="0"/>
              <a: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3671" y="4022411"/>
            <a:ext cx="7620000" cy="990600"/>
          </a:xfrm>
          <a:prstGeom prst="rect">
            <a:avLst/>
          </a:prstGeom>
        </p:spPr>
      </p:pic>
    </p:spTree>
    <p:extLst>
      <p:ext uri="{BB962C8B-B14F-4D97-AF65-F5344CB8AC3E}">
        <p14:creationId xmlns:p14="http://schemas.microsoft.com/office/powerpoint/2010/main" val="363092499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entury Gothic (Body)"/>
                <a:ea typeface="Tahoma" panose="020B0604030504040204" pitchFamily="34" charset="0"/>
                <a:cs typeface="Tahoma" panose="020B0604030504040204" pitchFamily="34" charset="0"/>
              </a:rPr>
              <a:t>Branching Workflows </a:t>
            </a:r>
            <a:r>
              <a:rPr lang="en-US" dirty="0" smtClean="0">
                <a:latin typeface="Century Gothic (Body)"/>
                <a:ea typeface="Tahoma" panose="020B0604030504040204" pitchFamily="34" charset="0"/>
                <a:cs typeface="Tahoma" panose="020B0604030504040204" pitchFamily="34" charset="0"/>
              </a:rPr>
              <a:t/>
            </a:r>
            <a:br>
              <a:rPr lang="en-US" dirty="0" smtClean="0">
                <a:latin typeface="Century Gothic (Body)"/>
                <a:ea typeface="Tahoma" panose="020B0604030504040204" pitchFamily="34" charset="0"/>
                <a:cs typeface="Tahoma" panose="020B0604030504040204" pitchFamily="34" charset="0"/>
              </a:rPr>
            </a:br>
            <a:r>
              <a:rPr lang="en-US" dirty="0" smtClean="0"/>
              <a:t>Topic </a:t>
            </a:r>
            <a:r>
              <a:rPr lang="en-US" dirty="0" smtClean="0"/>
              <a:t>Branches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4050" y="1821408"/>
            <a:ext cx="4767507" cy="377825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0432" y="1444289"/>
            <a:ext cx="4258334" cy="4616080"/>
          </a:xfrm>
          <a:prstGeom prst="rect">
            <a:avLst/>
          </a:prstGeom>
        </p:spPr>
      </p:pic>
    </p:spTree>
    <p:extLst>
      <p:ext uri="{BB962C8B-B14F-4D97-AF65-F5344CB8AC3E}">
        <p14:creationId xmlns:p14="http://schemas.microsoft.com/office/powerpoint/2010/main" val="3575422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15402" y="2825087"/>
            <a:ext cx="9526139" cy="1214650"/>
          </a:xfrm>
        </p:spPr>
        <p:txBody>
          <a:bodyPr>
            <a:normAutofit/>
          </a:bodyPr>
          <a:lstStyle/>
          <a:p>
            <a:pPr algn="ctr"/>
            <a:r>
              <a:rPr lang="en-US" sz="3600" b="1" dirty="0" smtClean="0">
                <a:latin typeface="Century Gothic (Body)"/>
                <a:ea typeface="Tahoma" panose="020B0604030504040204" pitchFamily="34" charset="0"/>
                <a:cs typeface="Tahoma" panose="020B0604030504040204" pitchFamily="34" charset="0"/>
              </a:rPr>
              <a:t>Basic </a:t>
            </a:r>
            <a:r>
              <a:rPr lang="en-US" sz="3600" b="1" dirty="0">
                <a:latin typeface="Century Gothic (Body)"/>
                <a:ea typeface="Tahoma" panose="020B0604030504040204" pitchFamily="34" charset="0"/>
                <a:cs typeface="Tahoma" panose="020B0604030504040204" pitchFamily="34" charset="0"/>
              </a:rPr>
              <a:t>Branching and Merging</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5965" y="954849"/>
            <a:ext cx="3865300" cy="1614081"/>
          </a:xfrm>
          <a:prstGeom prst="rect">
            <a:avLst/>
          </a:prstGeom>
        </p:spPr>
      </p:pic>
    </p:spTree>
    <p:extLst>
      <p:ext uri="{BB962C8B-B14F-4D97-AF65-F5344CB8AC3E}">
        <p14:creationId xmlns:p14="http://schemas.microsoft.com/office/powerpoint/2010/main" val="29052443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Overvivew</a:t>
            </a:r>
            <a:endParaRPr lang="en-US" dirty="0"/>
          </a:p>
        </p:txBody>
      </p:sp>
      <p:sp>
        <p:nvSpPr>
          <p:cNvPr id="3" name="Content Placeholder 2"/>
          <p:cNvSpPr>
            <a:spLocks noGrp="1"/>
          </p:cNvSpPr>
          <p:nvPr>
            <p:ph idx="1"/>
          </p:nvPr>
        </p:nvSpPr>
        <p:spPr/>
        <p:txBody>
          <a:bodyPr/>
          <a:lstStyle/>
          <a:p>
            <a:r>
              <a:rPr lang="en-US" dirty="0" smtClean="0"/>
              <a:t>Scenario</a:t>
            </a:r>
          </a:p>
          <a:p>
            <a:r>
              <a:rPr lang="en-US" dirty="0"/>
              <a:t>Basic </a:t>
            </a:r>
            <a:r>
              <a:rPr lang="en-US" dirty="0" smtClean="0"/>
              <a:t>Branching</a:t>
            </a:r>
          </a:p>
          <a:p>
            <a:r>
              <a:rPr lang="en-US" dirty="0"/>
              <a:t>Basic </a:t>
            </a:r>
            <a:r>
              <a:rPr lang="en-US" dirty="0" smtClean="0"/>
              <a:t>Merging</a:t>
            </a:r>
          </a:p>
          <a:p>
            <a:r>
              <a:rPr lang="en-US" dirty="0"/>
              <a:t>Basic Merge Conflicts</a:t>
            </a:r>
          </a:p>
        </p:txBody>
      </p:sp>
    </p:spTree>
    <p:extLst>
      <p:ext uri="{BB962C8B-B14F-4D97-AF65-F5344CB8AC3E}">
        <p14:creationId xmlns:p14="http://schemas.microsoft.com/office/powerpoint/2010/main" val="389350931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Branching and Merging</a:t>
            </a:r>
          </a:p>
        </p:txBody>
      </p:sp>
      <p:sp>
        <p:nvSpPr>
          <p:cNvPr id="3" name="Content Placeholder 2"/>
          <p:cNvSpPr>
            <a:spLocks noGrp="1"/>
          </p:cNvSpPr>
          <p:nvPr>
            <p:ph idx="1"/>
          </p:nvPr>
        </p:nvSpPr>
        <p:spPr/>
        <p:txBody>
          <a:bodyPr>
            <a:normAutofit lnSpcReduction="10000"/>
          </a:bodyPr>
          <a:lstStyle/>
          <a:p>
            <a:r>
              <a:rPr lang="en-US" dirty="0"/>
              <a:t>Let’s go through a simple example of branching and merging with a workflow that you might use in the real world. You’ll follow these steps:</a:t>
            </a:r>
          </a:p>
          <a:p>
            <a:pPr lvl="1"/>
            <a:r>
              <a:rPr lang="en-US" dirty="0"/>
              <a:t>Do work on a web site.</a:t>
            </a:r>
          </a:p>
          <a:p>
            <a:pPr lvl="1"/>
            <a:r>
              <a:rPr lang="en-US" dirty="0"/>
              <a:t>Create a branch for a new story you’re working on.</a:t>
            </a:r>
          </a:p>
          <a:p>
            <a:pPr lvl="1"/>
            <a:r>
              <a:rPr lang="en-US" dirty="0"/>
              <a:t>Do some work in that branch.</a:t>
            </a:r>
          </a:p>
          <a:p>
            <a:r>
              <a:rPr lang="en-US" dirty="0"/>
              <a:t>At this stage, you’ll receive a call that another issue is critical and you need a hotfix. You’ll do the following:</a:t>
            </a:r>
          </a:p>
          <a:p>
            <a:pPr lvl="1"/>
            <a:r>
              <a:rPr lang="en-US" dirty="0"/>
              <a:t>Switch to your production branch.</a:t>
            </a:r>
          </a:p>
          <a:p>
            <a:pPr lvl="1"/>
            <a:r>
              <a:rPr lang="en-US" dirty="0"/>
              <a:t>Create a branch to add the hotfix.</a:t>
            </a:r>
          </a:p>
          <a:p>
            <a:pPr lvl="1"/>
            <a:r>
              <a:rPr lang="en-US" dirty="0"/>
              <a:t>After it’s tested, merge the hotfix branch, and push to production.</a:t>
            </a:r>
          </a:p>
          <a:p>
            <a:pPr lvl="1"/>
            <a:r>
              <a:rPr lang="en-US" dirty="0"/>
              <a:t>Switch back to your original story and continue working.</a:t>
            </a:r>
          </a:p>
          <a:p>
            <a:endParaRPr lang="en-US" dirty="0"/>
          </a:p>
        </p:txBody>
      </p:sp>
    </p:spTree>
    <p:extLst>
      <p:ext uri="{BB962C8B-B14F-4D97-AF65-F5344CB8AC3E}">
        <p14:creationId xmlns:p14="http://schemas.microsoft.com/office/powerpoint/2010/main" val="1445254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Branching</a:t>
            </a:r>
          </a:p>
        </p:txBody>
      </p:sp>
      <p:sp>
        <p:nvSpPr>
          <p:cNvPr id="3" name="Content Placeholder 2"/>
          <p:cNvSpPr>
            <a:spLocks noGrp="1"/>
          </p:cNvSpPr>
          <p:nvPr>
            <p:ph idx="1"/>
          </p:nvPr>
        </p:nvSpPr>
        <p:spPr/>
        <p:txBody>
          <a:bodyPr/>
          <a:lstStyle/>
          <a:p>
            <a:r>
              <a:rPr lang="en-US" dirty="0"/>
              <a:t>This is an important point to remember: when you switch branches, Git resets your working directory to look like it did the last time you committed on that branch. </a:t>
            </a:r>
            <a:endParaRPr lang="en-US" dirty="0" smtClean="0"/>
          </a:p>
          <a:p>
            <a:r>
              <a:rPr lang="en-US" dirty="0"/>
              <a:t>It adds, removes, and modifies files automatically to make sure your working copy is what the branch looked like on your last commit to it.</a:t>
            </a:r>
          </a:p>
        </p:txBody>
      </p:sp>
    </p:spTree>
    <p:extLst>
      <p:ext uri="{BB962C8B-B14F-4D97-AF65-F5344CB8AC3E}">
        <p14:creationId xmlns:p14="http://schemas.microsoft.com/office/powerpoint/2010/main" val="415437707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Merging</a:t>
            </a:r>
          </a:p>
        </p:txBody>
      </p:sp>
      <p:sp>
        <p:nvSpPr>
          <p:cNvPr id="3" name="Content Placeholder 2"/>
          <p:cNvSpPr>
            <a:spLocks noGrp="1"/>
          </p:cNvSpPr>
          <p:nvPr>
            <p:ph idx="1"/>
          </p:nvPr>
        </p:nvSpPr>
        <p:spPr/>
        <p:txBody>
          <a:bodyPr/>
          <a:lstStyle/>
          <a:p>
            <a:r>
              <a:rPr lang="en-US" dirty="0"/>
              <a:t>Anything that has merge conflicts and hasn’t been resolved is listed as unmerged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1535" y="2747252"/>
            <a:ext cx="7620000" cy="3629025"/>
          </a:xfrm>
          <a:prstGeom prst="rect">
            <a:avLst/>
          </a:prstGeom>
        </p:spPr>
      </p:pic>
    </p:spTree>
    <p:extLst>
      <p:ext uri="{BB962C8B-B14F-4D97-AF65-F5344CB8AC3E}">
        <p14:creationId xmlns:p14="http://schemas.microsoft.com/office/powerpoint/2010/main" val="232465361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Merging</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5" y="2053751"/>
            <a:ext cx="8517494" cy="3364410"/>
          </a:xfrm>
        </p:spPr>
      </p:pic>
    </p:spTree>
    <p:extLst>
      <p:ext uri="{BB962C8B-B14F-4D97-AF65-F5344CB8AC3E}">
        <p14:creationId xmlns:p14="http://schemas.microsoft.com/office/powerpoint/2010/main" val="34414161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Snapshots, Not Differences</a:t>
            </a:r>
          </a:p>
        </p:txBody>
      </p:sp>
      <p:sp>
        <p:nvSpPr>
          <p:cNvPr id="3" name="Content Placeholder 2"/>
          <p:cNvSpPr>
            <a:spLocks noGrp="1"/>
          </p:cNvSpPr>
          <p:nvPr>
            <p:ph idx="1"/>
          </p:nvPr>
        </p:nvSpPr>
        <p:spPr/>
        <p:txBody>
          <a:bodyPr/>
          <a:lstStyle/>
          <a:p>
            <a:r>
              <a:rPr lang="en-US" dirty="0"/>
              <a:t>The major difference between Git and any other VCS (Subversion and friends included) is the way Git thinks about its data</a:t>
            </a:r>
            <a:r>
              <a:rPr lang="en-US" dirty="0" smtClean="0"/>
              <a:t>.</a:t>
            </a:r>
          </a:p>
          <a:p>
            <a:r>
              <a:rPr lang="en-US" dirty="0"/>
              <a:t> </a:t>
            </a:r>
            <a:r>
              <a:rPr lang="en-US" dirty="0" smtClean="0"/>
              <a:t>Most </a:t>
            </a:r>
            <a:r>
              <a:rPr lang="en-US" dirty="0"/>
              <a:t>other systems store information as a list of file-based changes. These systems (CVS, Subversion, Perforce, Bazaar, and so on) think of the information they keep as a set of files and the changes made to each file over time.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4769" y="3954759"/>
            <a:ext cx="6128531" cy="2374806"/>
          </a:xfrm>
          <a:prstGeom prst="rect">
            <a:avLst/>
          </a:prstGeom>
        </p:spPr>
      </p:pic>
    </p:spTree>
    <p:extLst>
      <p:ext uri="{BB962C8B-B14F-4D97-AF65-F5344CB8AC3E}">
        <p14:creationId xmlns:p14="http://schemas.microsoft.com/office/powerpoint/2010/main" val="164498223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Merge Conflicts</a:t>
            </a:r>
          </a:p>
        </p:txBody>
      </p:sp>
      <p:sp>
        <p:nvSpPr>
          <p:cNvPr id="3" name="Content Placeholder 2"/>
          <p:cNvSpPr>
            <a:spLocks noGrp="1"/>
          </p:cNvSpPr>
          <p:nvPr>
            <p:ph idx="1"/>
          </p:nvPr>
        </p:nvSpPr>
        <p:spPr/>
        <p:txBody>
          <a:bodyPr/>
          <a:lstStyle/>
          <a:p>
            <a:r>
              <a:rPr lang="en-US" dirty="0"/>
              <a:t>Anything that has merge conflicts and hasn’t been resolved is listed as </a:t>
            </a:r>
            <a:r>
              <a:rPr lang="en-US" dirty="0" smtClean="0"/>
              <a:t>unmerged.</a:t>
            </a:r>
          </a:p>
          <a:p>
            <a:r>
              <a:rPr lang="en-US" dirty="0"/>
              <a:t>Git adds standard conflict-resolution markers to the files that have conflicts, so you can open them manually and resolve those conflicts</a:t>
            </a:r>
            <a:r>
              <a:rPr lang="en-US" dirty="0" smtClean="0"/>
              <a:t>.</a:t>
            </a:r>
          </a:p>
          <a:p>
            <a:r>
              <a:rPr lang="en-US" dirty="0"/>
              <a:t>This resolution has a little of each section, and the &lt;&lt;&lt;&lt;&lt;&lt;&lt;, =======, and &gt;&gt;&gt;&gt;&gt;&gt;&gt; lines have been completely removed</a:t>
            </a:r>
            <a:r>
              <a:rPr lang="en-US" dirty="0" smtClean="0"/>
              <a:t>.</a:t>
            </a:r>
          </a:p>
          <a:p>
            <a:r>
              <a:rPr lang="en-US" dirty="0"/>
              <a:t>If you want to use a graphical tool to resolve these issues, you can run git mergetool, which fires up an appropriate visual merge tool and walks you through the conflicts: </a:t>
            </a:r>
            <a:r>
              <a:rPr lang="en-US" dirty="0" smtClean="0"/>
              <a:t>$git mergetool</a:t>
            </a:r>
          </a:p>
          <a:p>
            <a:r>
              <a:rPr lang="en-US" dirty="0" smtClean="0"/>
              <a:t>You need config merge tool by command:</a:t>
            </a:r>
          </a:p>
          <a:p>
            <a:pPr lvl="1"/>
            <a:r>
              <a:rPr lang="en-US" dirty="0"/>
              <a:t>$ git config --global merge.tool</a:t>
            </a:r>
          </a:p>
        </p:txBody>
      </p:sp>
    </p:spTree>
    <p:extLst>
      <p:ext uri="{BB962C8B-B14F-4D97-AF65-F5344CB8AC3E}">
        <p14:creationId xmlns:p14="http://schemas.microsoft.com/office/powerpoint/2010/main" val="203299366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15402" y="2825087"/>
            <a:ext cx="9526139" cy="1214650"/>
          </a:xfrm>
        </p:spPr>
        <p:txBody>
          <a:bodyPr>
            <a:normAutofit/>
          </a:bodyPr>
          <a:lstStyle/>
          <a:p>
            <a:pPr algn="ctr"/>
            <a:r>
              <a:rPr lang="en-US" sz="3600" b="1" dirty="0" smtClean="0">
                <a:latin typeface="Century Gothic (Body)"/>
                <a:ea typeface="Tahoma" panose="020B0604030504040204" pitchFamily="34" charset="0"/>
                <a:cs typeface="Tahoma" panose="020B0604030504040204" pitchFamily="34" charset="0"/>
              </a:rPr>
              <a:t>Remote </a:t>
            </a:r>
            <a:r>
              <a:rPr lang="en-US" sz="3600" b="1" dirty="0">
                <a:latin typeface="Century Gothic (Body)"/>
                <a:ea typeface="Tahoma" panose="020B0604030504040204" pitchFamily="34" charset="0"/>
                <a:cs typeface="Tahoma" panose="020B0604030504040204" pitchFamily="34" charset="0"/>
              </a:rPr>
              <a:t>Branches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5965" y="954849"/>
            <a:ext cx="3865300" cy="1614081"/>
          </a:xfrm>
          <a:prstGeom prst="rect">
            <a:avLst/>
          </a:prstGeom>
        </p:spPr>
      </p:pic>
    </p:spTree>
    <p:extLst>
      <p:ext uri="{BB962C8B-B14F-4D97-AF65-F5344CB8AC3E}">
        <p14:creationId xmlns:p14="http://schemas.microsoft.com/office/powerpoint/2010/main" val="34411611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Remote Branches</a:t>
            </a:r>
          </a:p>
        </p:txBody>
      </p:sp>
      <p:sp>
        <p:nvSpPr>
          <p:cNvPr id="3" name="Content Placeholder 2"/>
          <p:cNvSpPr>
            <a:spLocks noGrp="1"/>
          </p:cNvSpPr>
          <p:nvPr>
            <p:ph idx="1"/>
          </p:nvPr>
        </p:nvSpPr>
        <p:spPr/>
        <p:txBody>
          <a:bodyPr/>
          <a:lstStyle/>
          <a:p>
            <a:r>
              <a:rPr lang="en-US" dirty="0"/>
              <a:t>Remote references are references (pointers) in your remote repositories, including branches, tags, and so on</a:t>
            </a:r>
            <a:r>
              <a:rPr lang="en-US" dirty="0" smtClean="0"/>
              <a:t>.</a:t>
            </a:r>
          </a:p>
          <a:p>
            <a:r>
              <a:rPr lang="en-US" dirty="0"/>
              <a:t>You can get a full list of remote references explicitly with </a:t>
            </a:r>
            <a:endParaRPr lang="en-US" dirty="0" smtClean="0"/>
          </a:p>
          <a:p>
            <a:r>
              <a:rPr lang="en-US" b="1" dirty="0"/>
              <a:t>$</a:t>
            </a:r>
            <a:r>
              <a:rPr lang="en-US" b="1" dirty="0" smtClean="0"/>
              <a:t>git </a:t>
            </a:r>
            <a:r>
              <a:rPr lang="en-US" b="1" dirty="0"/>
              <a:t>ls-remote [remote]</a:t>
            </a:r>
            <a:r>
              <a:rPr lang="en-US" dirty="0"/>
              <a:t>, or </a:t>
            </a:r>
            <a:r>
              <a:rPr lang="en-US" b="1" dirty="0" smtClean="0"/>
              <a:t>$git </a:t>
            </a:r>
            <a:r>
              <a:rPr lang="en-US" b="1" dirty="0"/>
              <a:t>remote show [remote] </a:t>
            </a:r>
            <a:r>
              <a:rPr lang="en-US" dirty="0"/>
              <a:t>for remote branches as well as more information.</a:t>
            </a:r>
          </a:p>
        </p:txBody>
      </p:sp>
    </p:spTree>
    <p:extLst>
      <p:ext uri="{BB962C8B-B14F-4D97-AF65-F5344CB8AC3E}">
        <p14:creationId xmlns:p14="http://schemas.microsoft.com/office/powerpoint/2010/main" val="304173013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a:t>
            </a:r>
            <a:endParaRPr lang="en-US" dirty="0"/>
          </a:p>
        </p:txBody>
      </p:sp>
      <p:sp>
        <p:nvSpPr>
          <p:cNvPr id="3" name="Content Placeholder 2"/>
          <p:cNvSpPr>
            <a:spLocks noGrp="1"/>
          </p:cNvSpPr>
          <p:nvPr>
            <p:ph idx="1"/>
          </p:nvPr>
        </p:nvSpPr>
        <p:spPr/>
        <p:txBody>
          <a:bodyPr/>
          <a:lstStyle/>
          <a:p>
            <a:r>
              <a:rPr lang="en-US" dirty="0"/>
              <a:t>Just like the branch name “master” does not have any special meaning in Git, neither does “origin”. </a:t>
            </a:r>
            <a:endParaRPr lang="en-US" dirty="0" smtClean="0"/>
          </a:p>
          <a:p>
            <a:r>
              <a:rPr lang="en-US" dirty="0" smtClean="0"/>
              <a:t>While </a:t>
            </a:r>
            <a:r>
              <a:rPr lang="en-US" dirty="0"/>
              <a:t>“master” is the default name for a starting branch when you run </a:t>
            </a:r>
            <a:r>
              <a:rPr lang="en-US" b="1" dirty="0" smtClean="0"/>
              <a:t>$git </a:t>
            </a:r>
            <a:r>
              <a:rPr lang="en-US" b="1" dirty="0"/>
              <a:t>init </a:t>
            </a:r>
            <a:r>
              <a:rPr lang="en-US" dirty="0"/>
              <a:t>which is the only reason it’s widely used, </a:t>
            </a:r>
            <a:endParaRPr lang="en-US" dirty="0" smtClean="0"/>
          </a:p>
          <a:p>
            <a:r>
              <a:rPr lang="en-US" dirty="0" smtClean="0"/>
              <a:t>“</a:t>
            </a:r>
            <a:r>
              <a:rPr lang="en-US" dirty="0"/>
              <a:t>origin” is the default name for a remote when you run git clone. </a:t>
            </a:r>
            <a:endParaRPr lang="en-US" dirty="0" smtClean="0"/>
          </a:p>
          <a:p>
            <a:r>
              <a:rPr lang="en-US" dirty="0" smtClean="0"/>
              <a:t>If </a:t>
            </a:r>
            <a:r>
              <a:rPr lang="en-US" dirty="0"/>
              <a:t>you run </a:t>
            </a:r>
            <a:r>
              <a:rPr lang="en-US" b="1" dirty="0" smtClean="0"/>
              <a:t>$git </a:t>
            </a:r>
            <a:r>
              <a:rPr lang="en-US" b="1" dirty="0"/>
              <a:t>clone -o </a:t>
            </a:r>
            <a:r>
              <a:rPr lang="en-US" b="1" dirty="0" smtClean="0"/>
              <a:t>tedu </a:t>
            </a:r>
            <a:r>
              <a:rPr lang="en-US" dirty="0" smtClean="0"/>
              <a:t>instead</a:t>
            </a:r>
            <a:r>
              <a:rPr lang="en-US" dirty="0"/>
              <a:t>, then you will </a:t>
            </a:r>
            <a:r>
              <a:rPr lang="en-US"/>
              <a:t>have </a:t>
            </a:r>
            <a:r>
              <a:rPr lang="en-US" smtClean="0"/>
              <a:t>tedu/master </a:t>
            </a:r>
            <a:r>
              <a:rPr lang="en-US" dirty="0"/>
              <a:t>as your default remote branch.</a:t>
            </a:r>
          </a:p>
        </p:txBody>
      </p:sp>
    </p:spTree>
    <p:extLst>
      <p:ext uri="{BB962C8B-B14F-4D97-AF65-F5344CB8AC3E}">
        <p14:creationId xmlns:p14="http://schemas.microsoft.com/office/powerpoint/2010/main" val="28185702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Server and local repositories after cloning</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16405" y="1264555"/>
            <a:ext cx="6540813" cy="4717562"/>
          </a:xfrm>
        </p:spPr>
      </p:pic>
    </p:spTree>
    <p:extLst>
      <p:ext uri="{BB962C8B-B14F-4D97-AF65-F5344CB8AC3E}">
        <p14:creationId xmlns:p14="http://schemas.microsoft.com/office/powerpoint/2010/main" val="232880942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Local and remote work can diverge</a:t>
            </a:r>
          </a:p>
        </p:txBody>
      </p:sp>
      <p:sp>
        <p:nvSpPr>
          <p:cNvPr id="3" name="Content Placeholder 2"/>
          <p:cNvSpPr>
            <a:spLocks noGrp="1"/>
          </p:cNvSpPr>
          <p:nvPr>
            <p:ph idx="1"/>
          </p:nvPr>
        </p:nvSpPr>
        <p:spPr/>
        <p:txBody>
          <a:bodyPr/>
          <a:lstStyle/>
          <a:p>
            <a:r>
              <a:rPr lang="en-US" dirty="0"/>
              <a:t>To synchronize your work, you run a git fetch origin command</a:t>
            </a:r>
            <a:r>
              <a:rPr lang="en-US" dirty="0" smtClean="0"/>
              <a: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4644" y="2672779"/>
            <a:ext cx="6182437" cy="3802199"/>
          </a:xfrm>
          <a:prstGeom prst="rect">
            <a:avLst/>
          </a:prstGeom>
        </p:spPr>
      </p:pic>
    </p:spTree>
    <p:extLst>
      <p:ext uri="{BB962C8B-B14F-4D97-AF65-F5344CB8AC3E}">
        <p14:creationId xmlns:p14="http://schemas.microsoft.com/office/powerpoint/2010/main" val="398193457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git fetch updates your remote references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98543" y="1561673"/>
            <a:ext cx="6286752" cy="4620763"/>
          </a:xfrm>
        </p:spPr>
      </p:pic>
    </p:spTree>
    <p:extLst>
      <p:ext uri="{BB962C8B-B14F-4D97-AF65-F5344CB8AC3E}">
        <p14:creationId xmlns:p14="http://schemas.microsoft.com/office/powerpoint/2010/main" val="107601517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another server as a remote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20872" y="1451122"/>
            <a:ext cx="6336096" cy="4569910"/>
          </a:xfrm>
        </p:spPr>
      </p:pic>
    </p:spTree>
    <p:extLst>
      <p:ext uri="{BB962C8B-B14F-4D97-AF65-F5344CB8AC3E}">
        <p14:creationId xmlns:p14="http://schemas.microsoft.com/office/powerpoint/2010/main" val="385164221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Remote tracking branch for teamone/master</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43952" y="1905000"/>
            <a:ext cx="5911664" cy="4263788"/>
          </a:xfrm>
        </p:spPr>
      </p:pic>
    </p:spTree>
    <p:extLst>
      <p:ext uri="{BB962C8B-B14F-4D97-AF65-F5344CB8AC3E}">
        <p14:creationId xmlns:p14="http://schemas.microsoft.com/office/powerpoint/2010/main" val="96581454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Pushing</a:t>
            </a:r>
          </a:p>
        </p:txBody>
      </p:sp>
      <p:sp>
        <p:nvSpPr>
          <p:cNvPr id="3" name="Content Placeholder 2"/>
          <p:cNvSpPr>
            <a:spLocks noGrp="1"/>
          </p:cNvSpPr>
          <p:nvPr>
            <p:ph idx="1"/>
          </p:nvPr>
        </p:nvSpPr>
        <p:spPr/>
        <p:txBody>
          <a:bodyPr/>
          <a:lstStyle/>
          <a:p>
            <a:r>
              <a:rPr lang="en-US" dirty="0"/>
              <a:t>When you want to share a branch with the world, you need to push it up to a remote that you have write access to. </a:t>
            </a:r>
            <a:endParaRPr lang="en-US" dirty="0" smtClean="0"/>
          </a:p>
          <a:p>
            <a:r>
              <a:rPr lang="en-US" dirty="0"/>
              <a:t> Your local branches aren’t automatically synchronized to the remotes you write to – you have to explicitly push the branches you want to share</a:t>
            </a:r>
            <a:r>
              <a:rPr lang="en-US" dirty="0" smtClean="0"/>
              <a:t>.</a:t>
            </a:r>
          </a:p>
          <a:p>
            <a:r>
              <a:rPr lang="en-US" dirty="0"/>
              <a:t>That way, you can use private branches for work you don’t want to share, and push up only the topic branches you want to collaborate on</a:t>
            </a:r>
            <a:r>
              <a:rPr lang="en-US" dirty="0" smtClean="0"/>
              <a:t>.</a:t>
            </a:r>
          </a:p>
          <a:p>
            <a:r>
              <a:rPr lang="en-US" dirty="0" smtClean="0"/>
              <a:t>Syntax</a:t>
            </a:r>
            <a:r>
              <a:rPr lang="en-US" dirty="0"/>
              <a:t>: </a:t>
            </a:r>
            <a:r>
              <a:rPr lang="en-US" b="1" dirty="0"/>
              <a:t>$ git push origin </a:t>
            </a:r>
            <a:r>
              <a:rPr lang="en-US" b="1" dirty="0" smtClean="0"/>
              <a:t>branch_name</a:t>
            </a:r>
            <a:endParaRPr lang="en-US" b="1" dirty="0"/>
          </a:p>
        </p:txBody>
      </p:sp>
    </p:spTree>
    <p:extLst>
      <p:ext uri="{BB962C8B-B14F-4D97-AF65-F5344CB8AC3E}">
        <p14:creationId xmlns:p14="http://schemas.microsoft.com/office/powerpoint/2010/main" val="178227013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546</TotalTime>
  <Words>8258</Words>
  <Application>Microsoft Office PowerPoint</Application>
  <PresentationFormat>Widescreen</PresentationFormat>
  <Paragraphs>716</Paragraphs>
  <Slides>154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154</vt:i4>
      </vt:variant>
    </vt:vector>
  </HeadingPairs>
  <TitlesOfParts>
    <vt:vector size="163" baseType="lpstr">
      <vt:lpstr>Arial</vt:lpstr>
      <vt:lpstr>Calibri</vt:lpstr>
      <vt:lpstr>Century Gothic</vt:lpstr>
      <vt:lpstr>Century Gothic (Body)</vt:lpstr>
      <vt:lpstr>Tahoma</vt:lpstr>
      <vt:lpstr>Times New Roman</vt:lpstr>
      <vt:lpstr>Wingdings</vt:lpstr>
      <vt:lpstr>Wingdings 3</vt:lpstr>
      <vt:lpstr>Wisp</vt:lpstr>
      <vt:lpstr>Introduce about Version Control System</vt:lpstr>
      <vt:lpstr>What is Version Control System (VCS)?</vt:lpstr>
      <vt:lpstr>Local Version Control Systems</vt:lpstr>
      <vt:lpstr>Centralized Version Control Systems</vt:lpstr>
      <vt:lpstr>Distributed Version Control Systems</vt:lpstr>
      <vt:lpstr>Introduce about GIT</vt:lpstr>
      <vt:lpstr>A Short History of Git </vt:lpstr>
      <vt:lpstr>Git Basics</vt:lpstr>
      <vt:lpstr>Snapshots, Not Differences</vt:lpstr>
      <vt:lpstr>Snapshots, Not Differences - 2</vt:lpstr>
      <vt:lpstr>Nearly Every Operation Is Local</vt:lpstr>
      <vt:lpstr>Git Has Integrity</vt:lpstr>
      <vt:lpstr>Git Generally Only Adds Data</vt:lpstr>
      <vt:lpstr>The Three States</vt:lpstr>
      <vt:lpstr>The Three States - 2</vt:lpstr>
      <vt:lpstr>Download and Installing</vt:lpstr>
      <vt:lpstr>Git Setup</vt:lpstr>
      <vt:lpstr>Your Identity</vt:lpstr>
      <vt:lpstr>Your Editor</vt:lpstr>
      <vt:lpstr>Checking Your Settings</vt:lpstr>
      <vt:lpstr>Getting Helps</vt:lpstr>
      <vt:lpstr>Initializing a Repository in an Existing Directory</vt:lpstr>
      <vt:lpstr>Cloning an Existing Repository</vt:lpstr>
      <vt:lpstr>Recording Changes to the Repository</vt:lpstr>
      <vt:lpstr>Content</vt:lpstr>
      <vt:lpstr>The lifecycle of the status of your files.</vt:lpstr>
      <vt:lpstr>Checking the Status of Your Files</vt:lpstr>
      <vt:lpstr>Tracking New Files</vt:lpstr>
      <vt:lpstr>Staging Modified Files</vt:lpstr>
      <vt:lpstr>Ignoring Files</vt:lpstr>
      <vt:lpstr>Viewing Your Staged and Unstaged Changes</vt:lpstr>
      <vt:lpstr>Committing Your Changes</vt:lpstr>
      <vt:lpstr>Skipping the Staging Area</vt:lpstr>
      <vt:lpstr>Removing Files</vt:lpstr>
      <vt:lpstr>Moving Files</vt:lpstr>
      <vt:lpstr>Viewing the Commit History</vt:lpstr>
      <vt:lpstr>Viewing the Commit History</vt:lpstr>
      <vt:lpstr>Viewing the Commit History</vt:lpstr>
      <vt:lpstr>Undo things</vt:lpstr>
      <vt:lpstr>Contents</vt:lpstr>
      <vt:lpstr>Recap</vt:lpstr>
      <vt:lpstr>Undoing Things</vt:lpstr>
      <vt:lpstr>Unstaging a Staged File</vt:lpstr>
      <vt:lpstr>Unmodifying a Modified File</vt:lpstr>
      <vt:lpstr>Working with Remotes</vt:lpstr>
      <vt:lpstr>Content</vt:lpstr>
      <vt:lpstr>Overview</vt:lpstr>
      <vt:lpstr>Showing Your Remotes</vt:lpstr>
      <vt:lpstr>Adding Remote Repositories</vt:lpstr>
      <vt:lpstr>Fetching and Pulling from Your Remotes</vt:lpstr>
      <vt:lpstr>Pushing to Your Remotes</vt:lpstr>
      <vt:lpstr>Inspecting a Remote</vt:lpstr>
      <vt:lpstr>Removing and Renaming Remotes</vt:lpstr>
      <vt:lpstr>Viewing the Commit History</vt:lpstr>
      <vt:lpstr>Viewing the Commit History</vt:lpstr>
      <vt:lpstr>Viewing the Commit History</vt:lpstr>
      <vt:lpstr>Viewing the Commit History</vt:lpstr>
      <vt:lpstr>Limiting Log Output</vt:lpstr>
      <vt:lpstr>Tagging</vt:lpstr>
      <vt:lpstr>Overview</vt:lpstr>
      <vt:lpstr>Tagging</vt:lpstr>
      <vt:lpstr>Listing Your Tags</vt:lpstr>
      <vt:lpstr>Creating Tags</vt:lpstr>
      <vt:lpstr>Annotated Tags</vt:lpstr>
      <vt:lpstr>Lightweight Tags</vt:lpstr>
      <vt:lpstr>Tagging Later</vt:lpstr>
      <vt:lpstr>Sharing Tags</vt:lpstr>
      <vt:lpstr>Checking out Tags</vt:lpstr>
      <vt:lpstr>Deleting tag</vt:lpstr>
      <vt:lpstr>Git Branches</vt:lpstr>
      <vt:lpstr>Git Branching</vt:lpstr>
      <vt:lpstr>Git Branching</vt:lpstr>
      <vt:lpstr>A commit and its tree</vt:lpstr>
      <vt:lpstr>Commits and their parents</vt:lpstr>
      <vt:lpstr>A branch and its commit history</vt:lpstr>
      <vt:lpstr>Creating a New Branch</vt:lpstr>
      <vt:lpstr>Some Commands</vt:lpstr>
      <vt:lpstr>Some commands</vt:lpstr>
      <vt:lpstr>Deleting branch</vt:lpstr>
      <vt:lpstr>HEAD pointing to a branch</vt:lpstr>
      <vt:lpstr>Switching Branches</vt:lpstr>
      <vt:lpstr>Branching Workflows 1.Long-Running Branches</vt:lpstr>
      <vt:lpstr>Branching Workflows  Topic Branches</vt:lpstr>
      <vt:lpstr>Basic Branching and Merging</vt:lpstr>
      <vt:lpstr>Overvivew</vt:lpstr>
      <vt:lpstr>Basic Branching and Merging</vt:lpstr>
      <vt:lpstr>Basic Branching</vt:lpstr>
      <vt:lpstr>Basic Merging</vt:lpstr>
      <vt:lpstr>Basic Merging</vt:lpstr>
      <vt:lpstr>Basic Merge Conflicts</vt:lpstr>
      <vt:lpstr>Remote Branches</vt:lpstr>
      <vt:lpstr>Remote Branches</vt:lpstr>
      <vt:lpstr>Note</vt:lpstr>
      <vt:lpstr>Server and local repositories after cloning</vt:lpstr>
      <vt:lpstr>Local and remote work can diverge</vt:lpstr>
      <vt:lpstr>git fetch updates your remote references</vt:lpstr>
      <vt:lpstr>Adding another server as a remote</vt:lpstr>
      <vt:lpstr>Remote tracking branch for teamone/master</vt:lpstr>
      <vt:lpstr>Pushing</vt:lpstr>
      <vt:lpstr>Don’t type your password every time</vt:lpstr>
      <vt:lpstr>Checkout remote branches</vt:lpstr>
      <vt:lpstr>Tracking Branches</vt:lpstr>
      <vt:lpstr>Pulling</vt:lpstr>
      <vt:lpstr>Deleting Remote Branches</vt:lpstr>
      <vt:lpstr>Rebasing</vt:lpstr>
      <vt:lpstr>Overview</vt:lpstr>
      <vt:lpstr>Rebasing</vt:lpstr>
      <vt:lpstr>The Basic Rebase</vt:lpstr>
      <vt:lpstr>The Basic Rebase</vt:lpstr>
      <vt:lpstr>The Basic Rebase</vt:lpstr>
      <vt:lpstr>The Basic Rebase</vt:lpstr>
      <vt:lpstr>More Interesting Rebases</vt:lpstr>
      <vt:lpstr>More Interesting Rebases - 2</vt:lpstr>
      <vt:lpstr>More Interesting Rebases - 3</vt:lpstr>
      <vt:lpstr>More Interesting Rebases - 4</vt:lpstr>
      <vt:lpstr>More Interesting Rebases - 5</vt:lpstr>
      <vt:lpstr>The Perils of Rebasing</vt:lpstr>
      <vt:lpstr>The Perils of Rebasing</vt:lpstr>
      <vt:lpstr>The Perils of Rebasing</vt:lpstr>
      <vt:lpstr>The Perils of Rebasing</vt:lpstr>
      <vt:lpstr>The Perils of Rebasing</vt:lpstr>
      <vt:lpstr>Rebase When You Rebase</vt:lpstr>
      <vt:lpstr>Rebase vs. Merge</vt:lpstr>
      <vt:lpstr>Summary</vt:lpstr>
      <vt:lpstr>Reset Demystified</vt:lpstr>
      <vt:lpstr>Reset Demystified</vt:lpstr>
      <vt:lpstr>The Three Trees</vt:lpstr>
      <vt:lpstr>The HEAD</vt:lpstr>
      <vt:lpstr>The Index</vt:lpstr>
      <vt:lpstr>The Working Directory</vt:lpstr>
      <vt:lpstr>The Workflow Processed</vt:lpstr>
      <vt:lpstr>The Workflow - Init</vt:lpstr>
      <vt:lpstr>The Workflow – Add file</vt:lpstr>
      <vt:lpstr>The Workflow - Commit</vt:lpstr>
      <vt:lpstr>The Workflow – Edit existed file</vt:lpstr>
      <vt:lpstr>The Workflow – Staged Files</vt:lpstr>
      <vt:lpstr>The Workflow – Commit modified</vt:lpstr>
      <vt:lpstr>The Role of Reset</vt:lpstr>
      <vt:lpstr>Step 1: Move HEAD</vt:lpstr>
      <vt:lpstr>Step 2: Updating the Index (--mixed)</vt:lpstr>
      <vt:lpstr>Step 3: Updating the Working Directory (--hard)</vt:lpstr>
      <vt:lpstr>Recap</vt:lpstr>
      <vt:lpstr>Reset With a Path</vt:lpstr>
      <vt:lpstr>Check It Out</vt:lpstr>
      <vt:lpstr>Check It Out</vt:lpstr>
      <vt:lpstr>Summary</vt:lpstr>
      <vt:lpstr>Git Tools - Stashing and Cleaning</vt:lpstr>
      <vt:lpstr>Stashing and Cleaning</vt:lpstr>
      <vt:lpstr>Stashing Your Work</vt:lpstr>
      <vt:lpstr>Stashing Your Work</vt:lpstr>
      <vt:lpstr>Creative Stashing</vt:lpstr>
      <vt:lpstr>Creating a Branch from a Stash</vt:lpstr>
      <vt:lpstr>Cleaning your Working Directory</vt:lpstr>
      <vt:lpstr>Cleaning your Working Directory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Lập trình Single Page Application với Angular JS</dc:title>
  <dc:creator>TOANBN</dc:creator>
  <cp:lastModifiedBy>toan Nguyen</cp:lastModifiedBy>
  <cp:revision>144</cp:revision>
  <dcterms:created xsi:type="dcterms:W3CDTF">2016-04-11T00:58:19Z</dcterms:created>
  <dcterms:modified xsi:type="dcterms:W3CDTF">2018-09-30T03:08:13Z</dcterms:modified>
</cp:coreProperties>
</file>