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72" r:id="rId10"/>
    <p:sldId id="273" r:id="rId11"/>
    <p:sldId id="27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7" r:id="rId21"/>
    <p:sldId id="278" r:id="rId22"/>
    <p:sldId id="279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89" r:id="rId35"/>
    <p:sldId id="290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320" autoAdjust="0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2A297-0999-4926-8DCE-37C20BC4D99F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6DED4-7FC9-4707-AFB3-0EF4A750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DED4-7FC9-4707-AFB3-0EF4A750E7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F32-8920-498A-BBA5-DBA2D6594B6B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7164-E6DD-487A-9226-CF23F743E175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E85-D42E-4AD2-BC41-C9320F44BA9F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1DD3-E016-4475-B332-580696F034BA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08E7B-2905-4573-9381-2C1E6C08FE12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58F-28AA-4E33-8922-0DFEE13B833A}" type="datetime1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F4AD-2D2A-47A4-AAAA-72AB879242DB}" type="datetime1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DA03-C24B-4BBC-AC2A-CCABC5A134EF}" type="datetime1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0B64-0BC9-4ECF-9389-D809FE7655C6}" type="datetime1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10D-5BEE-44C3-9CBB-1647E1AAEC49}" type="datetime1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023E-ECC7-43C7-A09E-DD9AB3749EED}" type="datetime1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7C0A-3B8A-4290-B518-D5BC2EDC6ED1}" type="datetime1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1C85-C5FB-46CA-B6FF-8D040A7D9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000" b="1" dirty="0" err="1" smtClean="0">
                <a:latin typeface="+mj-lt"/>
                <a:cs typeface="Times New Roman" pitchFamily="18" charset="0"/>
              </a:rPr>
              <a:t>Nội</a:t>
            </a:r>
            <a:r>
              <a:rPr lang="en-US" sz="5000" b="1" dirty="0" smtClean="0">
                <a:latin typeface="+mj-lt"/>
                <a:cs typeface="Times New Roman" pitchFamily="18" charset="0"/>
              </a:rPr>
              <a:t> Dung </a:t>
            </a:r>
            <a:r>
              <a:rPr lang="en-US" sz="5000" b="1" dirty="0" err="1" smtClean="0">
                <a:latin typeface="+mj-lt"/>
                <a:cs typeface="Times New Roman" pitchFamily="18" charset="0"/>
              </a:rPr>
              <a:t>Thuyết</a:t>
            </a:r>
            <a:r>
              <a:rPr lang="en-US" sz="50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latin typeface="+mj-lt"/>
                <a:cs typeface="Times New Roman" pitchFamily="18" charset="0"/>
              </a:rPr>
              <a:t>Trình</a:t>
            </a:r>
            <a:endParaRPr lang="en-US" sz="50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2971800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thiệu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chuyển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đổi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giữa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thống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số</a:t>
            </a:r>
            <a:endParaRPr lang="en-US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571500" indent="-571500">
              <a:buAutoNum type="romanUcPeriod"/>
            </a:pP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dương</a:t>
            </a:r>
            <a:endParaRPr lang="en-US" b="1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571500" indent="-571500">
              <a:buAutoNum type="romanUcPeriod"/>
            </a:pP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âm</a:t>
            </a:r>
            <a:endParaRPr lang="en-US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Nhị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 </a:t>
            </a:r>
            <a:r>
              <a:rPr lang="en-US" sz="3500" dirty="0" err="1" smtClean="0"/>
              <a:t>và</a:t>
            </a:r>
            <a:r>
              <a:rPr lang="en-US" sz="3500" dirty="0" smtClean="0"/>
              <a:t> </a:t>
            </a:r>
            <a:r>
              <a:rPr lang="en-US" sz="3500" dirty="0" err="1" smtClean="0"/>
              <a:t>thập</a:t>
            </a:r>
            <a:r>
              <a:rPr lang="en-US" sz="3500" dirty="0" smtClean="0"/>
              <a:t> </a:t>
            </a:r>
            <a:r>
              <a:rPr lang="en-US" sz="3500" dirty="0" err="1" smtClean="0"/>
              <a:t>lục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:</a:t>
            </a:r>
          </a:p>
          <a:p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 algn="ctr">
              <a:buNone/>
            </a:pPr>
            <a:endParaRPr lang="en-US" sz="35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9" y="5029200"/>
                <a:ext cx="9144000" cy="618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452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3500" dirty="0" smtClean="0"/>
                        <m:t>(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1011001010100111</m:t>
                      </m:r>
                      <m:r>
                        <m:rPr>
                          <m:nor/>
                        </m:rPr>
                        <a:rPr lang="en-US" sz="3500" dirty="0" smtClean="0"/>
                        <m:t>)</m:t>
                      </m:r>
                      <m:r>
                        <a:rPr lang="en-US" sz="3500" b="0" i="0" baseline="-25000" dirty="0" smtClean="0">
                          <a:latin typeface="Cambria Math"/>
                        </a:rPr>
                        <m:t>2</m:t>
                      </m:r>
                      <m:r>
                        <a:rPr lang="en-US" sz="35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B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2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A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7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H</m:t>
                      </m:r>
                    </m:oMath>
                  </m:oMathPara>
                </a14:m>
                <a:endParaRPr lang="en-US" sz="3500" baseline="30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" y="5029200"/>
                <a:ext cx="9144000" cy="6185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98" y="3019422"/>
            <a:ext cx="7625461" cy="110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457200" y="2514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2179" y="2286000"/>
            <a:ext cx="8229600" cy="1706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II.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dương</a:t>
            </a:r>
            <a:endParaRPr lang="en-US" sz="5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endParaRPr lang="en-US" sz="50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9342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57200" y="5743545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1bit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8800"/>
            <a:ext cx="7086600" cy="403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596095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Hình</a:t>
            </a:r>
            <a:r>
              <a:rPr lang="en-US" sz="2000" dirty="0" smtClean="0"/>
              <a:t> 2.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chân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466299" y="5206748"/>
                <a:ext cx="472440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ea typeface="Cambria Math"/>
                    <a:cs typeface="Times New Roman" pitchFamily="18" charset="0"/>
                  </a:rPr>
                  <a:t>		</a:t>
                </a:r>
                <a:r>
                  <a:rPr lang="en-US" sz="2800" dirty="0" err="1" smtClean="0">
                    <a:ea typeface="Cambria Math"/>
                    <a:cs typeface="Times New Roman" pitchFamily="18" charset="0"/>
                  </a:rPr>
                  <a:t>Cổng</a:t>
                </a:r>
                <a:r>
                  <a:rPr lang="en-US" sz="2800" dirty="0" smtClean="0">
                    <a:ea typeface="Cambria Math"/>
                    <a:cs typeface="Times New Roman" pitchFamily="18" charset="0"/>
                  </a:rPr>
                  <a:t> AND	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↗</m:t>
                    </m:r>
                  </m:oMath>
                </a14:m>
                <a:endParaRPr lang="en-US" sz="54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ctr"/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6299" y="5206748"/>
                <a:ext cx="4724400" cy="1354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57800" y="5179844"/>
                <a:ext cx="4572000" cy="1181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dirty="0" smtClean="0">
                    <a:ea typeface="Cambria Math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5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↖</m:t>
                    </m:r>
                    <m:r>
                      <a:rPr lang="en-US" sz="5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US" sz="2800" dirty="0" err="1" smtClean="0">
                    <a:ea typeface="Cambria Math"/>
                    <a:cs typeface="Times New Roman" pitchFamily="18" charset="0"/>
                  </a:rPr>
                  <a:t>Cổng</a:t>
                </a:r>
                <a:r>
                  <a:rPr lang="en-US" sz="2800" dirty="0" smtClean="0">
                    <a:ea typeface="Cambria Math"/>
                    <a:cs typeface="Times New Roman" pitchFamily="18" charset="0"/>
                  </a:rPr>
                  <a:t> XOR	</a:t>
                </a:r>
              </a:p>
              <a:p>
                <a:pPr algn="ctr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179844"/>
                <a:ext cx="4572000" cy="1181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4090986" cy="253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00741"/>
            <a:ext cx="4876799" cy="186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486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Mạch</a:t>
            </a:r>
            <a:r>
              <a:rPr lang="en-US" dirty="0" smtClean="0"/>
              <a:t> half-adder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2286000"/>
            <a:ext cx="8229600" cy="31772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2318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676400"/>
            <a:ext cx="8229600" cy="5181600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carry-out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biễu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biễu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7" y="3581400"/>
            <a:ext cx="736301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8" y="4343400"/>
            <a:ext cx="675341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33" y="2362200"/>
            <a:ext cx="5705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4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7244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886200" y="5943600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381000"/>
            <a:ext cx="4974771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57" y="3200400"/>
            <a:ext cx="5105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739243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391400" cy="4698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05200" y="601980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full-adder</a:t>
            </a:r>
          </a:p>
        </p:txBody>
      </p:sp>
    </p:spTree>
    <p:extLst>
      <p:ext uri="{BB962C8B-B14F-4D97-AF65-F5344CB8AC3E}">
        <p14:creationId xmlns:p14="http://schemas.microsoft.com/office/powerpoint/2010/main" val="34573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2179" y="2286000"/>
            <a:ext cx="8229600" cy="1706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I.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Giới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thiệu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chuyển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đổi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giữa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các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hệ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thống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số</a:t>
            </a:r>
            <a:endParaRPr lang="en-US" sz="5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4" y="1447800"/>
            <a:ext cx="83820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05200" y="601980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smtClean="0"/>
              <a:t>full-adder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 </a:t>
            </a:r>
            <a:r>
              <a:rPr lang="en-US" dirty="0" err="1" smtClean="0"/>
              <a:t>bộ</a:t>
            </a:r>
            <a:r>
              <a:rPr lang="en-US" dirty="0" smtClean="0"/>
              <a:t> half-adder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Ripple-Carry Adder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8915400" cy="42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57400" y="6096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Bộ</a:t>
            </a:r>
            <a:r>
              <a:rPr lang="en-US" dirty="0"/>
              <a:t> n-bit Ripple-Carry Adder</a:t>
            </a:r>
          </a:p>
        </p:txBody>
      </p:sp>
    </p:spTree>
    <p:extLst>
      <p:ext uri="{BB962C8B-B14F-4D97-AF65-F5344CB8AC3E}">
        <p14:creationId xmlns:p14="http://schemas.microsoft.com/office/powerpoint/2010/main" val="14048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8-bit: A = </a:t>
            </a:r>
            <a:r>
              <a:rPr lang="en-US" dirty="0" smtClean="0"/>
              <a:t>a</a:t>
            </a:r>
            <a:r>
              <a:rPr lang="en-US" baseline="-25000" dirty="0" smtClean="0"/>
              <a:t>7</a:t>
            </a:r>
            <a:r>
              <a:rPr lang="en-US" dirty="0" smtClean="0"/>
              <a:t>a</a:t>
            </a:r>
            <a:r>
              <a:rPr lang="en-US" baseline="-25000" dirty="0" smtClean="0"/>
              <a:t>6</a:t>
            </a:r>
            <a:r>
              <a:rPr lang="en-US" dirty="0" smtClean="0"/>
              <a:t>a</a:t>
            </a:r>
            <a:r>
              <a:rPr lang="en-US" baseline="-25000" dirty="0" smtClean="0"/>
              <a:t>5</a:t>
            </a:r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/>
              <a:t>	</a:t>
            </a:r>
            <a:endParaRPr lang="en-US" dirty="0" smtClean="0"/>
          </a:p>
          <a:p>
            <a:pPr marL="0" lvl="0" indent="0" algn="ctr">
              <a:buNone/>
            </a:pPr>
            <a:r>
              <a:rPr lang="en-US" dirty="0" smtClean="0"/>
              <a:t>    P </a:t>
            </a:r>
            <a:r>
              <a:rPr lang="en-US" dirty="0"/>
              <a:t>= </a:t>
            </a:r>
            <a:r>
              <a:rPr lang="en-US" dirty="0" smtClean="0"/>
              <a:t>p</a:t>
            </a:r>
            <a:r>
              <a:rPr lang="en-US" baseline="-25000" dirty="0" smtClean="0"/>
              <a:t>9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8</a:t>
            </a:r>
            <a:r>
              <a:rPr lang="en-US" dirty="0"/>
              <a:t> p</a:t>
            </a:r>
            <a:r>
              <a:rPr lang="en-US" baseline="-25000" dirty="0"/>
              <a:t>7</a:t>
            </a:r>
            <a:r>
              <a:rPr lang="en-US" dirty="0"/>
              <a:t> p</a:t>
            </a:r>
            <a:r>
              <a:rPr lang="en-US" baseline="-25000" dirty="0"/>
              <a:t>6</a:t>
            </a:r>
            <a:r>
              <a:rPr lang="en-US" dirty="0"/>
              <a:t> p</a:t>
            </a:r>
            <a:r>
              <a:rPr lang="en-US" baseline="-25000" dirty="0"/>
              <a:t>5</a:t>
            </a:r>
            <a:r>
              <a:rPr lang="en-US" dirty="0"/>
              <a:t> p</a:t>
            </a:r>
            <a:r>
              <a:rPr lang="en-US" baseline="-25000" dirty="0"/>
              <a:t>4</a:t>
            </a:r>
            <a:r>
              <a:rPr lang="en-US" dirty="0"/>
              <a:t> p</a:t>
            </a:r>
            <a:r>
              <a:rPr lang="en-US" baseline="-25000" dirty="0"/>
              <a:t>3</a:t>
            </a:r>
            <a:r>
              <a:rPr lang="en-US" dirty="0"/>
              <a:t> p</a:t>
            </a:r>
            <a:r>
              <a:rPr lang="en-US" baseline="-25000" dirty="0"/>
              <a:t>2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p</a:t>
            </a:r>
            <a:r>
              <a:rPr lang="en-US" baseline="-25000" dirty="0"/>
              <a:t>0</a:t>
            </a:r>
            <a:r>
              <a:rPr lang="en-US" dirty="0"/>
              <a:t>   </a:t>
            </a:r>
            <a:r>
              <a:rPr lang="en-US" dirty="0" err="1"/>
              <a:t>và</a:t>
            </a:r>
            <a:r>
              <a:rPr lang="en-US" dirty="0"/>
              <a:t>  P = 3A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/>
              <a:t>diễn</a:t>
            </a:r>
            <a:r>
              <a:rPr lang="en-US" dirty="0"/>
              <a:t> P </a:t>
            </a:r>
            <a:r>
              <a:rPr lang="en-US" dirty="0" err="1"/>
              <a:t>thông</a:t>
            </a:r>
            <a:r>
              <a:rPr lang="en-US" dirty="0"/>
              <a:t> qua A.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86800" cy="655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4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179" y="2286000"/>
            <a:ext cx="8229600" cy="170656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II. </a:t>
            </a:r>
            <a:r>
              <a:rPr lang="en-US" sz="5000" b="1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sz="5000" b="1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có dấu</a:t>
            </a:r>
            <a:endParaRPr lang="en-US" sz="50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553200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0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Số âm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6300" y="2286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vi-VN" sz="2400" dirty="0" smtClean="0"/>
              <a:t>Sign-and-magnitude.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3662065"/>
            <a:ext cx="4940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Số âm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1’</a:t>
            </a:r>
            <a:r>
              <a:rPr lang="vi-VN" sz="2400" dirty="0" smtClean="0"/>
              <a:t>s Complement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0" y="2874665"/>
            <a:ext cx="1968500" cy="66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810000"/>
            <a:ext cx="3886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Số âm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2</a:t>
            </a:r>
            <a:r>
              <a:rPr lang="en-US" sz="2400" dirty="0" smtClean="0"/>
              <a:t>’</a:t>
            </a:r>
            <a:r>
              <a:rPr lang="vi-VN" sz="2400" dirty="0" smtClean="0"/>
              <a:t>s Complement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9" y="2855614"/>
            <a:ext cx="1633133" cy="801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810000"/>
            <a:ext cx="4503394" cy="25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286000"/>
            <a:ext cx="8344123" cy="2222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Số 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thập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thập</a:t>
            </a:r>
            <a:r>
              <a:rPr lang="en-US" sz="4000" dirty="0" smtClean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r>
              <a:rPr lang="en-US" sz="4000" dirty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/>
              <a:t> </a:t>
            </a:r>
            <a:r>
              <a:rPr lang="en-US" sz="4000" dirty="0" smtClean="0"/>
              <a:t>10</a:t>
            </a:r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 7532 = (7532)</a:t>
            </a:r>
            <a:r>
              <a:rPr lang="en-US" sz="4000" baseline="-25000" dirty="0" smtClean="0"/>
              <a:t>10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/>
              <a:t>	</a:t>
            </a:r>
            <a:r>
              <a:rPr lang="en-US" sz="4000" dirty="0" smtClean="0"/>
              <a:t>= 7x10</a:t>
            </a:r>
            <a:r>
              <a:rPr lang="en-US" sz="4000" baseline="30000" dirty="0" smtClean="0"/>
              <a:t>3</a:t>
            </a:r>
            <a:r>
              <a:rPr lang="en-US" sz="4000" dirty="0" smtClean="0"/>
              <a:t>  </a:t>
            </a:r>
            <a:r>
              <a:rPr lang="en-US" sz="4000" dirty="0"/>
              <a:t>+ 5x10</a:t>
            </a:r>
            <a:r>
              <a:rPr lang="en-US" sz="4000" baseline="30000" dirty="0"/>
              <a:t>2</a:t>
            </a:r>
            <a:r>
              <a:rPr lang="en-US" sz="4000" dirty="0"/>
              <a:t>  + 3x10</a:t>
            </a:r>
            <a:r>
              <a:rPr lang="en-US" sz="4000" baseline="30000" dirty="0"/>
              <a:t>1</a:t>
            </a:r>
            <a:r>
              <a:rPr lang="en-US" sz="4000" dirty="0"/>
              <a:t>  + 2x10</a:t>
            </a:r>
            <a:r>
              <a:rPr lang="en-US" sz="4000" baseline="30000" dirty="0"/>
              <a:t>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70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057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sign-and-magnitude </a:t>
            </a:r>
            <a:r>
              <a:rPr lang="en-US" sz="2400" b="1" dirty="0" smtClean="0"/>
              <a:t>Addition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3180481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   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2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ta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2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2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đặt</a:t>
            </a:r>
            <a:r>
              <a:rPr lang="en-US" sz="2400" dirty="0"/>
              <a:t> bit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   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2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, ta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đem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1’s Complement Addition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86000"/>
            <a:ext cx="6019800" cy="4142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2</a:t>
            </a:r>
            <a:r>
              <a:rPr lang="en-US" sz="2400" b="1" dirty="0" smtClean="0"/>
              <a:t>’s </a:t>
            </a:r>
            <a:r>
              <a:rPr lang="en-US" sz="2400" b="1" dirty="0"/>
              <a:t>Complement Addition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8696"/>
            <a:ext cx="5791200" cy="4075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2</a:t>
            </a:r>
            <a:r>
              <a:rPr lang="en-US" sz="2400" b="1" dirty="0" smtClean="0"/>
              <a:t>’s </a:t>
            </a:r>
            <a:r>
              <a:rPr lang="en-US" sz="2400" b="1" dirty="0"/>
              <a:t>Complement </a:t>
            </a:r>
            <a:r>
              <a:rPr lang="vi-VN" sz="2400" b="1" dirty="0" smtClean="0"/>
              <a:t>Subtraction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70" y="1524000"/>
            <a:ext cx="3985260" cy="517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Phép cộng và phép trừ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600200"/>
            <a:ext cx="6134100" cy="5017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Bộ đơn vị cộng và trừ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676400"/>
            <a:ext cx="7391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Bộ đơn vị cộng và trừ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37338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-</a:t>
            </a:r>
            <a:r>
              <a:rPr lang="vi-VN" sz="3200" dirty="0"/>
              <a:t>2</a:t>
            </a:r>
            <a:r>
              <a:rPr lang="vi-VN" sz="3200" baseline="30000" dirty="0"/>
              <a:t>n-1</a:t>
            </a:r>
            <a:r>
              <a:rPr lang="vi-VN" sz="3200" dirty="0"/>
              <a:t> </a:t>
            </a:r>
            <a:r>
              <a:rPr lang="vi-VN" sz="3200" dirty="0" smtClean="0"/>
              <a:t>&lt; </a:t>
            </a:r>
            <a:r>
              <a:rPr lang="vi-VN" sz="3200" dirty="0" smtClean="0"/>
              <a:t>N &lt;</a:t>
            </a:r>
            <a:r>
              <a:rPr lang="vi-VN" sz="3200" dirty="0" smtClean="0"/>
              <a:t> </a:t>
            </a:r>
            <a:r>
              <a:rPr lang="vi-VN" sz="3200" dirty="0"/>
              <a:t>2</a:t>
            </a:r>
            <a:r>
              <a:rPr lang="vi-VN" sz="3200" baseline="30000" dirty="0"/>
              <a:t>n-1</a:t>
            </a:r>
            <a:r>
              <a:rPr lang="vi-VN" sz="3200" dirty="0"/>
              <a:t> –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Bộ đơn vị cộng và trừ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731519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vi-VN" dirty="0" smtClean="0"/>
              <a:t>Bộ đơn vị cộng và trừ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82" y="2190750"/>
            <a:ext cx="6156036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1000"/>
            <a:ext cx="7696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/>
              <a:t> </a:t>
            </a:r>
            <a:r>
              <a:rPr lang="en-US" sz="4500" b="1" dirty="0" err="1" smtClean="0"/>
              <a:t>nhị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nhị</a:t>
            </a:r>
            <a:r>
              <a:rPr lang="en-US" sz="4000" dirty="0" smtClean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r>
              <a:rPr lang="en-US" sz="4000" dirty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/>
              <a:t> </a:t>
            </a:r>
            <a:r>
              <a:rPr lang="en-US" sz="4000" dirty="0" smtClean="0"/>
              <a:t>2</a:t>
            </a:r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	(</a:t>
            </a:r>
            <a:r>
              <a:rPr lang="en-US" sz="4000" dirty="0"/>
              <a:t>1101)</a:t>
            </a:r>
            <a:r>
              <a:rPr lang="en-US" sz="4000" baseline="-25000" dirty="0"/>
              <a:t>2</a:t>
            </a:r>
            <a:r>
              <a:rPr lang="en-US" sz="4000" dirty="0"/>
              <a:t> </a:t>
            </a:r>
            <a:r>
              <a:rPr lang="en-US" sz="4000" dirty="0" smtClean="0"/>
              <a:t> = </a:t>
            </a:r>
            <a:r>
              <a:rPr lang="en-US" sz="4000" dirty="0"/>
              <a:t>1x2</a:t>
            </a:r>
            <a:r>
              <a:rPr lang="en-US" sz="4000" baseline="30000" dirty="0"/>
              <a:t>3</a:t>
            </a:r>
            <a:r>
              <a:rPr lang="en-US" sz="4000" dirty="0"/>
              <a:t> + 1x2</a:t>
            </a:r>
            <a:r>
              <a:rPr lang="en-US" sz="4000" baseline="30000" dirty="0"/>
              <a:t>2</a:t>
            </a:r>
            <a:r>
              <a:rPr lang="en-US" sz="4000" dirty="0"/>
              <a:t> + 0x2</a:t>
            </a:r>
            <a:r>
              <a:rPr lang="en-US" sz="4000" baseline="30000" dirty="0"/>
              <a:t>1</a:t>
            </a:r>
            <a:r>
              <a:rPr lang="en-US" sz="4000" dirty="0"/>
              <a:t> + </a:t>
            </a:r>
            <a:r>
              <a:rPr lang="en-US" sz="4000" dirty="0" smtClean="0"/>
              <a:t>1x2</a:t>
            </a:r>
            <a:r>
              <a:rPr lang="en-US" sz="4000" baseline="30000" dirty="0" smtClean="0"/>
              <a:t>0</a:t>
            </a:r>
          </a:p>
          <a:p>
            <a:pPr marL="0" indent="0">
              <a:buNone/>
              <a:tabLst>
                <a:tab pos="2684463" algn="l"/>
              </a:tabLst>
            </a:pPr>
            <a:r>
              <a:rPr lang="en-US" sz="4000" dirty="0" smtClean="0"/>
              <a:t>	= (13)</a:t>
            </a:r>
            <a:r>
              <a:rPr lang="en-US" sz="4000" baseline="-25000" dirty="0" smtClean="0"/>
              <a:t>10</a:t>
            </a:r>
            <a:r>
              <a:rPr lang="en-US" sz="4000" dirty="0" smtClean="0"/>
              <a:t> </a:t>
            </a:r>
            <a:endParaRPr lang="en-US" sz="4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6348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/>
              <a:t> </a:t>
            </a:r>
            <a:r>
              <a:rPr lang="en-US" sz="4500" b="1" dirty="0" err="1" smtClean="0"/>
              <a:t>bát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bát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đếm</a:t>
            </a:r>
            <a:r>
              <a:rPr lang="en-US" sz="4000" dirty="0"/>
              <a:t> </a:t>
            </a:r>
            <a:r>
              <a:rPr lang="en-US" sz="4000" dirty="0" err="1" smtClean="0"/>
              <a:t>dùng</a:t>
            </a:r>
            <a:r>
              <a:rPr lang="en-US" sz="4000" dirty="0" smtClean="0"/>
              <a:t> </a:t>
            </a:r>
            <a:r>
              <a:rPr lang="en-US" sz="4000" dirty="0" err="1" smtClean="0"/>
              <a:t>cơ</a:t>
            </a:r>
            <a:r>
              <a:rPr lang="en-US" sz="4000" dirty="0" smtClean="0"/>
              <a:t> </a:t>
            </a:r>
            <a:r>
              <a:rPr lang="en-US" sz="4000" dirty="0" err="1"/>
              <a:t>số</a:t>
            </a:r>
            <a:r>
              <a:rPr lang="en-US" sz="4000" dirty="0"/>
              <a:t> 8 </a:t>
            </a:r>
            <a:endParaRPr lang="en-US" sz="4000" dirty="0" smtClean="0"/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4000" dirty="0"/>
              <a:t> (204)</a:t>
            </a:r>
            <a:r>
              <a:rPr lang="en-US" sz="4000" baseline="-25000" dirty="0"/>
              <a:t>8 </a:t>
            </a:r>
            <a:r>
              <a:rPr lang="en-US" sz="4000" baseline="-25000" dirty="0" smtClean="0"/>
              <a:t> </a:t>
            </a:r>
            <a:r>
              <a:rPr lang="en-US" sz="4000" dirty="0" smtClean="0"/>
              <a:t>= </a:t>
            </a:r>
            <a:r>
              <a:rPr lang="en-US" sz="4000" dirty="0"/>
              <a:t>2x8</a:t>
            </a:r>
            <a:r>
              <a:rPr lang="en-US" sz="4000" baseline="30000" dirty="0"/>
              <a:t>2</a:t>
            </a:r>
            <a:r>
              <a:rPr lang="en-US" sz="4000" dirty="0"/>
              <a:t>  + 0x8</a:t>
            </a:r>
            <a:r>
              <a:rPr lang="en-US" sz="4000" baseline="30000" dirty="0"/>
              <a:t>1</a:t>
            </a:r>
            <a:r>
              <a:rPr lang="en-US" sz="4000" dirty="0"/>
              <a:t>  + 4x8</a:t>
            </a:r>
            <a:r>
              <a:rPr lang="en-US" sz="4000" baseline="30000" dirty="0"/>
              <a:t>0</a:t>
            </a:r>
            <a:endParaRPr lang="en-US" sz="4000" baseline="30000" dirty="0" smtClean="0"/>
          </a:p>
          <a:p>
            <a:pPr marL="0" indent="0">
              <a:buNone/>
              <a:tabLst>
                <a:tab pos="2452688" algn="l"/>
              </a:tabLst>
            </a:pPr>
            <a:r>
              <a:rPr lang="en-US" sz="4000" dirty="0" smtClean="0"/>
              <a:t>                     	= </a:t>
            </a:r>
            <a:r>
              <a:rPr lang="en-US" sz="4000" dirty="0"/>
              <a:t>(68)</a:t>
            </a:r>
            <a:r>
              <a:rPr lang="en-US" sz="4000" baseline="-25000" dirty="0"/>
              <a:t>10</a:t>
            </a:r>
            <a:endParaRPr lang="en-US" sz="4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7851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Hệ</a:t>
            </a:r>
            <a:r>
              <a:rPr lang="en-US" sz="4500" b="1" dirty="0"/>
              <a:t> </a:t>
            </a:r>
            <a:r>
              <a:rPr lang="en-US" sz="4500" b="1" dirty="0" err="1" smtClean="0"/>
              <a:t>thập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lục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phân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3700" dirty="0" err="1"/>
              <a:t>Hệ</a:t>
            </a:r>
            <a:r>
              <a:rPr lang="en-US" sz="3700" dirty="0"/>
              <a:t> </a:t>
            </a:r>
            <a:r>
              <a:rPr lang="en-US" sz="3700" dirty="0" err="1" smtClean="0"/>
              <a:t>thập</a:t>
            </a:r>
            <a:r>
              <a:rPr lang="en-US" sz="3700" dirty="0" smtClean="0"/>
              <a:t> </a:t>
            </a:r>
            <a:r>
              <a:rPr lang="en-US" sz="3700" dirty="0" err="1" smtClean="0"/>
              <a:t>lục</a:t>
            </a:r>
            <a:r>
              <a:rPr lang="en-US" sz="3700" dirty="0" smtClean="0"/>
              <a:t> </a:t>
            </a:r>
            <a:r>
              <a:rPr lang="en-US" sz="3700" dirty="0" err="1"/>
              <a:t>phân</a:t>
            </a:r>
            <a:r>
              <a:rPr lang="en-US" sz="3700" dirty="0"/>
              <a:t> </a:t>
            </a:r>
            <a:r>
              <a:rPr lang="en-US" sz="3700" dirty="0" err="1" smtClean="0"/>
              <a:t>là</a:t>
            </a:r>
            <a:r>
              <a:rPr lang="en-US" sz="3700" dirty="0" smtClean="0"/>
              <a:t> </a:t>
            </a:r>
            <a:r>
              <a:rPr lang="en-US" sz="3700" dirty="0" err="1"/>
              <a:t>hệ</a:t>
            </a:r>
            <a:r>
              <a:rPr lang="en-US" sz="3700" dirty="0"/>
              <a:t> </a:t>
            </a:r>
            <a:r>
              <a:rPr lang="en-US" sz="3700" dirty="0" err="1"/>
              <a:t>đếm</a:t>
            </a:r>
            <a:r>
              <a:rPr lang="en-US" sz="3700" dirty="0"/>
              <a:t> </a:t>
            </a:r>
            <a:r>
              <a:rPr lang="en-US" sz="3700" dirty="0" err="1" smtClean="0"/>
              <a:t>dùng</a:t>
            </a:r>
            <a:r>
              <a:rPr lang="en-US" sz="3700" dirty="0" smtClean="0"/>
              <a:t> </a:t>
            </a:r>
            <a:r>
              <a:rPr lang="en-US" sz="3700" dirty="0" err="1" smtClean="0"/>
              <a:t>cơ</a:t>
            </a:r>
            <a:r>
              <a:rPr lang="en-US" sz="3700" dirty="0" smtClean="0"/>
              <a:t> </a:t>
            </a:r>
            <a:r>
              <a:rPr lang="en-US" sz="3700" dirty="0" err="1"/>
              <a:t>số</a:t>
            </a:r>
            <a:r>
              <a:rPr lang="en-US" sz="3700" dirty="0"/>
              <a:t> </a:t>
            </a:r>
            <a:r>
              <a:rPr lang="en-US" sz="3700" dirty="0" smtClean="0"/>
              <a:t>16</a:t>
            </a:r>
          </a:p>
          <a:p>
            <a:r>
              <a:rPr lang="en-US" sz="4000" dirty="0" err="1" smtClean="0"/>
              <a:t>Ví</a:t>
            </a:r>
            <a:r>
              <a:rPr lang="en-US" sz="4000" dirty="0" smtClean="0"/>
              <a:t> </a:t>
            </a:r>
            <a:r>
              <a:rPr lang="en-US" sz="4000" dirty="0" err="1" smtClean="0"/>
              <a:t>dụ</a:t>
            </a:r>
            <a:r>
              <a:rPr lang="en-US" sz="4000" dirty="0" smtClean="0"/>
              <a:t>:</a:t>
            </a:r>
          </a:p>
          <a:p>
            <a:pPr marL="0" indent="0">
              <a:buNone/>
              <a:tabLst>
                <a:tab pos="465138" algn="l"/>
              </a:tabLst>
            </a:pPr>
            <a:r>
              <a:rPr lang="en-US" sz="3700" dirty="0"/>
              <a:t>	</a:t>
            </a:r>
            <a:r>
              <a:rPr lang="en-US" sz="3700" dirty="0" smtClean="0"/>
              <a:t>A74FH = </a:t>
            </a:r>
            <a:r>
              <a:rPr lang="en-US" sz="3700" dirty="0"/>
              <a:t>Ax16</a:t>
            </a:r>
            <a:r>
              <a:rPr lang="en-US" sz="3700" baseline="30000" dirty="0"/>
              <a:t>3</a:t>
            </a:r>
            <a:r>
              <a:rPr lang="en-US" sz="3700" dirty="0"/>
              <a:t> + 7x16</a:t>
            </a:r>
            <a:r>
              <a:rPr lang="en-US" sz="3700" baseline="30000" dirty="0"/>
              <a:t>2</a:t>
            </a:r>
            <a:r>
              <a:rPr lang="en-US" sz="3700" dirty="0"/>
              <a:t> + 4x16</a:t>
            </a:r>
            <a:r>
              <a:rPr lang="en-US" sz="3700" baseline="30000" dirty="0"/>
              <a:t>1</a:t>
            </a:r>
            <a:r>
              <a:rPr lang="en-US" sz="3700" dirty="0"/>
              <a:t> + </a:t>
            </a:r>
            <a:r>
              <a:rPr lang="en-US" sz="3700" dirty="0" smtClean="0"/>
              <a:t>Fx16</a:t>
            </a:r>
            <a:r>
              <a:rPr lang="en-US" sz="3700" baseline="30000" dirty="0" smtClean="0"/>
              <a:t>0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sz="3700" dirty="0"/>
              <a:t>	</a:t>
            </a:r>
            <a:r>
              <a:rPr lang="en-US" sz="3700" dirty="0" smtClean="0"/>
              <a:t>= </a:t>
            </a:r>
            <a:r>
              <a:rPr lang="en-US" sz="3700" dirty="0"/>
              <a:t>10x16</a:t>
            </a:r>
            <a:r>
              <a:rPr lang="en-US" sz="3700" baseline="30000" dirty="0"/>
              <a:t>2</a:t>
            </a:r>
            <a:r>
              <a:rPr lang="en-US" sz="3700" dirty="0"/>
              <a:t> + 7x16</a:t>
            </a:r>
            <a:r>
              <a:rPr lang="en-US" sz="3700" baseline="30000" dirty="0"/>
              <a:t>2</a:t>
            </a:r>
            <a:r>
              <a:rPr lang="en-US" sz="3700" dirty="0"/>
              <a:t> + 4x16</a:t>
            </a:r>
            <a:r>
              <a:rPr lang="en-US" sz="3700" baseline="30000" dirty="0"/>
              <a:t>1</a:t>
            </a:r>
            <a:r>
              <a:rPr lang="en-US" sz="3700" dirty="0"/>
              <a:t> + </a:t>
            </a:r>
            <a:r>
              <a:rPr lang="en-US" sz="3700" dirty="0" smtClean="0"/>
              <a:t>15x16</a:t>
            </a:r>
            <a:r>
              <a:rPr lang="en-US" sz="3700" baseline="30000" dirty="0" smtClean="0"/>
              <a:t>0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sz="3700" dirty="0" smtClean="0"/>
              <a:t>	= (42831)</a:t>
            </a:r>
            <a:r>
              <a:rPr lang="en-US" sz="3700" baseline="-25000" dirty="0" smtClean="0"/>
              <a:t>10</a:t>
            </a:r>
            <a:endParaRPr lang="en-US" sz="37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1418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500" dirty="0" smtClean="0"/>
                  <a:t>Thập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3500" dirty="0" smtClean="0"/>
                  <a:t> </a:t>
                </a:r>
                <a:r>
                  <a:rPr lang="en-US" sz="3500" dirty="0" err="1" smtClean="0"/>
                  <a:t>nhị</a:t>
                </a:r>
                <a:r>
                  <a:rPr lang="en-US" sz="3500" dirty="0" smtClean="0"/>
                  <a:t>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:</a:t>
                </a: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r>
                  <a:rPr lang="en-US" sz="3700" dirty="0" smtClean="0"/>
                  <a:t>  </a:t>
                </a:r>
                <a:r>
                  <a:rPr lang="en-US" sz="3000" dirty="0" smtClean="0"/>
                  <a:t>35 : 2 = 17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1</a:t>
                </a: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r>
                  <a:rPr lang="en-US" sz="3000" dirty="0" smtClean="0"/>
                  <a:t>17 : 2 = 8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1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8 : 2 = 4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0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4 : 2 = 2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0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2 : 2 = 1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0</a:t>
                </a:r>
              </a:p>
              <a:p>
                <a:pPr marL="0" indent="0" algn="ctr">
                  <a:buNone/>
                </a:pPr>
                <a:r>
                  <a:rPr lang="en-US" sz="3000" dirty="0" smtClean="0"/>
                  <a:t>  1 : 2 = 0 </a:t>
                </a:r>
                <a:r>
                  <a:rPr lang="en-US" sz="3000" dirty="0" err="1" smtClean="0"/>
                  <a:t>dư</a:t>
                </a:r>
                <a:r>
                  <a:rPr lang="en-US" sz="3000" dirty="0" smtClean="0"/>
                  <a:t> 1 </a:t>
                </a:r>
              </a:p>
              <a:p>
                <a:pPr marL="0" indent="0">
                  <a:buNone/>
                  <a:tabLst>
                    <a:tab pos="2452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3600" dirty="0" smtClean="0"/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/>
                        <m:t>35</m:t>
                      </m:r>
                      <m:r>
                        <m:rPr>
                          <m:nor/>
                        </m:rPr>
                        <a:rPr lang="en-US" sz="3600" dirty="0" smtClean="0"/>
                        <m:t>)</m:t>
                      </m:r>
                      <m:r>
                        <m:rPr>
                          <m:nor/>
                        </m:rPr>
                        <a:rPr lang="en-US" sz="3600" baseline="-25000" dirty="0" smtClean="0"/>
                        <m:t>10</m:t>
                      </m:r>
                      <m:r>
                        <a:rPr lang="en-US" sz="3600" b="0" i="0" smtClean="0">
                          <a:latin typeface="Cambria Math" charset="0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600" dirty="0" smtClean="0"/>
                        <m:t>(</m:t>
                      </m:r>
                      <m:r>
                        <m:rPr>
                          <m:nor/>
                        </m:rPr>
                        <a:rPr lang="en-US" sz="3600" b="0" i="0" dirty="0" smtClean="0"/>
                        <m:t>100011</m:t>
                      </m:r>
                      <m:r>
                        <m:rPr>
                          <m:nor/>
                        </m:rPr>
                        <a:rPr lang="en-US" sz="3600" dirty="0" smtClean="0"/>
                        <m:t>)</m:t>
                      </m:r>
                      <m:r>
                        <m:rPr>
                          <m:nor/>
                        </m:rPr>
                        <a:rPr lang="en-US" sz="3600" b="0" i="0" baseline="-25000" dirty="0" smtClean="0"/>
                        <m:t>2</m:t>
                      </m:r>
                    </m:oMath>
                  </m:oMathPara>
                </a14:m>
                <a:endParaRPr lang="en-US" sz="3600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2"/>
                <a:stretch>
                  <a:fillRect l="-1754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1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3500" dirty="0" err="1" smtClean="0"/>
                  <a:t>Nhị</a:t>
                </a:r>
                <a:r>
                  <a:rPr lang="en-US" sz="3500" dirty="0" smtClean="0"/>
                  <a:t>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 </a:t>
                </a:r>
                <a14:m>
                  <m:oMath xmlns:m="http://schemas.openxmlformats.org/officeDocument/2006/math">
                    <m:r>
                      <a:rPr lang="en-US" sz="3500" i="1" smtClean="0">
                        <a:latin typeface="Cambria Math"/>
                        <a:ea typeface="Cambria Math"/>
                      </a:rPr>
                      <m:t>⟶</m:t>
                    </m:r>
                  </m:oMath>
                </a14:m>
                <a:r>
                  <a:rPr lang="en-US" sz="3500" dirty="0" smtClean="0"/>
                  <a:t> thập </a:t>
                </a:r>
                <a:r>
                  <a:rPr lang="en-US" sz="3500" dirty="0" err="1" smtClean="0"/>
                  <a:t>phân</a:t>
                </a:r>
                <a:r>
                  <a:rPr lang="en-US" sz="3500" dirty="0" smtClean="0"/>
                  <a:t>:</a:t>
                </a:r>
              </a:p>
              <a:p>
                <a:pPr marL="0" indent="0">
                  <a:buNone/>
                </a:pPr>
                <a:endParaRPr lang="en-US" sz="3500" dirty="0" smtClean="0"/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r>
                  <a:rPr lang="en-US" sz="3500" dirty="0" smtClean="0"/>
                  <a:t>1x2</a:t>
                </a:r>
                <a:r>
                  <a:rPr lang="en-US" sz="3500" baseline="30000" dirty="0" smtClean="0"/>
                  <a:t>5</a:t>
                </a:r>
                <a:r>
                  <a:rPr lang="en-US" sz="3500" dirty="0" smtClean="0"/>
                  <a:t> + </a:t>
                </a:r>
                <a:r>
                  <a:rPr lang="en-US" sz="3500" dirty="0"/>
                  <a:t>0</a:t>
                </a:r>
                <a:r>
                  <a:rPr lang="en-US" sz="3500" dirty="0" smtClean="0"/>
                  <a:t>x2</a:t>
                </a:r>
                <a:r>
                  <a:rPr lang="en-US" sz="3500" baseline="30000" dirty="0" smtClean="0"/>
                  <a:t>4 </a:t>
                </a:r>
                <a:r>
                  <a:rPr lang="en-US" sz="3500" dirty="0"/>
                  <a:t>+ </a:t>
                </a:r>
                <a:r>
                  <a:rPr lang="en-US" sz="3500" dirty="0" smtClean="0"/>
                  <a:t>0x2</a:t>
                </a:r>
                <a:r>
                  <a:rPr lang="en-US" sz="3500" baseline="30000" dirty="0"/>
                  <a:t>3</a:t>
                </a:r>
                <a:r>
                  <a:rPr lang="en-US" sz="3500" baseline="30000" dirty="0" smtClean="0"/>
                  <a:t> </a:t>
                </a:r>
                <a:r>
                  <a:rPr lang="en-US" sz="3500" dirty="0"/>
                  <a:t>+ </a:t>
                </a:r>
                <a:r>
                  <a:rPr lang="en-US" sz="3500" dirty="0" smtClean="0"/>
                  <a:t>0x2</a:t>
                </a:r>
                <a:r>
                  <a:rPr lang="en-US" sz="3500" baseline="30000" dirty="0" smtClean="0"/>
                  <a:t>2</a:t>
                </a:r>
                <a:r>
                  <a:rPr lang="en-US" sz="3500" dirty="0" smtClean="0"/>
                  <a:t> </a:t>
                </a:r>
                <a:r>
                  <a:rPr lang="en-US" sz="3500" dirty="0"/>
                  <a:t>+ 1</a:t>
                </a:r>
                <a:r>
                  <a:rPr lang="en-US" sz="3500" dirty="0" smtClean="0"/>
                  <a:t>x2</a:t>
                </a:r>
                <a:r>
                  <a:rPr lang="en-US" sz="3500" baseline="30000" dirty="0" smtClean="0"/>
                  <a:t>1</a:t>
                </a:r>
                <a:r>
                  <a:rPr lang="en-US" sz="3500" dirty="0" smtClean="0"/>
                  <a:t> </a:t>
                </a:r>
                <a:r>
                  <a:rPr lang="en-US" sz="3500" dirty="0"/>
                  <a:t>+ </a:t>
                </a:r>
                <a:r>
                  <a:rPr lang="en-US" sz="3500" dirty="0" smtClean="0"/>
                  <a:t>1x2</a:t>
                </a:r>
                <a:r>
                  <a:rPr lang="en-US" sz="3500" baseline="30000" dirty="0" smtClean="0"/>
                  <a:t>0 </a:t>
                </a:r>
                <a:r>
                  <a:rPr lang="en-US" sz="3500" dirty="0" smtClean="0"/>
                  <a:t> = 35</a:t>
                </a:r>
                <a:r>
                  <a:rPr lang="en-US" sz="3500" baseline="30000" dirty="0" smtClean="0"/>
                  <a:t> </a:t>
                </a:r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  <a:tabLst>
                    <a:tab pos="2743200" algn="l"/>
                  </a:tabLst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m:rPr>
                        <m:nor/>
                      </m:rPr>
                      <a:rPr lang="en-US" sz="3600" dirty="0" smtClean="0"/>
                      <m:t>(</m:t>
                    </m:r>
                    <m:r>
                      <m:rPr>
                        <m:nor/>
                      </m:rPr>
                      <a:rPr lang="en-US" sz="3600" b="0" i="0" dirty="0" smtClean="0"/>
                      <m:t>100011</m:t>
                    </m:r>
                    <m:r>
                      <m:rPr>
                        <m:nor/>
                      </m:rPr>
                      <a:rPr lang="en-US" sz="3600" dirty="0" smtClean="0"/>
                      <m:t>)</m:t>
                    </m:r>
                    <m:r>
                      <m:rPr>
                        <m:nor/>
                      </m:rPr>
                      <a:rPr lang="en-US" sz="3600" b="0" i="0" baseline="-25000" dirty="0" smtClean="0"/>
                      <m:t>2</m:t>
                    </m:r>
                  </m:oMath>
                </a14:m>
                <a:r>
                  <a:rPr lang="en-US" sz="3600" baseline="30000" dirty="0" smtClean="0"/>
                  <a:t> 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dirty="0" smtClean="0"/>
                      <m:t>(</m:t>
                    </m:r>
                    <m:r>
                      <m:rPr>
                        <m:nor/>
                      </m:rPr>
                      <a:rPr lang="en-US" sz="3600" b="0" i="0" dirty="0" smtClean="0"/>
                      <m:t>35</m:t>
                    </m:r>
                    <m:r>
                      <m:rPr>
                        <m:nor/>
                      </m:rPr>
                      <a:rPr lang="en-US" sz="3600" dirty="0" smtClean="0"/>
                      <m:t>)</m:t>
                    </m:r>
                    <m:r>
                      <m:rPr>
                        <m:nor/>
                      </m:rPr>
                      <a:rPr lang="en-US" sz="3600" baseline="-25000" dirty="0" smtClean="0"/>
                      <m:t>10</m:t>
                    </m:r>
                  </m:oMath>
                </a14:m>
                <a:endParaRPr lang="en-US" sz="3600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800600"/>
              </a:xfrm>
              <a:blipFill rotWithShape="1">
                <a:blip r:embed="rId2"/>
                <a:stretch>
                  <a:fillRect l="-1754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4500" b="1" dirty="0" err="1" smtClean="0"/>
              <a:t>Chuyển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đổi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giữa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các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cơ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số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Nhị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 </a:t>
            </a:r>
            <a:r>
              <a:rPr lang="en-US" sz="3500" dirty="0" err="1" smtClean="0"/>
              <a:t>và</a:t>
            </a:r>
            <a:r>
              <a:rPr lang="en-US" sz="3500" dirty="0" smtClean="0"/>
              <a:t> </a:t>
            </a:r>
            <a:r>
              <a:rPr lang="en-US" sz="3500" dirty="0" err="1" smtClean="0"/>
              <a:t>bát</a:t>
            </a:r>
            <a:r>
              <a:rPr lang="en-US" sz="3500" dirty="0" smtClean="0"/>
              <a:t> </a:t>
            </a:r>
            <a:r>
              <a:rPr lang="en-US" sz="3500" dirty="0" err="1" smtClean="0"/>
              <a:t>phân</a:t>
            </a:r>
            <a:r>
              <a:rPr lang="en-US" sz="3500" dirty="0" smtClean="0"/>
              <a:t>:</a:t>
            </a:r>
          </a:p>
          <a:p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 algn="ctr">
              <a:buNone/>
            </a:pPr>
            <a:endParaRPr lang="en-US" sz="35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438400"/>
            <a:ext cx="6035317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867400"/>
                <a:ext cx="9144000" cy="618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4526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nor/>
                        </m:rPr>
                        <a:rPr lang="en-US" sz="3500" dirty="0" smtClean="0"/>
                        <m:t>(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725</m:t>
                      </m:r>
                      <m:r>
                        <m:rPr>
                          <m:nor/>
                        </m:rPr>
                        <a:rPr lang="en-US" sz="3500" dirty="0" smtClean="0"/>
                        <m:t>)</m:t>
                      </m:r>
                      <m:r>
                        <a:rPr lang="en-US" sz="3500" b="0" i="0" baseline="-25000" dirty="0" smtClean="0">
                          <a:latin typeface="Cambria Math"/>
                        </a:rPr>
                        <m:t>8</m:t>
                      </m:r>
                      <m:r>
                        <a:rPr lang="en-US" sz="35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 dirty="0" smtClean="0"/>
                        <m:t>(</m:t>
                      </m:r>
                      <m:r>
                        <m:rPr>
                          <m:nor/>
                        </m:rPr>
                        <a:rPr lang="en-US" sz="3500" b="0" i="0" dirty="0" smtClean="0"/>
                        <m:t>111010101</m:t>
                      </m:r>
                      <m:r>
                        <m:rPr>
                          <m:nor/>
                        </m:rPr>
                        <a:rPr lang="en-US" sz="3500" dirty="0" smtClean="0"/>
                        <m:t>)</m:t>
                      </m:r>
                      <m:r>
                        <m:rPr>
                          <m:nor/>
                        </m:rPr>
                        <a:rPr lang="en-US" sz="3500" b="0" i="0" baseline="-25000" dirty="0" smtClean="0"/>
                        <m:t>2</m:t>
                      </m:r>
                    </m:oMath>
                  </m:oMathPara>
                </a14:m>
                <a:endParaRPr lang="en-US" sz="3500" baseline="30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67400"/>
                <a:ext cx="9144000" cy="6185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4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507</Words>
  <Application>Microsoft Macintosh PowerPoint</Application>
  <PresentationFormat>On-screen Show (4:3)</PresentationFormat>
  <Paragraphs>104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Cambria Math</vt:lpstr>
      <vt:lpstr>Times New Roman</vt:lpstr>
      <vt:lpstr>Arial</vt:lpstr>
      <vt:lpstr>Office Theme</vt:lpstr>
      <vt:lpstr>Nội Dung Thuyết Trình</vt:lpstr>
      <vt:lpstr> </vt:lpstr>
      <vt:lpstr>Hệ thập phân</vt:lpstr>
      <vt:lpstr>Hệ nhị phân</vt:lpstr>
      <vt:lpstr>Hệ bát phân</vt:lpstr>
      <vt:lpstr>Hệ thập lục phân</vt:lpstr>
      <vt:lpstr>Chuyển đổi giữa các cơ số</vt:lpstr>
      <vt:lpstr>Chuyển đổi giữa các cơ số</vt:lpstr>
      <vt:lpstr>Chuyển đổi giữa các cơ số</vt:lpstr>
      <vt:lpstr>Chuyển đổi giữa các cơ số</vt:lpstr>
      <vt:lpstr>PowerPoint Presentation</vt:lpstr>
      <vt:lpstr>Phép cộng của 2 số nhị phân </vt:lpstr>
      <vt:lpstr> Phép cộng của 2 số nhị phân</vt:lpstr>
      <vt:lpstr>PowerPoint Presentation</vt:lpstr>
      <vt:lpstr> Phép cộng của 2 số nhị phân</vt:lpstr>
      <vt:lpstr> Phép cộng của 2 số nhị phân</vt:lpstr>
      <vt:lpstr> Phép cộng của 2 số nhị phân</vt:lpstr>
      <vt:lpstr>PowerPoint Presentation</vt:lpstr>
      <vt:lpstr>PowerPoint Presentation</vt:lpstr>
      <vt:lpstr>PowerPoint Presentation</vt:lpstr>
      <vt:lpstr>Ripple-Carry Adder</vt:lpstr>
      <vt:lpstr>Ví dụ</vt:lpstr>
      <vt:lpstr>PowerPoint Presentation</vt:lpstr>
      <vt:lpstr>PowerPoint Presentation</vt:lpstr>
      <vt:lpstr>PowerPoint Presentation</vt:lpstr>
      <vt:lpstr>Số âm</vt:lpstr>
      <vt:lpstr>Số âm</vt:lpstr>
      <vt:lpstr>Số âm</vt:lpstr>
      <vt:lpstr>Số âm</vt:lpstr>
      <vt:lpstr>Phép cộng và phép trừ</vt:lpstr>
      <vt:lpstr>Phép cộng và phép trừ</vt:lpstr>
      <vt:lpstr>Phép cộng và phép trừ</vt:lpstr>
      <vt:lpstr>Phép cộng và phép trừ</vt:lpstr>
      <vt:lpstr>Phép cộng và phép trừ</vt:lpstr>
      <vt:lpstr>Bộ đơn vị cộng và trừ</vt:lpstr>
      <vt:lpstr>Bộ đơn vị cộng và trừ</vt:lpstr>
      <vt:lpstr>Bộ đơn vị cộng và trừ</vt:lpstr>
      <vt:lpstr>Bộ đơn vị cộng và trừ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KaKa</dc:creator>
  <cp:lastModifiedBy>Microsoft Office User</cp:lastModifiedBy>
  <cp:revision>29</cp:revision>
  <dcterms:created xsi:type="dcterms:W3CDTF">2015-09-27T06:26:28Z</dcterms:created>
  <dcterms:modified xsi:type="dcterms:W3CDTF">2015-09-27T16:14:49Z</dcterms:modified>
</cp:coreProperties>
</file>