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2" r:id="rId10"/>
    <p:sldId id="273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0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320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2A297-0999-4926-8DCE-37C20BC4D99F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DED4-7FC9-4707-AFB3-0EF4A750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DED4-7FC9-4707-AFB3-0EF4A750E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F32-8920-498A-BBA5-DBA2D6594B6B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7164-E6DD-487A-9226-CF23F743E175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E85-D42E-4AD2-BC41-C9320F44BA9F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1DD3-E016-4475-B332-580696F034BA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E7B-2905-4573-9381-2C1E6C08FE12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58F-28AA-4E33-8922-0DFEE13B833A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AD-2D2A-47A4-AAAA-72AB879242DB}" type="datetime1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DA03-C24B-4BBC-AC2A-CCABC5A134EF}" type="datetime1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0B64-0BC9-4ECF-9389-D809FE7655C6}" type="datetime1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10D-5BEE-44C3-9CBB-1647E1AAEC49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23E-ECC7-43C7-A09E-DD9AB3749EED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7C0A-3B8A-4290-B518-D5BC2EDC6ED1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000" b="1" dirty="0" err="1" smtClean="0">
                <a:latin typeface="+mj-lt"/>
                <a:cs typeface="Times New Roman" pitchFamily="18" charset="0"/>
              </a:rPr>
              <a:t>Nội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Dung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Thuyết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Trình</a:t>
            </a:r>
            <a:endParaRPr lang="en-US" sz="5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29718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dương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âm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thập</a:t>
            </a:r>
            <a:r>
              <a:rPr lang="en-US" sz="3500" dirty="0" smtClean="0"/>
              <a:t> </a:t>
            </a:r>
            <a:r>
              <a:rPr lang="en-US" sz="3500" dirty="0" err="1" smtClean="0"/>
              <a:t>lục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1011001010100111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B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A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H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8" y="3019422"/>
            <a:ext cx="7625461" cy="110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dương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endParaRPr lang="en-US" sz="50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9342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5743545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1bit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8800"/>
            <a:ext cx="7086600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596095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Hình</a:t>
            </a:r>
            <a:r>
              <a:rPr lang="en-US" sz="2000" dirty="0" smtClean="0"/>
              <a:t> 2.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		</a:t>
                </a:r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AND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↗</m:t>
                    </m:r>
                  </m:oMath>
                </a14:m>
                <a:endParaRPr lang="en-US" sz="5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ctr"/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>
                    <a:ea typeface="Cambria Math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↖</m:t>
                    </m:r>
                    <m:r>
                      <a:rPr lang="en-US" sz="5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XOR	</a:t>
                </a:r>
              </a:p>
              <a:p>
                <a:pPr algn="ctr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090986" cy="253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0741"/>
            <a:ext cx="4876799" cy="186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Mạch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286000"/>
            <a:ext cx="8229600" cy="31772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2318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76400"/>
            <a:ext cx="8229600" cy="51816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carry-out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7" y="3581400"/>
            <a:ext cx="736301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4343400"/>
            <a:ext cx="67534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3" y="2362200"/>
            <a:ext cx="570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724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86200" y="5943600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381000"/>
            <a:ext cx="4974771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57" y="3200400"/>
            <a:ext cx="5105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39243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91400" cy="46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full-adder</a:t>
            </a:r>
          </a:p>
        </p:txBody>
      </p:sp>
    </p:spTree>
    <p:extLst>
      <p:ext uri="{BB962C8B-B14F-4D97-AF65-F5344CB8AC3E}">
        <p14:creationId xmlns:p14="http://schemas.microsoft.com/office/powerpoint/2010/main" val="34573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4" y="1447800"/>
            <a:ext cx="8382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smtClean="0"/>
              <a:t>full-adder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bộ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Ripple-Carry Adder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Bộ</a:t>
            </a:r>
            <a:r>
              <a:rPr lang="en-US" dirty="0"/>
              <a:t> n-bit 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1404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8-bit: A = 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a</a:t>
            </a:r>
            <a:r>
              <a:rPr lang="en-US" baseline="-25000" dirty="0" smtClean="0"/>
              <a:t>6</a:t>
            </a:r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/>
              <a:t>	</a:t>
            </a:r>
            <a:endParaRPr lang="en-US" dirty="0" smtClean="0"/>
          </a:p>
          <a:p>
            <a:pPr marL="0" lvl="0" indent="0" algn="ctr">
              <a:buNone/>
            </a:pPr>
            <a:r>
              <a:rPr lang="en-US" dirty="0" smtClean="0"/>
              <a:t>    P </a:t>
            </a:r>
            <a:r>
              <a:rPr lang="en-US" dirty="0"/>
              <a:t>= </a:t>
            </a:r>
            <a:r>
              <a:rPr lang="en-US" dirty="0" smtClean="0"/>
              <a:t>p</a:t>
            </a:r>
            <a:r>
              <a:rPr lang="en-US" baseline="-25000" dirty="0" smtClean="0"/>
              <a:t>9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8</a:t>
            </a:r>
            <a:r>
              <a:rPr lang="en-US" dirty="0"/>
              <a:t> p</a:t>
            </a:r>
            <a:r>
              <a:rPr lang="en-US" baseline="-25000" dirty="0"/>
              <a:t>7</a:t>
            </a:r>
            <a:r>
              <a:rPr lang="en-US" dirty="0"/>
              <a:t> p</a:t>
            </a:r>
            <a:r>
              <a:rPr lang="en-US" baseline="-25000" dirty="0"/>
              <a:t>6</a:t>
            </a:r>
            <a:r>
              <a:rPr lang="en-US" dirty="0"/>
              <a:t> p</a:t>
            </a:r>
            <a:r>
              <a:rPr lang="en-US" baseline="-25000" dirty="0"/>
              <a:t>5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p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0</a:t>
            </a:r>
            <a:r>
              <a:rPr lang="en-US" dirty="0"/>
              <a:t>   </a:t>
            </a:r>
            <a:r>
              <a:rPr lang="en-US" dirty="0" err="1"/>
              <a:t>và</a:t>
            </a:r>
            <a:r>
              <a:rPr lang="en-US" dirty="0"/>
              <a:t>  P = 3A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P </a:t>
            </a:r>
            <a:r>
              <a:rPr lang="en-US" dirty="0" err="1"/>
              <a:t>thông</a:t>
            </a:r>
            <a:r>
              <a:rPr lang="en-US" dirty="0"/>
              <a:t> qua 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800" cy="655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có dấu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553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0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6300" y="2286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vi-VN" sz="2400" dirty="0" smtClean="0"/>
              <a:t>Sign-and-magnitude.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3662065"/>
            <a:ext cx="4940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1’</a:t>
            </a:r>
            <a:r>
              <a:rPr lang="vi-VN" sz="2400" dirty="0" smtClean="0"/>
              <a:t>s Complement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2874665"/>
            <a:ext cx="19685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810000"/>
            <a:ext cx="3886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2</a:t>
            </a:r>
            <a:r>
              <a:rPr lang="en-US" sz="2400" dirty="0" smtClean="0"/>
              <a:t>’</a:t>
            </a:r>
            <a:r>
              <a:rPr lang="vi-VN" sz="2400" dirty="0" smtClean="0"/>
              <a:t>s Complement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855614"/>
            <a:ext cx="1633133" cy="801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0"/>
            <a:ext cx="4503394" cy="25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286000"/>
            <a:ext cx="8344123" cy="2222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thập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10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7532 = (7532)</a:t>
            </a:r>
            <a:r>
              <a:rPr lang="en-US" sz="4000" baseline="-25000" dirty="0" smtClean="0"/>
              <a:t>10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/>
              <a:t>	</a:t>
            </a:r>
            <a:r>
              <a:rPr lang="en-US" sz="4000" dirty="0" smtClean="0"/>
              <a:t>= 7x10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</a:t>
            </a:r>
            <a:r>
              <a:rPr lang="en-US" sz="4000" dirty="0"/>
              <a:t>+ 5x10</a:t>
            </a:r>
            <a:r>
              <a:rPr lang="en-US" sz="4000" baseline="30000" dirty="0"/>
              <a:t>2</a:t>
            </a:r>
            <a:r>
              <a:rPr lang="en-US" sz="4000" dirty="0"/>
              <a:t>  + 3x10</a:t>
            </a:r>
            <a:r>
              <a:rPr lang="en-US" sz="4000" baseline="30000" dirty="0"/>
              <a:t>1</a:t>
            </a:r>
            <a:r>
              <a:rPr lang="en-US" sz="4000" dirty="0"/>
              <a:t>  + 2x10</a:t>
            </a:r>
            <a:r>
              <a:rPr lang="en-US" sz="4000" baseline="30000" dirty="0"/>
              <a:t>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70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057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sign-and-magnitude </a:t>
            </a:r>
            <a:r>
              <a:rPr lang="en-US" sz="2400" b="1" dirty="0" smtClean="0"/>
              <a:t>Addition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3180481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   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đặt</a:t>
            </a:r>
            <a:r>
              <a:rPr lang="en-US" sz="2400" dirty="0"/>
              <a:t> bit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   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, ta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1’s Complement Addition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0"/>
            <a:ext cx="6019800" cy="414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’s </a:t>
            </a:r>
            <a:r>
              <a:rPr lang="en-US" sz="2400" b="1" dirty="0"/>
              <a:t>Complement Addition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8696"/>
            <a:ext cx="5791200" cy="4075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’s </a:t>
            </a:r>
            <a:r>
              <a:rPr lang="en-US" sz="2400" b="1" dirty="0"/>
              <a:t>Complement </a:t>
            </a:r>
            <a:r>
              <a:rPr lang="vi-VN" sz="2400" b="1" dirty="0" smtClean="0"/>
              <a:t>Subtraction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70" y="1524000"/>
            <a:ext cx="3985260" cy="51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00200"/>
            <a:ext cx="6134100" cy="5017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76400"/>
            <a:ext cx="739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7338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</a:t>
            </a:r>
            <a:r>
              <a:rPr lang="vi-VN" sz="3200" dirty="0"/>
              <a:t>2</a:t>
            </a:r>
            <a:r>
              <a:rPr lang="vi-VN" sz="3200" baseline="30000" dirty="0"/>
              <a:t>n-1</a:t>
            </a:r>
            <a:r>
              <a:rPr lang="vi-VN" sz="3200" dirty="0"/>
              <a:t> </a:t>
            </a:r>
            <a:r>
              <a:rPr lang="vi-VN" sz="3200" dirty="0" smtClean="0"/>
              <a:t>&lt; </a:t>
            </a:r>
            <a:r>
              <a:rPr lang="vi-VN" sz="3200" dirty="0" smtClean="0"/>
              <a:t>N &lt;</a:t>
            </a:r>
            <a:r>
              <a:rPr lang="vi-VN" sz="3200" dirty="0" smtClean="0"/>
              <a:t> </a:t>
            </a:r>
            <a:r>
              <a:rPr lang="vi-VN" sz="3200" dirty="0"/>
              <a:t>2</a:t>
            </a:r>
            <a:r>
              <a:rPr lang="vi-VN" sz="3200" baseline="30000" dirty="0"/>
              <a:t>n-1</a:t>
            </a:r>
            <a:r>
              <a:rPr lang="vi-VN" sz="3200" dirty="0"/>
              <a:t> –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3151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82" y="2190750"/>
            <a:ext cx="6156036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7696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nhị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nhị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2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(</a:t>
            </a:r>
            <a:r>
              <a:rPr lang="en-US" sz="4000" dirty="0"/>
              <a:t>1101)</a:t>
            </a:r>
            <a:r>
              <a:rPr lang="en-US" sz="4000" baseline="-25000" dirty="0"/>
              <a:t>2</a:t>
            </a:r>
            <a:r>
              <a:rPr lang="en-US" sz="4000" dirty="0"/>
              <a:t> </a:t>
            </a:r>
            <a:r>
              <a:rPr lang="en-US" sz="4000" dirty="0" smtClean="0"/>
              <a:t> = </a:t>
            </a:r>
            <a:r>
              <a:rPr lang="en-US" sz="4000" dirty="0"/>
              <a:t>1x2</a:t>
            </a:r>
            <a:r>
              <a:rPr lang="en-US" sz="4000" baseline="30000" dirty="0"/>
              <a:t>3</a:t>
            </a:r>
            <a:r>
              <a:rPr lang="en-US" sz="4000" dirty="0"/>
              <a:t> + 1x2</a:t>
            </a:r>
            <a:r>
              <a:rPr lang="en-US" sz="4000" baseline="30000" dirty="0"/>
              <a:t>2</a:t>
            </a:r>
            <a:r>
              <a:rPr lang="en-US" sz="4000" dirty="0"/>
              <a:t> + 0x2</a:t>
            </a:r>
            <a:r>
              <a:rPr lang="en-US" sz="4000" baseline="30000" dirty="0"/>
              <a:t>1</a:t>
            </a:r>
            <a:r>
              <a:rPr lang="en-US" sz="4000" dirty="0"/>
              <a:t> + </a:t>
            </a:r>
            <a:r>
              <a:rPr lang="en-US" sz="4000" dirty="0" smtClean="0"/>
              <a:t>1x2</a:t>
            </a:r>
            <a:r>
              <a:rPr lang="en-US" sz="4000" baseline="30000" dirty="0" smtClean="0"/>
              <a:t>0</a:t>
            </a:r>
          </a:p>
          <a:p>
            <a:pPr marL="0" indent="0">
              <a:buNone/>
              <a:tabLst>
                <a:tab pos="2684463" algn="l"/>
              </a:tabLst>
            </a:pPr>
            <a:r>
              <a:rPr lang="en-US" sz="4000" dirty="0" smtClean="0"/>
              <a:t>	= (13)</a:t>
            </a:r>
            <a:r>
              <a:rPr lang="en-US" sz="4000" baseline="-25000" dirty="0" smtClean="0"/>
              <a:t>10</a:t>
            </a:r>
            <a:r>
              <a:rPr lang="en-US" sz="4000" dirty="0" smtClean="0"/>
              <a:t> 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6348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bát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bát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/>
              <a:t>số</a:t>
            </a:r>
            <a:r>
              <a:rPr lang="en-US" sz="4000" dirty="0"/>
              <a:t> 8 </a:t>
            </a:r>
            <a:endParaRPr lang="en-US" sz="4000" dirty="0" smtClean="0"/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dirty="0"/>
              <a:t> (204)</a:t>
            </a:r>
            <a:r>
              <a:rPr lang="en-US" sz="4000" baseline="-25000" dirty="0"/>
              <a:t>8 </a:t>
            </a:r>
            <a:r>
              <a:rPr lang="en-US" sz="4000" baseline="-25000" dirty="0" smtClean="0"/>
              <a:t> </a:t>
            </a:r>
            <a:r>
              <a:rPr lang="en-US" sz="4000" dirty="0" smtClean="0"/>
              <a:t>= </a:t>
            </a:r>
            <a:r>
              <a:rPr lang="en-US" sz="4000" dirty="0"/>
              <a:t>2x8</a:t>
            </a:r>
            <a:r>
              <a:rPr lang="en-US" sz="4000" baseline="30000" dirty="0"/>
              <a:t>2</a:t>
            </a:r>
            <a:r>
              <a:rPr lang="en-US" sz="4000" dirty="0"/>
              <a:t>  + 0x8</a:t>
            </a:r>
            <a:r>
              <a:rPr lang="en-US" sz="4000" baseline="30000" dirty="0"/>
              <a:t>1</a:t>
            </a:r>
            <a:r>
              <a:rPr lang="en-US" sz="4000" dirty="0"/>
              <a:t>  + 4x8</a:t>
            </a:r>
            <a:r>
              <a:rPr lang="en-US" sz="4000" baseline="30000" dirty="0"/>
              <a:t>0</a:t>
            </a:r>
            <a:endParaRPr lang="en-US" sz="4000" baseline="30000" dirty="0" smtClean="0"/>
          </a:p>
          <a:p>
            <a:pPr marL="0" indent="0">
              <a:buNone/>
              <a:tabLst>
                <a:tab pos="2452688" algn="l"/>
              </a:tabLst>
            </a:pPr>
            <a:r>
              <a:rPr lang="en-US" sz="4000" dirty="0" smtClean="0"/>
              <a:t>                     	= </a:t>
            </a:r>
            <a:r>
              <a:rPr lang="en-US" sz="4000" dirty="0"/>
              <a:t>(68)</a:t>
            </a:r>
            <a:r>
              <a:rPr lang="en-US" sz="4000" baseline="-25000" dirty="0"/>
              <a:t>10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851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lục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 smtClean="0"/>
              <a:t>thập</a:t>
            </a:r>
            <a:r>
              <a:rPr lang="en-US" sz="3700" dirty="0" smtClean="0"/>
              <a:t> </a:t>
            </a:r>
            <a:r>
              <a:rPr lang="en-US" sz="3700" dirty="0" err="1" smtClean="0"/>
              <a:t>lục</a:t>
            </a:r>
            <a:r>
              <a:rPr lang="en-US" sz="3700" dirty="0" smtClean="0"/>
              <a:t> </a:t>
            </a:r>
            <a:r>
              <a:rPr lang="en-US" sz="3700" dirty="0" err="1"/>
              <a:t>phân</a:t>
            </a:r>
            <a:r>
              <a:rPr lang="en-US" sz="3700" dirty="0"/>
              <a:t> </a:t>
            </a:r>
            <a:r>
              <a:rPr lang="en-US" sz="3700" dirty="0" err="1" smtClean="0"/>
              <a:t>là</a:t>
            </a:r>
            <a:r>
              <a:rPr lang="en-US" sz="3700" dirty="0" smtClean="0"/>
              <a:t> </a:t>
            </a:r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/>
              <a:t>đếm</a:t>
            </a:r>
            <a:r>
              <a:rPr lang="en-US" sz="3700" dirty="0"/>
              <a:t> </a:t>
            </a:r>
            <a:r>
              <a:rPr lang="en-US" sz="3700" dirty="0" err="1" smtClean="0"/>
              <a:t>dùng</a:t>
            </a:r>
            <a:r>
              <a:rPr lang="en-US" sz="3700" dirty="0" smtClean="0"/>
              <a:t> </a:t>
            </a:r>
            <a:r>
              <a:rPr lang="en-US" sz="3700" dirty="0" err="1" smtClean="0"/>
              <a:t>cơ</a:t>
            </a:r>
            <a:r>
              <a:rPr lang="en-US" sz="3700" dirty="0" smtClean="0"/>
              <a:t> </a:t>
            </a:r>
            <a:r>
              <a:rPr lang="en-US" sz="3700" dirty="0" err="1"/>
              <a:t>số</a:t>
            </a:r>
            <a:r>
              <a:rPr lang="en-US" sz="3700" dirty="0"/>
              <a:t> </a:t>
            </a:r>
            <a:r>
              <a:rPr lang="en-US" sz="3700" dirty="0" smtClean="0"/>
              <a:t>16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A74FH = </a:t>
            </a:r>
            <a:r>
              <a:rPr lang="en-US" sz="3700" dirty="0"/>
              <a:t>Ax16</a:t>
            </a:r>
            <a:r>
              <a:rPr lang="en-US" sz="3700" baseline="30000" dirty="0"/>
              <a:t>3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Fx16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= </a:t>
            </a:r>
            <a:r>
              <a:rPr lang="en-US" sz="3700" dirty="0"/>
              <a:t>10x16</a:t>
            </a:r>
            <a:r>
              <a:rPr lang="en-US" sz="3700" baseline="30000" dirty="0"/>
              <a:t>2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15x16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 smtClean="0"/>
              <a:t>	= (42831)</a:t>
            </a:r>
            <a:r>
              <a:rPr lang="en-US" sz="3700" baseline="-25000" dirty="0" smtClean="0"/>
              <a:t>10</a:t>
            </a:r>
            <a:endParaRPr lang="en-US" sz="37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418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smtClean="0"/>
                  <a:t>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</a:t>
                </a:r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700" dirty="0" smtClean="0"/>
                  <a:t>  </a:t>
                </a:r>
                <a:r>
                  <a:rPr lang="en-US" sz="3000" dirty="0" smtClean="0"/>
                  <a:t>35 : 2 = 17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000" dirty="0" smtClean="0"/>
                  <a:t>17 : 2 = 8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8 : 2 = 4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4 : 2 = 2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2 : 2 = 1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1 : 2 = 0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 </a:t>
                </a:r>
              </a:p>
              <a:p>
                <a:pPr marL="0" indent="0">
                  <a:buNone/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35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aseline="-25000" dirty="0" smtClean="0"/>
                        <m:t>10</m:t>
                      </m:r>
                      <m:r>
                        <a:rPr lang="en-US" sz="3600" b="0" i="0" smtClean="0">
                          <a:latin typeface="Cambria Math" charset="0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100011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="0" i="0" baseline="-25000" dirty="0" smtClean="0"/>
                        <m:t>2</m:t>
                      </m:r>
                    </m:oMath>
                  </m:oMathPara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5</a:t>
                </a:r>
                <a:r>
                  <a:rPr lang="en-US" sz="3500" dirty="0" smtClean="0"/>
                  <a:t> + </a:t>
                </a:r>
                <a:r>
                  <a:rPr lang="en-US" sz="3500" dirty="0"/>
                  <a:t>0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4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/>
                  <a:t>3</a:t>
                </a:r>
                <a:r>
                  <a:rPr lang="en-US" sz="3500" baseline="300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 smtClean="0"/>
                  <a:t>2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+ 1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1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0 </a:t>
                </a:r>
                <a:r>
                  <a:rPr lang="en-US" sz="3500" dirty="0" smtClean="0"/>
                  <a:t> = 35</a:t>
                </a:r>
                <a:r>
                  <a:rPr lang="en-US" sz="3500" baseline="30000" dirty="0" smtClean="0"/>
                  <a:t> </a:t>
                </a: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100011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="0" i="0" baseline="-25000" dirty="0" smtClean="0"/>
                      <m:t>2</m:t>
                    </m:r>
                  </m:oMath>
                </a14:m>
                <a:r>
                  <a:rPr lang="en-US" sz="3600" baseline="30000" dirty="0" smtClean="0"/>
                  <a:t> 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35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aseline="-25000" dirty="0" smtClean="0"/>
                      <m:t>10</m:t>
                    </m:r>
                  </m:oMath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bát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438400"/>
            <a:ext cx="603531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725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8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111010101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m:rPr>
                          <m:nor/>
                        </m:rPr>
                        <a:rPr lang="en-US" sz="3500" b="0" i="0" baseline="-25000" dirty="0" smtClean="0"/>
                        <m:t>2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4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507</Words>
  <Application>Microsoft Macintosh PowerPoint</Application>
  <PresentationFormat>On-screen Show (4:3)</PresentationFormat>
  <Paragraphs>104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Office Theme</vt:lpstr>
      <vt:lpstr>Nội Dung Thuyết Trình</vt:lpstr>
      <vt:lpstr> </vt:lpstr>
      <vt:lpstr>Hệ thập phân</vt:lpstr>
      <vt:lpstr>Hệ nhị phân</vt:lpstr>
      <vt:lpstr>Hệ bát phân</vt:lpstr>
      <vt:lpstr>Hệ thập lục phân</vt:lpstr>
      <vt:lpstr>Chuyển đổi giữa các cơ số</vt:lpstr>
      <vt:lpstr>Chuyển đổi giữa các cơ số</vt:lpstr>
      <vt:lpstr>Chuyển đổi giữa các cơ số</vt:lpstr>
      <vt:lpstr>Chuyển đổi giữa các cơ số</vt:lpstr>
      <vt:lpstr>PowerPoint Presentation</vt:lpstr>
      <vt:lpstr>Phép cộng của 2 số nhị phân </vt:lpstr>
      <vt:lpstr> Phép cộng của 2 số nhị phân</vt:lpstr>
      <vt:lpstr>PowerPoint Presentation</vt:lpstr>
      <vt:lpstr> Phép cộng của 2 số nhị phân</vt:lpstr>
      <vt:lpstr> Phép cộng của 2 số nhị phân</vt:lpstr>
      <vt:lpstr> Phép cộng của 2 số nhị phân</vt:lpstr>
      <vt:lpstr>PowerPoint Presentation</vt:lpstr>
      <vt:lpstr>PowerPoint Presentation</vt:lpstr>
      <vt:lpstr>PowerPoint Presentation</vt:lpstr>
      <vt:lpstr>Ripple-Carry Adder</vt:lpstr>
      <vt:lpstr>Ví dụ</vt:lpstr>
      <vt:lpstr>PowerPoint Presentation</vt:lpstr>
      <vt:lpstr>PowerPoint Presentation</vt:lpstr>
      <vt:lpstr>PowerPoint Presentation</vt:lpstr>
      <vt:lpstr>Số âm</vt:lpstr>
      <vt:lpstr>Số âm</vt:lpstr>
      <vt:lpstr>Số âm</vt:lpstr>
      <vt:lpstr>Số âm</vt:lpstr>
      <vt:lpstr>Phép cộng và phép trừ</vt:lpstr>
      <vt:lpstr>Phép cộng và phép trừ</vt:lpstr>
      <vt:lpstr>Phép cộng và phép trừ</vt:lpstr>
      <vt:lpstr>Phép cộng và phép trừ</vt:lpstr>
      <vt:lpstr>Phép cộng và phép trừ</vt:lpstr>
      <vt:lpstr>Bộ đơn vị cộng và trừ</vt:lpstr>
      <vt:lpstr>Bộ đơn vị cộng và trừ</vt:lpstr>
      <vt:lpstr>Bộ đơn vị cộng và trừ</vt:lpstr>
      <vt:lpstr>Bộ đơn vị cộng và trừ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Microsoft Office User</cp:lastModifiedBy>
  <cp:revision>29</cp:revision>
  <dcterms:created xsi:type="dcterms:W3CDTF">2015-09-27T06:26:28Z</dcterms:created>
  <dcterms:modified xsi:type="dcterms:W3CDTF">2015-09-27T16:15:58Z</dcterms:modified>
</cp:coreProperties>
</file>