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7" r:id="rId9"/>
    <p:sldId id="269" r:id="rId10"/>
    <p:sldId id="270" r:id="rId11"/>
    <p:sldId id="271" r:id="rId12"/>
    <p:sldId id="286" r:id="rId13"/>
    <p:sldId id="287" r:id="rId14"/>
    <p:sldId id="288" r:id="rId15"/>
    <p:sldId id="276" r:id="rId16"/>
    <p:sldId id="277" r:id="rId17"/>
    <p:sldId id="278" r:id="rId18"/>
    <p:sldId id="279" r:id="rId19"/>
    <p:sldId id="281" r:id="rId20"/>
    <p:sldId id="282" r:id="rId21"/>
    <p:sldId id="284" r:id="rId22"/>
    <p:sldId id="285" r:id="rId23"/>
  </p:sldIdLst>
  <p:sldSz cx="9144000" cy="5143500" type="screen16x9"/>
  <p:notesSz cx="6858000" cy="9144000"/>
  <p:embeddedFontLs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y Vinh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F2C212-F6A9-4409-BC1C-6EFCDB3C6DAC}">
  <a:tblStyle styleId="{03F2C212-F6A9-4409-BC1C-6EFCDB3C6DA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7EB"/>
          </a:solidFill>
        </a:fill>
      </a:tcStyle>
    </a:wholeTbl>
    <a:band1H>
      <a:tcTxStyle/>
      <a:tcStyle>
        <a:tcBdr/>
        <a:fill>
          <a:solidFill>
            <a:srgbClr val="CBCCD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CCD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94" autoAdjust="0"/>
  </p:normalViewPr>
  <p:slideViewPr>
    <p:cSldViewPr snapToGrid="0">
      <p:cViewPr varScale="1">
        <p:scale>
          <a:sx n="92" d="100"/>
          <a:sy n="92" d="100"/>
        </p:scale>
        <p:origin x="118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lympic_Games#/media/File:Olympic_rings_without_rims.sv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pload.wikimedia.org/wikipedia/commons/7/7c/Kaggle_logo.png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3486da4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3486da4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3486da4a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3486da4a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3c84c2f9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3c84c2f9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visualising the medal winners by height, we can see that height is not a very good indicator of whether an athlete would win a medal.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3c84c2f9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3c84c2f9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by looking at the medal winners by weight, it seems that weight is a better indicator.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3c84c2f9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3c84c2f9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Lastly, by visualising medal winners by age, we can see that there is quite a even distribution for all types of medal winners. Thus, out of the three factors, age is the best indicator.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34113a1c0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834113a1c0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Sex == Gender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Region == RegionCode (using array index)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34113a1c0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834113a1c0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Show classification report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34113a1c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834113a1c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Show countplot for length of data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34113a1c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834113a1c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Score could slightly change due to randomly train test split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34113a1c0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834113a1c0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Show unique names of events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301a1e22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301a1e22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https://en.wikipedia.org/wiki/Olympic_Games#/media/File:Olympic_rings_without_rims.svg</a:t>
            </a:r>
            <a:r>
              <a:rPr lang="en"/>
              <a:t>(Image refrence)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https://upload.wikimedia.org/wikipedia/commons/7/7c/Kaggle_logo.png</a:t>
            </a:r>
            <a:r>
              <a:rPr lang="en"/>
              <a:t>(Image refrence)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34113a1c0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834113a1c0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34113a1c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834113a1c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Show unique names of events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384ed92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384ed92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336ea56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336ea56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336ea56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336ea56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336ea569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336ea569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336ea569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336ea569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36ea569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36ea569b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336ea569b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336ea569b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SG" dirty="0">
                <a:latin typeface="Raleway"/>
                <a:ea typeface="Raleway"/>
                <a:cs typeface="Raleway"/>
                <a:sym typeface="Raleway"/>
              </a:rPr>
              <a:t>Used </a:t>
            </a:r>
            <a:r>
              <a:rPr lang="en-SG" dirty="0" err="1">
                <a:latin typeface="Raleway"/>
                <a:ea typeface="Raleway"/>
                <a:cs typeface="Raleway"/>
                <a:sym typeface="Raleway"/>
              </a:rPr>
              <a:t>Barplot</a:t>
            </a:r>
            <a:endParaRPr lang="en-SG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336ea569b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336ea569b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eesoo37/120-years-of-olympic-history-athletes-and-resul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120 Years of the Olympic Games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EE0005 AY2019/2020 Semester 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Analysing medalists</a:t>
            </a:r>
            <a:endParaRPr dirty="0"/>
          </a:p>
        </p:txBody>
      </p:sp>
      <p:sp>
        <p:nvSpPr>
          <p:cNvPr id="180" name="Google Shape;180;p27"/>
          <p:cNvSpPr txBox="1"/>
          <p:nvPr/>
        </p:nvSpPr>
        <p:spPr>
          <a:xfrm>
            <a:off x="556050" y="2035550"/>
            <a:ext cx="15489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" panose="020B0604020202020204" charset="0"/>
                <a:ea typeface="Lato"/>
                <a:cs typeface="Lato"/>
                <a:sym typeface="Lato"/>
              </a:rPr>
              <a:t>Gold Medalists</a:t>
            </a:r>
            <a:endParaRPr dirty="0">
              <a:latin typeface="Raleway" panose="020B0604020202020204" charset="0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3478800" y="2035550"/>
            <a:ext cx="15489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" panose="020B0604020202020204" charset="0"/>
                <a:ea typeface="Lato"/>
                <a:cs typeface="Lato"/>
                <a:sym typeface="Lato"/>
              </a:rPr>
              <a:t>Silver Medalists</a:t>
            </a:r>
            <a:endParaRPr dirty="0">
              <a:latin typeface="Raleway" panose="020B0604020202020204" charset="0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6868950" y="2035550"/>
            <a:ext cx="15489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" panose="020B0604020202020204" charset="0"/>
                <a:ea typeface="Lato"/>
                <a:cs typeface="Lato"/>
                <a:sym typeface="Lato"/>
              </a:rPr>
              <a:t>Bronze Medalists</a:t>
            </a:r>
            <a:endParaRPr dirty="0">
              <a:latin typeface="Raleway" panose="020B0604020202020204" charset="0"/>
              <a:ea typeface="Lato"/>
              <a:cs typeface="Lato"/>
              <a:sym typeface="Lato"/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b="6358"/>
          <a:stretch/>
        </p:blipFill>
        <p:spPr>
          <a:xfrm>
            <a:off x="6433225" y="2584738"/>
            <a:ext cx="2184800" cy="22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402" y="2505300"/>
            <a:ext cx="2293767" cy="24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7670" y="2505287"/>
            <a:ext cx="2261675" cy="24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Visualising medal winners by gender</a:t>
            </a:r>
            <a:endParaRPr dirty="0"/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t="64457"/>
          <a:stretch/>
        </p:blipFill>
        <p:spPr>
          <a:xfrm>
            <a:off x="241800" y="2012725"/>
            <a:ext cx="3378250" cy="147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3">
            <a:alphaModFix/>
          </a:blip>
          <a:srcRect t="33250" b="33919"/>
          <a:stretch/>
        </p:blipFill>
        <p:spPr>
          <a:xfrm>
            <a:off x="2593575" y="3435625"/>
            <a:ext cx="3798126" cy="15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3">
            <a:alphaModFix/>
          </a:blip>
          <a:srcRect b="67170"/>
          <a:stretch/>
        </p:blipFill>
        <p:spPr>
          <a:xfrm>
            <a:off x="5288111" y="1963075"/>
            <a:ext cx="3657589" cy="147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/>
        </p:nvSpPr>
        <p:spPr>
          <a:xfrm>
            <a:off x="685125" y="3227125"/>
            <a:ext cx="9333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Female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5952400" y="3276775"/>
            <a:ext cx="9333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Female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3194300" y="4756275"/>
            <a:ext cx="9333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Female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7430725" y="3276775"/>
            <a:ext cx="9333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4753250" y="4756275"/>
            <a:ext cx="9333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2184950" y="3227125"/>
            <a:ext cx="9333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6414475" y="3763300"/>
            <a:ext cx="2611500" cy="1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We can see that </a:t>
            </a:r>
            <a:r>
              <a:rPr lang="en" dirty="0">
                <a:solidFill>
                  <a:schemeClr val="bg2"/>
                </a:solidFill>
                <a:highlight>
                  <a:srgbClr val="FFFFFF"/>
                </a:highlight>
                <a:latin typeface="Raleway" panose="020B0604020202020204" charset="0"/>
                <a:ea typeface="Lato"/>
                <a:cs typeface="Lato"/>
                <a:sym typeface="Lato"/>
              </a:rPr>
              <a:t>the number of female medalists for each type of medal is around half as much as the male medalists.</a:t>
            </a:r>
            <a:endParaRPr dirty="0">
              <a:solidFill>
                <a:schemeClr val="bg2"/>
              </a:solidFill>
              <a:highlight>
                <a:srgbClr val="FFFFFF"/>
              </a:highlight>
              <a:latin typeface="Raleway" panose="020B0604020202020204" charset="0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medal winners by height</a:t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850" y="1983175"/>
            <a:ext cx="6544299" cy="28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medal winners by weight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175" y="1921500"/>
            <a:ext cx="666579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medal winners by 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338" y="1995675"/>
            <a:ext cx="6402619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000"/>
              <a:t>PREPARING THE DATASET</a:t>
            </a:r>
            <a:endParaRPr sz="2000"/>
          </a:p>
        </p:txBody>
      </p:sp>
      <p:sp>
        <p:nvSpPr>
          <p:cNvPr id="230" name="Google Shape;230;p33"/>
          <p:cNvSpPr txBox="1">
            <a:spLocks noGrp="1"/>
          </p:cNvSpPr>
          <p:nvPr>
            <p:ph type="body" idx="1"/>
          </p:nvPr>
        </p:nvSpPr>
        <p:spPr>
          <a:xfrm>
            <a:off x="729450" y="1735931"/>
            <a:ext cx="7688700" cy="289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bg2"/>
                </a:solidFill>
                <a:latin typeface="Raleway" panose="020B0604020202020204" charset="0"/>
                <a:ea typeface="NSimSun" panose="02010609030101010101" pitchFamily="49" charset="-122"/>
              </a:rPr>
              <a:t>Parameters for classification models:  Age, Height, Weight, Year, Sex and Region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bg2"/>
                </a:solidFill>
                <a:latin typeface="Raleway" panose="020B0604020202020204" charset="0"/>
                <a:ea typeface="NSimSun" panose="02010609030101010101" pitchFamily="49" charset="-122"/>
              </a:rPr>
              <a:t>Some of missing data are in: Age, Height, Weight and Medal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bg2"/>
                </a:solidFill>
                <a:latin typeface="Raleway" panose="020B0604020202020204" charset="0"/>
                <a:ea typeface="NSimSun" panose="02010609030101010101" pitchFamily="49" charset="-122"/>
              </a:rPr>
              <a:t>Filling the missing data with the mean value, for medal fill with “no medal”</a:t>
            </a:r>
            <a:endParaRPr sz="1400" dirty="0">
              <a:solidFill>
                <a:schemeClr val="bg2"/>
              </a:solidFill>
              <a:latin typeface="Raleway" panose="020B0604020202020204" charset="0"/>
              <a:ea typeface="NSimSun" panose="02010609030101010101" pitchFamily="49" charset="-122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bg2"/>
                </a:solidFill>
                <a:latin typeface="Raleway" panose="020B0604020202020204" charset="0"/>
                <a:ea typeface="NSimSun" panose="02010609030101010101" pitchFamily="49" charset="-122"/>
              </a:rPr>
              <a:t>For classification, some parameters should be in the numeric format: Sex and Region</a:t>
            </a:r>
            <a:endParaRPr sz="1400" dirty="0">
              <a:solidFill>
                <a:schemeClr val="bg2"/>
              </a:solidFill>
              <a:latin typeface="Raleway" panose="020B0604020202020204" charset="0"/>
              <a:ea typeface="NSimSun" panose="02010609030101010101" pitchFamily="49" charset="-122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bg2"/>
                </a:solidFill>
                <a:latin typeface="Raleway" panose="020B0604020202020204" charset="0"/>
                <a:ea typeface="NSimSun" panose="02010609030101010101" pitchFamily="49" charset="-122"/>
              </a:rPr>
              <a:t>The predicting parameter (Medal) should be changed to only have two categories: Has Medal and No Medal.</a:t>
            </a:r>
            <a:endParaRPr sz="1400" dirty="0">
              <a:solidFill>
                <a:schemeClr val="bg2"/>
              </a:solidFill>
              <a:latin typeface="Raleway" panose="020B0604020202020204" charset="0"/>
              <a:ea typeface="NSimSun" panose="02010609030101010101" pitchFamily="49" charset="-122"/>
            </a:endParaRPr>
          </a:p>
          <a:p>
            <a:pPr marL="285750" lvl="0" indent="-203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Font typeface="Noto Sans Symbols"/>
              <a:buNone/>
            </a:pPr>
            <a:endParaRPr sz="1400" dirty="0">
              <a:solidFill>
                <a:schemeClr val="bg2"/>
              </a:solidFill>
              <a:latin typeface="Raleway" panose="020B0604020202020204" charset="0"/>
              <a:ea typeface="NSimSun" panose="0201060903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000"/>
              <a:t>MACHINE LEARNING MODELS</a:t>
            </a:r>
            <a:endParaRPr sz="2000"/>
          </a:p>
        </p:txBody>
      </p:sp>
      <p:sp>
        <p:nvSpPr>
          <p:cNvPr id="236" name="Google Shape;236;p34"/>
          <p:cNvSpPr txBox="1">
            <a:spLocks noGrp="1"/>
          </p:cNvSpPr>
          <p:nvPr>
            <p:ph type="body" idx="1"/>
          </p:nvPr>
        </p:nvSpPr>
        <p:spPr>
          <a:xfrm>
            <a:off x="727650" y="1755458"/>
            <a:ext cx="7688700" cy="3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 b="1" dirty="0">
                <a:solidFill>
                  <a:schemeClr val="bg2"/>
                </a:solidFill>
                <a:latin typeface="Raleway" panose="020B0604020202020204" charset="0"/>
              </a:rPr>
              <a:t>INITIAL DECISION TREE MODEL</a:t>
            </a:r>
            <a:endParaRPr sz="1400" dirty="0">
              <a:solidFill>
                <a:schemeClr val="bg2"/>
              </a:solidFill>
              <a:latin typeface="Raleway" panose="020B0604020202020204" charset="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bg2"/>
                </a:solidFill>
                <a:latin typeface="Raleway" panose="020B0604020202020204" charset="0"/>
              </a:rPr>
              <a:t>Split into train(80%) and test(20%) set</a:t>
            </a:r>
            <a:endParaRPr sz="1400" dirty="0">
              <a:solidFill>
                <a:schemeClr val="bg2"/>
              </a:solidFill>
              <a:latin typeface="Raleway" panose="020B0604020202020204" charset="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bg2"/>
                </a:solidFill>
                <a:latin typeface="Raleway" panose="020B0604020202020204" charset="0"/>
              </a:rPr>
              <a:t>Predictors to use: Age, Height, Weight, Year, Sex and Region (Multi-variate)</a:t>
            </a:r>
            <a:endParaRPr sz="1400" dirty="0">
              <a:solidFill>
                <a:schemeClr val="bg2"/>
              </a:solidFill>
              <a:latin typeface="Raleway" panose="020B06040202020202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bg2"/>
                </a:solidFill>
                <a:latin typeface="Raleway" panose="020B0604020202020204" charset="0"/>
              </a:rPr>
              <a:t>Results (test set):</a:t>
            </a:r>
          </a:p>
          <a:p>
            <a:pPr marL="742950" lvl="1" indent="-285750">
              <a:lnSpc>
                <a:spcPct val="100000"/>
              </a:lnSpc>
              <a:buSzPts val="13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bg2"/>
                </a:solidFill>
                <a:latin typeface="Raleway" panose="020B0604020202020204" charset="0"/>
              </a:rPr>
              <a:t>Classification accuracy:  0.8985113268</a:t>
            </a:r>
            <a:endParaRPr lang="en-US" sz="1200" dirty="0">
              <a:solidFill>
                <a:schemeClr val="bg2"/>
              </a:solidFill>
              <a:latin typeface="Raleway" panose="020B0604020202020204" charset="0"/>
            </a:endParaRPr>
          </a:p>
          <a:p>
            <a:pPr marL="742950" lvl="1" indent="-285750">
              <a:lnSpc>
                <a:spcPct val="10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Raleway" panose="020B0604020202020204" charset="0"/>
              </a:rPr>
              <a:t>True positive rate (recall score):  0.008894536</a:t>
            </a:r>
          </a:p>
          <a:p>
            <a:pPr marL="742950" lvl="1" indent="-285750">
              <a:lnSpc>
                <a:spcPct val="100000"/>
              </a:lnSpc>
              <a:buSzPts val="1300"/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bg2"/>
                </a:solidFill>
                <a:latin typeface="Raleway" panose="020B0604020202020204" charset="0"/>
              </a:rPr>
              <a:t>True negative rate:  0.999423465</a:t>
            </a:r>
            <a:endParaRPr sz="1400" dirty="0">
              <a:solidFill>
                <a:schemeClr val="bg2"/>
              </a:solidFill>
              <a:latin typeface="Raleway" panose="020B060402020202020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endParaRPr sz="1400" b="1" dirty="0">
              <a:solidFill>
                <a:schemeClr val="bg2"/>
              </a:solidFill>
              <a:latin typeface="Raleway" panose="020B0604020202020204" charset="0"/>
            </a:endParaRPr>
          </a:p>
          <a:p>
            <a:pPr marL="742950" lvl="1" indent="-215900" algn="l" rtl="0">
              <a:lnSpc>
                <a:spcPct val="115000"/>
              </a:lnSpc>
              <a:spcBef>
                <a:spcPts val="3200"/>
              </a:spcBef>
              <a:spcAft>
                <a:spcPts val="1600"/>
              </a:spcAft>
              <a:buSzPts val="1100"/>
              <a:buFont typeface="Arial"/>
              <a:buNone/>
            </a:pPr>
            <a:endParaRPr sz="1400" b="1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000"/>
              <a:t>MACHINE LEARNING MODELS</a:t>
            </a:r>
            <a:endParaRPr sz="2000"/>
          </a:p>
        </p:txBody>
      </p:sp>
      <p:sp>
        <p:nvSpPr>
          <p:cNvPr id="242" name="Google Shape;242;p35"/>
          <p:cNvSpPr txBox="1">
            <a:spLocks noGrp="1"/>
          </p:cNvSpPr>
          <p:nvPr>
            <p:ph type="body" idx="1"/>
          </p:nvPr>
        </p:nvSpPr>
        <p:spPr>
          <a:xfrm>
            <a:off x="725850" y="1853850"/>
            <a:ext cx="7688700" cy="30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400" b="1" dirty="0">
                <a:solidFill>
                  <a:schemeClr val="bg2"/>
                </a:solidFill>
                <a:latin typeface="Raleway" panose="020B0604020202020204" charset="0"/>
              </a:rPr>
              <a:t>RESAMPLING IMBALANCED DATA</a:t>
            </a:r>
            <a:endParaRPr lang="en-US" sz="1400" dirty="0">
              <a:solidFill>
                <a:schemeClr val="bg2"/>
              </a:solidFill>
              <a:latin typeface="Raleway" panose="020B0604020202020204" charset="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Raleway" panose="020B0604020202020204" charset="0"/>
              </a:rPr>
              <a:t>The initial model shows a major bias in predicting values as False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Raleway" panose="020B0604020202020204" charset="0"/>
              </a:rPr>
              <a:t>Ratio of False values/True values in the dataset = 8.731 -&gt; Hugely imbalanced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Raleway" panose="020B0604020202020204" charset="0"/>
              </a:rPr>
              <a:t>Using random oversampling to balanced the dataset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bg2"/>
                </a:solidFill>
                <a:latin typeface="Raleway" panose="020B0604020202020204" charset="0"/>
              </a:rPr>
              <a:t>Resampling for the train dataset only. The test dataset should be remain imbalanced to test our model with the true data.</a:t>
            </a:r>
            <a:endParaRPr lang="en-US" sz="1400" dirty="0">
              <a:solidFill>
                <a:schemeClr val="bg2"/>
              </a:solidFill>
              <a:latin typeface="Raleway" panose="020B0604020202020204" charset="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Raleway" panose="020B0604020202020204" charset="0"/>
              </a:rPr>
              <a:t>Using our newly resampled train dataset to create models using other algorithms.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" name="Google Shape;247;p36"/>
          <p:cNvGraphicFramePr/>
          <p:nvPr/>
        </p:nvGraphicFramePr>
        <p:xfrm>
          <a:off x="450056" y="539748"/>
          <a:ext cx="8322500" cy="3918000"/>
        </p:xfrm>
        <a:graphic>
          <a:graphicData uri="http://schemas.openxmlformats.org/drawingml/2006/table">
            <a:tbl>
              <a:tblPr firstRow="1" bandRow="1">
                <a:noFill/>
                <a:tableStyleId>{03F2C212-F6A9-4409-BC1C-6EFCDB3C6DAC}</a:tableStyleId>
              </a:tblPr>
              <a:tblGrid>
                <a:gridCol w="167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3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Classification accuracy (train set)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Classification accuracy (test set)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 positive rate (test set)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 negative rate (test set)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Decision tree classifier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0.71966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0.69061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0.73698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0.68536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Random forest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0.70844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0.69398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0.64041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0.70438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Logistic regression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0.62002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0.56854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0.65184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0.55909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3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MLP classifier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(unstable result)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</a:t>
                      </a:r>
                      <a:r>
                        <a:rPr lang="en"/>
                        <a:t>64294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</a:t>
                      </a:r>
                      <a:r>
                        <a:rPr lang="en"/>
                        <a:t>66809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</a:t>
                      </a:r>
                      <a:r>
                        <a:rPr lang="en"/>
                        <a:t>59593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0.67628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000"/>
              <a:t>MACHINE LEARNING MODELS</a:t>
            </a:r>
            <a:endParaRPr sz="2000"/>
          </a:p>
        </p:txBody>
      </p:sp>
      <p:sp>
        <p:nvSpPr>
          <p:cNvPr id="259" name="Google Shape;259;p38"/>
          <p:cNvSpPr txBox="1">
            <a:spLocks noGrp="1"/>
          </p:cNvSpPr>
          <p:nvPr>
            <p:ph type="body" idx="1"/>
          </p:nvPr>
        </p:nvSpPr>
        <p:spPr>
          <a:xfrm>
            <a:off x="725850" y="1955551"/>
            <a:ext cx="7692300" cy="26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 b="1" dirty="0">
                <a:solidFill>
                  <a:schemeClr val="bg2"/>
                </a:solidFill>
                <a:latin typeface="Raleway" panose="020B0604020202020204" charset="0"/>
              </a:rPr>
              <a:t>EVENT-SPECIFIC MODELS</a:t>
            </a:r>
            <a:endParaRPr sz="1400" dirty="0">
              <a:solidFill>
                <a:schemeClr val="bg2"/>
              </a:solidFill>
              <a:latin typeface="Raleway" panose="020B0604020202020204" charset="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bg2"/>
                </a:solidFill>
                <a:latin typeface="Raleway" panose="020B0604020202020204" charset="0"/>
              </a:rPr>
              <a:t>One more variable that was not included in the model: events.</a:t>
            </a:r>
            <a:endParaRPr sz="1400" dirty="0">
              <a:solidFill>
                <a:schemeClr val="bg2"/>
              </a:solidFill>
              <a:latin typeface="Raleway" panose="020B0604020202020204" charset="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bg2"/>
                </a:solidFill>
                <a:latin typeface="Raleway" panose="020B0604020202020204" charset="0"/>
              </a:rPr>
              <a:t>Split the dataset into 4 datasets based on type of events: cardio, throwing, jumping and others.</a:t>
            </a:r>
            <a:endParaRPr sz="1400" dirty="0">
              <a:solidFill>
                <a:schemeClr val="bg2"/>
              </a:solidFill>
              <a:latin typeface="Raleway" panose="020B0604020202020204" charset="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bg2"/>
                </a:solidFill>
                <a:latin typeface="Raleway" panose="020B0604020202020204" charset="0"/>
              </a:rPr>
              <a:t>Use the name of the event to choose the type of event.</a:t>
            </a:r>
            <a:endParaRPr sz="1400" dirty="0">
              <a:solidFill>
                <a:schemeClr val="bg2"/>
              </a:solidFill>
              <a:latin typeface="Raleway" panose="020B0604020202020204" charset="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bg2"/>
                </a:solidFill>
                <a:latin typeface="Raleway" panose="020B0604020202020204" charset="0"/>
              </a:rPr>
              <a:t>For each event-specific dataset, resample the train dataset and use random forest classifier to create the model with the same predictors as previous models.</a:t>
            </a:r>
            <a:endParaRPr sz="1400" dirty="0">
              <a:solidFill>
                <a:schemeClr val="bg2"/>
              </a:solidFill>
              <a:latin typeface="Raleway" panose="020B0604020202020204" charset="0"/>
            </a:endParaRPr>
          </a:p>
          <a:p>
            <a:pPr marL="285750" lvl="0" indent="-203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Font typeface="Noto Sans Symbols"/>
              <a:buNone/>
            </a:pPr>
            <a:endParaRPr sz="1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504950" y="280807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Dataset used: </a:t>
            </a:r>
            <a:r>
              <a:rPr lang="en" sz="1800" b="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https://www.kaggle.com/heesoo37/120-years-of-olympic-history-athletes-and-results</a:t>
            </a:r>
            <a:endParaRPr sz="1800" dirty="0"/>
          </a:p>
        </p:txBody>
      </p:sp>
      <p:sp>
        <p:nvSpPr>
          <p:cNvPr id="93" name="Google Shape;93;p14"/>
          <p:cNvSpPr txBox="1"/>
          <p:nvPr/>
        </p:nvSpPr>
        <p:spPr>
          <a:xfrm>
            <a:off x="811350" y="1295525"/>
            <a:ext cx="75213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Raleway"/>
                <a:ea typeface="Raleway"/>
                <a:cs typeface="Raleway"/>
                <a:sym typeface="Raleway"/>
              </a:rPr>
              <a:t>120 Years of Olympic Games</a:t>
            </a:r>
            <a:endParaRPr sz="3000" b="1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3075" y="3860225"/>
            <a:ext cx="2387237" cy="110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6650" y="1865150"/>
            <a:ext cx="2207500" cy="8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" name="Google Shape;264;p39"/>
          <p:cNvGraphicFramePr/>
          <p:nvPr/>
        </p:nvGraphicFramePr>
        <p:xfrm>
          <a:off x="450056" y="539748"/>
          <a:ext cx="8322500" cy="3918000"/>
        </p:xfrm>
        <a:graphic>
          <a:graphicData uri="http://schemas.openxmlformats.org/drawingml/2006/table">
            <a:tbl>
              <a:tblPr firstRow="1" bandRow="1">
                <a:noFill/>
                <a:tableStyleId>{03F2C212-F6A9-4409-BC1C-6EFCDB3C6DAC}</a:tableStyleId>
              </a:tblPr>
              <a:tblGrid>
                <a:gridCol w="167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3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Classification accuracy (train set)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Classification accuracy (test set)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 positive rate (test set)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True negative rate (test set)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Cardio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0.78192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0.74557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0.66048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0.75486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Throwing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0.80091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0.71582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0.56410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0.73768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Jumping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0.88525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0.78752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0.58000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0.76373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3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Others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0.85672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0.73878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0.62069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0.75463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000" dirty="0"/>
              <a:t>MACHINE LEARNING MODELS</a:t>
            </a:r>
            <a:endParaRPr sz="2000" dirty="0"/>
          </a:p>
        </p:txBody>
      </p:sp>
      <p:sp>
        <p:nvSpPr>
          <p:cNvPr id="276" name="Google Shape;276;p41"/>
          <p:cNvSpPr txBox="1">
            <a:spLocks noGrp="1"/>
          </p:cNvSpPr>
          <p:nvPr>
            <p:ph type="body" idx="1"/>
          </p:nvPr>
        </p:nvSpPr>
        <p:spPr>
          <a:xfrm>
            <a:off x="725850" y="1853851"/>
            <a:ext cx="7692300" cy="2935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 b="1" dirty="0">
                <a:solidFill>
                  <a:schemeClr val="bg2"/>
                </a:solidFill>
                <a:latin typeface="Raleway" panose="020B0604020202020204" charset="0"/>
              </a:rPr>
              <a:t>CONCLUSION</a:t>
            </a:r>
            <a:endParaRPr sz="1400" dirty="0">
              <a:solidFill>
                <a:schemeClr val="bg2"/>
              </a:solidFill>
              <a:latin typeface="Raleway" panose="020B0604020202020204" charset="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bg2"/>
                </a:solidFill>
                <a:latin typeface="Raleway" panose="020B0604020202020204" charset="0"/>
              </a:rPr>
              <a:t>Resampling is one of the ways to solve bias in the predicting models give an imbalanced dataset. But the models created may have decreased general accuracy.</a:t>
            </a:r>
            <a:endParaRPr sz="1400" dirty="0">
              <a:solidFill>
                <a:schemeClr val="bg2"/>
              </a:solidFill>
              <a:latin typeface="Raleway" panose="020B0604020202020204" charset="0"/>
            </a:endParaRPr>
          </a:p>
          <a:p>
            <a:pPr marL="285750" lvl="0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bg2"/>
                </a:solidFill>
                <a:latin typeface="Raleway" panose="020B0604020202020204" charset="0"/>
              </a:rPr>
              <a:t>Decision tree and random forest maybe are the two better algorithms when using imbalanced dataset.</a:t>
            </a:r>
          </a:p>
          <a:p>
            <a:pPr marL="285750" lvl="0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bg2"/>
                </a:solidFill>
                <a:latin typeface="Raleway" panose="020B0604020202020204" charset="0"/>
              </a:rPr>
              <a:t>Event-specific models have better general</a:t>
            </a:r>
            <a:r>
              <a:rPr lang="en-US" sz="1400" dirty="0">
                <a:solidFill>
                  <a:schemeClr val="bg2"/>
                </a:solidFill>
                <a:latin typeface="Raleway" panose="020B0604020202020204" charset="0"/>
              </a:rPr>
              <a:t> accuracy, but suffers from overfitting due to the length of the data set is shorter.   </a:t>
            </a:r>
            <a:endParaRPr sz="1400" dirty="0">
              <a:solidFill>
                <a:schemeClr val="bg2"/>
              </a:solidFill>
              <a:latin typeface="Raleway" panose="020B0604020202020204" charset="0"/>
            </a:endParaRPr>
          </a:p>
          <a:p>
            <a:pPr marL="285750" lvl="0" indent="-203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Font typeface="Noto Sans Symbols"/>
              <a:buNone/>
            </a:pPr>
            <a:endParaRPr sz="14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ALLOCATION</a:t>
            </a:r>
            <a:endParaRPr dirty="0"/>
          </a:p>
        </p:txBody>
      </p:sp>
      <p:sp>
        <p:nvSpPr>
          <p:cNvPr id="282" name="Google Shape;282;p4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bg2"/>
                </a:solidFill>
                <a:latin typeface="Raleway" panose="020B0604020202020204" charset="0"/>
              </a:rPr>
              <a:t>Syabil Bin Kwajah: Exploratory </a:t>
            </a:r>
            <a:r>
              <a:rPr lang="en-SG" sz="1800" dirty="0">
                <a:solidFill>
                  <a:schemeClr val="bg2"/>
                </a:solidFill>
                <a:latin typeface="Raleway" panose="020B0604020202020204" charset="0"/>
              </a:rPr>
              <a:t>A</a:t>
            </a:r>
            <a:r>
              <a:rPr lang="en" sz="1800" dirty="0">
                <a:solidFill>
                  <a:schemeClr val="bg2"/>
                </a:solidFill>
                <a:latin typeface="Raleway" panose="020B0604020202020204" charset="0"/>
              </a:rPr>
              <a:t>nalysis - General analysis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endParaRPr sz="1800" dirty="0">
              <a:solidFill>
                <a:schemeClr val="bg2"/>
              </a:solidFill>
              <a:latin typeface="Raleway" panose="020B060402020202020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bg2"/>
                </a:solidFill>
                <a:latin typeface="Raleway" panose="020B0604020202020204" charset="0"/>
              </a:rPr>
              <a:t>Ni Jiayi: Exploratory </a:t>
            </a:r>
            <a:r>
              <a:rPr lang="en-SG" sz="1800" dirty="0">
                <a:solidFill>
                  <a:schemeClr val="bg2"/>
                </a:solidFill>
                <a:latin typeface="Raleway" panose="020B0604020202020204" charset="0"/>
              </a:rPr>
              <a:t>A</a:t>
            </a:r>
            <a:r>
              <a:rPr lang="en" sz="1800" dirty="0">
                <a:solidFill>
                  <a:schemeClr val="bg2"/>
                </a:solidFill>
                <a:latin typeface="Raleway" panose="020B0604020202020204" charset="0"/>
              </a:rPr>
              <a:t>nalysis - Medal factor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endParaRPr sz="1800" dirty="0">
              <a:solidFill>
                <a:schemeClr val="bg2"/>
              </a:solidFill>
              <a:latin typeface="Raleway" panose="020B060402020202020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bg2"/>
                </a:solidFill>
                <a:latin typeface="Raleway" panose="020B0604020202020204" charset="0"/>
              </a:rPr>
              <a:t>Nguyen To Vinh Huy: Data cleaning and Machine Learning </a:t>
            </a:r>
            <a:r>
              <a:rPr lang="en-SG" sz="1800" dirty="0">
                <a:solidFill>
                  <a:schemeClr val="bg2"/>
                </a:solidFill>
                <a:latin typeface="Raleway" panose="020B0604020202020204" charset="0"/>
              </a:rPr>
              <a:t>M</a:t>
            </a:r>
            <a:r>
              <a:rPr lang="en" sz="1800" dirty="0">
                <a:solidFill>
                  <a:schemeClr val="bg2"/>
                </a:solidFill>
                <a:latin typeface="Raleway" panose="020B0604020202020204" charset="0"/>
              </a:rPr>
              <a:t>odels</a:t>
            </a:r>
            <a:endParaRPr sz="1800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 Page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15"/>
          <p:cNvSpPr txBox="1"/>
          <p:nvPr/>
        </p:nvSpPr>
        <p:spPr>
          <a:xfrm>
            <a:off x="1051125" y="1982250"/>
            <a:ext cx="7366800" cy="27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b="1" dirty="0">
                <a:latin typeface="Raleway"/>
                <a:ea typeface="Raleway"/>
                <a:cs typeface="Raleway"/>
                <a:sym typeface="Raleway"/>
              </a:rPr>
              <a:t>Problem Definition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b="1" dirty="0">
                <a:latin typeface="Raleway"/>
                <a:ea typeface="Raleway"/>
                <a:cs typeface="Raleway"/>
                <a:sym typeface="Raleway"/>
              </a:rPr>
              <a:t>Exploratory Data Analysis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b="1" dirty="0">
                <a:latin typeface="Raleway"/>
                <a:ea typeface="Raleway"/>
                <a:cs typeface="Raleway"/>
                <a:sym typeface="Raleway"/>
              </a:rPr>
              <a:t>Preparing the dataset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b="1" dirty="0">
                <a:latin typeface="Raleway"/>
                <a:ea typeface="Raleway"/>
                <a:cs typeface="Raleway"/>
                <a:sym typeface="Raleway"/>
              </a:rPr>
              <a:t>Machine Learning models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b="1" dirty="0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Definition</a:t>
            </a:r>
            <a:endParaRPr dirty="0"/>
          </a:p>
        </p:txBody>
      </p:sp>
      <p:sp>
        <p:nvSpPr>
          <p:cNvPr id="107" name="Google Shape;107;p16"/>
          <p:cNvSpPr txBox="1"/>
          <p:nvPr/>
        </p:nvSpPr>
        <p:spPr>
          <a:xfrm>
            <a:off x="1047750" y="1738410"/>
            <a:ext cx="7366800" cy="27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Raleway"/>
                <a:ea typeface="Raleway"/>
                <a:cs typeface="Raleway"/>
                <a:sym typeface="Raleway"/>
              </a:rPr>
              <a:t>Predicting the outcome whether an athlete from athletics gets a medal.</a:t>
            </a: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Raleway"/>
                <a:ea typeface="Raleway"/>
                <a:cs typeface="Raleway"/>
                <a:sym typeface="Raleway"/>
              </a:rPr>
              <a:t>	     </a:t>
            </a:r>
            <a:r>
              <a:rPr lang="en-US" sz="2400" dirty="0">
                <a:latin typeface="Raleway"/>
                <a:ea typeface="Raleway"/>
                <a:cs typeface="Raleway"/>
                <a:sym typeface="Raleway"/>
              </a:rPr>
              <a:t>Type of problem: Binary Classification</a:t>
            </a:r>
            <a:endParaRPr sz="2400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5550" y="778322"/>
            <a:ext cx="2113750" cy="16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087" y="3727975"/>
            <a:ext cx="1950576" cy="129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Athletics DataSet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r="36556"/>
          <a:stretch/>
        </p:blipFill>
        <p:spPr>
          <a:xfrm>
            <a:off x="559050" y="1958675"/>
            <a:ext cx="5087574" cy="10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910" y="3289651"/>
            <a:ext cx="5661870" cy="17305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3C3B9F-6A38-408A-83A6-4073E1A07F52}"/>
              </a:ext>
            </a:extLst>
          </p:cNvPr>
          <p:cNvSpPr txBox="1"/>
          <p:nvPr/>
        </p:nvSpPr>
        <p:spPr>
          <a:xfrm>
            <a:off x="5859780" y="1958675"/>
            <a:ext cx="3000420" cy="2275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750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Extracting only Athletics information from dataset.</a:t>
            </a:r>
          </a:p>
          <a:p>
            <a:pPr marL="7429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Raleway"/>
              <a:ea typeface="Raleway"/>
              <a:cs typeface="Raleway"/>
              <a:sym typeface="Raleway"/>
            </a:endParaRPr>
          </a:p>
          <a:p>
            <a:pPr marL="7429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Removing duplicates of the athletes as they may have competed in multiple Olympics for some of the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888831" y="1789230"/>
            <a:ext cx="2760960" cy="377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Visualising the number of athletes competing in Athletics event in the different years of olympics.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lang="en"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indent="-31750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Comparing the number of athletes competing in Athletics event in the different years of Olympics.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401" y="1853850"/>
            <a:ext cx="5111479" cy="290977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8;p19">
            <a:extLst>
              <a:ext uri="{FF2B5EF4-FFF2-40B4-BE49-F238E27FC236}">
                <a16:creationId xmlns:a16="http://schemas.microsoft.com/office/drawing/2014/main" id="{7613045B-7174-4920-A61E-DA66CB3BC8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Analysis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/>
        </p:nvSpPr>
        <p:spPr>
          <a:xfrm>
            <a:off x="6291180" y="1569384"/>
            <a:ext cx="2448960" cy="1211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Visualising the different regions taking part in the olympics as the years progresses.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225" y="1257900"/>
            <a:ext cx="5172800" cy="38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42;p21">
            <a:extLst>
              <a:ext uri="{FF2B5EF4-FFF2-40B4-BE49-F238E27FC236}">
                <a16:creationId xmlns:a16="http://schemas.microsoft.com/office/drawing/2014/main" id="{FAB8B6AD-63E9-4704-A118-82FC1E3565F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3594" y="3192780"/>
            <a:ext cx="2346545" cy="1326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7219405" y="1892482"/>
            <a:ext cx="1828800" cy="13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Visualising number of Number Of Countries in the different years of the olympics.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95" y="1261355"/>
            <a:ext cx="7288904" cy="3882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/>
        </p:nvSpPr>
        <p:spPr>
          <a:xfrm>
            <a:off x="6562550" y="1663210"/>
            <a:ext cx="1990200" cy="149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Visualising number of Medals compared to the Number Of Countries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175" y="1412525"/>
            <a:ext cx="5474874" cy="35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68;p25">
            <a:extLst>
              <a:ext uri="{FF2B5EF4-FFF2-40B4-BE49-F238E27FC236}">
                <a16:creationId xmlns:a16="http://schemas.microsoft.com/office/drawing/2014/main" id="{7A798B46-E970-4008-8C0D-35041EA7FC8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1055" y="3344091"/>
            <a:ext cx="1841695" cy="1268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905</Words>
  <Application>Microsoft Office PowerPoint</Application>
  <PresentationFormat>On-screen Show (16:9)</PresentationFormat>
  <Paragraphs>142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Raleway</vt:lpstr>
      <vt:lpstr>Arial</vt:lpstr>
      <vt:lpstr>Lato</vt:lpstr>
      <vt:lpstr>Noto Sans Symbols</vt:lpstr>
      <vt:lpstr>Streamline</vt:lpstr>
      <vt:lpstr>120 Years of the Olympic Games</vt:lpstr>
      <vt:lpstr>Dataset used: https://www.kaggle.com/heesoo37/120-years-of-olympic-history-athletes-and-results</vt:lpstr>
      <vt:lpstr>Content Page </vt:lpstr>
      <vt:lpstr>Problem Definition</vt:lpstr>
      <vt:lpstr>Athletics DataSet </vt:lpstr>
      <vt:lpstr>Exploratory Analysis</vt:lpstr>
      <vt:lpstr>PowerPoint Presentation</vt:lpstr>
      <vt:lpstr>PowerPoint Presentation</vt:lpstr>
      <vt:lpstr>PowerPoint Presentation</vt:lpstr>
      <vt:lpstr>Analysing medalists</vt:lpstr>
      <vt:lpstr>Visualising medal winners by gender</vt:lpstr>
      <vt:lpstr>Visualizing medal winners by height</vt:lpstr>
      <vt:lpstr>Visualizing medal winners by weight </vt:lpstr>
      <vt:lpstr>Visualizing medal winners by age </vt:lpstr>
      <vt:lpstr>PREPARING THE DATASET</vt:lpstr>
      <vt:lpstr>MACHINE LEARNING MODELS</vt:lpstr>
      <vt:lpstr>MACHINE LEARNING MODELS</vt:lpstr>
      <vt:lpstr>PowerPoint Presentation</vt:lpstr>
      <vt:lpstr>MACHINE LEARNING MODELS</vt:lpstr>
      <vt:lpstr>PowerPoint Presentation</vt:lpstr>
      <vt:lpstr>MACHINE LEARNING MODELS</vt:lpstr>
      <vt:lpstr>WORK ALLOCATION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 Years of the Olympic Games</dc:title>
  <cp:lastModifiedBy>#NGUYEN TO VINH HUY#</cp:lastModifiedBy>
  <cp:revision>19</cp:revision>
  <dcterms:modified xsi:type="dcterms:W3CDTF">2020-04-29T12:42:03Z</dcterms:modified>
</cp:coreProperties>
</file>