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4.xml" ContentType="application/vnd.openxmlformats-officedocument.presentationml.comments+xml"/>
  <Override PartName="/ppt/notesSlides/notesSlide15.xml" ContentType="application/vnd.openxmlformats-officedocument.presentationml.notesSlide+xml"/>
  <Override PartName="/ppt/comments/comment5.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comment6.xml" ContentType="application/vnd.openxmlformats-officedocument.presentationml.comments+xml"/>
  <Override PartName="/ppt/notesSlides/notesSlide19.xml" ContentType="application/vnd.openxmlformats-officedocument.presentationml.notesSlide+xml"/>
  <Override PartName="/ppt/comments/comment7.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7"/>
  </p:notesMasterIdLst>
  <p:sldIdLst>
    <p:sldId id="256" r:id="rId2"/>
    <p:sldId id="258" r:id="rId3"/>
    <p:sldId id="261" r:id="rId4"/>
    <p:sldId id="259" r:id="rId5"/>
    <p:sldId id="285" r:id="rId6"/>
    <p:sldId id="287" r:id="rId7"/>
    <p:sldId id="289" r:id="rId8"/>
    <p:sldId id="291" r:id="rId9"/>
    <p:sldId id="284" r:id="rId10"/>
    <p:sldId id="283" r:id="rId11"/>
    <p:sldId id="292" r:id="rId12"/>
    <p:sldId id="295" r:id="rId13"/>
    <p:sldId id="294" r:id="rId14"/>
    <p:sldId id="257" r:id="rId15"/>
    <p:sldId id="296" r:id="rId16"/>
    <p:sldId id="298" r:id="rId17"/>
    <p:sldId id="300" r:id="rId18"/>
    <p:sldId id="299" r:id="rId19"/>
    <p:sldId id="301" r:id="rId20"/>
    <p:sldId id="302" r:id="rId21"/>
    <p:sldId id="303" r:id="rId22"/>
    <p:sldId id="304" r:id="rId23"/>
    <p:sldId id="308" r:id="rId24"/>
    <p:sldId id="309" r:id="rId25"/>
    <p:sldId id="310" r:id="rId26"/>
    <p:sldId id="311" r:id="rId27"/>
    <p:sldId id="312" r:id="rId28"/>
    <p:sldId id="313" r:id="rId29"/>
    <p:sldId id="278" r:id="rId30"/>
    <p:sldId id="279" r:id="rId31"/>
    <p:sldId id="315" r:id="rId32"/>
    <p:sldId id="286" r:id="rId33"/>
    <p:sldId id="316" r:id="rId34"/>
    <p:sldId id="317" r:id="rId35"/>
    <p:sldId id="314" r:id="rId36"/>
  </p:sldIdLst>
  <p:sldSz cx="9144000" cy="5143500" type="screen16x9"/>
  <p:notesSz cx="6858000" cy="9144000"/>
  <p:embeddedFontLst>
    <p:embeddedFont>
      <p:font typeface="Cambria Math" panose="02040503050406030204" pitchFamily="18" charset="0"/>
      <p:regular r:id="rId38"/>
    </p:embeddedFont>
    <p:embeddedFont>
      <p:font typeface="Lato" panose="020F0502020204030203" pitchFamily="34" charset="77"/>
      <p:regular r:id="rId39"/>
      <p:bold r:id="rId40"/>
      <p:italic r:id="rId41"/>
      <p:boldItalic r:id="rId42"/>
    </p:embeddedFont>
    <p:embeddedFont>
      <p:font typeface="Raleway" panose="020B00030301010600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 ducthinh" initials="cd" lastIdx="14" clrIdx="0">
    <p:extLst>
      <p:ext uri="{19B8F6BF-5375-455C-9EA6-DF929625EA0E}">
        <p15:presenceInfo xmlns:p15="http://schemas.microsoft.com/office/powerpoint/2012/main" userId="7e3ad5c71622b8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67480"/>
    <a:srgbClr val="F20253"/>
    <a:srgbClr val="2085C5"/>
    <a:srgbClr val="7EC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F7E8505-F9CD-4B43-A523-38F769515F02}">
  <a:tblStyle styleId="{3F7E8505-F9CD-4B43-A523-38F769515F0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93"/>
    <p:restoredTop sz="84577" autoAdjust="0"/>
  </p:normalViewPr>
  <p:slideViewPr>
    <p:cSldViewPr snapToGrid="0" snapToObjects="1">
      <p:cViewPr varScale="1">
        <p:scale>
          <a:sx n="116" d="100"/>
          <a:sy n="116" d="100"/>
        </p:scale>
        <p:origin x="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3-05T22:10:07.283" idx="13">
    <p:pos x="1301" y="1397"/>
    <p:text>Tránh ghi viết tắt của một thuật ngữ khi người đọc bắt gặp từ này lần đầu tiên. Thông thường sẽ ghi đầy đủ thuật ngữ, rồi chú thích viết tắt bên cạnh: Click-Through-Rate (CTR). Từ đây về sau, sẽ sử dụng chữ viết tắt CTR thay cho dùng chữ Click-Through-Rate</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3-05T21:12:04.664" idx="3">
    <p:pos x="2664" y="796"/>
    <p:text>faces</p:text>
    <p:extLst>
      <p:ext uri="{C676402C-5697-4E1C-873F-D02D1690AC5C}">
        <p15:threadingInfo xmlns:p15="http://schemas.microsoft.com/office/powerpoint/2012/main" timeZoneBias="-540"/>
      </p:ext>
    </p:extLst>
  </p:cm>
  <p:cm authorId="1" dt="2020-03-05T21:12:36.341" idx="4">
    <p:pos x="4428" y="2816"/>
    <p:text>sparsed</p:text>
    <p:extLst>
      <p:ext uri="{C676402C-5697-4E1C-873F-D02D1690AC5C}">
        <p15:threadingInfo xmlns:p15="http://schemas.microsoft.com/office/powerpoint/2012/main" timeZoneBias="-540"/>
      </p:ext>
    </p:extLst>
  </p:cm>
  <p:cm authorId="1" dt="2020-03-05T21:12:44.694" idx="5">
    <p:pos x="4529" y="931"/>
    <p:text>needs to predict in realtime</p:text>
    <p:extLst>
      <p:ext uri="{C676402C-5697-4E1C-873F-D02D1690AC5C}">
        <p15:threadingInfo xmlns:p15="http://schemas.microsoft.com/office/powerpoint/2012/main" timeZoneBias="-5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3-05T21:07:27.961" idx="1">
    <p:pos x="2678" y="2057"/>
    <p:text>Điều kiện này có vẻ mâu thuẫn với kết luận của FFM là không support online training và long training time</p:text>
    <p:extLst>
      <p:ext uri="{C676402C-5697-4E1C-873F-D02D1690AC5C}">
        <p15:threadingInfo xmlns:p15="http://schemas.microsoft.com/office/powerpoint/2012/main" timeZoneBias="-540"/>
      </p:ext>
    </p:extLst>
  </p:cm>
  <p:cm authorId="1" dt="2020-03-05T22:16:38.965" idx="14">
    <p:pos x="2678" y="2193"/>
    <p:text>Có thể sửa thành điều kiện khuyến nghị, chứ ko bắt buộc.</p:text>
    <p:extLst>
      <p:ext uri="{C676402C-5697-4E1C-873F-D02D1690AC5C}">
        <p15:threadingInfo xmlns:p15="http://schemas.microsoft.com/office/powerpoint/2012/main" timeZoneBias="-540">
          <p15:parentCm authorId="1" idx="1"/>
        </p15:threadingInfo>
      </p:ext>
    </p:extLst>
  </p:cm>
  <p:cm authorId="1" dt="2020-03-05T21:09:03.205" idx="2">
    <p:pos x="2808" y="2356"/>
    <p:text>3 điều kiện ở trên là từ mặt business. Còn điều kiện này là về mặt kỹ thuật. Tôi nghĩ cái này là để chọn các phương pháp thì chỉ cần thỏa mãn về mặt business là đủ, còn về mặt kỹ thuật thì có thể có nhiều hướng tiếp cận khác nhau. Nên có thể không cần yếu tố này</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3-05T21:18:31.217" idx="6">
    <p:pos x="4082" y="916"/>
    <p:text>liệu có cần show kỹ công thức thế này không?</p:text>
    <p:extLst>
      <p:ext uri="{C676402C-5697-4E1C-873F-D02D1690AC5C}">
        <p15:threadingInfo xmlns:p15="http://schemas.microsoft.com/office/powerpoint/2012/main" timeZoneBias="-5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3-05T21:22:16.128" idx="7">
    <p:pos x="5428" y="1120"/>
    <p:text>Tôi nghĩ FMs, Poly2 là 2 phương pháp khác nhau nên có thể consider 2 phương án sau</p:text>
    <p:extLst>
      <p:ext uri="{C676402C-5697-4E1C-873F-D02D1690AC5C}">
        <p15:threadingInfo xmlns:p15="http://schemas.microsoft.com/office/powerpoint/2012/main" timeZoneBias="-540"/>
      </p:ext>
    </p:extLst>
  </p:cm>
  <p:cm authorId="1" dt="2020-03-05T21:23:22.983" idx="8">
    <p:pos x="5428" y="1256"/>
    <p:text>(1) Nếu muốn so sánh FFMs với FMs và Poly2
--&gt; Inspired by FMs and Poly2, FFMs is an effective method to learn the effect of features conjunctions.</p:text>
    <p:extLst>
      <p:ext uri="{C676402C-5697-4E1C-873F-D02D1690AC5C}">
        <p15:threadingInfo xmlns:p15="http://schemas.microsoft.com/office/powerpoint/2012/main" timeZoneBias="-540">
          <p15:parentCm authorId="1" idx="7"/>
        </p15:threadingInfo>
      </p:ext>
    </p:extLst>
  </p:cm>
  <p:cm authorId="1" dt="2020-03-05T21:27:43.730" idx="9">
    <p:pos x="5428" y="1392"/>
    <p:text>(2) Nếu chỉ cần so sánh với FMs
--&gt; An extended/improved version of FMs by allowing each feature having more than one latent vector to learn the latent effect with any other features.</p:text>
    <p:extLst>
      <p:ext uri="{C676402C-5697-4E1C-873F-D02D1690AC5C}">
        <p15:threadingInfo xmlns:p15="http://schemas.microsoft.com/office/powerpoint/2012/main" timeZoneBias="-540">
          <p15:parentCm authorId="1" idx="7"/>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0-03-05T21:58:53.456" idx="11">
    <p:pos x="4988" y="2668"/>
    <p:text>Không hiểu ý câu này</p:text>
    <p:extLst>
      <p:ext uri="{C676402C-5697-4E1C-873F-D02D1690AC5C}">
        <p15:threadingInfo xmlns:p15="http://schemas.microsoft.com/office/powerpoint/2012/main" timeZoneBias="-5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0-03-05T22:00:51.839" idx="12">
    <p:pos x="2372" y="2332"/>
    <p:text>đây là số lượng biến, còn complex of computation là O(n^2*k)</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080482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89071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1247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42296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JP" dirty="0"/>
          </a:p>
        </p:txBody>
      </p:sp>
    </p:spTree>
    <p:extLst>
      <p:ext uri="{BB962C8B-B14F-4D97-AF65-F5344CB8AC3E}">
        <p14:creationId xmlns:p14="http://schemas.microsoft.com/office/powerpoint/2010/main" val="2069271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25066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6654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69122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71740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23434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545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2783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430081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8862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975536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074837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At a given time when User access a website, CTR system needs to choose several Ads from thousands or millions Ads in matter of micro-seconds. These Ads should be the one that User is interested at that time. User then has some options to react like: totally unaware Ads, see them then ignore, or click on them. When User click on an Ads, they made an implicit feedback and these feedback will become valuable information to build up CTR model.</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5882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867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4025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1582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13CA2D70-9C83-46E3-B172-4DCCB5473183}" type="slidenum">
              <a:rPr lang="en-US" smtClean="0"/>
              <a:t>32</a:t>
            </a:fld>
            <a:endParaRPr lang="en-US"/>
          </a:p>
        </p:txBody>
      </p:sp>
    </p:spTree>
    <p:extLst>
      <p:ext uri="{BB962C8B-B14F-4D97-AF65-F5344CB8AC3E}">
        <p14:creationId xmlns:p14="http://schemas.microsoft.com/office/powerpoint/2010/main" val="4021740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CA2D70-9C83-46E3-B172-4DCCB5473183}" type="slidenum">
              <a:rPr lang="en-US" smtClean="0"/>
              <a:t>33</a:t>
            </a:fld>
            <a:endParaRPr lang="en-US"/>
          </a:p>
        </p:txBody>
      </p:sp>
    </p:spTree>
    <p:extLst>
      <p:ext uri="{BB962C8B-B14F-4D97-AF65-F5344CB8AC3E}">
        <p14:creationId xmlns:p14="http://schemas.microsoft.com/office/powerpoint/2010/main" val="39932589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CA2D70-9C83-46E3-B172-4DCCB5473183}" type="slidenum">
              <a:rPr lang="en-US" smtClean="0"/>
              <a:t>34</a:t>
            </a:fld>
            <a:endParaRPr lang="en-US"/>
          </a:p>
        </p:txBody>
      </p:sp>
    </p:spTree>
    <p:extLst>
      <p:ext uri="{BB962C8B-B14F-4D97-AF65-F5344CB8AC3E}">
        <p14:creationId xmlns:p14="http://schemas.microsoft.com/office/powerpoint/2010/main" val="133919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382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JP" dirty="0"/>
              <a:t>In this project, we study some modeling methods to predict Click Through Rate (CTR) in Online Marketing service. For each method, we will try to test its performance on some Public Datasets.</a:t>
            </a:r>
          </a:p>
          <a:p>
            <a:r>
              <a:rPr lang="en-JP" dirty="0"/>
              <a:t>Our Goal:</a:t>
            </a:r>
          </a:p>
          <a:p>
            <a:pPr lvl="1"/>
            <a:r>
              <a:rPr lang="en-JP" dirty="0"/>
              <a:t>A central place to checkout common modeling approach in CTR Prediction.</a:t>
            </a:r>
          </a:p>
          <a:p>
            <a:pPr lvl="1"/>
            <a:r>
              <a:rPr lang="en-JP" dirty="0"/>
              <a:t>Quick Prototye for similar problem in future projects.</a:t>
            </a:r>
          </a:p>
          <a:p>
            <a:r>
              <a:rPr lang="en-JP" dirty="0"/>
              <a:t>What this project does not:</a:t>
            </a:r>
          </a:p>
          <a:p>
            <a:pPr lvl="1"/>
            <a:r>
              <a:rPr lang="en-JP" dirty="0"/>
              <a:t>Deep study of algorithms regarding Mathematics.</a:t>
            </a:r>
          </a:p>
          <a:p>
            <a:pPr lvl="1"/>
            <a:r>
              <a:rPr lang="en-JP" dirty="0"/>
              <a:t>How to develop a full scale CTR system in production.</a:t>
            </a:r>
          </a:p>
          <a:p>
            <a:r>
              <a:rPr lang="en-JP" dirty="0"/>
              <a:t>We assume you should have a basic understanding of Machine Learning (more specifically, Classification), how to train a model, and a basic understanding of CTR problem.</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9091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1370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JP" sz="1100" dirty="0"/>
              <a:t>Click-Through-Rate Prediction (CTR) plays an important roles in an Online Marketing System. The problem is to predict the probability that a user clicks on a advertise shown in some specific circumstance (such as when you check feed on facebook or when your mom buys stuff on amazon). From the predicted result, the Online Marketing System can choose the advertise which have highest probability that user can click to show up</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838903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9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39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4830281"/>
            <a:ext cx="9144000" cy="3135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4" name="Google Shape;64;p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3/6/20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89770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storage.googleapis.com/pub-tools-public-publication-data/pdf/41159.pdf"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comments" Target="../comments/commen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www.csie.ntu.edu.tw/~cjlin/papers/ffm.pdf"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omments" Target="../comments/commen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comments" Target="../comments/commen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comments" Target="../comments/commen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kaggle.com/c/avazu-ctr-prediction/overview/description"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www.csie.ntu.edu.tw/~cjlin/papers/ffm.pdf"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unsplash.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emarketer.com/Report/US-Ad-Spending-eMarketers-Updated-Estimates-Forecast-2017/2002134"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tif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datareportal.com/social-media-users"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comments" Target="../comments/comment2.xml"/><Relationship Id="rId4" Type="http://schemas.openxmlformats.org/officeDocument/2006/relationships/hyperlink" Target="https://en.wikipedia.org/wiki/Curse_of_dimensionality"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645225" y="2762724"/>
            <a:ext cx="7231678" cy="187458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Click-Through-Rate Prediction Modeling Survey</a:t>
            </a:r>
            <a:endParaRPr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rgbClr val="667480"/>
                </a:solidFill>
                <a:latin typeface="Arial" panose="020B0604020202020204" pitchFamily="34" charset="0"/>
                <a:cs typeface="Arial" panose="020B0604020202020204" pitchFamily="34" charset="0"/>
              </a:rPr>
              <a:t>Overview</a:t>
            </a:r>
            <a:endParaRPr b="1" dirty="0">
              <a:solidFill>
                <a:srgbClr val="66748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425885" y="1373588"/>
                <a:ext cx="4328995" cy="3552300"/>
              </a:xfrm>
              <a:prstGeom prst="rect">
                <a:avLst/>
              </a:prstGeom>
            </p:spPr>
            <p:txBody>
              <a:bodyPr spcFirstLastPara="1" wrap="square" lIns="91425" tIns="91425" rIns="91425" bIns="91425" anchor="t" anchorCtr="0">
                <a:noAutofit/>
              </a:bodyPr>
              <a:lstStyle/>
              <a:p>
                <a:r>
                  <a:rPr lang="en-JP" sz="1600" dirty="0"/>
                  <a:t>A common solution in CTR prediction is to estimate the Click Probability of an Impression. </a:t>
                </a:r>
              </a:p>
              <a:p>
                <a:pPr marL="0" indent="0">
                  <a:buNone/>
                </a:pPr>
                <a14:m>
                  <m:oMathPara xmlns:m="http://schemas.openxmlformats.org/officeDocument/2006/math">
                    <m:oMathParaPr>
                      <m:jc m:val="center"/>
                    </m:oMathParaPr>
                    <m:oMath xmlns:m="http://schemas.openxmlformats.org/officeDocument/2006/math">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𝐶𝑙𝑖𝑐𝑘</m:t>
                      </m:r>
                      <m:r>
                        <a:rPr lang="en-US" sz="1800" i="1">
                          <a:latin typeface="Cambria Math" panose="02040503050406030204" pitchFamily="18" charset="0"/>
                        </a:rPr>
                        <m:t>|</m:t>
                      </m:r>
                      <m:r>
                        <a:rPr lang="en-US" sz="1800" i="1">
                          <a:latin typeface="Cambria Math" panose="02040503050406030204" pitchFamily="18" charset="0"/>
                        </a:rPr>
                        <m:t>𝐼𝑚𝑝𝑟𝑒𝑠𝑠𝑖𝑜𝑛</m:t>
                      </m:r>
                      <m:r>
                        <a:rPr lang="en-US" sz="1800" i="1">
                          <a:latin typeface="Cambria Math" panose="02040503050406030204" pitchFamily="18" charset="0"/>
                        </a:rPr>
                        <m:t>, </m:t>
                      </m:r>
                      <m:r>
                        <a:rPr lang="en-US" sz="1800" i="1">
                          <a:latin typeface="Cambria Math" panose="02040503050406030204" pitchFamily="18" charset="0"/>
                        </a:rPr>
                        <m:t>𝑈𝑠𝑒𝑟</m:t>
                      </m:r>
                      <m:r>
                        <a:rPr lang="en-US" sz="1800" i="1">
                          <a:latin typeface="Cambria Math" panose="02040503050406030204" pitchFamily="18" charset="0"/>
                        </a:rPr>
                        <m:t>)</m:t>
                      </m:r>
                    </m:oMath>
                  </m:oMathPara>
                </a14:m>
                <a:endParaRPr lang="en-JP" sz="1600" dirty="0"/>
              </a:p>
              <a:p>
                <a:r>
                  <a:rPr lang="en-JP" sz="1600" dirty="0"/>
                  <a:t>This is Supervised Algorithm where Click is label. We collect Click and corresponding Ads features in Log Database. Then use them as input to ML.</a:t>
                </a:r>
              </a:p>
              <a:p>
                <a:r>
                  <a:rPr lang="en-JP" sz="1600" dirty="0"/>
                  <a:t>Although Clicking on an Ads does not mean 100% interesting on that Ads, but it is cheap to collect and a good proxy for relevancy between Ads and click (Implicit Feedback).</a:t>
                </a:r>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425885" y="1373588"/>
                <a:ext cx="4328995" cy="3552300"/>
              </a:xfrm>
              <a:prstGeom prst="rect">
                <a:avLst/>
              </a:prstGeom>
              <a:blipFill>
                <a:blip r:embed="rId3"/>
                <a:stretch>
                  <a:fillRect r="-880" b="-2500"/>
                </a:stretch>
              </a:blipFill>
            </p:spPr>
            <p:txBody>
              <a:bodyPr/>
              <a:lstStyle/>
              <a:p>
                <a:r>
                  <a:rPr lang="en-JP">
                    <a:noFill/>
                  </a:rPr>
                  <a:t> </a:t>
                </a:r>
              </a:p>
            </p:txBody>
          </p:sp>
        </mc:Fallback>
      </mc:AlternateContent>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48" name="Group 47">
            <a:extLst>
              <a:ext uri="{FF2B5EF4-FFF2-40B4-BE49-F238E27FC236}">
                <a16:creationId xmlns:a16="http://schemas.microsoft.com/office/drawing/2014/main" id="{E59CF45B-74F6-F24F-9B16-EB00A3822BA0}"/>
              </a:ext>
            </a:extLst>
          </p:cNvPr>
          <p:cNvGrpSpPr/>
          <p:nvPr/>
        </p:nvGrpSpPr>
        <p:grpSpPr>
          <a:xfrm>
            <a:off x="4654713" y="1215788"/>
            <a:ext cx="4564263" cy="3330347"/>
            <a:chOff x="4668890" y="127168"/>
            <a:chExt cx="4564263" cy="3330347"/>
          </a:xfrm>
        </p:grpSpPr>
        <p:sp>
          <p:nvSpPr>
            <p:cNvPr id="44" name="Rectangle 43">
              <a:extLst>
                <a:ext uri="{FF2B5EF4-FFF2-40B4-BE49-F238E27FC236}">
                  <a16:creationId xmlns:a16="http://schemas.microsoft.com/office/drawing/2014/main" id="{240A75E2-85F6-2643-85E7-8091BF452A0E}"/>
                </a:ext>
              </a:extLst>
            </p:cNvPr>
            <p:cNvSpPr/>
            <p:nvPr/>
          </p:nvSpPr>
          <p:spPr>
            <a:xfrm>
              <a:off x="4668890" y="127168"/>
              <a:ext cx="1482969" cy="1654287"/>
            </a:xfrm>
            <a:prstGeom prst="rect">
              <a:avLst/>
            </a:prstGeom>
            <a:noFill/>
            <a:ln>
              <a:solidFill>
                <a:srgbClr val="66748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 name="Google Shape;503;p37">
              <a:extLst>
                <a:ext uri="{FF2B5EF4-FFF2-40B4-BE49-F238E27FC236}">
                  <a16:creationId xmlns:a16="http://schemas.microsoft.com/office/drawing/2014/main" id="{277EA65B-7B99-3441-AA9B-F48B47C122AF}"/>
                </a:ext>
              </a:extLst>
            </p:cNvPr>
            <p:cNvSpPr/>
            <p:nvPr/>
          </p:nvSpPr>
          <p:spPr>
            <a:xfrm>
              <a:off x="5771081" y="356995"/>
              <a:ext cx="319561" cy="523210"/>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0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8;p37">
              <a:extLst>
                <a:ext uri="{FF2B5EF4-FFF2-40B4-BE49-F238E27FC236}">
                  <a16:creationId xmlns:a16="http://schemas.microsoft.com/office/drawing/2014/main" id="{3C04A8E8-6EA5-514D-BE10-5925BD7EAE65}"/>
                </a:ext>
              </a:extLst>
            </p:cNvPr>
            <p:cNvSpPr/>
            <p:nvPr/>
          </p:nvSpPr>
          <p:spPr>
            <a:xfrm>
              <a:off x="4757341" y="460803"/>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0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 name="Straight Arrow Connector 2">
              <a:extLst>
                <a:ext uri="{FF2B5EF4-FFF2-40B4-BE49-F238E27FC236}">
                  <a16:creationId xmlns:a16="http://schemas.microsoft.com/office/drawing/2014/main" id="{59C76665-9AFA-1A41-BB61-F10539978C09}"/>
                </a:ext>
              </a:extLst>
            </p:cNvPr>
            <p:cNvCxnSpPr/>
            <p:nvPr/>
          </p:nvCxnSpPr>
          <p:spPr>
            <a:xfrm>
              <a:off x="5076902" y="618603"/>
              <a:ext cx="694179" cy="0"/>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6F2C46D-9E71-DB4B-BA99-C343B6C99B72}"/>
                </a:ext>
              </a:extLst>
            </p:cNvPr>
            <p:cNvSpPr txBox="1"/>
            <p:nvPr/>
          </p:nvSpPr>
          <p:spPr>
            <a:xfrm>
              <a:off x="5125602" y="618603"/>
              <a:ext cx="492443" cy="261610"/>
            </a:xfrm>
            <a:prstGeom prst="rect">
              <a:avLst/>
            </a:prstGeom>
            <a:noFill/>
          </p:spPr>
          <p:txBody>
            <a:bodyPr wrap="none" rtlCol="0">
              <a:spAutoFit/>
            </a:bodyPr>
            <a:lstStyle/>
            <a:p>
              <a:r>
                <a:rPr lang="en-JP" sz="1050" dirty="0">
                  <a:solidFill>
                    <a:srgbClr val="667480"/>
                  </a:solidFill>
                </a:rPr>
                <a:t>Click</a:t>
              </a:r>
            </a:p>
          </p:txBody>
        </p:sp>
        <p:sp>
          <p:nvSpPr>
            <p:cNvPr id="12" name="Google Shape;503;p37">
              <a:extLst>
                <a:ext uri="{FF2B5EF4-FFF2-40B4-BE49-F238E27FC236}">
                  <a16:creationId xmlns:a16="http://schemas.microsoft.com/office/drawing/2014/main" id="{48997F0B-D024-FA4A-9A38-911AB4AACE73}"/>
                </a:ext>
              </a:extLst>
            </p:cNvPr>
            <p:cNvSpPr/>
            <p:nvPr/>
          </p:nvSpPr>
          <p:spPr>
            <a:xfrm>
              <a:off x="5771081" y="1064424"/>
              <a:ext cx="319561" cy="5232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Straight Arrow Connector 13">
              <a:extLst>
                <a:ext uri="{FF2B5EF4-FFF2-40B4-BE49-F238E27FC236}">
                  <a16:creationId xmlns:a16="http://schemas.microsoft.com/office/drawing/2014/main" id="{E06592E6-07BE-0F49-87D4-2D87C74725E4}"/>
                </a:ext>
              </a:extLst>
            </p:cNvPr>
            <p:cNvCxnSpPr/>
            <p:nvPr/>
          </p:nvCxnSpPr>
          <p:spPr>
            <a:xfrm>
              <a:off x="5076902" y="1326026"/>
              <a:ext cx="694179" cy="0"/>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AFFBACD-5BAE-F344-8872-30AFE13881F8}"/>
                </a:ext>
              </a:extLst>
            </p:cNvPr>
            <p:cNvSpPr txBox="1"/>
            <p:nvPr/>
          </p:nvSpPr>
          <p:spPr>
            <a:xfrm>
              <a:off x="5125602" y="1326026"/>
              <a:ext cx="712054" cy="261610"/>
            </a:xfrm>
            <a:prstGeom prst="rect">
              <a:avLst/>
            </a:prstGeom>
            <a:noFill/>
          </p:spPr>
          <p:txBody>
            <a:bodyPr wrap="none" rtlCol="0">
              <a:spAutoFit/>
            </a:bodyPr>
            <a:lstStyle/>
            <a:p>
              <a:r>
                <a:rPr lang="en-JP" sz="1050" dirty="0">
                  <a:solidFill>
                    <a:srgbClr val="667480"/>
                  </a:solidFill>
                </a:rPr>
                <a:t>No Click</a:t>
              </a:r>
            </a:p>
          </p:txBody>
        </p:sp>
        <p:sp>
          <p:nvSpPr>
            <p:cNvPr id="16" name="Google Shape;479;p37">
              <a:extLst>
                <a:ext uri="{FF2B5EF4-FFF2-40B4-BE49-F238E27FC236}">
                  <a16:creationId xmlns:a16="http://schemas.microsoft.com/office/drawing/2014/main" id="{AB19B0AB-1EEE-F941-9F4D-8248363AA7ED}"/>
                </a:ext>
              </a:extLst>
            </p:cNvPr>
            <p:cNvSpPr/>
            <p:nvPr/>
          </p:nvSpPr>
          <p:spPr>
            <a:xfrm>
              <a:off x="4754880" y="1166245"/>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Can 8">
              <a:extLst>
                <a:ext uri="{FF2B5EF4-FFF2-40B4-BE49-F238E27FC236}">
                  <a16:creationId xmlns:a16="http://schemas.microsoft.com/office/drawing/2014/main" id="{381EB81B-8203-904D-8F52-3182AA134DF7}"/>
                </a:ext>
              </a:extLst>
            </p:cNvPr>
            <p:cNvSpPr/>
            <p:nvPr/>
          </p:nvSpPr>
          <p:spPr>
            <a:xfrm>
              <a:off x="7212610" y="539703"/>
              <a:ext cx="593452" cy="754985"/>
            </a:xfrm>
            <a:prstGeom prst="can">
              <a:avLst/>
            </a:prstGeom>
            <a:solidFill>
              <a:srgbClr val="7ECE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cxnSp>
          <p:nvCxnSpPr>
            <p:cNvPr id="18" name="Straight Arrow Connector 17">
              <a:extLst>
                <a:ext uri="{FF2B5EF4-FFF2-40B4-BE49-F238E27FC236}">
                  <a16:creationId xmlns:a16="http://schemas.microsoft.com/office/drawing/2014/main" id="{7E3B3327-E875-9049-8DBD-205444BA37AE}"/>
                </a:ext>
              </a:extLst>
            </p:cNvPr>
            <p:cNvCxnSpPr/>
            <p:nvPr/>
          </p:nvCxnSpPr>
          <p:spPr>
            <a:xfrm>
              <a:off x="6234536" y="995061"/>
              <a:ext cx="694179" cy="0"/>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E0807C9-B323-1C47-AB65-3B299D032D23}"/>
                </a:ext>
              </a:extLst>
            </p:cNvPr>
            <p:cNvSpPr txBox="1"/>
            <p:nvPr/>
          </p:nvSpPr>
          <p:spPr>
            <a:xfrm>
              <a:off x="6151859" y="725043"/>
              <a:ext cx="859531" cy="253916"/>
            </a:xfrm>
            <a:prstGeom prst="rect">
              <a:avLst/>
            </a:prstGeom>
            <a:noFill/>
          </p:spPr>
          <p:txBody>
            <a:bodyPr wrap="none" rtlCol="0">
              <a:spAutoFit/>
            </a:bodyPr>
            <a:lstStyle/>
            <a:p>
              <a:r>
                <a:rPr lang="en-JP" sz="1050" dirty="0">
                  <a:solidFill>
                    <a:srgbClr val="667480"/>
                  </a:solidFill>
                </a:rPr>
                <a:t>S</a:t>
              </a:r>
              <a:r>
                <a:rPr lang="en-US" sz="1050" dirty="0">
                  <a:solidFill>
                    <a:srgbClr val="667480"/>
                  </a:solidFill>
                </a:rPr>
                <a:t>a</a:t>
              </a:r>
              <a:r>
                <a:rPr lang="en-JP" sz="1050" dirty="0">
                  <a:solidFill>
                    <a:srgbClr val="667480"/>
                  </a:solidFill>
                </a:rPr>
                <a:t>ve to log</a:t>
              </a:r>
            </a:p>
          </p:txBody>
        </p:sp>
        <p:grpSp>
          <p:nvGrpSpPr>
            <p:cNvPr id="21" name="Google Shape;515;p37">
              <a:extLst>
                <a:ext uri="{FF2B5EF4-FFF2-40B4-BE49-F238E27FC236}">
                  <a16:creationId xmlns:a16="http://schemas.microsoft.com/office/drawing/2014/main" id="{09B37A7B-6E67-574F-BA0B-E4D3EDE5EA6B}"/>
                </a:ext>
              </a:extLst>
            </p:cNvPr>
            <p:cNvGrpSpPr/>
            <p:nvPr/>
          </p:nvGrpSpPr>
          <p:grpSpPr>
            <a:xfrm>
              <a:off x="7601822" y="1347561"/>
              <a:ext cx="346104" cy="353231"/>
              <a:chOff x="3955900" y="2984500"/>
              <a:chExt cx="414000" cy="422525"/>
            </a:xfrm>
            <a:solidFill>
              <a:srgbClr val="7ECEFE"/>
            </a:solidFill>
          </p:grpSpPr>
          <p:sp>
            <p:nvSpPr>
              <p:cNvPr id="22" name="Google Shape;516;p37">
                <a:extLst>
                  <a:ext uri="{FF2B5EF4-FFF2-40B4-BE49-F238E27FC236}">
                    <a16:creationId xmlns:a16="http://schemas.microsoft.com/office/drawing/2014/main" id="{C3A2F1B4-5E1C-3440-AFF6-541122B08468}"/>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17;p37">
                <a:extLst>
                  <a:ext uri="{FF2B5EF4-FFF2-40B4-BE49-F238E27FC236}">
                    <a16:creationId xmlns:a16="http://schemas.microsoft.com/office/drawing/2014/main" id="{6170F92E-3C41-574A-8D74-68C14086F57D}"/>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18;p37">
                <a:extLst>
                  <a:ext uri="{FF2B5EF4-FFF2-40B4-BE49-F238E27FC236}">
                    <a16:creationId xmlns:a16="http://schemas.microsoft.com/office/drawing/2014/main" id="{999E2357-63F5-A74E-B570-6057EB2D456E}"/>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407;p37">
              <a:extLst>
                <a:ext uri="{FF2B5EF4-FFF2-40B4-BE49-F238E27FC236}">
                  <a16:creationId xmlns:a16="http://schemas.microsoft.com/office/drawing/2014/main" id="{C028C745-133E-1145-8799-A14A273279D4}"/>
                </a:ext>
              </a:extLst>
            </p:cNvPr>
            <p:cNvGrpSpPr/>
            <p:nvPr/>
          </p:nvGrpSpPr>
          <p:grpSpPr>
            <a:xfrm>
              <a:off x="7375105" y="1781455"/>
              <a:ext cx="347107" cy="420111"/>
              <a:chOff x="584925" y="922575"/>
              <a:chExt cx="415200" cy="502525"/>
            </a:xfrm>
            <a:solidFill>
              <a:srgbClr val="7ECEFE"/>
            </a:solidFill>
          </p:grpSpPr>
          <p:sp>
            <p:nvSpPr>
              <p:cNvPr id="26" name="Google Shape;408;p37">
                <a:extLst>
                  <a:ext uri="{FF2B5EF4-FFF2-40B4-BE49-F238E27FC236}">
                    <a16:creationId xmlns:a16="http://schemas.microsoft.com/office/drawing/2014/main" id="{56F556DB-BC15-9D44-AE9C-50A400A7BB31}"/>
                  </a:ext>
                </a:extLst>
              </p:cNvPr>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09;p37">
                <a:extLst>
                  <a:ext uri="{FF2B5EF4-FFF2-40B4-BE49-F238E27FC236}">
                    <a16:creationId xmlns:a16="http://schemas.microsoft.com/office/drawing/2014/main" id="{8B15FFDC-044D-B14C-A23D-27EA19A7D386}"/>
                  </a:ext>
                </a:extLst>
              </p:cNvPr>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0;p37">
                <a:extLst>
                  <a:ext uri="{FF2B5EF4-FFF2-40B4-BE49-F238E27FC236}">
                    <a16:creationId xmlns:a16="http://schemas.microsoft.com/office/drawing/2014/main" id="{7A292798-CB27-6E47-B513-CE4837FF2060}"/>
                  </a:ext>
                </a:extLst>
              </p:cNvPr>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 name="Straight Arrow Connector 28">
              <a:extLst>
                <a:ext uri="{FF2B5EF4-FFF2-40B4-BE49-F238E27FC236}">
                  <a16:creationId xmlns:a16="http://schemas.microsoft.com/office/drawing/2014/main" id="{610AC96C-62A6-714C-B066-F317F0CCB389}"/>
                </a:ext>
              </a:extLst>
            </p:cNvPr>
            <p:cNvCxnSpPr>
              <a:cxnSpLocks/>
              <a:stCxn id="9" idx="3"/>
            </p:cNvCxnSpPr>
            <p:nvPr/>
          </p:nvCxnSpPr>
          <p:spPr>
            <a:xfrm>
              <a:off x="7509336" y="1294688"/>
              <a:ext cx="0" cy="434960"/>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01F1334-C447-524D-8E12-5A33065FF5FA}"/>
                </a:ext>
              </a:extLst>
            </p:cNvPr>
            <p:cNvSpPr txBox="1"/>
            <p:nvPr/>
          </p:nvSpPr>
          <p:spPr>
            <a:xfrm>
              <a:off x="7734025" y="1810337"/>
              <a:ext cx="1499128" cy="307777"/>
            </a:xfrm>
            <a:prstGeom prst="rect">
              <a:avLst/>
            </a:prstGeom>
            <a:noFill/>
          </p:spPr>
          <p:txBody>
            <a:bodyPr wrap="none" rtlCol="0">
              <a:spAutoFit/>
            </a:bodyPr>
            <a:lstStyle/>
            <a:p>
              <a:r>
                <a:rPr lang="en-JP" dirty="0">
                  <a:solidFill>
                    <a:srgbClr val="667480"/>
                  </a:solidFill>
                </a:rPr>
                <a:t>Click &amp; Features</a:t>
              </a:r>
            </a:p>
          </p:txBody>
        </p:sp>
        <p:sp>
          <p:nvSpPr>
            <p:cNvPr id="33" name="Google Shape;564;p37">
              <a:extLst>
                <a:ext uri="{FF2B5EF4-FFF2-40B4-BE49-F238E27FC236}">
                  <a16:creationId xmlns:a16="http://schemas.microsoft.com/office/drawing/2014/main" id="{4351D15D-7F53-2B47-BE87-8A61AEBDEDC9}"/>
                </a:ext>
              </a:extLst>
            </p:cNvPr>
            <p:cNvSpPr/>
            <p:nvPr/>
          </p:nvSpPr>
          <p:spPr>
            <a:xfrm>
              <a:off x="5528790" y="2867994"/>
              <a:ext cx="561852" cy="268557"/>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667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606;p37">
              <a:extLst>
                <a:ext uri="{FF2B5EF4-FFF2-40B4-BE49-F238E27FC236}">
                  <a16:creationId xmlns:a16="http://schemas.microsoft.com/office/drawing/2014/main" id="{0695292E-1272-F34F-8393-A1DD4AECB863}"/>
                </a:ext>
              </a:extLst>
            </p:cNvPr>
            <p:cNvGrpSpPr/>
            <p:nvPr/>
          </p:nvGrpSpPr>
          <p:grpSpPr>
            <a:xfrm>
              <a:off x="7315450" y="2810277"/>
              <a:ext cx="459424" cy="417561"/>
              <a:chOff x="4562200" y="4968250"/>
              <a:chExt cx="549550" cy="499475"/>
            </a:xfrm>
            <a:solidFill>
              <a:srgbClr val="667480"/>
            </a:solidFill>
          </p:grpSpPr>
          <p:sp>
            <p:nvSpPr>
              <p:cNvPr id="35" name="Google Shape;607;p37">
                <a:extLst>
                  <a:ext uri="{FF2B5EF4-FFF2-40B4-BE49-F238E27FC236}">
                    <a16:creationId xmlns:a16="http://schemas.microsoft.com/office/drawing/2014/main" id="{ACF4B0CF-20B3-204C-BE20-AF7546093527}"/>
                  </a:ext>
                </a:extLst>
              </p:cNvPr>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8;p37">
                <a:extLst>
                  <a:ext uri="{FF2B5EF4-FFF2-40B4-BE49-F238E27FC236}">
                    <a16:creationId xmlns:a16="http://schemas.microsoft.com/office/drawing/2014/main" id="{2EFE05F1-C920-134F-A15B-CFB241DF0FFF}"/>
                  </a:ext>
                </a:extLst>
              </p:cNvPr>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9;p37">
                <a:extLst>
                  <a:ext uri="{FF2B5EF4-FFF2-40B4-BE49-F238E27FC236}">
                    <a16:creationId xmlns:a16="http://schemas.microsoft.com/office/drawing/2014/main" id="{E7616F0B-6874-A64B-BA07-A227432C89AB}"/>
                  </a:ext>
                </a:extLst>
              </p:cNvPr>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10;p37">
                <a:extLst>
                  <a:ext uri="{FF2B5EF4-FFF2-40B4-BE49-F238E27FC236}">
                    <a16:creationId xmlns:a16="http://schemas.microsoft.com/office/drawing/2014/main" id="{10D23A4F-88E4-9044-AAE9-C69656A073BF}"/>
                  </a:ext>
                </a:extLst>
              </p:cNvPr>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11;p37">
                <a:extLst>
                  <a:ext uri="{FF2B5EF4-FFF2-40B4-BE49-F238E27FC236}">
                    <a16:creationId xmlns:a16="http://schemas.microsoft.com/office/drawing/2014/main" id="{549F45B0-0E82-1B44-AAA6-2B203A6BFBE8}"/>
                  </a:ext>
                </a:extLst>
              </p:cNvPr>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 name="Straight Arrow Connector 39">
              <a:extLst>
                <a:ext uri="{FF2B5EF4-FFF2-40B4-BE49-F238E27FC236}">
                  <a16:creationId xmlns:a16="http://schemas.microsoft.com/office/drawing/2014/main" id="{C8D3B330-E0ED-2E45-8F28-33E42A33D607}"/>
                </a:ext>
              </a:extLst>
            </p:cNvPr>
            <p:cNvCxnSpPr>
              <a:cxnSpLocks/>
            </p:cNvCxnSpPr>
            <p:nvPr/>
          </p:nvCxnSpPr>
          <p:spPr>
            <a:xfrm>
              <a:off x="7539561" y="2274817"/>
              <a:ext cx="0" cy="434960"/>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7F0E51E-2909-7948-99D1-221B7ABC6CBE}"/>
                </a:ext>
              </a:extLst>
            </p:cNvPr>
            <p:cNvSpPr txBox="1"/>
            <p:nvPr/>
          </p:nvSpPr>
          <p:spPr>
            <a:xfrm>
              <a:off x="7651758" y="3108571"/>
              <a:ext cx="1547218" cy="307777"/>
            </a:xfrm>
            <a:prstGeom prst="rect">
              <a:avLst/>
            </a:prstGeom>
            <a:noFill/>
          </p:spPr>
          <p:txBody>
            <a:bodyPr wrap="none" rtlCol="0">
              <a:spAutoFit/>
            </a:bodyPr>
            <a:lstStyle/>
            <a:p>
              <a:r>
                <a:rPr lang="en-JP" dirty="0">
                  <a:solidFill>
                    <a:srgbClr val="667480"/>
                  </a:solidFill>
                </a:rPr>
                <a:t>Train CTR model</a:t>
              </a:r>
            </a:p>
          </p:txBody>
        </p:sp>
        <p:cxnSp>
          <p:nvCxnSpPr>
            <p:cNvPr id="42" name="Straight Arrow Connector 41">
              <a:extLst>
                <a:ext uri="{FF2B5EF4-FFF2-40B4-BE49-F238E27FC236}">
                  <a16:creationId xmlns:a16="http://schemas.microsoft.com/office/drawing/2014/main" id="{A0B6A730-B33A-B146-B46B-5B87B5BE7D21}"/>
                </a:ext>
              </a:extLst>
            </p:cNvPr>
            <p:cNvCxnSpPr>
              <a:cxnSpLocks/>
            </p:cNvCxnSpPr>
            <p:nvPr/>
          </p:nvCxnSpPr>
          <p:spPr>
            <a:xfrm flipH="1">
              <a:off x="6320354" y="3104821"/>
              <a:ext cx="837401" cy="0"/>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489F368-802E-BE47-8293-3C1A7FDA06CA}"/>
                </a:ext>
              </a:extLst>
            </p:cNvPr>
            <p:cNvSpPr txBox="1"/>
            <p:nvPr/>
          </p:nvSpPr>
          <p:spPr>
            <a:xfrm>
              <a:off x="5436830" y="3149738"/>
              <a:ext cx="1846980" cy="307777"/>
            </a:xfrm>
            <a:prstGeom prst="rect">
              <a:avLst/>
            </a:prstGeom>
            <a:noFill/>
          </p:spPr>
          <p:txBody>
            <a:bodyPr wrap="none" rtlCol="0">
              <a:spAutoFit/>
            </a:bodyPr>
            <a:lstStyle/>
            <a:p>
              <a:r>
                <a:rPr lang="en-JP" dirty="0">
                  <a:solidFill>
                    <a:srgbClr val="667480"/>
                  </a:solidFill>
                </a:rPr>
                <a:t>Deploy to Production</a:t>
              </a:r>
            </a:p>
          </p:txBody>
        </p:sp>
        <p:cxnSp>
          <p:nvCxnSpPr>
            <p:cNvPr id="46" name="Straight Arrow Connector 45">
              <a:extLst>
                <a:ext uri="{FF2B5EF4-FFF2-40B4-BE49-F238E27FC236}">
                  <a16:creationId xmlns:a16="http://schemas.microsoft.com/office/drawing/2014/main" id="{A0892285-5202-5D4E-8A5C-CB3EF7BADED7}"/>
                </a:ext>
              </a:extLst>
            </p:cNvPr>
            <p:cNvCxnSpPr>
              <a:cxnSpLocks/>
            </p:cNvCxnSpPr>
            <p:nvPr/>
          </p:nvCxnSpPr>
          <p:spPr>
            <a:xfrm flipV="1">
              <a:off x="5729353" y="1810337"/>
              <a:ext cx="0" cy="993218"/>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06EE47E-F699-F045-832C-F9B733EDB3B4}"/>
                </a:ext>
              </a:extLst>
            </p:cNvPr>
            <p:cNvSpPr txBox="1"/>
            <p:nvPr/>
          </p:nvSpPr>
          <p:spPr>
            <a:xfrm>
              <a:off x="5729353" y="2225210"/>
              <a:ext cx="981359" cy="523220"/>
            </a:xfrm>
            <a:prstGeom prst="rect">
              <a:avLst/>
            </a:prstGeom>
            <a:noFill/>
          </p:spPr>
          <p:txBody>
            <a:bodyPr wrap="none" rtlCol="0">
              <a:spAutoFit/>
            </a:bodyPr>
            <a:lstStyle/>
            <a:p>
              <a:r>
                <a:rPr lang="en-JP" dirty="0">
                  <a:solidFill>
                    <a:srgbClr val="667480"/>
                  </a:solidFill>
                </a:rPr>
                <a:t>Realtime</a:t>
              </a:r>
            </a:p>
            <a:p>
              <a:r>
                <a:rPr lang="en-JP" dirty="0">
                  <a:solidFill>
                    <a:srgbClr val="667480"/>
                  </a:solidFill>
                </a:rPr>
                <a:t>Prediction</a:t>
              </a:r>
            </a:p>
          </p:txBody>
        </p:sp>
        <p:sp>
          <p:nvSpPr>
            <p:cNvPr id="50" name="TextBox 49">
              <a:extLst>
                <a:ext uri="{FF2B5EF4-FFF2-40B4-BE49-F238E27FC236}">
                  <a16:creationId xmlns:a16="http://schemas.microsoft.com/office/drawing/2014/main" id="{54600097-E437-1C45-B2B6-435D3378777A}"/>
                </a:ext>
              </a:extLst>
            </p:cNvPr>
            <p:cNvSpPr txBox="1"/>
            <p:nvPr/>
          </p:nvSpPr>
          <p:spPr>
            <a:xfrm>
              <a:off x="7831924" y="1351636"/>
              <a:ext cx="1388522" cy="307777"/>
            </a:xfrm>
            <a:prstGeom prst="rect">
              <a:avLst/>
            </a:prstGeom>
            <a:noFill/>
          </p:spPr>
          <p:txBody>
            <a:bodyPr wrap="none" rtlCol="0">
              <a:spAutoFit/>
            </a:bodyPr>
            <a:lstStyle/>
            <a:p>
              <a:r>
                <a:rPr lang="en-JP" dirty="0">
                  <a:solidFill>
                    <a:srgbClr val="667480"/>
                  </a:solidFill>
                </a:rPr>
                <a:t>Data extraction</a:t>
              </a:r>
            </a:p>
          </p:txBody>
        </p:sp>
      </p:grpSp>
    </p:spTree>
    <p:extLst>
      <p:ext uri="{BB962C8B-B14F-4D97-AF65-F5344CB8AC3E}">
        <p14:creationId xmlns:p14="http://schemas.microsoft.com/office/powerpoint/2010/main" val="242174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rgbClr val="667480"/>
                </a:solidFill>
                <a:latin typeface="Arial" panose="020B0604020202020204" pitchFamily="34" charset="0"/>
                <a:cs typeface="Arial" panose="020B0604020202020204" pitchFamily="34" charset="0"/>
              </a:rPr>
              <a:t>Overview</a:t>
            </a:r>
            <a:endParaRPr b="1" dirty="0">
              <a:solidFill>
                <a:srgbClr val="667480"/>
              </a:solidFill>
              <a:latin typeface="Arial" panose="020B0604020202020204" pitchFamily="34" charset="0"/>
              <a:cs typeface="Arial" panose="020B0604020202020204" pitchFamily="34" charset="0"/>
            </a:endParaRPr>
          </a:p>
        </p:txBody>
      </p:sp>
      <p:sp>
        <p:nvSpPr>
          <p:cNvPr id="125" name="Google Shape;125;p17"/>
          <p:cNvSpPr txBox="1">
            <a:spLocks noGrp="1"/>
          </p:cNvSpPr>
          <p:nvPr>
            <p:ph type="body" idx="1"/>
          </p:nvPr>
        </p:nvSpPr>
        <p:spPr>
          <a:xfrm>
            <a:off x="425885" y="1436858"/>
            <a:ext cx="7726597" cy="912000"/>
          </a:xfrm>
          <a:prstGeom prst="rect">
            <a:avLst/>
          </a:prstGeom>
        </p:spPr>
        <p:txBody>
          <a:bodyPr spcFirstLastPara="1" wrap="square" lIns="91425" tIns="91425" rIns="91425" bIns="91425" anchor="t" anchorCtr="0">
            <a:noAutofit/>
          </a:bodyPr>
          <a:lstStyle/>
          <a:p>
            <a:pPr marL="114300" indent="0">
              <a:buNone/>
            </a:pPr>
            <a:r>
              <a:rPr lang="en-JP" sz="1400" dirty="0"/>
              <a:t>As stated in Challenging, we pick algorithms having some of these technical characteristics:</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grpSp>
        <p:nvGrpSpPr>
          <p:cNvPr id="3" name="Group 2">
            <a:extLst>
              <a:ext uri="{FF2B5EF4-FFF2-40B4-BE49-F238E27FC236}">
                <a16:creationId xmlns:a16="http://schemas.microsoft.com/office/drawing/2014/main" id="{71FB9B9B-07A1-234C-8582-A58EAA0C46FC}"/>
              </a:ext>
            </a:extLst>
          </p:cNvPr>
          <p:cNvGrpSpPr/>
          <p:nvPr/>
        </p:nvGrpSpPr>
        <p:grpSpPr>
          <a:xfrm>
            <a:off x="425885" y="2164718"/>
            <a:ext cx="5300859" cy="339980"/>
            <a:chOff x="425885" y="2164718"/>
            <a:chExt cx="5300859" cy="339980"/>
          </a:xfrm>
        </p:grpSpPr>
        <p:sp>
          <p:nvSpPr>
            <p:cNvPr id="5" name="Google Shape;259;p29">
              <a:extLst>
                <a:ext uri="{FF2B5EF4-FFF2-40B4-BE49-F238E27FC236}">
                  <a16:creationId xmlns:a16="http://schemas.microsoft.com/office/drawing/2014/main" id="{64CC5FED-4D0D-F947-B501-BA76ED06C4FC}"/>
                </a:ext>
              </a:extLst>
            </p:cNvPr>
            <p:cNvSpPr txBox="1">
              <a:spLocks/>
            </p:cNvSpPr>
            <p:nvPr/>
          </p:nvSpPr>
          <p:spPr>
            <a:xfrm>
              <a:off x="821907" y="2186396"/>
              <a:ext cx="4904837" cy="2764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dirty="0">
                  <a:solidFill>
                    <a:srgbClr val="667480"/>
                  </a:solidFill>
                  <a:latin typeface="Arial" panose="020B0604020202020204" pitchFamily="34" charset="0"/>
                  <a:cs typeface="Arial" panose="020B0604020202020204" pitchFamily="34" charset="0"/>
                </a:rPr>
                <a:t>Works on Large scale data.</a:t>
              </a:r>
            </a:p>
          </p:txBody>
        </p:sp>
        <p:sp>
          <p:nvSpPr>
            <p:cNvPr id="11" name="Google Shape;573;p37">
              <a:extLst>
                <a:ext uri="{FF2B5EF4-FFF2-40B4-BE49-F238E27FC236}">
                  <a16:creationId xmlns:a16="http://schemas.microsoft.com/office/drawing/2014/main" id="{BFF15280-C0D6-3B46-BD53-B05BE26D6ACE}"/>
                </a:ext>
              </a:extLst>
            </p:cNvPr>
            <p:cNvSpPr/>
            <p:nvPr/>
          </p:nvSpPr>
          <p:spPr>
            <a:xfrm>
              <a:off x="425885" y="2164718"/>
              <a:ext cx="36189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4" name="Group 3">
            <a:extLst>
              <a:ext uri="{FF2B5EF4-FFF2-40B4-BE49-F238E27FC236}">
                <a16:creationId xmlns:a16="http://schemas.microsoft.com/office/drawing/2014/main" id="{6C63EA40-7BDC-8448-8064-36ECC0A4A599}"/>
              </a:ext>
            </a:extLst>
          </p:cNvPr>
          <p:cNvGrpSpPr/>
          <p:nvPr/>
        </p:nvGrpSpPr>
        <p:grpSpPr>
          <a:xfrm>
            <a:off x="425885" y="2685137"/>
            <a:ext cx="5300859" cy="339980"/>
            <a:chOff x="425885" y="2685137"/>
            <a:chExt cx="5300859" cy="339980"/>
          </a:xfrm>
        </p:grpSpPr>
        <p:sp>
          <p:nvSpPr>
            <p:cNvPr id="12" name="Google Shape;259;p29">
              <a:extLst>
                <a:ext uri="{FF2B5EF4-FFF2-40B4-BE49-F238E27FC236}">
                  <a16:creationId xmlns:a16="http://schemas.microsoft.com/office/drawing/2014/main" id="{3239EB40-21FC-0D43-BC85-9E76EC300033}"/>
                </a:ext>
              </a:extLst>
            </p:cNvPr>
            <p:cNvSpPr txBox="1">
              <a:spLocks/>
            </p:cNvSpPr>
            <p:nvPr/>
          </p:nvSpPr>
          <p:spPr>
            <a:xfrm>
              <a:off x="821907" y="2706815"/>
              <a:ext cx="4904837" cy="2764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dirty="0">
                  <a:solidFill>
                    <a:srgbClr val="667480"/>
                  </a:solidFill>
                  <a:latin typeface="Arial" panose="020B0604020202020204" pitchFamily="34" charset="0"/>
                  <a:cs typeface="Arial" panose="020B0604020202020204" pitchFamily="34" charset="0"/>
                </a:rPr>
                <a:t>Can deal with </a:t>
              </a:r>
              <a:r>
                <a:rPr lang="en-US" sz="1600" dirty="0" err="1">
                  <a:solidFill>
                    <a:srgbClr val="667480"/>
                  </a:solidFill>
                  <a:latin typeface="Arial" panose="020B0604020202020204" pitchFamily="34" charset="0"/>
                  <a:cs typeface="Arial" panose="020B0604020202020204" pitchFamily="34" charset="0"/>
                </a:rPr>
                <a:t>sparsed</a:t>
              </a:r>
              <a:r>
                <a:rPr lang="en-US" sz="1600" dirty="0">
                  <a:solidFill>
                    <a:srgbClr val="667480"/>
                  </a:solidFill>
                  <a:latin typeface="Arial" panose="020B0604020202020204" pitchFamily="34" charset="0"/>
                  <a:cs typeface="Arial" panose="020B0604020202020204" pitchFamily="34" charset="0"/>
                </a:rPr>
                <a:t> data.</a:t>
              </a:r>
            </a:p>
          </p:txBody>
        </p:sp>
        <p:sp>
          <p:nvSpPr>
            <p:cNvPr id="13" name="Google Shape;573;p37">
              <a:extLst>
                <a:ext uri="{FF2B5EF4-FFF2-40B4-BE49-F238E27FC236}">
                  <a16:creationId xmlns:a16="http://schemas.microsoft.com/office/drawing/2014/main" id="{F3A3CBAD-7D9F-B746-9CEC-25300FCC366C}"/>
                </a:ext>
              </a:extLst>
            </p:cNvPr>
            <p:cNvSpPr/>
            <p:nvPr/>
          </p:nvSpPr>
          <p:spPr>
            <a:xfrm>
              <a:off x="425885" y="2685137"/>
              <a:ext cx="36189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16" name="Google Shape;259;p29">
            <a:extLst>
              <a:ext uri="{FF2B5EF4-FFF2-40B4-BE49-F238E27FC236}">
                <a16:creationId xmlns:a16="http://schemas.microsoft.com/office/drawing/2014/main" id="{A40AC15B-5788-8F47-9390-76A5116BD95C}"/>
              </a:ext>
            </a:extLst>
          </p:cNvPr>
          <p:cNvSpPr txBox="1">
            <a:spLocks/>
          </p:cNvSpPr>
          <p:nvPr/>
        </p:nvSpPr>
        <p:spPr>
          <a:xfrm>
            <a:off x="821907" y="3836639"/>
            <a:ext cx="4904837" cy="2764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dirty="0">
                <a:solidFill>
                  <a:srgbClr val="667480"/>
                </a:solidFill>
                <a:latin typeface="Arial" panose="020B0604020202020204" pitchFamily="34" charset="0"/>
                <a:cs typeface="Arial" panose="020B0604020202020204" pitchFamily="34" charset="0"/>
              </a:rPr>
              <a:t>Can capture interactions among features.</a:t>
            </a:r>
          </a:p>
        </p:txBody>
      </p:sp>
      <p:sp>
        <p:nvSpPr>
          <p:cNvPr id="17" name="Google Shape;573;p37">
            <a:extLst>
              <a:ext uri="{FF2B5EF4-FFF2-40B4-BE49-F238E27FC236}">
                <a16:creationId xmlns:a16="http://schemas.microsoft.com/office/drawing/2014/main" id="{A3A6F263-9592-604F-85D1-8508CAD7E01E}"/>
              </a:ext>
            </a:extLst>
          </p:cNvPr>
          <p:cNvSpPr/>
          <p:nvPr/>
        </p:nvSpPr>
        <p:spPr>
          <a:xfrm>
            <a:off x="425885" y="3814961"/>
            <a:ext cx="36189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18" name="Google Shape;125;p17">
            <a:extLst>
              <a:ext uri="{FF2B5EF4-FFF2-40B4-BE49-F238E27FC236}">
                <a16:creationId xmlns:a16="http://schemas.microsoft.com/office/drawing/2014/main" id="{45DC51A7-236F-674D-8BA5-FF7ADB047A8A}"/>
              </a:ext>
            </a:extLst>
          </p:cNvPr>
          <p:cNvSpPr txBox="1">
            <a:spLocks/>
          </p:cNvSpPr>
          <p:nvPr/>
        </p:nvSpPr>
        <p:spPr>
          <a:xfrm>
            <a:off x="6169846" y="1905074"/>
            <a:ext cx="2803450" cy="22400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Font typeface="Lato"/>
              <a:buNone/>
            </a:pPr>
            <a:r>
              <a:rPr lang="en-JP" sz="1600" dirty="0"/>
              <a:t>Candidate algorithms:</a:t>
            </a:r>
          </a:p>
          <a:p>
            <a:r>
              <a:rPr lang="en-US" sz="1400" dirty="0">
                <a:solidFill>
                  <a:srgbClr val="667480"/>
                </a:solidFill>
                <a:latin typeface="Arial" panose="020B0604020202020204" pitchFamily="34" charset="0"/>
                <a:cs typeface="Arial" panose="020B0604020202020204" pitchFamily="34" charset="0"/>
                <a:sym typeface="Raleway"/>
              </a:rPr>
              <a:t>FTRL-Proximal Online Learning Algorithm (FTRL)</a:t>
            </a:r>
          </a:p>
          <a:p>
            <a:r>
              <a:rPr lang="en-US" sz="1400" dirty="0">
                <a:solidFill>
                  <a:srgbClr val="667480"/>
                </a:solidFill>
                <a:latin typeface="Arial" panose="020B0604020202020204" pitchFamily="34" charset="0"/>
                <a:cs typeface="Arial" panose="020B0604020202020204" pitchFamily="34" charset="0"/>
                <a:sym typeface="Raleway"/>
              </a:rPr>
              <a:t>Field-Aware Factorization Machine (FFM)</a:t>
            </a:r>
          </a:p>
          <a:p>
            <a:pPr marL="114300" indent="0">
              <a:buNone/>
            </a:pPr>
            <a:r>
              <a:rPr lang="en-US" sz="1600" dirty="0">
                <a:solidFill>
                  <a:srgbClr val="667480"/>
                </a:solidFill>
                <a:latin typeface="Arial" panose="020B0604020202020204" pitchFamily="34" charset="0"/>
                <a:cs typeface="Arial" panose="020B0604020202020204" pitchFamily="34" charset="0"/>
                <a:sym typeface="Raleway"/>
              </a:rPr>
              <a:t>Lets go over each algorithm in next slides.</a:t>
            </a:r>
          </a:p>
        </p:txBody>
      </p:sp>
      <p:sp>
        <p:nvSpPr>
          <p:cNvPr id="2" name="Right Arrow 1">
            <a:extLst>
              <a:ext uri="{FF2B5EF4-FFF2-40B4-BE49-F238E27FC236}">
                <a16:creationId xmlns:a16="http://schemas.microsoft.com/office/drawing/2014/main" id="{42044B9B-8203-B24F-AE8F-C8F6D7DCCAE4}"/>
              </a:ext>
            </a:extLst>
          </p:cNvPr>
          <p:cNvSpPr/>
          <p:nvPr/>
        </p:nvSpPr>
        <p:spPr>
          <a:xfrm>
            <a:off x="5557283" y="2912589"/>
            <a:ext cx="541679" cy="314645"/>
          </a:xfrm>
          <a:prstGeom prst="rightArrow">
            <a:avLst/>
          </a:prstGeom>
          <a:solidFill>
            <a:srgbClr val="667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grpSp>
        <p:nvGrpSpPr>
          <p:cNvPr id="19" name="Group 18">
            <a:extLst>
              <a:ext uri="{FF2B5EF4-FFF2-40B4-BE49-F238E27FC236}">
                <a16:creationId xmlns:a16="http://schemas.microsoft.com/office/drawing/2014/main" id="{A92BA20B-E7A3-A747-A46D-0B697308924F}"/>
              </a:ext>
            </a:extLst>
          </p:cNvPr>
          <p:cNvGrpSpPr/>
          <p:nvPr/>
        </p:nvGrpSpPr>
        <p:grpSpPr>
          <a:xfrm>
            <a:off x="432826" y="3235235"/>
            <a:ext cx="5300859" cy="339980"/>
            <a:chOff x="425885" y="2685137"/>
            <a:chExt cx="5300859" cy="339980"/>
          </a:xfrm>
        </p:grpSpPr>
        <p:sp>
          <p:nvSpPr>
            <p:cNvPr id="20" name="Google Shape;259;p29">
              <a:extLst>
                <a:ext uri="{FF2B5EF4-FFF2-40B4-BE49-F238E27FC236}">
                  <a16:creationId xmlns:a16="http://schemas.microsoft.com/office/drawing/2014/main" id="{34878D05-15B9-864B-97BE-348829882D6A}"/>
                </a:ext>
              </a:extLst>
            </p:cNvPr>
            <p:cNvSpPr txBox="1">
              <a:spLocks/>
            </p:cNvSpPr>
            <p:nvPr/>
          </p:nvSpPr>
          <p:spPr>
            <a:xfrm>
              <a:off x="821907" y="2706815"/>
              <a:ext cx="4904837" cy="2764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dirty="0">
                  <a:solidFill>
                    <a:srgbClr val="667480"/>
                  </a:solidFill>
                  <a:latin typeface="Arial" panose="020B0604020202020204" pitchFamily="34" charset="0"/>
                  <a:cs typeface="Arial" panose="020B0604020202020204" pitchFamily="34" charset="0"/>
                </a:rPr>
                <a:t>Work with huge number of dimensions in feature.</a:t>
              </a:r>
            </a:p>
          </p:txBody>
        </p:sp>
        <p:sp>
          <p:nvSpPr>
            <p:cNvPr id="21" name="Google Shape;573;p37">
              <a:extLst>
                <a:ext uri="{FF2B5EF4-FFF2-40B4-BE49-F238E27FC236}">
                  <a16:creationId xmlns:a16="http://schemas.microsoft.com/office/drawing/2014/main" id="{19637C34-3992-6F41-8633-420526ADE3DD}"/>
                </a:ext>
              </a:extLst>
            </p:cNvPr>
            <p:cNvSpPr/>
            <p:nvPr/>
          </p:nvSpPr>
          <p:spPr>
            <a:xfrm>
              <a:off x="425885" y="2685137"/>
              <a:ext cx="36189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sp>
        <p:nvSpPr>
          <p:cNvPr id="22" name="Google Shape;259;p29">
            <a:extLst>
              <a:ext uri="{FF2B5EF4-FFF2-40B4-BE49-F238E27FC236}">
                <a16:creationId xmlns:a16="http://schemas.microsoft.com/office/drawing/2014/main" id="{73A705FF-0BE9-A945-B68C-5BA5FF806A43}"/>
              </a:ext>
            </a:extLst>
          </p:cNvPr>
          <p:cNvSpPr txBox="1">
            <a:spLocks/>
          </p:cNvSpPr>
          <p:nvPr/>
        </p:nvSpPr>
        <p:spPr>
          <a:xfrm>
            <a:off x="828848" y="4404307"/>
            <a:ext cx="4904837" cy="27649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sz="1600" dirty="0">
                <a:solidFill>
                  <a:srgbClr val="667480"/>
                </a:solidFill>
                <a:latin typeface="Arial" panose="020B0604020202020204" pitchFamily="34" charset="0"/>
                <a:cs typeface="Arial" panose="020B0604020202020204" pitchFamily="34" charset="0"/>
              </a:rPr>
              <a:t>Online training (good to have).</a:t>
            </a:r>
          </a:p>
        </p:txBody>
      </p:sp>
      <p:sp>
        <p:nvSpPr>
          <p:cNvPr id="23" name="Google Shape;573;p37">
            <a:extLst>
              <a:ext uri="{FF2B5EF4-FFF2-40B4-BE49-F238E27FC236}">
                <a16:creationId xmlns:a16="http://schemas.microsoft.com/office/drawing/2014/main" id="{80A45901-B464-6C4B-B7C0-036F047FFFC0}"/>
              </a:ext>
            </a:extLst>
          </p:cNvPr>
          <p:cNvSpPr/>
          <p:nvPr/>
        </p:nvSpPr>
        <p:spPr>
          <a:xfrm>
            <a:off x="432826" y="4382629"/>
            <a:ext cx="36189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Tree>
    <p:extLst>
      <p:ext uri="{BB962C8B-B14F-4D97-AF65-F5344CB8AC3E}">
        <p14:creationId xmlns:p14="http://schemas.microsoft.com/office/powerpoint/2010/main" val="1339661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667480"/>
                </a:solidFill>
                <a:latin typeface="Arial" panose="020B0604020202020204" pitchFamily="34" charset="0"/>
                <a:cs typeface="Arial" panose="020B0604020202020204" pitchFamily="34" charset="0"/>
              </a:rPr>
              <a:t>Overview</a:t>
            </a:r>
            <a:endParaRPr dirty="0">
              <a:solidFill>
                <a:srgbClr val="667480"/>
              </a:solidFill>
              <a:latin typeface="Arial" panose="020B0604020202020204" pitchFamily="34" charset="0"/>
              <a:cs typeface="Arial" panose="020B0604020202020204" pitchFamily="34" charset="0"/>
            </a:endParaRPr>
          </a:p>
        </p:txBody>
      </p:sp>
      <p:graphicFrame>
        <p:nvGraphicFramePr>
          <p:cNvPr id="199" name="Google Shape;199;p24"/>
          <p:cNvGraphicFramePr/>
          <p:nvPr>
            <p:extLst>
              <p:ext uri="{D42A27DB-BD31-4B8C-83A1-F6EECF244321}">
                <p14:modId xmlns:p14="http://schemas.microsoft.com/office/powerpoint/2010/main" val="4176282647"/>
              </p:ext>
            </p:extLst>
          </p:nvPr>
        </p:nvGraphicFramePr>
        <p:xfrm>
          <a:off x="1363189" y="2356982"/>
          <a:ext cx="5642344" cy="2163480"/>
        </p:xfrm>
        <a:graphic>
          <a:graphicData uri="http://schemas.openxmlformats.org/drawingml/2006/table">
            <a:tbl>
              <a:tblPr>
                <a:noFill/>
                <a:tableStyleId>{3F7E8505-F9CD-4B43-A523-38F769515F02}</a:tableStyleId>
              </a:tblPr>
              <a:tblGrid>
                <a:gridCol w="1410586">
                  <a:extLst>
                    <a:ext uri="{9D8B030D-6E8A-4147-A177-3AD203B41FA5}">
                      <a16:colId xmlns:a16="http://schemas.microsoft.com/office/drawing/2014/main" val="20001"/>
                    </a:ext>
                  </a:extLst>
                </a:gridCol>
                <a:gridCol w="1410586">
                  <a:extLst>
                    <a:ext uri="{9D8B030D-6E8A-4147-A177-3AD203B41FA5}">
                      <a16:colId xmlns:a16="http://schemas.microsoft.com/office/drawing/2014/main" val="20002"/>
                    </a:ext>
                  </a:extLst>
                </a:gridCol>
                <a:gridCol w="1410586">
                  <a:extLst>
                    <a:ext uri="{9D8B030D-6E8A-4147-A177-3AD203B41FA5}">
                      <a16:colId xmlns:a16="http://schemas.microsoft.com/office/drawing/2014/main" val="20003"/>
                    </a:ext>
                  </a:extLst>
                </a:gridCol>
                <a:gridCol w="1410586">
                  <a:extLst>
                    <a:ext uri="{9D8B030D-6E8A-4147-A177-3AD203B41FA5}">
                      <a16:colId xmlns:a16="http://schemas.microsoft.com/office/drawing/2014/main" val="560517294"/>
                    </a:ext>
                  </a:extLst>
                </a:gridCol>
              </a:tblGrid>
              <a:tr h="540870">
                <a:tc>
                  <a:txBody>
                    <a:bodyPr/>
                    <a:lstStyle/>
                    <a:p>
                      <a:pPr marL="0" lvl="0" indent="0" algn="ctr" rtl="0">
                        <a:spcBef>
                          <a:spcPts val="0"/>
                        </a:spcBef>
                        <a:spcAft>
                          <a:spcPts val="0"/>
                        </a:spcAft>
                        <a:buNone/>
                      </a:pPr>
                      <a:r>
                        <a:rPr lang="en" sz="1100" dirty="0">
                          <a:solidFill>
                            <a:schemeClr val="dk2"/>
                          </a:solidFill>
                          <a:latin typeface="Arial" panose="020B0604020202020204" pitchFamily="34" charset="0"/>
                          <a:ea typeface="Raleway"/>
                          <a:cs typeface="Arial" panose="020B0604020202020204" pitchFamily="34" charset="0"/>
                          <a:sym typeface="Raleway"/>
                        </a:rPr>
                        <a:t>Click</a:t>
                      </a:r>
                      <a:endParaRPr sz="11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Arial" panose="020B0604020202020204" pitchFamily="34" charset="0"/>
                          <a:ea typeface="Raleway"/>
                          <a:cs typeface="Arial" panose="020B0604020202020204" pitchFamily="34" charset="0"/>
                          <a:sym typeface="Raleway"/>
                        </a:rPr>
                        <a:t>Device (d)</a:t>
                      </a:r>
                      <a:endParaRPr sz="11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Arial" panose="020B0604020202020204" pitchFamily="34" charset="0"/>
                          <a:ea typeface="Raleway"/>
                          <a:cs typeface="Arial" panose="020B0604020202020204" pitchFamily="34" charset="0"/>
                          <a:sym typeface="Raleway"/>
                        </a:rPr>
                        <a:t>App (a)</a:t>
                      </a:r>
                      <a:endParaRPr sz="11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100" dirty="0">
                          <a:solidFill>
                            <a:schemeClr val="dk2"/>
                          </a:solidFill>
                          <a:latin typeface="Arial" panose="020B0604020202020204" pitchFamily="34" charset="0"/>
                          <a:ea typeface="Raleway"/>
                          <a:cs typeface="Arial" panose="020B0604020202020204" pitchFamily="34" charset="0"/>
                          <a:sym typeface="Raleway"/>
                        </a:rPr>
                        <a:t>Country (c)</a:t>
                      </a:r>
                      <a:endParaRPr sz="11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540870">
                <a:tc>
                  <a:txBody>
                    <a:bodyPr/>
                    <a:lstStyle/>
                    <a:p>
                      <a:pPr marL="0" lvl="0" indent="0" algn="ctr" rtl="0">
                        <a:spcBef>
                          <a:spcPts val="0"/>
                        </a:spcBef>
                        <a:spcAft>
                          <a:spcPts val="0"/>
                        </a:spcAft>
                        <a:buNone/>
                      </a:pPr>
                      <a:r>
                        <a:rPr lang="en" sz="1400" b="0" dirty="0">
                          <a:solidFill>
                            <a:schemeClr val="dk1"/>
                          </a:solidFill>
                          <a:latin typeface="Arial" panose="020B0604020202020204" pitchFamily="34" charset="0"/>
                          <a:ea typeface="Lato"/>
                          <a:cs typeface="Arial" panose="020B0604020202020204" pitchFamily="34" charset="0"/>
                          <a:sym typeface="Lato"/>
                        </a:rPr>
                        <a:t>1 = Click</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0" dirty="0" err="1">
                          <a:solidFill>
                            <a:schemeClr val="dk1"/>
                          </a:solidFill>
                          <a:latin typeface="Arial" panose="020B0604020202020204" pitchFamily="34" charset="0"/>
                          <a:ea typeface="Lato"/>
                          <a:cs typeface="Arial" panose="020B0604020202020204" pitchFamily="34" charset="0"/>
                          <a:sym typeface="Lato"/>
                        </a:rPr>
                        <a:t>i</a:t>
                      </a:r>
                      <a:r>
                        <a:rPr lang="en" sz="1400" b="0" dirty="0">
                          <a:solidFill>
                            <a:schemeClr val="dk1"/>
                          </a:solidFill>
                          <a:latin typeface="Arial" panose="020B0604020202020204" pitchFamily="34" charset="0"/>
                          <a:ea typeface="Lato"/>
                          <a:cs typeface="Arial" panose="020B0604020202020204" pitchFamily="34" charset="0"/>
                          <a:sym typeface="Lato"/>
                        </a:rPr>
                        <a:t>Phone 7</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0" dirty="0">
                          <a:solidFill>
                            <a:schemeClr val="dk1"/>
                          </a:solidFill>
                          <a:latin typeface="Arial" panose="020B0604020202020204" pitchFamily="34" charset="0"/>
                          <a:ea typeface="Lato"/>
                          <a:cs typeface="Arial" panose="020B0604020202020204" pitchFamily="34" charset="0"/>
                          <a:sym typeface="Lato"/>
                        </a:rPr>
                        <a:t>web</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0" dirty="0">
                          <a:solidFill>
                            <a:schemeClr val="dk1"/>
                          </a:solidFill>
                          <a:latin typeface="Arial" panose="020B0604020202020204" pitchFamily="34" charset="0"/>
                          <a:ea typeface="Lato"/>
                          <a:cs typeface="Arial" panose="020B0604020202020204" pitchFamily="34" charset="0"/>
                          <a:sym typeface="Lato"/>
                        </a:rPr>
                        <a:t>VN</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540870">
                <a:tc>
                  <a:txBody>
                    <a:bodyPr/>
                    <a:lstStyle/>
                    <a:p>
                      <a:pPr marL="0" lvl="0" indent="0" algn="ctr" rtl="0">
                        <a:spcBef>
                          <a:spcPts val="0"/>
                        </a:spcBef>
                        <a:spcAft>
                          <a:spcPts val="0"/>
                        </a:spcAft>
                        <a:buNone/>
                      </a:pPr>
                      <a:r>
                        <a:rPr lang="en" sz="1400" b="0" dirty="0">
                          <a:solidFill>
                            <a:schemeClr val="dk1"/>
                          </a:solidFill>
                          <a:latin typeface="Arial" panose="020B0604020202020204" pitchFamily="34" charset="0"/>
                          <a:ea typeface="Lato"/>
                          <a:cs typeface="Arial" panose="020B0604020202020204" pitchFamily="34" charset="0"/>
                          <a:sym typeface="Lato"/>
                        </a:rPr>
                        <a:t>0 = No Click</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0" dirty="0" err="1">
                          <a:solidFill>
                            <a:schemeClr val="dk1"/>
                          </a:solidFill>
                          <a:latin typeface="Arial" panose="020B0604020202020204" pitchFamily="34" charset="0"/>
                          <a:ea typeface="Lato"/>
                          <a:cs typeface="Arial" panose="020B0604020202020204" pitchFamily="34" charset="0"/>
                          <a:sym typeface="Lato"/>
                        </a:rPr>
                        <a:t>i</a:t>
                      </a:r>
                      <a:r>
                        <a:rPr lang="en" sz="1400" b="0" dirty="0">
                          <a:solidFill>
                            <a:schemeClr val="dk1"/>
                          </a:solidFill>
                          <a:latin typeface="Arial" panose="020B0604020202020204" pitchFamily="34" charset="0"/>
                          <a:ea typeface="Lato"/>
                          <a:cs typeface="Arial" panose="020B0604020202020204" pitchFamily="34" charset="0"/>
                          <a:sym typeface="Lato"/>
                        </a:rPr>
                        <a:t>Phone X</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0" dirty="0">
                          <a:solidFill>
                            <a:schemeClr val="dk1"/>
                          </a:solidFill>
                          <a:latin typeface="Arial" panose="020B0604020202020204" pitchFamily="34" charset="0"/>
                          <a:ea typeface="Lato"/>
                          <a:cs typeface="Arial" panose="020B0604020202020204" pitchFamily="34" charset="0"/>
                          <a:sym typeface="Lato"/>
                        </a:rPr>
                        <a:t>web</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400" b="0" dirty="0">
                          <a:solidFill>
                            <a:schemeClr val="dk1"/>
                          </a:solidFill>
                          <a:latin typeface="Arial" panose="020B0604020202020204" pitchFamily="34" charset="0"/>
                          <a:ea typeface="Lato"/>
                          <a:cs typeface="Arial" panose="020B0604020202020204" pitchFamily="34" charset="0"/>
                          <a:sym typeface="Lato"/>
                        </a:rPr>
                        <a:t>JP</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540870">
                <a:tc>
                  <a:txBody>
                    <a:bodyPr/>
                    <a:lstStyle/>
                    <a:p>
                      <a:pPr marL="0" lvl="0" indent="0" algn="ctr" rtl="0">
                        <a:spcBef>
                          <a:spcPts val="0"/>
                        </a:spcBef>
                        <a:spcAft>
                          <a:spcPts val="0"/>
                        </a:spcAft>
                        <a:buNone/>
                      </a:pPr>
                      <a:r>
                        <a:rPr lang="en" sz="1400" b="0" dirty="0">
                          <a:solidFill>
                            <a:schemeClr val="dk1"/>
                          </a:solidFill>
                          <a:latin typeface="Arial" panose="020B0604020202020204" pitchFamily="34" charset="0"/>
                          <a:ea typeface="Lato"/>
                          <a:cs typeface="Arial" panose="020B0604020202020204" pitchFamily="34" charset="0"/>
                          <a:sym typeface="Lato"/>
                        </a:rPr>
                        <a:t>1 = Click</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400" b="0" dirty="0">
                          <a:solidFill>
                            <a:schemeClr val="dk1"/>
                          </a:solidFill>
                          <a:latin typeface="Arial" panose="020B0604020202020204" pitchFamily="34" charset="0"/>
                          <a:ea typeface="Lato"/>
                          <a:cs typeface="Arial" panose="020B0604020202020204" pitchFamily="34" charset="0"/>
                          <a:sym typeface="Lato"/>
                        </a:rPr>
                        <a:t>iPhone 7</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400" b="0" dirty="0">
                          <a:solidFill>
                            <a:schemeClr val="dk1"/>
                          </a:solidFill>
                          <a:latin typeface="Arial" panose="020B0604020202020204" pitchFamily="34" charset="0"/>
                          <a:ea typeface="Lato"/>
                          <a:cs typeface="Arial" panose="020B0604020202020204" pitchFamily="34" charset="0"/>
                          <a:sym typeface="Lato"/>
                        </a:rPr>
                        <a:t>Weather</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b="0" dirty="0">
                          <a:solidFill>
                            <a:schemeClr val="dk1"/>
                          </a:solidFill>
                          <a:latin typeface="Arial" panose="020B0604020202020204" pitchFamily="34" charset="0"/>
                          <a:ea typeface="Lato"/>
                          <a:cs typeface="Arial" panose="020B0604020202020204" pitchFamily="34" charset="0"/>
                          <a:sym typeface="Lato"/>
                        </a:rPr>
                        <a:t>JP</a:t>
                      </a:r>
                      <a:endParaRPr sz="14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00" name="Google Shape;200;p2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6" name="Google Shape;259;p29">
            <a:extLst>
              <a:ext uri="{FF2B5EF4-FFF2-40B4-BE49-F238E27FC236}">
                <a16:creationId xmlns:a16="http://schemas.microsoft.com/office/drawing/2014/main" id="{58A1E79B-D53A-D447-8C0D-FBB794EDF9E3}"/>
              </a:ext>
            </a:extLst>
          </p:cNvPr>
          <p:cNvSpPr txBox="1">
            <a:spLocks/>
          </p:cNvSpPr>
          <p:nvPr/>
        </p:nvSpPr>
        <p:spPr>
          <a:xfrm>
            <a:off x="1259085" y="1215788"/>
            <a:ext cx="5850552" cy="114119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pPr>
            <a:r>
              <a:rPr lang="en-US" dirty="0">
                <a:solidFill>
                  <a:srgbClr val="667480"/>
                </a:solidFill>
                <a:latin typeface="Arial" panose="020B0604020202020204" pitchFamily="34" charset="0"/>
                <a:cs typeface="Arial" panose="020B0604020202020204" pitchFamily="34" charset="0"/>
              </a:rPr>
              <a:t>To make illustration of how ML model works, lets assume we have a sample input like below.</a:t>
            </a:r>
          </a:p>
        </p:txBody>
      </p:sp>
    </p:spTree>
    <p:extLst>
      <p:ext uri="{BB962C8B-B14F-4D97-AF65-F5344CB8AC3E}">
        <p14:creationId xmlns:p14="http://schemas.microsoft.com/office/powerpoint/2010/main" val="3490940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25885" y="358388"/>
            <a:ext cx="8254651" cy="857400"/>
          </a:xfrm>
          <a:prstGeom prst="rect">
            <a:avLst/>
          </a:prstGeom>
        </p:spPr>
        <p:txBody>
          <a:bodyPr spcFirstLastPara="1" wrap="square" lIns="91425" tIns="91425" rIns="91425" bIns="91425" anchor="b" anchorCtr="0">
            <a:noAutofit/>
          </a:bodyPr>
          <a:lstStyle/>
          <a:p>
            <a:r>
              <a:rPr lang="en-US" dirty="0">
                <a:solidFill>
                  <a:srgbClr val="667480"/>
                </a:solidFill>
                <a:latin typeface="Arial" panose="020B0604020202020204" pitchFamily="34" charset="0"/>
                <a:cs typeface="Arial" panose="020B0604020202020204" pitchFamily="34" charset="0"/>
              </a:rPr>
              <a:t>FTRL-Proximal Online Learning Algorithm (FTRL)</a:t>
            </a:r>
            <a:endParaRPr b="1" dirty="0">
              <a:solidFill>
                <a:srgbClr val="667480"/>
              </a:solidFill>
              <a:latin typeface="Arial" panose="020B0604020202020204" pitchFamily="34" charset="0"/>
              <a:cs typeface="Arial" panose="020B0604020202020204" pitchFamily="34" charset="0"/>
            </a:endParaRPr>
          </a:p>
        </p:txBody>
      </p:sp>
      <p:sp>
        <p:nvSpPr>
          <p:cNvPr id="125" name="Google Shape;125;p17"/>
          <p:cNvSpPr txBox="1">
            <a:spLocks noGrp="1"/>
          </p:cNvSpPr>
          <p:nvPr>
            <p:ph type="body" idx="1"/>
          </p:nvPr>
        </p:nvSpPr>
        <p:spPr>
          <a:xfrm>
            <a:off x="425885" y="1373588"/>
            <a:ext cx="8254651" cy="3552300"/>
          </a:xfrm>
          <a:prstGeom prst="rect">
            <a:avLst/>
          </a:prstGeom>
        </p:spPr>
        <p:txBody>
          <a:bodyPr spcFirstLastPara="1" wrap="square" lIns="91425" tIns="91425" rIns="91425" bIns="91425" anchor="t" anchorCtr="0">
            <a:noAutofit/>
          </a:bodyPr>
          <a:lstStyle/>
          <a:p>
            <a:r>
              <a:rPr lang="en-JP" sz="1600" dirty="0">
                <a:hlinkClick r:id="rId3"/>
              </a:rPr>
              <a:t>Result from Google Research</a:t>
            </a:r>
            <a:r>
              <a:rPr lang="en-JP" sz="1600" dirty="0"/>
              <a:t>: </a:t>
            </a:r>
            <a:r>
              <a:rPr lang="en-US" sz="1600" dirty="0"/>
              <a:t>Ad Click Prediction: a View from the Trenches</a:t>
            </a:r>
            <a:endParaRPr lang="en-JP" sz="1600" dirty="0"/>
          </a:p>
          <a:p>
            <a:r>
              <a:rPr lang="en-JP" sz="1600" dirty="0"/>
              <a:t>In an essence: </a:t>
            </a:r>
            <a:r>
              <a:rPr lang="en-JP" sz="1600" dirty="0">
                <a:solidFill>
                  <a:srgbClr val="F20253"/>
                </a:solidFill>
              </a:rPr>
              <a:t>Logistic Regression with L1 and L2 Regularization</a:t>
            </a:r>
            <a:r>
              <a:rPr lang="en-JP" sz="1600" dirty="0"/>
              <a:t>.</a:t>
            </a:r>
            <a:endParaRPr lang="en-US" sz="1600" dirty="0"/>
          </a:p>
          <a:p>
            <a:r>
              <a:rPr lang="en-US" sz="1600" dirty="0"/>
              <a:t>L1 is implemented more efficiently in term of memory. *</a:t>
            </a:r>
          </a:p>
          <a:p>
            <a:r>
              <a:rPr lang="en-US" sz="1600" dirty="0"/>
              <a:t>Online Training.</a:t>
            </a:r>
          </a:p>
          <a:p>
            <a:r>
              <a:rPr lang="en-US" sz="1600" dirty="0"/>
              <a:t>Training with adaptive learning rate may help quick converge.</a:t>
            </a:r>
          </a:p>
          <a:p>
            <a:r>
              <a:rPr lang="en-US" sz="1600" dirty="0"/>
              <a:t>Work really well with Hashing preprocessing.</a:t>
            </a:r>
          </a:p>
          <a:p>
            <a:r>
              <a:rPr lang="en-US" sz="1600" dirty="0"/>
              <a:t>Easy to customized like: Allow feature interaction.</a:t>
            </a:r>
          </a:p>
          <a:p>
            <a:pPr marL="114300" indent="0">
              <a:buNone/>
            </a:pPr>
            <a:endParaRPr lang="en-US" sz="1600" dirty="0"/>
          </a:p>
          <a:p>
            <a:pPr marL="114300" indent="0">
              <a:buNone/>
            </a:pPr>
            <a:r>
              <a:rPr lang="en-US" sz="1600" dirty="0"/>
              <a:t>* </a:t>
            </a:r>
            <a:r>
              <a:rPr lang="en-US" sz="1400" i="1" dirty="0"/>
              <a:t>Normally, if we only subtract L1 gradient from Loss function, some of weights are closed to zero but never be zero. Model must keep these weights in their state anyway. Storing these almost-zero-weights makes model have a  large memory footprint when running online .</a:t>
            </a:r>
            <a:endParaRPr lang="en-US" sz="1600" i="1"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3623685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B2A202B-7042-6649-AA0D-7A6BF44F7D4D}"/>
              </a:ext>
            </a:extLst>
          </p:cNvPr>
          <p:cNvSpPr/>
          <p:nvPr/>
        </p:nvSpPr>
        <p:spPr>
          <a:xfrm>
            <a:off x="3498101" y="2343036"/>
            <a:ext cx="2981746" cy="1486230"/>
          </a:xfrm>
          <a:prstGeom prst="rect">
            <a:avLst/>
          </a:prstGeom>
          <a:noFill/>
          <a:ln w="19050">
            <a:solidFill>
              <a:srgbClr val="F2025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graphicFrame>
        <p:nvGraphicFramePr>
          <p:cNvPr id="36" name="Google Shape;199;p24">
            <a:extLst>
              <a:ext uri="{FF2B5EF4-FFF2-40B4-BE49-F238E27FC236}">
                <a16:creationId xmlns:a16="http://schemas.microsoft.com/office/drawing/2014/main" id="{18B66BE7-2137-EF44-844E-23A2165D5B1F}"/>
              </a:ext>
            </a:extLst>
          </p:cNvPr>
          <p:cNvGraphicFramePr/>
          <p:nvPr>
            <p:extLst>
              <p:ext uri="{D42A27DB-BD31-4B8C-83A1-F6EECF244321}">
                <p14:modId xmlns:p14="http://schemas.microsoft.com/office/powerpoint/2010/main" val="1751986673"/>
              </p:ext>
            </p:extLst>
          </p:nvPr>
        </p:nvGraphicFramePr>
        <p:xfrm>
          <a:off x="532264" y="2742755"/>
          <a:ext cx="2741960" cy="515874"/>
        </p:xfrm>
        <a:graphic>
          <a:graphicData uri="http://schemas.openxmlformats.org/drawingml/2006/table">
            <a:tbl>
              <a:tblPr>
                <a:noFill/>
                <a:tableStyleId>{3F7E8505-F9CD-4B43-A523-38F769515F02}</a:tableStyleId>
              </a:tblPr>
              <a:tblGrid>
                <a:gridCol w="616689">
                  <a:extLst>
                    <a:ext uri="{9D8B030D-6E8A-4147-A177-3AD203B41FA5}">
                      <a16:colId xmlns:a16="http://schemas.microsoft.com/office/drawing/2014/main" val="20001"/>
                    </a:ext>
                  </a:extLst>
                </a:gridCol>
                <a:gridCol w="673396">
                  <a:extLst>
                    <a:ext uri="{9D8B030D-6E8A-4147-A177-3AD203B41FA5}">
                      <a16:colId xmlns:a16="http://schemas.microsoft.com/office/drawing/2014/main" val="20002"/>
                    </a:ext>
                  </a:extLst>
                </a:gridCol>
                <a:gridCol w="645041">
                  <a:extLst>
                    <a:ext uri="{9D8B030D-6E8A-4147-A177-3AD203B41FA5}">
                      <a16:colId xmlns:a16="http://schemas.microsoft.com/office/drawing/2014/main" val="20003"/>
                    </a:ext>
                  </a:extLst>
                </a:gridCol>
                <a:gridCol w="806834">
                  <a:extLst>
                    <a:ext uri="{9D8B030D-6E8A-4147-A177-3AD203B41FA5}">
                      <a16:colId xmlns:a16="http://schemas.microsoft.com/office/drawing/2014/main" val="560517294"/>
                    </a:ext>
                  </a:extLst>
                </a:gridCol>
              </a:tblGrid>
              <a:tr h="276317">
                <a:tc>
                  <a:txBody>
                    <a:bodyPr/>
                    <a:lstStyle/>
                    <a:p>
                      <a:pPr marL="0" lvl="0" indent="0" algn="ct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Click</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Device (d)</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App (a)</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2"/>
                          </a:solidFill>
                          <a:latin typeface="Arial" panose="020B0604020202020204" pitchFamily="34" charset="0"/>
                          <a:ea typeface="Raleway"/>
                          <a:cs typeface="Arial" panose="020B0604020202020204" pitchFamily="34" charset="0"/>
                          <a:sym typeface="Raleway"/>
                        </a:rPr>
                        <a:t>Country (c)</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39557">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1 = Click</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err="1">
                          <a:solidFill>
                            <a:schemeClr val="dk1"/>
                          </a:solidFill>
                          <a:latin typeface="Arial" panose="020B0604020202020204" pitchFamily="34" charset="0"/>
                          <a:ea typeface="Lato"/>
                          <a:cs typeface="Arial" panose="020B0604020202020204" pitchFamily="34" charset="0"/>
                          <a:sym typeface="Lato"/>
                        </a:rPr>
                        <a:t>i</a:t>
                      </a:r>
                      <a:r>
                        <a:rPr lang="en" sz="800" b="0" dirty="0">
                          <a:solidFill>
                            <a:schemeClr val="dk1"/>
                          </a:solidFill>
                          <a:latin typeface="Arial" panose="020B0604020202020204" pitchFamily="34" charset="0"/>
                          <a:ea typeface="Lato"/>
                          <a:cs typeface="Arial" panose="020B0604020202020204" pitchFamily="34" charset="0"/>
                          <a:sym typeface="Lato"/>
                        </a:rPr>
                        <a:t>Phone 7</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web</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VN</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9" name="Google Shape;199;p24">
            <a:extLst>
              <a:ext uri="{FF2B5EF4-FFF2-40B4-BE49-F238E27FC236}">
                <a16:creationId xmlns:a16="http://schemas.microsoft.com/office/drawing/2014/main" id="{FEE8DB47-64C6-9C42-A5AE-1BE471C98588}"/>
              </a:ext>
            </a:extLst>
          </p:cNvPr>
          <p:cNvGraphicFramePr/>
          <p:nvPr>
            <p:extLst>
              <p:ext uri="{D42A27DB-BD31-4B8C-83A1-F6EECF244321}">
                <p14:modId xmlns:p14="http://schemas.microsoft.com/office/powerpoint/2010/main" val="1627622254"/>
              </p:ext>
            </p:extLst>
          </p:nvPr>
        </p:nvGraphicFramePr>
        <p:xfrm>
          <a:off x="538416" y="3915740"/>
          <a:ext cx="2741960" cy="515874"/>
        </p:xfrm>
        <a:graphic>
          <a:graphicData uri="http://schemas.openxmlformats.org/drawingml/2006/table">
            <a:tbl>
              <a:tblPr>
                <a:noFill/>
                <a:tableStyleId>{3F7E8505-F9CD-4B43-A523-38F769515F02}</a:tableStyleId>
              </a:tblPr>
              <a:tblGrid>
                <a:gridCol w="616689">
                  <a:extLst>
                    <a:ext uri="{9D8B030D-6E8A-4147-A177-3AD203B41FA5}">
                      <a16:colId xmlns:a16="http://schemas.microsoft.com/office/drawing/2014/main" val="20001"/>
                    </a:ext>
                  </a:extLst>
                </a:gridCol>
                <a:gridCol w="673396">
                  <a:extLst>
                    <a:ext uri="{9D8B030D-6E8A-4147-A177-3AD203B41FA5}">
                      <a16:colId xmlns:a16="http://schemas.microsoft.com/office/drawing/2014/main" val="20002"/>
                    </a:ext>
                  </a:extLst>
                </a:gridCol>
                <a:gridCol w="645041">
                  <a:extLst>
                    <a:ext uri="{9D8B030D-6E8A-4147-A177-3AD203B41FA5}">
                      <a16:colId xmlns:a16="http://schemas.microsoft.com/office/drawing/2014/main" val="20003"/>
                    </a:ext>
                  </a:extLst>
                </a:gridCol>
                <a:gridCol w="806834">
                  <a:extLst>
                    <a:ext uri="{9D8B030D-6E8A-4147-A177-3AD203B41FA5}">
                      <a16:colId xmlns:a16="http://schemas.microsoft.com/office/drawing/2014/main" val="560517294"/>
                    </a:ext>
                  </a:extLst>
                </a:gridCol>
              </a:tblGrid>
              <a:tr h="276317">
                <a:tc>
                  <a:txBody>
                    <a:bodyPr/>
                    <a:lstStyle/>
                    <a:p>
                      <a:pPr marL="0" lvl="0" indent="0" algn="ct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Click</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Device (d)</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App (a)</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2"/>
                          </a:solidFill>
                          <a:latin typeface="Arial" panose="020B0604020202020204" pitchFamily="34" charset="0"/>
                          <a:ea typeface="Raleway"/>
                          <a:cs typeface="Arial" panose="020B0604020202020204" pitchFamily="34" charset="0"/>
                          <a:sym typeface="Raleway"/>
                        </a:rPr>
                        <a:t>Country (c)</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39557">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1</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777</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888</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999</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5" name="Google Shape;125;p17">
            <a:extLst>
              <a:ext uri="{FF2B5EF4-FFF2-40B4-BE49-F238E27FC236}">
                <a16:creationId xmlns:a16="http://schemas.microsoft.com/office/drawing/2014/main" id="{18A5F366-769E-D742-8360-5F70139C6760}"/>
              </a:ext>
            </a:extLst>
          </p:cNvPr>
          <p:cNvSpPr txBox="1">
            <a:spLocks/>
          </p:cNvSpPr>
          <p:nvPr/>
        </p:nvSpPr>
        <p:spPr>
          <a:xfrm>
            <a:off x="784548" y="3320462"/>
            <a:ext cx="1640086" cy="4333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US" sz="900" dirty="0">
                <a:solidFill>
                  <a:srgbClr val="667480"/>
                </a:solidFill>
              </a:rPr>
              <a:t>Hashing (but works for any kind of preprocessing).</a:t>
            </a:r>
            <a:endParaRPr lang="en-JP" sz="900" dirty="0">
              <a:solidFill>
                <a:srgbClr val="667480"/>
              </a:solidFill>
            </a:endParaRPr>
          </a:p>
        </p:txBody>
      </p:sp>
      <p:sp>
        <p:nvSpPr>
          <p:cNvPr id="47" name="Down Arrow 46">
            <a:extLst>
              <a:ext uri="{FF2B5EF4-FFF2-40B4-BE49-F238E27FC236}">
                <a16:creationId xmlns:a16="http://schemas.microsoft.com/office/drawing/2014/main" id="{2503810E-79B6-5A46-BDCF-40B88247300F}"/>
              </a:ext>
            </a:extLst>
          </p:cNvPr>
          <p:cNvSpPr/>
          <p:nvPr/>
        </p:nvSpPr>
        <p:spPr>
          <a:xfrm rot="16200000">
            <a:off x="759715" y="1087686"/>
            <a:ext cx="191450" cy="1365474"/>
          </a:xfrm>
          <a:prstGeom prst="downArrow">
            <a:avLst>
              <a:gd name="adj1" fmla="val 50000"/>
              <a:gd name="adj2" fmla="val 129306"/>
            </a:avLst>
          </a:prstGeom>
          <a:solidFill>
            <a:srgbClr val="667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1050"/>
          </a:p>
        </p:txBody>
      </p:sp>
      <p:sp>
        <p:nvSpPr>
          <p:cNvPr id="49" name="Google Shape;125;p17">
            <a:extLst>
              <a:ext uri="{FF2B5EF4-FFF2-40B4-BE49-F238E27FC236}">
                <a16:creationId xmlns:a16="http://schemas.microsoft.com/office/drawing/2014/main" id="{8ECB1198-8DDB-9E45-80B5-096F89509A61}"/>
              </a:ext>
            </a:extLst>
          </p:cNvPr>
          <p:cNvSpPr txBox="1">
            <a:spLocks/>
          </p:cNvSpPr>
          <p:nvPr/>
        </p:nvSpPr>
        <p:spPr>
          <a:xfrm>
            <a:off x="-33395" y="1354499"/>
            <a:ext cx="1640086" cy="4333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JP" sz="900" dirty="0">
                <a:solidFill>
                  <a:srgbClr val="667480"/>
                </a:solidFill>
              </a:rPr>
              <a:t>Data Stream</a:t>
            </a:r>
          </a:p>
        </p:txBody>
      </p:sp>
      <p:cxnSp>
        <p:nvCxnSpPr>
          <p:cNvPr id="50" name="Straight Arrow Connector 49">
            <a:extLst>
              <a:ext uri="{FF2B5EF4-FFF2-40B4-BE49-F238E27FC236}">
                <a16:creationId xmlns:a16="http://schemas.microsoft.com/office/drawing/2014/main" id="{2F42DCB8-5A94-0B4C-BA49-F736C435AFDC}"/>
              </a:ext>
            </a:extLst>
          </p:cNvPr>
          <p:cNvCxnSpPr>
            <a:cxnSpLocks/>
          </p:cNvCxnSpPr>
          <p:nvPr/>
        </p:nvCxnSpPr>
        <p:spPr>
          <a:xfrm>
            <a:off x="867523" y="3423612"/>
            <a:ext cx="0" cy="330239"/>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EDBEDAD-39B3-924E-838A-49BE8722E8C2}"/>
              </a:ext>
            </a:extLst>
          </p:cNvPr>
          <p:cNvCxnSpPr>
            <a:cxnSpLocks/>
          </p:cNvCxnSpPr>
          <p:nvPr/>
        </p:nvCxnSpPr>
        <p:spPr>
          <a:xfrm>
            <a:off x="515911" y="1918518"/>
            <a:ext cx="0" cy="634509"/>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54" name="Google Shape;125;p17">
            <a:extLst>
              <a:ext uri="{FF2B5EF4-FFF2-40B4-BE49-F238E27FC236}">
                <a16:creationId xmlns:a16="http://schemas.microsoft.com/office/drawing/2014/main" id="{E0D52E13-505A-F044-8E0F-E4FD4B409A39}"/>
              </a:ext>
            </a:extLst>
          </p:cNvPr>
          <p:cNvSpPr txBox="1">
            <a:spLocks/>
          </p:cNvSpPr>
          <p:nvPr/>
        </p:nvSpPr>
        <p:spPr>
          <a:xfrm>
            <a:off x="407082" y="1937241"/>
            <a:ext cx="1640086" cy="4333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US" sz="900" dirty="0">
                <a:solidFill>
                  <a:srgbClr val="667480"/>
                </a:solidFill>
              </a:rPr>
              <a:t>Pick 1 sample from stream</a:t>
            </a:r>
            <a:endParaRPr lang="en-JP" sz="900" dirty="0">
              <a:solidFill>
                <a:srgbClr val="667480"/>
              </a:solidFill>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8F313A4-08FE-3241-9B54-CA8EE55507C9}"/>
                  </a:ext>
                </a:extLst>
              </p:cNvPr>
              <p:cNvSpPr/>
              <p:nvPr/>
            </p:nvSpPr>
            <p:spPr>
              <a:xfrm>
                <a:off x="6509452" y="3196958"/>
                <a:ext cx="2634546" cy="215444"/>
              </a:xfrm>
              <a:prstGeom prst="rect">
                <a:avLst/>
              </a:prstGeom>
            </p:spPr>
            <p:txBody>
              <a:bodyPr wrap="square" anchor="ctr">
                <a:spAutoFit/>
              </a:bodyPr>
              <a:lstStyle/>
              <a:p>
                <a:pPr marL="457200" lvl="1" indent="0">
                  <a:buNone/>
                </a:pPr>
                <a14:m>
                  <m:oMathPara xmlns:m="http://schemas.openxmlformats.org/officeDocument/2006/math">
                    <m:oMathParaPr>
                      <m:jc m:val="centerGroup"/>
                    </m:oMathParaPr>
                    <m:oMath xmlns:m="http://schemas.openxmlformats.org/officeDocument/2006/math">
                      <m:r>
                        <a:rPr lang="en-US" sz="800" i="1" smtClean="0">
                          <a:solidFill>
                            <a:srgbClr val="667480"/>
                          </a:solidFill>
                          <a:latin typeface="Cambria Math" panose="02040503050406030204" pitchFamily="18" charset="0"/>
                        </a:rPr>
                        <m:t>𝑙𝑜𝑠𝑠</m:t>
                      </m:r>
                      <m:r>
                        <a:rPr lang="en-US" sz="800" i="1" smtClean="0">
                          <a:solidFill>
                            <a:srgbClr val="667480"/>
                          </a:solidFill>
                          <a:latin typeface="Cambria Math" panose="02040503050406030204" pitchFamily="18" charset="0"/>
                        </a:rPr>
                        <m:t>=−{</m:t>
                      </m:r>
                      <m:r>
                        <a:rPr lang="en-US" sz="800" i="1" smtClean="0">
                          <a:solidFill>
                            <a:srgbClr val="667480"/>
                          </a:solidFill>
                          <a:latin typeface="Cambria Math" panose="02040503050406030204" pitchFamily="18" charset="0"/>
                        </a:rPr>
                        <m:t>𝑦𝑙𝑜𝑔</m:t>
                      </m:r>
                      <m:d>
                        <m:dPr>
                          <m:ctrlPr>
                            <a:rPr lang="en-US" sz="800" i="1">
                              <a:solidFill>
                                <a:srgbClr val="667480"/>
                              </a:solidFill>
                              <a:latin typeface="Cambria Math" panose="02040503050406030204" pitchFamily="18" charset="0"/>
                            </a:rPr>
                          </m:ctrlPr>
                        </m:dPr>
                        <m:e>
                          <m:r>
                            <a:rPr lang="en-US" sz="800" i="1">
                              <a:solidFill>
                                <a:srgbClr val="667480"/>
                              </a:solidFill>
                              <a:latin typeface="Cambria Math" panose="02040503050406030204" pitchFamily="18" charset="0"/>
                            </a:rPr>
                            <m:t>𝑝</m:t>
                          </m:r>
                        </m:e>
                      </m:d>
                      <m:r>
                        <a:rPr lang="en-US" sz="800" i="1">
                          <a:solidFill>
                            <a:srgbClr val="667480"/>
                          </a:solidFill>
                          <a:latin typeface="Cambria Math" panose="02040503050406030204" pitchFamily="18" charset="0"/>
                        </a:rPr>
                        <m:t>+</m:t>
                      </m:r>
                      <m:d>
                        <m:dPr>
                          <m:ctrlPr>
                            <a:rPr lang="en-US" sz="800" i="1">
                              <a:solidFill>
                                <a:srgbClr val="667480"/>
                              </a:solidFill>
                              <a:latin typeface="Cambria Math" panose="02040503050406030204" pitchFamily="18" charset="0"/>
                            </a:rPr>
                          </m:ctrlPr>
                        </m:dPr>
                        <m:e>
                          <m:r>
                            <a:rPr lang="en-US" sz="800" i="1">
                              <a:solidFill>
                                <a:srgbClr val="667480"/>
                              </a:solidFill>
                              <a:latin typeface="Cambria Math" panose="02040503050406030204" pitchFamily="18" charset="0"/>
                            </a:rPr>
                            <m:t>1−</m:t>
                          </m:r>
                          <m:r>
                            <a:rPr lang="en-US" sz="800" i="1">
                              <a:solidFill>
                                <a:srgbClr val="667480"/>
                              </a:solidFill>
                              <a:latin typeface="Cambria Math" panose="02040503050406030204" pitchFamily="18" charset="0"/>
                            </a:rPr>
                            <m:t>𝑦</m:t>
                          </m:r>
                        </m:e>
                      </m:d>
                      <m:func>
                        <m:funcPr>
                          <m:ctrlPr>
                            <a:rPr lang="en-US" sz="800" i="1">
                              <a:solidFill>
                                <a:srgbClr val="667480"/>
                              </a:solidFill>
                              <a:latin typeface="Cambria Math" panose="02040503050406030204" pitchFamily="18" charset="0"/>
                            </a:rPr>
                          </m:ctrlPr>
                        </m:funcPr>
                        <m:fName>
                          <m:r>
                            <m:rPr>
                              <m:sty m:val="p"/>
                            </m:rPr>
                            <a:rPr lang="en-US" sz="800">
                              <a:solidFill>
                                <a:srgbClr val="667480"/>
                              </a:solidFill>
                              <a:latin typeface="Cambria Math" panose="02040503050406030204" pitchFamily="18" charset="0"/>
                            </a:rPr>
                            <m:t>log</m:t>
                          </m:r>
                        </m:fName>
                        <m:e>
                          <m:d>
                            <m:dPr>
                              <m:ctrlPr>
                                <a:rPr lang="en-US" sz="800" i="1">
                                  <a:solidFill>
                                    <a:srgbClr val="667480"/>
                                  </a:solidFill>
                                  <a:latin typeface="Cambria Math" panose="02040503050406030204" pitchFamily="18" charset="0"/>
                                </a:rPr>
                              </m:ctrlPr>
                            </m:dPr>
                            <m:e>
                              <m:r>
                                <a:rPr lang="en-US" sz="800" i="1">
                                  <a:solidFill>
                                    <a:srgbClr val="667480"/>
                                  </a:solidFill>
                                  <a:latin typeface="Cambria Math" panose="02040503050406030204" pitchFamily="18" charset="0"/>
                                </a:rPr>
                                <m:t>1−</m:t>
                              </m:r>
                              <m:r>
                                <a:rPr lang="en-US" sz="800" i="1">
                                  <a:solidFill>
                                    <a:srgbClr val="667480"/>
                                  </a:solidFill>
                                  <a:latin typeface="Cambria Math" panose="02040503050406030204" pitchFamily="18" charset="0"/>
                                </a:rPr>
                                <m:t>𝑝</m:t>
                              </m:r>
                            </m:e>
                          </m:d>
                        </m:e>
                      </m:func>
                      <m:r>
                        <a:rPr lang="en-US" sz="800" i="1">
                          <a:solidFill>
                            <a:srgbClr val="667480"/>
                          </a:solidFill>
                          <a:latin typeface="Cambria Math" panose="02040503050406030204" pitchFamily="18" charset="0"/>
                        </a:rPr>
                        <m:t>}</m:t>
                      </m:r>
                    </m:oMath>
                  </m:oMathPara>
                </a14:m>
                <a:endParaRPr lang="en-US" sz="800" dirty="0">
                  <a:solidFill>
                    <a:srgbClr val="667480"/>
                  </a:solidFill>
                </a:endParaRPr>
              </a:p>
            </p:txBody>
          </p:sp>
        </mc:Choice>
        <mc:Fallback xmlns="">
          <p:sp>
            <p:nvSpPr>
              <p:cNvPr id="7" name="Rectangle 6">
                <a:extLst>
                  <a:ext uri="{FF2B5EF4-FFF2-40B4-BE49-F238E27FC236}">
                    <a16:creationId xmlns:a16="http://schemas.microsoft.com/office/drawing/2014/main" id="{C8F313A4-08FE-3241-9B54-CA8EE55507C9}"/>
                  </a:ext>
                </a:extLst>
              </p:cNvPr>
              <p:cNvSpPr>
                <a:spLocks noRot="1" noChangeAspect="1" noMove="1" noResize="1" noEditPoints="1" noAdjustHandles="1" noChangeArrowheads="1" noChangeShapeType="1" noTextEdit="1"/>
              </p:cNvSpPr>
              <p:nvPr/>
            </p:nvSpPr>
            <p:spPr>
              <a:xfrm>
                <a:off x="6509452" y="3196958"/>
                <a:ext cx="2634546" cy="215444"/>
              </a:xfrm>
              <a:prstGeom prst="rect">
                <a:avLst/>
              </a:prstGeom>
              <a:blipFill>
                <a:blip r:embed="rId3"/>
                <a:stretch>
                  <a:fillRect/>
                </a:stretch>
              </a:blipFill>
            </p:spPr>
            <p:txBody>
              <a:bodyPr/>
              <a:lstStyle/>
              <a:p>
                <a:r>
                  <a:rPr lang="en-JP">
                    <a:noFill/>
                  </a:rPr>
                  <a:t> </a:t>
                </a:r>
              </a:p>
            </p:txBody>
          </p:sp>
        </mc:Fallback>
      </mc:AlternateContent>
      <p:sp>
        <p:nvSpPr>
          <p:cNvPr id="56" name="Google Shape;125;p17">
            <a:extLst>
              <a:ext uri="{FF2B5EF4-FFF2-40B4-BE49-F238E27FC236}">
                <a16:creationId xmlns:a16="http://schemas.microsoft.com/office/drawing/2014/main" id="{CB6A2865-7C30-4041-AB70-86EE1039DCA8}"/>
              </a:ext>
            </a:extLst>
          </p:cNvPr>
          <p:cNvSpPr txBox="1">
            <a:spLocks/>
          </p:cNvSpPr>
          <p:nvPr/>
        </p:nvSpPr>
        <p:spPr>
          <a:xfrm>
            <a:off x="3500316" y="3552877"/>
            <a:ext cx="2170382" cy="200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US" sz="800" dirty="0">
                <a:solidFill>
                  <a:srgbClr val="F20253"/>
                </a:solidFill>
              </a:rPr>
              <a:t>Make prediction </a:t>
            </a:r>
            <a:r>
              <a:rPr lang="en-US" sz="800" dirty="0" err="1">
                <a:solidFill>
                  <a:srgbClr val="F20253"/>
                </a:solidFill>
              </a:rPr>
              <a:t>w.r.t</a:t>
            </a:r>
            <a:r>
              <a:rPr lang="en-US" sz="800" dirty="0">
                <a:solidFill>
                  <a:srgbClr val="F20253"/>
                </a:solidFill>
              </a:rPr>
              <a:t> Weight w.</a:t>
            </a:r>
            <a:endParaRPr lang="en-JP" sz="800" dirty="0">
              <a:solidFill>
                <a:srgbClr val="F20253"/>
              </a:solidFill>
            </a:endParaRPr>
          </a:p>
        </p:txBody>
      </p:sp>
      <p:pic>
        <p:nvPicPr>
          <p:cNvPr id="10" name="Picture 9">
            <a:extLst>
              <a:ext uri="{FF2B5EF4-FFF2-40B4-BE49-F238E27FC236}">
                <a16:creationId xmlns:a16="http://schemas.microsoft.com/office/drawing/2014/main" id="{ED4C35BE-C23E-1340-8D4B-6976A48F37F1}"/>
              </a:ext>
            </a:extLst>
          </p:cNvPr>
          <p:cNvPicPr>
            <a:picLocks noChangeAspect="1"/>
          </p:cNvPicPr>
          <p:nvPr/>
        </p:nvPicPr>
        <p:blipFill>
          <a:blip r:embed="rId4"/>
          <a:stretch>
            <a:fillRect/>
          </a:stretch>
        </p:blipFill>
        <p:spPr>
          <a:xfrm>
            <a:off x="3695936" y="3250451"/>
            <a:ext cx="1447664" cy="233853"/>
          </a:xfrm>
          <a:prstGeom prst="rect">
            <a:avLst/>
          </a:prstGeom>
        </p:spPr>
      </p:pic>
      <p:cxnSp>
        <p:nvCxnSpPr>
          <p:cNvPr id="57" name="Straight Arrow Connector 56">
            <a:extLst>
              <a:ext uri="{FF2B5EF4-FFF2-40B4-BE49-F238E27FC236}">
                <a16:creationId xmlns:a16="http://schemas.microsoft.com/office/drawing/2014/main" id="{FDE39981-FFE4-954C-AE08-65E7BDDB3C82}"/>
              </a:ext>
            </a:extLst>
          </p:cNvPr>
          <p:cNvCxnSpPr>
            <a:cxnSpLocks/>
          </p:cNvCxnSpPr>
          <p:nvPr/>
        </p:nvCxnSpPr>
        <p:spPr>
          <a:xfrm flipV="1">
            <a:off x="4335372" y="2626068"/>
            <a:ext cx="0" cy="499132"/>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60" name="Google Shape;125;p17">
            <a:extLst>
              <a:ext uri="{FF2B5EF4-FFF2-40B4-BE49-F238E27FC236}">
                <a16:creationId xmlns:a16="http://schemas.microsoft.com/office/drawing/2014/main" id="{79DC7327-7429-FC4B-914C-9E34B0911DC8}"/>
              </a:ext>
            </a:extLst>
          </p:cNvPr>
          <p:cNvSpPr txBox="1">
            <a:spLocks/>
          </p:cNvSpPr>
          <p:nvPr/>
        </p:nvSpPr>
        <p:spPr>
          <a:xfrm>
            <a:off x="3522277" y="2343036"/>
            <a:ext cx="1981582" cy="1743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US" sz="800" dirty="0">
                <a:solidFill>
                  <a:srgbClr val="F20253"/>
                </a:solidFill>
              </a:rPr>
              <a:t>Update Weights by Gradient Descent.</a:t>
            </a:r>
            <a:endParaRPr lang="en-JP" sz="800" dirty="0">
              <a:solidFill>
                <a:srgbClr val="F20253"/>
              </a:solidFill>
            </a:endParaRPr>
          </a:p>
        </p:txBody>
      </p:sp>
      <p:sp>
        <p:nvSpPr>
          <p:cNvPr id="66" name="Google Shape;125;p17">
            <a:extLst>
              <a:ext uri="{FF2B5EF4-FFF2-40B4-BE49-F238E27FC236}">
                <a16:creationId xmlns:a16="http://schemas.microsoft.com/office/drawing/2014/main" id="{95FEF34D-53B8-D440-8514-7A26E1FC01BB}"/>
              </a:ext>
            </a:extLst>
          </p:cNvPr>
          <p:cNvSpPr txBox="1">
            <a:spLocks/>
          </p:cNvSpPr>
          <p:nvPr/>
        </p:nvSpPr>
        <p:spPr>
          <a:xfrm>
            <a:off x="3498100" y="3825211"/>
            <a:ext cx="2981746" cy="2698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US" sz="900" dirty="0">
                <a:solidFill>
                  <a:srgbClr val="667480"/>
                </a:solidFill>
              </a:rPr>
              <a:t>If sample is used in Training</a:t>
            </a:r>
            <a:endParaRPr lang="en-JP" sz="900" dirty="0">
              <a:solidFill>
                <a:srgbClr val="667480"/>
              </a:solidFill>
            </a:endParaRPr>
          </a:p>
        </p:txBody>
      </p:sp>
      <p:sp>
        <p:nvSpPr>
          <p:cNvPr id="69" name="Rectangle 68">
            <a:extLst>
              <a:ext uri="{FF2B5EF4-FFF2-40B4-BE49-F238E27FC236}">
                <a16:creationId xmlns:a16="http://schemas.microsoft.com/office/drawing/2014/main" id="{4E2BC29F-35B9-EE4A-8A5D-DCA85F1E52E8}"/>
              </a:ext>
            </a:extLst>
          </p:cNvPr>
          <p:cNvSpPr/>
          <p:nvPr/>
        </p:nvSpPr>
        <p:spPr>
          <a:xfrm>
            <a:off x="6963484" y="2343036"/>
            <a:ext cx="1862489" cy="1389206"/>
          </a:xfrm>
          <a:prstGeom prst="rect">
            <a:avLst/>
          </a:prstGeom>
          <a:noFill/>
          <a:ln w="19050">
            <a:solidFill>
              <a:srgbClr val="2085C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73" name="Google Shape;125;p17">
            <a:extLst>
              <a:ext uri="{FF2B5EF4-FFF2-40B4-BE49-F238E27FC236}">
                <a16:creationId xmlns:a16="http://schemas.microsoft.com/office/drawing/2014/main" id="{14463E2C-A1B2-5946-B802-19A854B56B13}"/>
              </a:ext>
            </a:extLst>
          </p:cNvPr>
          <p:cNvSpPr txBox="1">
            <a:spLocks/>
          </p:cNvSpPr>
          <p:nvPr/>
        </p:nvSpPr>
        <p:spPr>
          <a:xfrm>
            <a:off x="6723024" y="3825211"/>
            <a:ext cx="2102949" cy="2698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US" sz="900" dirty="0">
                <a:solidFill>
                  <a:srgbClr val="667480"/>
                </a:solidFill>
              </a:rPr>
              <a:t>If sample is used in Validation</a:t>
            </a:r>
            <a:endParaRPr lang="en-JP" sz="900" dirty="0">
              <a:solidFill>
                <a:srgbClr val="667480"/>
              </a:solidFill>
            </a:endParaRPr>
          </a:p>
        </p:txBody>
      </p:sp>
      <p:sp>
        <p:nvSpPr>
          <p:cNvPr id="75" name="Google Shape;125;p17">
            <a:extLst>
              <a:ext uri="{FF2B5EF4-FFF2-40B4-BE49-F238E27FC236}">
                <a16:creationId xmlns:a16="http://schemas.microsoft.com/office/drawing/2014/main" id="{74D10799-C4A8-9A41-AFB1-D90C67A6754A}"/>
              </a:ext>
            </a:extLst>
          </p:cNvPr>
          <p:cNvSpPr txBox="1">
            <a:spLocks/>
          </p:cNvSpPr>
          <p:nvPr/>
        </p:nvSpPr>
        <p:spPr>
          <a:xfrm>
            <a:off x="6940042" y="3436669"/>
            <a:ext cx="2170382" cy="2009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US" sz="800" dirty="0">
                <a:solidFill>
                  <a:srgbClr val="2085C5"/>
                </a:solidFill>
              </a:rPr>
              <a:t>Calculate Loss to tracking training</a:t>
            </a:r>
            <a:endParaRPr lang="en-JP" sz="800" dirty="0">
              <a:solidFill>
                <a:srgbClr val="2085C5"/>
              </a:solidFill>
            </a:endParaRPr>
          </a:p>
        </p:txBody>
      </p:sp>
      <p:cxnSp>
        <p:nvCxnSpPr>
          <p:cNvPr id="61" name="Elbow Connector 60">
            <a:extLst>
              <a:ext uri="{FF2B5EF4-FFF2-40B4-BE49-F238E27FC236}">
                <a16:creationId xmlns:a16="http://schemas.microsoft.com/office/drawing/2014/main" id="{EB64A032-3355-BC41-A1CA-70F4CBFCF312}"/>
              </a:ext>
            </a:extLst>
          </p:cNvPr>
          <p:cNvCxnSpPr>
            <a:cxnSpLocks/>
            <a:stCxn id="76" idx="3"/>
            <a:endCxn id="66" idx="2"/>
          </p:cNvCxnSpPr>
          <p:nvPr/>
        </p:nvCxnSpPr>
        <p:spPr>
          <a:xfrm flipV="1">
            <a:off x="2232833" y="4095031"/>
            <a:ext cx="2756140" cy="613707"/>
          </a:xfrm>
          <a:prstGeom prst="bentConnector2">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76" name="Google Shape;125;p17">
            <a:extLst>
              <a:ext uri="{FF2B5EF4-FFF2-40B4-BE49-F238E27FC236}">
                <a16:creationId xmlns:a16="http://schemas.microsoft.com/office/drawing/2014/main" id="{9088DF95-E763-6A44-8E2C-82D1E3801CDD}"/>
              </a:ext>
            </a:extLst>
          </p:cNvPr>
          <p:cNvSpPr txBox="1">
            <a:spLocks/>
          </p:cNvSpPr>
          <p:nvPr/>
        </p:nvSpPr>
        <p:spPr>
          <a:xfrm>
            <a:off x="515911" y="4573828"/>
            <a:ext cx="1716922" cy="2698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US" sz="900" dirty="0">
                <a:solidFill>
                  <a:srgbClr val="667480"/>
                </a:solidFill>
              </a:rPr>
              <a:t>Train or Validation sample?</a:t>
            </a:r>
            <a:endParaRPr lang="en-JP" sz="900" dirty="0">
              <a:solidFill>
                <a:srgbClr val="667480"/>
              </a:solidFill>
            </a:endParaRPr>
          </a:p>
        </p:txBody>
      </p:sp>
      <p:cxnSp>
        <p:nvCxnSpPr>
          <p:cNvPr id="80" name="Elbow Connector 79">
            <a:extLst>
              <a:ext uri="{FF2B5EF4-FFF2-40B4-BE49-F238E27FC236}">
                <a16:creationId xmlns:a16="http://schemas.microsoft.com/office/drawing/2014/main" id="{81CAA421-82AE-4F42-8AF6-9BBF9B5F20EA}"/>
              </a:ext>
            </a:extLst>
          </p:cNvPr>
          <p:cNvCxnSpPr>
            <a:cxnSpLocks/>
            <a:stCxn id="76" idx="3"/>
            <a:endCxn id="73" idx="2"/>
          </p:cNvCxnSpPr>
          <p:nvPr/>
        </p:nvCxnSpPr>
        <p:spPr>
          <a:xfrm flipV="1">
            <a:off x="2232833" y="4095031"/>
            <a:ext cx="5541666" cy="613707"/>
          </a:xfrm>
          <a:prstGeom prst="bentConnector2">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81" name="Google Shape;125;p17">
            <a:extLst>
              <a:ext uri="{FF2B5EF4-FFF2-40B4-BE49-F238E27FC236}">
                <a16:creationId xmlns:a16="http://schemas.microsoft.com/office/drawing/2014/main" id="{9E13FF44-0553-6D41-BCEE-1392D702FB9C}"/>
              </a:ext>
            </a:extLst>
          </p:cNvPr>
          <p:cNvSpPr txBox="1">
            <a:spLocks/>
          </p:cNvSpPr>
          <p:nvPr/>
        </p:nvSpPr>
        <p:spPr>
          <a:xfrm>
            <a:off x="3354790" y="760608"/>
            <a:ext cx="5541665" cy="12517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JP" sz="1100" dirty="0"/>
              <a:t>Notes:</a:t>
            </a:r>
          </a:p>
          <a:p>
            <a:pPr>
              <a:buSzPct val="100000"/>
            </a:pPr>
            <a:r>
              <a:rPr lang="en-JP" sz="1050" dirty="0"/>
              <a:t>Why One-Hot-Encoding with Hash? Easy. Fast to compute. </a:t>
            </a:r>
          </a:p>
          <a:p>
            <a:pPr>
              <a:buSzPct val="100000"/>
            </a:pPr>
            <a:r>
              <a:rPr lang="en-JP" sz="1050" dirty="0"/>
              <a:t>3 features, hash to 1million buckets </a:t>
            </a:r>
            <a:r>
              <a:rPr lang="en-JP" sz="1050" dirty="0">
                <a:sym typeface="Wingdings" pitchFamily="2" charset="2"/>
              </a:rPr>
              <a:t> Number of features after preprocessing is: 3million.</a:t>
            </a:r>
            <a:endParaRPr lang="en-JP" sz="1050" dirty="0"/>
          </a:p>
          <a:p>
            <a:pPr>
              <a:buSzPct val="100000"/>
            </a:pPr>
            <a:endParaRPr lang="en-JP" sz="1050" dirty="0"/>
          </a:p>
        </p:txBody>
      </p:sp>
      <p:grpSp>
        <p:nvGrpSpPr>
          <p:cNvPr id="82" name="Google Shape;546;p37">
            <a:extLst>
              <a:ext uri="{FF2B5EF4-FFF2-40B4-BE49-F238E27FC236}">
                <a16:creationId xmlns:a16="http://schemas.microsoft.com/office/drawing/2014/main" id="{4D7EF2DC-5219-EB4F-BB81-D21F3CDFA12A}"/>
              </a:ext>
            </a:extLst>
          </p:cNvPr>
          <p:cNvGrpSpPr/>
          <p:nvPr/>
        </p:nvGrpSpPr>
        <p:grpSpPr>
          <a:xfrm>
            <a:off x="8508844" y="3789659"/>
            <a:ext cx="378750" cy="277698"/>
            <a:chOff x="4610450" y="3703750"/>
            <a:chExt cx="453050" cy="332175"/>
          </a:xfrm>
          <a:solidFill>
            <a:srgbClr val="2085C5"/>
          </a:solidFill>
        </p:grpSpPr>
        <p:sp>
          <p:nvSpPr>
            <p:cNvPr id="83" name="Google Shape;547;p37">
              <a:extLst>
                <a:ext uri="{FF2B5EF4-FFF2-40B4-BE49-F238E27FC236}">
                  <a16:creationId xmlns:a16="http://schemas.microsoft.com/office/drawing/2014/main" id="{6BA4736B-B850-E94A-9115-299CE529F73D}"/>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grpFill/>
            <a:ln>
              <a:solidFill>
                <a:srgbClr val="2085C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48;p37">
              <a:extLst>
                <a:ext uri="{FF2B5EF4-FFF2-40B4-BE49-F238E27FC236}">
                  <a16:creationId xmlns:a16="http://schemas.microsoft.com/office/drawing/2014/main" id="{4E4D2370-B89B-A748-A0E2-9AF98D81260A}"/>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grpFill/>
            <a:ln>
              <a:solidFill>
                <a:srgbClr val="2085C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512;p37">
            <a:extLst>
              <a:ext uri="{FF2B5EF4-FFF2-40B4-BE49-F238E27FC236}">
                <a16:creationId xmlns:a16="http://schemas.microsoft.com/office/drawing/2014/main" id="{E837C70A-1BF7-EB4D-8CE8-239354CCE986}"/>
              </a:ext>
            </a:extLst>
          </p:cNvPr>
          <p:cNvGrpSpPr/>
          <p:nvPr/>
        </p:nvGrpSpPr>
        <p:grpSpPr>
          <a:xfrm>
            <a:off x="5188443" y="3868183"/>
            <a:ext cx="427781" cy="316489"/>
            <a:chOff x="5255200" y="3006475"/>
            <a:chExt cx="511700" cy="378575"/>
          </a:xfrm>
          <a:solidFill>
            <a:srgbClr val="F20253"/>
          </a:solidFill>
        </p:grpSpPr>
        <p:sp>
          <p:nvSpPr>
            <p:cNvPr id="86" name="Google Shape;513;p37">
              <a:extLst>
                <a:ext uri="{FF2B5EF4-FFF2-40B4-BE49-F238E27FC236}">
                  <a16:creationId xmlns:a16="http://schemas.microsoft.com/office/drawing/2014/main" id="{9BBED70E-3858-2641-9A7E-13B9CAFC466D}"/>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14;p37">
              <a:extLst>
                <a:ext uri="{FF2B5EF4-FFF2-40B4-BE49-F238E27FC236}">
                  <a16:creationId xmlns:a16="http://schemas.microsoft.com/office/drawing/2014/main" id="{FB272C0F-1AFF-9A4D-9BAE-BF0E914CBC28}"/>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124;p17">
            <a:extLst>
              <a:ext uri="{FF2B5EF4-FFF2-40B4-BE49-F238E27FC236}">
                <a16:creationId xmlns:a16="http://schemas.microsoft.com/office/drawing/2014/main" id="{A4925FA3-7312-EA43-A2BB-C3B993E0AAFB}"/>
              </a:ext>
            </a:extLst>
          </p:cNvPr>
          <p:cNvSpPr txBox="1">
            <a:spLocks noGrp="1"/>
          </p:cNvSpPr>
          <p:nvPr>
            <p:ph type="title"/>
          </p:nvPr>
        </p:nvSpPr>
        <p:spPr>
          <a:xfrm>
            <a:off x="425885" y="358388"/>
            <a:ext cx="8254651" cy="857400"/>
          </a:xfrm>
          <a:prstGeom prst="rect">
            <a:avLst/>
          </a:prstGeom>
        </p:spPr>
        <p:txBody>
          <a:bodyPr spcFirstLastPara="1" wrap="square" lIns="91425" tIns="91425" rIns="91425" bIns="91425" anchor="b" anchorCtr="0">
            <a:noAutofit/>
          </a:bodyPr>
          <a:lstStyle/>
          <a:p>
            <a:r>
              <a:rPr lang="en-US" dirty="0">
                <a:solidFill>
                  <a:srgbClr val="667480"/>
                </a:solidFill>
                <a:latin typeface="Arial" panose="020B0604020202020204" pitchFamily="34" charset="0"/>
                <a:cs typeface="Arial" panose="020B0604020202020204" pitchFamily="34" charset="0"/>
              </a:rPr>
              <a:t>FTRL-Proximal Online Learning Algorithm (FTRL)</a:t>
            </a:r>
            <a:endParaRPr b="1" dirty="0">
              <a:solidFill>
                <a:srgbClr val="6674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7719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425885" y="358388"/>
            <a:ext cx="8254651" cy="857400"/>
          </a:xfrm>
          <a:prstGeom prst="rect">
            <a:avLst/>
          </a:prstGeom>
        </p:spPr>
        <p:txBody>
          <a:bodyPr spcFirstLastPara="1" wrap="square" lIns="91425" tIns="91425" rIns="91425" bIns="91425" anchor="ctr" anchorCtr="0">
            <a:noAutofit/>
          </a:bodyPr>
          <a:lstStyle/>
          <a:p>
            <a:r>
              <a:rPr lang="en-US" dirty="0">
                <a:solidFill>
                  <a:srgbClr val="667480"/>
                </a:solidFill>
                <a:latin typeface="Arial" panose="020B0604020202020204" pitchFamily="34" charset="0"/>
                <a:cs typeface="Arial" panose="020B0604020202020204" pitchFamily="34" charset="0"/>
              </a:rPr>
              <a:t>Field-Aware Factorization Machine (FFM)</a:t>
            </a:r>
            <a:endParaRPr b="1" dirty="0">
              <a:solidFill>
                <a:srgbClr val="667480"/>
              </a:solidFill>
              <a:latin typeface="Arial" panose="020B0604020202020204" pitchFamily="34" charset="0"/>
              <a:cs typeface="Arial" panose="020B0604020202020204" pitchFamily="34" charset="0"/>
            </a:endParaRPr>
          </a:p>
        </p:txBody>
      </p:sp>
      <p:sp>
        <p:nvSpPr>
          <p:cNvPr id="125" name="Google Shape;125;p17"/>
          <p:cNvSpPr txBox="1">
            <a:spLocks noGrp="1"/>
          </p:cNvSpPr>
          <p:nvPr>
            <p:ph type="body" idx="1"/>
          </p:nvPr>
        </p:nvSpPr>
        <p:spPr>
          <a:xfrm>
            <a:off x="425885" y="1373588"/>
            <a:ext cx="8254651" cy="3552300"/>
          </a:xfrm>
          <a:prstGeom prst="rect">
            <a:avLst/>
          </a:prstGeom>
        </p:spPr>
        <p:txBody>
          <a:bodyPr spcFirstLastPara="1" wrap="square" lIns="91425" tIns="91425" rIns="91425" bIns="91425" anchor="t" anchorCtr="0">
            <a:noAutofit/>
          </a:bodyPr>
          <a:lstStyle/>
          <a:p>
            <a:r>
              <a:rPr lang="en-JP" sz="1600" dirty="0"/>
              <a:t>From </a:t>
            </a:r>
            <a:r>
              <a:rPr lang="en-US" sz="1600" dirty="0"/>
              <a:t>Field-aware Factorization Machines for CTR Prediction </a:t>
            </a:r>
            <a:r>
              <a:rPr lang="en-US" sz="1600" dirty="0">
                <a:hlinkClick r:id="rId3"/>
              </a:rPr>
              <a:t>research</a:t>
            </a:r>
            <a:r>
              <a:rPr lang="en-US" sz="1600" dirty="0"/>
              <a:t>.</a:t>
            </a:r>
            <a:endParaRPr lang="en-JP" sz="1600" dirty="0"/>
          </a:p>
          <a:p>
            <a:r>
              <a:rPr lang="en-JP" sz="1600" dirty="0"/>
              <a:t>An Extended version of Factorization Machine (FM). *</a:t>
            </a:r>
          </a:p>
          <a:p>
            <a:r>
              <a:rPr lang="en-US" sz="1600" dirty="0"/>
              <a:t>Proven a strong performance on many CTR Prediction problems.</a:t>
            </a:r>
          </a:p>
          <a:p>
            <a:r>
              <a:rPr lang="en-US" sz="1600" dirty="0"/>
              <a:t>To understand FFM, we need to work from Degree 2 Polynomial Mapping (Poly2) and Factorization Machine (FM).</a:t>
            </a:r>
          </a:p>
          <a:p>
            <a:r>
              <a:rPr lang="en-US" sz="1600" dirty="0"/>
              <a:t>But first, lets take a look at training FFM in high level.</a:t>
            </a:r>
          </a:p>
          <a:p>
            <a:pPr marL="114300" indent="0">
              <a:buNone/>
            </a:pPr>
            <a:endParaRPr lang="en-US" sz="1600" dirty="0"/>
          </a:p>
          <a:p>
            <a:pPr marL="114300" indent="0">
              <a:buNone/>
            </a:pPr>
            <a:endParaRPr lang="en-US" sz="1600" dirty="0"/>
          </a:p>
          <a:p>
            <a:pPr marL="114300" indent="0">
              <a:buNone/>
            </a:pPr>
            <a:r>
              <a:rPr lang="en-US" sz="1600" i="1" dirty="0"/>
              <a:t>* Each feature has more than one Latent Vector to capture different interactions with other features.</a:t>
            </a:r>
          </a:p>
          <a:p>
            <a:pPr marL="114300" indent="0">
              <a:buNone/>
            </a:pPr>
            <a:endParaRPr lang="en-US" sz="16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2443831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graphicFrame>
        <p:nvGraphicFramePr>
          <p:cNvPr id="8" name="Google Shape;199;p24">
            <a:extLst>
              <a:ext uri="{FF2B5EF4-FFF2-40B4-BE49-F238E27FC236}">
                <a16:creationId xmlns:a16="http://schemas.microsoft.com/office/drawing/2014/main" id="{C8EF2755-352E-954D-9968-542393A50364}"/>
              </a:ext>
            </a:extLst>
          </p:cNvPr>
          <p:cNvGraphicFramePr/>
          <p:nvPr>
            <p:extLst>
              <p:ext uri="{D42A27DB-BD31-4B8C-83A1-F6EECF244321}">
                <p14:modId xmlns:p14="http://schemas.microsoft.com/office/powerpoint/2010/main" val="4066466711"/>
              </p:ext>
            </p:extLst>
          </p:nvPr>
        </p:nvGraphicFramePr>
        <p:xfrm>
          <a:off x="487772" y="3612903"/>
          <a:ext cx="5126220" cy="994988"/>
        </p:xfrm>
        <a:graphic>
          <a:graphicData uri="http://schemas.openxmlformats.org/drawingml/2006/table">
            <a:tbl>
              <a:tblPr>
                <a:noFill/>
                <a:tableStyleId>{3F7E8505-F9CD-4B43-A523-38F769515F02}</a:tableStyleId>
              </a:tblPr>
              <a:tblGrid>
                <a:gridCol w="612359">
                  <a:extLst>
                    <a:ext uri="{9D8B030D-6E8A-4147-A177-3AD203B41FA5}">
                      <a16:colId xmlns:a16="http://schemas.microsoft.com/office/drawing/2014/main" val="20001"/>
                    </a:ext>
                  </a:extLst>
                </a:gridCol>
                <a:gridCol w="668669">
                  <a:extLst>
                    <a:ext uri="{9D8B030D-6E8A-4147-A177-3AD203B41FA5}">
                      <a16:colId xmlns:a16="http://schemas.microsoft.com/office/drawing/2014/main" val="20002"/>
                    </a:ext>
                  </a:extLst>
                </a:gridCol>
                <a:gridCol w="964102">
                  <a:extLst>
                    <a:ext uri="{9D8B030D-6E8A-4147-A177-3AD203B41FA5}">
                      <a16:colId xmlns:a16="http://schemas.microsoft.com/office/drawing/2014/main" val="20003"/>
                    </a:ext>
                  </a:extLst>
                </a:gridCol>
                <a:gridCol w="662428">
                  <a:extLst>
                    <a:ext uri="{9D8B030D-6E8A-4147-A177-3AD203B41FA5}">
                      <a16:colId xmlns:a16="http://schemas.microsoft.com/office/drawing/2014/main" val="560517294"/>
                    </a:ext>
                  </a:extLst>
                </a:gridCol>
                <a:gridCol w="864782">
                  <a:extLst>
                    <a:ext uri="{9D8B030D-6E8A-4147-A177-3AD203B41FA5}">
                      <a16:colId xmlns:a16="http://schemas.microsoft.com/office/drawing/2014/main" val="1679346982"/>
                    </a:ext>
                  </a:extLst>
                </a:gridCol>
                <a:gridCol w="552710">
                  <a:extLst>
                    <a:ext uri="{9D8B030D-6E8A-4147-A177-3AD203B41FA5}">
                      <a16:colId xmlns:a16="http://schemas.microsoft.com/office/drawing/2014/main" val="1647773600"/>
                    </a:ext>
                  </a:extLst>
                </a:gridCol>
                <a:gridCol w="801170">
                  <a:extLst>
                    <a:ext uri="{9D8B030D-6E8A-4147-A177-3AD203B41FA5}">
                      <a16:colId xmlns:a16="http://schemas.microsoft.com/office/drawing/2014/main" val="1109568258"/>
                    </a:ext>
                  </a:extLst>
                </a:gridCol>
              </a:tblGrid>
              <a:tr h="276317">
                <a:tc>
                  <a:txBody>
                    <a:bodyPr/>
                    <a:lstStyle/>
                    <a:p>
                      <a:pPr marL="0" lvl="0" indent="0" algn="ct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Click</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2"/>
                          </a:solidFill>
                          <a:latin typeface="Arial" panose="020B0604020202020204" pitchFamily="34" charset="0"/>
                          <a:ea typeface="Raleway"/>
                          <a:cs typeface="Arial" panose="020B0604020202020204" pitchFamily="34" charset="0"/>
                          <a:sym typeface="Raleway"/>
                        </a:rPr>
                        <a:t>d_iphone7</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err="1">
                          <a:solidFill>
                            <a:schemeClr val="dk2"/>
                          </a:solidFill>
                          <a:latin typeface="Arial" panose="020B0604020202020204" pitchFamily="34" charset="0"/>
                          <a:ea typeface="Raleway"/>
                          <a:cs typeface="Arial" panose="020B0604020202020204" pitchFamily="34" charset="0"/>
                          <a:sym typeface="Raleway"/>
                        </a:rPr>
                        <a:t>d_iphoneX</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err="1">
                          <a:solidFill>
                            <a:schemeClr val="dk2"/>
                          </a:solidFill>
                          <a:latin typeface="Arial" panose="020B0604020202020204" pitchFamily="34" charset="0"/>
                          <a:ea typeface="Raleway"/>
                          <a:cs typeface="Arial" panose="020B0604020202020204" pitchFamily="34" charset="0"/>
                          <a:sym typeface="Raleway"/>
                        </a:rPr>
                        <a:t>a_web</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err="1">
                          <a:solidFill>
                            <a:schemeClr val="dk2"/>
                          </a:solidFill>
                          <a:latin typeface="Arial" panose="020B0604020202020204" pitchFamily="34" charset="0"/>
                          <a:ea typeface="Raleway"/>
                          <a:cs typeface="Arial" panose="020B0604020202020204" pitchFamily="34" charset="0"/>
                          <a:sym typeface="Raleway"/>
                        </a:rPr>
                        <a:t>A_weather</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err="1">
                          <a:solidFill>
                            <a:schemeClr val="dk2"/>
                          </a:solidFill>
                          <a:latin typeface="Arial" panose="020B0604020202020204" pitchFamily="34" charset="0"/>
                          <a:ea typeface="Raleway"/>
                          <a:cs typeface="Arial" panose="020B0604020202020204" pitchFamily="34" charset="0"/>
                          <a:sym typeface="Raleway"/>
                        </a:rPr>
                        <a:t>c_vn</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err="1">
                          <a:solidFill>
                            <a:schemeClr val="dk2"/>
                          </a:solidFill>
                          <a:latin typeface="Arial" panose="020B0604020202020204" pitchFamily="34" charset="0"/>
                          <a:ea typeface="Raleway"/>
                          <a:cs typeface="Arial" panose="020B0604020202020204" pitchFamily="34" charset="0"/>
                          <a:sym typeface="Raleway"/>
                        </a:rPr>
                        <a:t>c_jp</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39557">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1</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1</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0</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1</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0</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1</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0</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39557">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0</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0</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1</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1</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0</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0</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1</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369122823"/>
                  </a:ext>
                </a:extLst>
              </a:tr>
              <a:tr h="239557">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0</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1</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0</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0</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1</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0</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1</a:t>
                      </a:r>
                      <a:endParaRPr sz="800" b="0" dirty="0">
                        <a:solidFill>
                          <a:schemeClr val="dk1"/>
                        </a:solidFill>
                        <a:latin typeface="Arial" panose="020B0604020202020204" pitchFamily="34" charset="0"/>
                        <a:ea typeface="Lato"/>
                        <a:cs typeface="Arial" panose="020B0604020202020204" pitchFamily="34" charset="0"/>
                        <a:sym typeface="Lato"/>
                      </a:endParaRPr>
                    </a:p>
                  </a:txBody>
                  <a:tcPr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721539251"/>
                  </a:ext>
                </a:extLst>
              </a:tr>
            </a:tbl>
          </a:graphicData>
        </a:graphic>
      </p:graphicFrame>
      <p:sp>
        <p:nvSpPr>
          <p:cNvPr id="9" name="Google Shape;125;p17">
            <a:extLst>
              <a:ext uri="{FF2B5EF4-FFF2-40B4-BE49-F238E27FC236}">
                <a16:creationId xmlns:a16="http://schemas.microsoft.com/office/drawing/2014/main" id="{4752A5C8-82E9-1D4F-AE4A-DD1247330F20}"/>
              </a:ext>
            </a:extLst>
          </p:cNvPr>
          <p:cNvSpPr txBox="1">
            <a:spLocks/>
          </p:cNvSpPr>
          <p:nvPr/>
        </p:nvSpPr>
        <p:spPr>
          <a:xfrm>
            <a:off x="537392" y="3045978"/>
            <a:ext cx="1640086" cy="4333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US" sz="900" dirty="0">
                <a:solidFill>
                  <a:srgbClr val="667480"/>
                </a:solidFill>
              </a:rPr>
              <a:t>One-Hot-Encoding</a:t>
            </a:r>
            <a:endParaRPr lang="en-JP" sz="900" dirty="0">
              <a:solidFill>
                <a:srgbClr val="667480"/>
              </a:solidFill>
            </a:endParaRPr>
          </a:p>
        </p:txBody>
      </p:sp>
      <p:cxnSp>
        <p:nvCxnSpPr>
          <p:cNvPr id="10" name="Straight Arrow Connector 9">
            <a:extLst>
              <a:ext uri="{FF2B5EF4-FFF2-40B4-BE49-F238E27FC236}">
                <a16:creationId xmlns:a16="http://schemas.microsoft.com/office/drawing/2014/main" id="{0AB9ADB6-BC85-7040-8313-F25A7746EF7B}"/>
              </a:ext>
            </a:extLst>
          </p:cNvPr>
          <p:cNvCxnSpPr>
            <a:cxnSpLocks/>
          </p:cNvCxnSpPr>
          <p:nvPr/>
        </p:nvCxnSpPr>
        <p:spPr>
          <a:xfrm>
            <a:off x="487772" y="3099509"/>
            <a:ext cx="0" cy="330239"/>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Google Shape;199;p24">
            <a:extLst>
              <a:ext uri="{FF2B5EF4-FFF2-40B4-BE49-F238E27FC236}">
                <a16:creationId xmlns:a16="http://schemas.microsoft.com/office/drawing/2014/main" id="{AEB05259-C930-354D-8975-A35BBB5D1890}"/>
              </a:ext>
            </a:extLst>
          </p:cNvPr>
          <p:cNvGraphicFramePr/>
          <p:nvPr>
            <p:extLst>
              <p:ext uri="{D42A27DB-BD31-4B8C-83A1-F6EECF244321}">
                <p14:modId xmlns:p14="http://schemas.microsoft.com/office/powerpoint/2010/main" val="1015524335"/>
              </p:ext>
            </p:extLst>
          </p:nvPr>
        </p:nvGraphicFramePr>
        <p:xfrm>
          <a:off x="487772" y="1683621"/>
          <a:ext cx="3297416" cy="1165996"/>
        </p:xfrm>
        <a:graphic>
          <a:graphicData uri="http://schemas.openxmlformats.org/drawingml/2006/table">
            <a:tbl>
              <a:tblPr>
                <a:noFill/>
                <a:tableStyleId>{3F7E8505-F9CD-4B43-A523-38F769515F02}</a:tableStyleId>
              </a:tblPr>
              <a:tblGrid>
                <a:gridCol w="824354">
                  <a:extLst>
                    <a:ext uri="{9D8B030D-6E8A-4147-A177-3AD203B41FA5}">
                      <a16:colId xmlns:a16="http://schemas.microsoft.com/office/drawing/2014/main" val="20001"/>
                    </a:ext>
                  </a:extLst>
                </a:gridCol>
                <a:gridCol w="824354">
                  <a:extLst>
                    <a:ext uri="{9D8B030D-6E8A-4147-A177-3AD203B41FA5}">
                      <a16:colId xmlns:a16="http://schemas.microsoft.com/office/drawing/2014/main" val="20002"/>
                    </a:ext>
                  </a:extLst>
                </a:gridCol>
                <a:gridCol w="824354">
                  <a:extLst>
                    <a:ext uri="{9D8B030D-6E8A-4147-A177-3AD203B41FA5}">
                      <a16:colId xmlns:a16="http://schemas.microsoft.com/office/drawing/2014/main" val="20003"/>
                    </a:ext>
                  </a:extLst>
                </a:gridCol>
                <a:gridCol w="824354">
                  <a:extLst>
                    <a:ext uri="{9D8B030D-6E8A-4147-A177-3AD203B41FA5}">
                      <a16:colId xmlns:a16="http://schemas.microsoft.com/office/drawing/2014/main" val="560517294"/>
                    </a:ext>
                  </a:extLst>
                </a:gridCol>
              </a:tblGrid>
              <a:tr h="323928">
                <a:tc>
                  <a:txBody>
                    <a:bodyPr/>
                    <a:lstStyle/>
                    <a:p>
                      <a:pPr marL="0" lvl="0" indent="0" algn="ct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Click</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Device (d)</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App (a)</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dirty="0">
                          <a:solidFill>
                            <a:schemeClr val="dk2"/>
                          </a:solidFill>
                          <a:latin typeface="Arial" panose="020B0604020202020204" pitchFamily="34" charset="0"/>
                          <a:ea typeface="Raleway"/>
                          <a:cs typeface="Arial" panose="020B0604020202020204" pitchFamily="34" charset="0"/>
                          <a:sym typeface="Raleway"/>
                        </a:rPr>
                        <a:t>Country (c)</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20269">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1 = Click</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err="1">
                          <a:solidFill>
                            <a:schemeClr val="dk1"/>
                          </a:solidFill>
                          <a:latin typeface="Arial" panose="020B0604020202020204" pitchFamily="34" charset="0"/>
                          <a:ea typeface="Lato"/>
                          <a:cs typeface="Arial" panose="020B0604020202020204" pitchFamily="34" charset="0"/>
                          <a:sym typeface="Lato"/>
                        </a:rPr>
                        <a:t>i</a:t>
                      </a:r>
                      <a:r>
                        <a:rPr lang="en" sz="800" b="0" dirty="0">
                          <a:solidFill>
                            <a:schemeClr val="dk1"/>
                          </a:solidFill>
                          <a:latin typeface="Arial" panose="020B0604020202020204" pitchFamily="34" charset="0"/>
                          <a:ea typeface="Lato"/>
                          <a:cs typeface="Arial" panose="020B0604020202020204" pitchFamily="34" charset="0"/>
                          <a:sym typeface="Lato"/>
                        </a:rPr>
                        <a:t>Phone 7</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web</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VN</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323928">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0 = No Click</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err="1">
                          <a:solidFill>
                            <a:schemeClr val="dk1"/>
                          </a:solidFill>
                          <a:latin typeface="Arial" panose="020B0604020202020204" pitchFamily="34" charset="0"/>
                          <a:ea typeface="Lato"/>
                          <a:cs typeface="Arial" panose="020B0604020202020204" pitchFamily="34" charset="0"/>
                          <a:sym typeface="Lato"/>
                        </a:rPr>
                        <a:t>i</a:t>
                      </a:r>
                      <a:r>
                        <a:rPr lang="en" sz="800" b="0" dirty="0">
                          <a:solidFill>
                            <a:schemeClr val="dk1"/>
                          </a:solidFill>
                          <a:latin typeface="Arial" panose="020B0604020202020204" pitchFamily="34" charset="0"/>
                          <a:ea typeface="Lato"/>
                          <a:cs typeface="Arial" panose="020B0604020202020204" pitchFamily="34" charset="0"/>
                          <a:sym typeface="Lato"/>
                        </a:rPr>
                        <a:t>Phone X</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web</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JP</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220269">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1 = Click</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iPhone 7</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800" b="0" dirty="0">
                          <a:solidFill>
                            <a:schemeClr val="dk1"/>
                          </a:solidFill>
                          <a:latin typeface="Arial" panose="020B0604020202020204" pitchFamily="34" charset="0"/>
                          <a:ea typeface="Lato"/>
                          <a:cs typeface="Arial" panose="020B0604020202020204" pitchFamily="34" charset="0"/>
                          <a:sym typeface="Lato"/>
                        </a:rPr>
                        <a:t>Weather</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800" b="0" dirty="0">
                          <a:solidFill>
                            <a:schemeClr val="dk1"/>
                          </a:solidFill>
                          <a:latin typeface="Arial" panose="020B0604020202020204" pitchFamily="34" charset="0"/>
                          <a:ea typeface="Lato"/>
                          <a:cs typeface="Arial" panose="020B0604020202020204" pitchFamily="34" charset="0"/>
                          <a:sym typeface="Lato"/>
                        </a:rPr>
                        <a:t>JP</a:t>
                      </a:r>
                      <a:endParaRPr sz="800" b="0"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 name="Google Shape;125;p17">
            <a:extLst>
              <a:ext uri="{FF2B5EF4-FFF2-40B4-BE49-F238E27FC236}">
                <a16:creationId xmlns:a16="http://schemas.microsoft.com/office/drawing/2014/main" id="{A7BE07A0-FC89-CA42-AB68-E58D78A74C23}"/>
              </a:ext>
            </a:extLst>
          </p:cNvPr>
          <p:cNvSpPr txBox="1">
            <a:spLocks/>
          </p:cNvSpPr>
          <p:nvPr/>
        </p:nvSpPr>
        <p:spPr>
          <a:xfrm>
            <a:off x="6505459" y="3333119"/>
            <a:ext cx="1724139" cy="292496"/>
          </a:xfrm>
          <a:prstGeom prst="rect">
            <a:avLst/>
          </a:prstGeom>
          <a:solidFill>
            <a:srgbClr val="F20253"/>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US" sz="900" dirty="0">
                <a:solidFill>
                  <a:schemeClr val="bg1"/>
                </a:solidFill>
              </a:rPr>
              <a:t>Training &amp; Eval model</a:t>
            </a:r>
            <a:endParaRPr lang="en-JP" sz="900" dirty="0">
              <a:solidFill>
                <a:schemeClr val="bg1"/>
              </a:solidFill>
            </a:endParaRPr>
          </a:p>
        </p:txBody>
      </p:sp>
      <p:cxnSp>
        <p:nvCxnSpPr>
          <p:cNvPr id="16" name="Elbow Connector 15">
            <a:extLst>
              <a:ext uri="{FF2B5EF4-FFF2-40B4-BE49-F238E27FC236}">
                <a16:creationId xmlns:a16="http://schemas.microsoft.com/office/drawing/2014/main" id="{C09C3E42-CEE3-B342-BA10-3442CA695D08}"/>
              </a:ext>
            </a:extLst>
          </p:cNvPr>
          <p:cNvCxnSpPr>
            <a:cxnSpLocks/>
            <a:stCxn id="8" idx="3"/>
            <a:endCxn id="15" idx="2"/>
          </p:cNvCxnSpPr>
          <p:nvPr/>
        </p:nvCxnSpPr>
        <p:spPr>
          <a:xfrm flipV="1">
            <a:off x="5613992" y="3625615"/>
            <a:ext cx="1753537" cy="484782"/>
          </a:xfrm>
          <a:prstGeom prst="bentConnector2">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oogle Shape;546;p37">
            <a:extLst>
              <a:ext uri="{FF2B5EF4-FFF2-40B4-BE49-F238E27FC236}">
                <a16:creationId xmlns:a16="http://schemas.microsoft.com/office/drawing/2014/main" id="{C48F2443-C774-9E4E-B572-2E57B120955D}"/>
              </a:ext>
            </a:extLst>
          </p:cNvPr>
          <p:cNvGrpSpPr/>
          <p:nvPr/>
        </p:nvGrpSpPr>
        <p:grpSpPr>
          <a:xfrm>
            <a:off x="7651145" y="2881349"/>
            <a:ext cx="378750" cy="277698"/>
            <a:chOff x="4610450" y="3703750"/>
            <a:chExt cx="453050" cy="332175"/>
          </a:xfrm>
          <a:solidFill>
            <a:srgbClr val="2085C5"/>
          </a:solidFill>
        </p:grpSpPr>
        <p:sp>
          <p:nvSpPr>
            <p:cNvPr id="18" name="Google Shape;547;p37">
              <a:extLst>
                <a:ext uri="{FF2B5EF4-FFF2-40B4-BE49-F238E27FC236}">
                  <a16:creationId xmlns:a16="http://schemas.microsoft.com/office/drawing/2014/main" id="{E1E941A3-DE75-8D42-8EAE-0AF27190F8F9}"/>
                </a:ext>
              </a:extLst>
            </p:cNvPr>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grpFill/>
            <a:ln>
              <a:solidFill>
                <a:srgbClr val="2085C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48;p37">
              <a:extLst>
                <a:ext uri="{FF2B5EF4-FFF2-40B4-BE49-F238E27FC236}">
                  <a16:creationId xmlns:a16="http://schemas.microsoft.com/office/drawing/2014/main" id="{1ADEA193-8D9C-1040-9E91-D1C8494E511D}"/>
                </a:ext>
              </a:extLst>
            </p:cNvPr>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grpFill/>
            <a:ln>
              <a:solidFill>
                <a:srgbClr val="2085C5"/>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512;p37">
            <a:extLst>
              <a:ext uri="{FF2B5EF4-FFF2-40B4-BE49-F238E27FC236}">
                <a16:creationId xmlns:a16="http://schemas.microsoft.com/office/drawing/2014/main" id="{2D40332F-3472-704E-8929-3F8E66FAA510}"/>
              </a:ext>
            </a:extLst>
          </p:cNvPr>
          <p:cNvGrpSpPr/>
          <p:nvPr/>
        </p:nvGrpSpPr>
        <p:grpSpPr>
          <a:xfrm>
            <a:off x="6826187" y="2811632"/>
            <a:ext cx="427781" cy="316489"/>
            <a:chOff x="5255200" y="3006475"/>
            <a:chExt cx="511700" cy="378575"/>
          </a:xfrm>
          <a:solidFill>
            <a:srgbClr val="F20253"/>
          </a:solidFill>
        </p:grpSpPr>
        <p:sp>
          <p:nvSpPr>
            <p:cNvPr id="21" name="Google Shape;513;p37">
              <a:extLst>
                <a:ext uri="{FF2B5EF4-FFF2-40B4-BE49-F238E27FC236}">
                  <a16:creationId xmlns:a16="http://schemas.microsoft.com/office/drawing/2014/main" id="{C93AC34A-9C9A-5744-B8D0-15893211D36B}"/>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4;p37">
              <a:extLst>
                <a:ext uri="{FF2B5EF4-FFF2-40B4-BE49-F238E27FC236}">
                  <a16:creationId xmlns:a16="http://schemas.microsoft.com/office/drawing/2014/main" id="{160F35F0-653C-4B4E-A4BD-26A4A4B56EBB}"/>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125;p17">
            <a:extLst>
              <a:ext uri="{FF2B5EF4-FFF2-40B4-BE49-F238E27FC236}">
                <a16:creationId xmlns:a16="http://schemas.microsoft.com/office/drawing/2014/main" id="{C09B0E94-C5D2-4B4D-91CA-59446BE46D2A}"/>
              </a:ext>
            </a:extLst>
          </p:cNvPr>
          <p:cNvSpPr txBox="1">
            <a:spLocks/>
          </p:cNvSpPr>
          <p:nvPr/>
        </p:nvSpPr>
        <p:spPr>
          <a:xfrm>
            <a:off x="6896153" y="1987386"/>
            <a:ext cx="1178336" cy="292496"/>
          </a:xfrm>
          <a:prstGeom prst="rect">
            <a:avLst/>
          </a:prstGeom>
          <a:solidFill>
            <a:srgbClr val="667480"/>
          </a:solid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US" sz="900" dirty="0">
                <a:solidFill>
                  <a:schemeClr val="bg1"/>
                </a:solidFill>
              </a:rPr>
              <a:t>Model weights</a:t>
            </a:r>
            <a:endParaRPr lang="en-JP" sz="900" dirty="0">
              <a:solidFill>
                <a:schemeClr val="bg1"/>
              </a:solidFill>
            </a:endParaRPr>
          </a:p>
        </p:txBody>
      </p:sp>
      <p:cxnSp>
        <p:nvCxnSpPr>
          <p:cNvPr id="35" name="Straight Arrow Connector 34">
            <a:extLst>
              <a:ext uri="{FF2B5EF4-FFF2-40B4-BE49-F238E27FC236}">
                <a16:creationId xmlns:a16="http://schemas.microsoft.com/office/drawing/2014/main" id="{DE89110B-F34A-5749-BAB3-AE5FE7402786}"/>
              </a:ext>
            </a:extLst>
          </p:cNvPr>
          <p:cNvCxnSpPr>
            <a:cxnSpLocks/>
          </p:cNvCxnSpPr>
          <p:nvPr/>
        </p:nvCxnSpPr>
        <p:spPr>
          <a:xfrm flipH="1" flipV="1">
            <a:off x="7485321" y="2424516"/>
            <a:ext cx="1" cy="582922"/>
          </a:xfrm>
          <a:prstGeom prst="straightConnector1">
            <a:avLst/>
          </a:prstGeom>
          <a:ln w="19050">
            <a:solidFill>
              <a:srgbClr val="667480"/>
            </a:solidFill>
            <a:tailEnd type="triangle"/>
          </a:ln>
        </p:spPr>
        <p:style>
          <a:lnRef idx="1">
            <a:schemeClr val="accent1"/>
          </a:lnRef>
          <a:fillRef idx="0">
            <a:schemeClr val="accent1"/>
          </a:fillRef>
          <a:effectRef idx="0">
            <a:schemeClr val="accent1"/>
          </a:effectRef>
          <a:fontRef idx="minor">
            <a:schemeClr val="tx1"/>
          </a:fontRef>
        </p:style>
      </p:cxnSp>
      <p:sp>
        <p:nvSpPr>
          <p:cNvPr id="39" name="Google Shape;125;p17">
            <a:extLst>
              <a:ext uri="{FF2B5EF4-FFF2-40B4-BE49-F238E27FC236}">
                <a16:creationId xmlns:a16="http://schemas.microsoft.com/office/drawing/2014/main" id="{307DB003-0106-1E42-9633-C0DAD24462A6}"/>
              </a:ext>
            </a:extLst>
          </p:cNvPr>
          <p:cNvSpPr txBox="1">
            <a:spLocks/>
          </p:cNvSpPr>
          <p:nvPr/>
        </p:nvSpPr>
        <p:spPr>
          <a:xfrm>
            <a:off x="4215654" y="1215788"/>
            <a:ext cx="2243915" cy="1633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buSzPct val="100000"/>
              <a:buNone/>
            </a:pPr>
            <a:r>
              <a:rPr lang="en-JP" sz="1100" dirty="0"/>
              <a:t>Notes:</a:t>
            </a:r>
          </a:p>
          <a:p>
            <a:pPr>
              <a:buSzPct val="100000"/>
            </a:pPr>
            <a:r>
              <a:rPr lang="en-JP" sz="1050" dirty="0"/>
              <a:t>We train FFM with Gradient Decent algorithm.</a:t>
            </a:r>
          </a:p>
          <a:p>
            <a:pPr>
              <a:buSzPct val="100000"/>
            </a:pPr>
            <a:r>
              <a:rPr lang="en-JP" sz="1050" dirty="0"/>
              <a:t>To prevent overfitting, we should monitor Validation score after each epoch and do early stopping.</a:t>
            </a:r>
          </a:p>
          <a:p>
            <a:pPr>
              <a:buSzPct val="100000"/>
            </a:pPr>
            <a:endParaRPr lang="en-JP" sz="1050" dirty="0"/>
          </a:p>
        </p:txBody>
      </p:sp>
      <p:sp>
        <p:nvSpPr>
          <p:cNvPr id="23" name="Google Shape;124;p17">
            <a:extLst>
              <a:ext uri="{FF2B5EF4-FFF2-40B4-BE49-F238E27FC236}">
                <a16:creationId xmlns:a16="http://schemas.microsoft.com/office/drawing/2014/main" id="{76ABCE7C-3A72-2644-A750-043BF1D17988}"/>
              </a:ext>
            </a:extLst>
          </p:cNvPr>
          <p:cNvSpPr txBox="1">
            <a:spLocks noGrp="1"/>
          </p:cNvSpPr>
          <p:nvPr>
            <p:ph type="title"/>
          </p:nvPr>
        </p:nvSpPr>
        <p:spPr>
          <a:xfrm>
            <a:off x="425885" y="358388"/>
            <a:ext cx="8254651" cy="857400"/>
          </a:xfrm>
          <a:prstGeom prst="rect">
            <a:avLst/>
          </a:prstGeom>
        </p:spPr>
        <p:txBody>
          <a:bodyPr spcFirstLastPara="1" wrap="square" lIns="91425" tIns="91425" rIns="91425" bIns="91425" anchor="ctr" anchorCtr="0">
            <a:noAutofit/>
          </a:bodyPr>
          <a:lstStyle/>
          <a:p>
            <a:r>
              <a:rPr lang="en-US" dirty="0">
                <a:solidFill>
                  <a:srgbClr val="667480"/>
                </a:solidFill>
                <a:latin typeface="Arial" panose="020B0604020202020204" pitchFamily="34" charset="0"/>
                <a:cs typeface="Arial" panose="020B0604020202020204" pitchFamily="34" charset="0"/>
              </a:rPr>
              <a:t>Field-Aware Factorization Machine (FFM)</a:t>
            </a:r>
            <a:endParaRPr b="1" dirty="0">
              <a:solidFill>
                <a:srgbClr val="6674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1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425885" y="1373588"/>
                <a:ext cx="8254651" cy="3552300"/>
              </a:xfrm>
              <a:prstGeom prst="rect">
                <a:avLst/>
              </a:prstGeom>
            </p:spPr>
            <p:txBody>
              <a:bodyPr spcFirstLastPara="1" wrap="square" lIns="91425" tIns="91425" rIns="91425" bIns="91425" anchor="t" anchorCtr="0">
                <a:noAutofit/>
              </a:bodyPr>
              <a:lstStyle/>
              <a:p>
                <a:r>
                  <a:rPr lang="en-US" sz="1600" dirty="0"/>
                  <a:t>In Poly2 model, each weight is learned for interaction between feature pair.</a:t>
                </a:r>
              </a:p>
              <a:p>
                <a:pPr marL="114300" indent="0">
                  <a:buNone/>
                </a:pPr>
                <a:endParaRPr lang="en-US" sz="1600" dirty="0"/>
              </a:p>
              <a:p>
                <a:r>
                  <a:rPr lang="en-US" sz="1600" dirty="0"/>
                  <a:t>For example</a:t>
                </a:r>
                <a:br>
                  <a:rPr lang="en-US" sz="1600" dirty="0"/>
                </a:b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 ∅</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𝑖𝑝h𝑜𝑛𝑒</m:t>
                        </m:r>
                        <m:r>
                          <a:rPr lang="en-US" sz="1600" b="0" i="1" smtClean="0">
                            <a:latin typeface="Cambria Math" panose="02040503050406030204" pitchFamily="18" charset="0"/>
                          </a:rPr>
                          <m:t>7</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𝑤𝑒𝑏</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𝑖𝑝h𝑜𝑛𝑒</m:t>
                        </m:r>
                        <m:r>
                          <a:rPr lang="en-US" sz="1600" b="0" i="1" smtClean="0">
                            <a:latin typeface="Cambria Math" panose="02040503050406030204" pitchFamily="18" charset="0"/>
                          </a:rPr>
                          <m:t>7</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𝑤𝑒𝑏</m:t>
                        </m:r>
                      </m:sub>
                    </m:sSub>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𝑣𝑛</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𝑗𝑝</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𝑣𝑛</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𝑗𝑝</m:t>
                        </m:r>
                      </m:sub>
                    </m:sSub>
                  </m:oMath>
                </a14:m>
                <a:br>
                  <a:rPr lang="en-US" sz="1600" dirty="0"/>
                </a:br>
                <a:endParaRPr lang="en-US" sz="1600" dirty="0"/>
              </a:p>
              <a:p>
                <a:r>
                  <a:rPr lang="en-US" sz="1600" dirty="0"/>
                  <a:t>Model is heavy computing with complexity is O(n^2), with n is average non-zero features.</a:t>
                </a:r>
              </a:p>
              <a:p>
                <a:r>
                  <a:rPr lang="en-US" sz="1600" dirty="0"/>
                  <a:t>FM try to improve Poly2 by reducing the computation.</a:t>
                </a:r>
              </a:p>
              <a:p>
                <a:endParaRPr lang="en-US" sz="1600" dirty="0"/>
              </a:p>
              <a:p>
                <a:pPr marL="114300" indent="0">
                  <a:buNone/>
                </a:pPr>
                <a:endParaRPr lang="en-US" sz="1600" dirty="0"/>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425885" y="1373588"/>
                <a:ext cx="8254651" cy="3552300"/>
              </a:xfrm>
              <a:prstGeom prst="rect">
                <a:avLst/>
              </a:prstGeom>
              <a:blipFill>
                <a:blip r:embed="rId3"/>
                <a:stretch>
                  <a:fillRect/>
                </a:stretch>
              </a:blipFill>
            </p:spPr>
            <p:txBody>
              <a:bodyPr/>
              <a:lstStyle/>
              <a:p>
                <a:r>
                  <a:rPr lang="en-US">
                    <a:noFill/>
                  </a:rPr>
                  <a:t> </a:t>
                </a:r>
              </a:p>
            </p:txBody>
          </p:sp>
        </mc:Fallback>
      </mc:AlternateContent>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pic>
        <p:nvPicPr>
          <p:cNvPr id="2" name="Picture 1">
            <a:extLst>
              <a:ext uri="{FF2B5EF4-FFF2-40B4-BE49-F238E27FC236}">
                <a16:creationId xmlns:a16="http://schemas.microsoft.com/office/drawing/2014/main" id="{5049CF96-2348-FC48-9F1C-B8C0DFFC6B8E}"/>
              </a:ext>
            </a:extLst>
          </p:cNvPr>
          <p:cNvPicPr>
            <a:picLocks noChangeAspect="1"/>
          </p:cNvPicPr>
          <p:nvPr/>
        </p:nvPicPr>
        <p:blipFill>
          <a:blip r:embed="rId4"/>
          <a:stretch>
            <a:fillRect/>
          </a:stretch>
        </p:blipFill>
        <p:spPr>
          <a:xfrm>
            <a:off x="2799907" y="1835711"/>
            <a:ext cx="3263126" cy="554435"/>
          </a:xfrm>
          <a:prstGeom prst="rect">
            <a:avLst/>
          </a:prstGeom>
        </p:spPr>
      </p:pic>
      <p:sp>
        <p:nvSpPr>
          <p:cNvPr id="9" name="Google Shape;124;p17">
            <a:extLst>
              <a:ext uri="{FF2B5EF4-FFF2-40B4-BE49-F238E27FC236}">
                <a16:creationId xmlns:a16="http://schemas.microsoft.com/office/drawing/2014/main" id="{E5DF8412-FD7D-F243-A75D-EE9924815FC8}"/>
              </a:ext>
            </a:extLst>
          </p:cNvPr>
          <p:cNvSpPr txBox="1">
            <a:spLocks/>
          </p:cNvSpPr>
          <p:nvPr/>
        </p:nvSpPr>
        <p:spPr>
          <a:xfrm>
            <a:off x="425885" y="358388"/>
            <a:ext cx="8254651" cy="85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solidFill>
                  <a:srgbClr val="667480"/>
                </a:solidFill>
                <a:latin typeface="Arial" panose="020B0604020202020204" pitchFamily="34" charset="0"/>
                <a:cs typeface="Arial" panose="020B0604020202020204" pitchFamily="34" charset="0"/>
              </a:rPr>
              <a:t>Poly2</a:t>
            </a:r>
            <a:endParaRPr lang="en-US" b="1" dirty="0">
              <a:solidFill>
                <a:srgbClr val="6674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727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5" name="Google Shape;125;p17"/>
              <p:cNvSpPr txBox="1">
                <a:spLocks noGrp="1"/>
              </p:cNvSpPr>
              <p:nvPr>
                <p:ph type="body" idx="1"/>
              </p:nvPr>
            </p:nvSpPr>
            <p:spPr>
              <a:xfrm>
                <a:off x="425885" y="1373588"/>
                <a:ext cx="8254651" cy="3552300"/>
              </a:xfrm>
              <a:prstGeom prst="rect">
                <a:avLst/>
              </a:prstGeom>
            </p:spPr>
            <p:txBody>
              <a:bodyPr spcFirstLastPara="1" wrap="square" lIns="91425" tIns="91425" rIns="91425" bIns="91425" anchor="t" anchorCtr="0">
                <a:noAutofit/>
              </a:bodyPr>
              <a:lstStyle/>
              <a:p>
                <a:r>
                  <a:rPr lang="en-US" sz="1600" dirty="0"/>
                  <a:t>Each feature (after One-Hot-Encoding) associates with a latent Vector (k dimensions).</a:t>
                </a:r>
              </a:p>
              <a:p>
                <a:r>
                  <a:rPr lang="en-US" sz="1600" dirty="0"/>
                  <a:t>Interaction of 2 features is calculated by dot product of 2 latent vectors. Do not need to learn many weights as in Poly2.</a:t>
                </a:r>
              </a:p>
              <a:p>
                <a:r>
                  <a:rPr lang="en-US" sz="1600" dirty="0"/>
                  <a:t>For example:</a:t>
                </a:r>
                <a:br>
                  <a:rPr lang="en-US" sz="1600" dirty="0"/>
                </a:br>
                <a14:m>
                  <m:oMath xmlns:m="http://schemas.openxmlformats.org/officeDocument/2006/math">
                    <m:r>
                      <a:rPr lang="en-US" sz="1600" b="0" i="1" smtClean="0">
                        <a:latin typeface="Cambria Math" panose="02040503050406030204" pitchFamily="18" charset="0"/>
                      </a:rPr>
                      <m:t>𝑦</m:t>
                    </m:r>
                    <m:r>
                      <a:rPr lang="en-US" sz="1600" b="0" i="1" smtClean="0">
                        <a:latin typeface="Cambria Math" panose="02040503050406030204" pitchFamily="18" charset="0"/>
                      </a:rPr>
                      <m:t>= ∅</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𝑤</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 </m:t>
                    </m:r>
                    <m:sSub>
                      <m:sSubPr>
                        <m:ctrlPr>
                          <a:rPr lang="en-US" sz="1600" b="0" i="1" smtClean="0">
                            <a:solidFill>
                              <a:srgbClr val="F20253"/>
                            </a:solidFill>
                            <a:latin typeface="Cambria Math" panose="02040503050406030204" pitchFamily="18" charset="0"/>
                          </a:rPr>
                        </m:ctrlPr>
                      </m:sSubPr>
                      <m:e>
                        <m:r>
                          <a:rPr lang="en-US" sz="1600" b="0" i="1" smtClean="0">
                            <a:solidFill>
                              <a:srgbClr val="F20253"/>
                            </a:solidFill>
                            <a:latin typeface="Cambria Math" panose="02040503050406030204" pitchFamily="18" charset="0"/>
                          </a:rPr>
                          <m:t>𝑤</m:t>
                        </m:r>
                      </m:e>
                      <m:sub>
                        <m:r>
                          <a:rPr lang="en-US" sz="1600" b="0" i="1" smtClean="0">
                            <a:solidFill>
                              <a:srgbClr val="F20253"/>
                            </a:solidFill>
                            <a:latin typeface="Cambria Math" panose="02040503050406030204" pitchFamily="18" charset="0"/>
                          </a:rPr>
                          <m:t>𝑖𝑝h𝑜𝑛𝑒</m:t>
                        </m:r>
                        <m:r>
                          <a:rPr lang="en-US" sz="1600" b="0" i="1" smtClean="0">
                            <a:solidFill>
                              <a:srgbClr val="F20253"/>
                            </a:solidFill>
                            <a:latin typeface="Cambria Math" panose="02040503050406030204" pitchFamily="18" charset="0"/>
                          </a:rPr>
                          <m:t>7_</m:t>
                        </m:r>
                        <m:r>
                          <a:rPr lang="en-US" sz="1600" b="0" i="1" smtClean="0">
                            <a:solidFill>
                              <a:srgbClr val="F20253"/>
                            </a:solidFill>
                            <a:latin typeface="Cambria Math" panose="02040503050406030204" pitchFamily="18" charset="0"/>
                          </a:rPr>
                          <m:t>𝑙𝑎𝑡𝑒𝑛𝑡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𝑤𝑒𝑏</m:t>
                        </m:r>
                        <m:r>
                          <a:rPr lang="en-US" sz="1600" b="0" i="1" smtClean="0">
                            <a:latin typeface="Cambria Math" panose="02040503050406030204" pitchFamily="18" charset="0"/>
                          </a:rPr>
                          <m:t>_</m:t>
                        </m:r>
                        <m:r>
                          <a:rPr lang="en-US" sz="1600" b="0" i="1" smtClean="0">
                            <a:latin typeface="Cambria Math" panose="02040503050406030204" pitchFamily="18" charset="0"/>
                          </a:rPr>
                          <m:t>𝑙𝑎𝑡𝑒𝑛𝑡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𝑖𝑝h𝑜𝑛𝑒</m:t>
                        </m:r>
                        <m:r>
                          <a:rPr lang="en-US" sz="1600" b="0" i="1" smtClean="0">
                            <a:latin typeface="Cambria Math" panose="02040503050406030204" pitchFamily="18" charset="0"/>
                          </a:rPr>
                          <m:t>7</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𝑤𝑒𝑏</m:t>
                        </m:r>
                      </m:sub>
                    </m:sSub>
                  </m:oMath>
                </a14:m>
                <a:r>
                  <a:rPr lang="en-US" sz="1600" b="0" i="1" dirty="0">
                    <a:latin typeface="Cambria Math" panose="02040503050406030204" pitchFamily="18" charset="0"/>
                  </a:rPr>
                  <a:t> +</a:t>
                </a:r>
                <a14:m>
                  <m:oMath xmlns:m="http://schemas.openxmlformats.org/officeDocument/2006/math">
                    <m:r>
                      <a:rPr lang="en-US" sz="1600" b="0" i="1" smtClean="0">
                        <a:latin typeface="Cambria Math" panose="02040503050406030204" pitchFamily="18" charset="0"/>
                      </a:rPr>
                      <m:t>…</m:t>
                    </m:r>
                  </m:oMath>
                </a14:m>
                <a:r>
                  <a:rPr lang="en-US" sz="1600" b="0" i="1" dirty="0">
                    <a:latin typeface="Cambria Math" panose="02040503050406030204" pitchFamily="18" charset="0"/>
                  </a:rPr>
                  <a:t>+</a:t>
                </a:r>
              </a:p>
              <a:p>
                <a:pPr marL="114300" indent="0" algn="ctr">
                  <a:buNone/>
                </a:pPr>
                <a:r>
                  <a:rPr lang="en-US" sz="1600" dirty="0">
                    <a:solidFill>
                      <a:srgbClr val="F20253"/>
                    </a:solidFill>
                  </a:rPr>
                  <a:t>+ </a:t>
                </a:r>
                <a14:m>
                  <m:oMath xmlns:m="http://schemas.openxmlformats.org/officeDocument/2006/math">
                    <m:sSub>
                      <m:sSubPr>
                        <m:ctrlPr>
                          <a:rPr lang="en-US" sz="1600" i="1">
                            <a:solidFill>
                              <a:srgbClr val="F20253"/>
                            </a:solidFill>
                            <a:latin typeface="Cambria Math" panose="02040503050406030204" pitchFamily="18" charset="0"/>
                          </a:rPr>
                        </m:ctrlPr>
                      </m:sSubPr>
                      <m:e>
                        <m:r>
                          <a:rPr lang="en-US" sz="1600" i="1">
                            <a:solidFill>
                              <a:srgbClr val="F20253"/>
                            </a:solidFill>
                            <a:latin typeface="Cambria Math" panose="02040503050406030204" pitchFamily="18" charset="0"/>
                          </a:rPr>
                          <m:t>𝑤</m:t>
                        </m:r>
                      </m:e>
                      <m:sub>
                        <m:r>
                          <a:rPr lang="en-US" sz="1600" b="0" i="1" smtClean="0">
                            <a:solidFill>
                              <a:srgbClr val="F20253"/>
                            </a:solidFill>
                            <a:latin typeface="Cambria Math" panose="02040503050406030204" pitchFamily="18" charset="0"/>
                          </a:rPr>
                          <m:t>𝑤𝑒𝑏</m:t>
                        </m:r>
                        <m:r>
                          <a:rPr lang="en-US" sz="1600" i="1">
                            <a:solidFill>
                              <a:srgbClr val="F20253"/>
                            </a:solidFill>
                            <a:latin typeface="Cambria Math" panose="02040503050406030204" pitchFamily="18" charset="0"/>
                          </a:rPr>
                          <m:t>_</m:t>
                        </m:r>
                        <m:r>
                          <a:rPr lang="en-US" sz="1600" i="1">
                            <a:solidFill>
                              <a:srgbClr val="F20253"/>
                            </a:solidFill>
                            <a:latin typeface="Cambria Math" panose="02040503050406030204" pitchFamily="18" charset="0"/>
                          </a:rPr>
                          <m:t>𝑙𝑎𝑡𝑒𝑛𝑡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b="0" i="1" smtClean="0">
                            <a:latin typeface="Cambria Math" panose="02040503050406030204" pitchFamily="18" charset="0"/>
                          </a:rPr>
                          <m:t>𝑣𝑛</m:t>
                        </m:r>
                        <m:r>
                          <a:rPr lang="en-US" sz="1600" i="1">
                            <a:latin typeface="Cambria Math" panose="02040503050406030204" pitchFamily="18" charset="0"/>
                          </a:rPr>
                          <m:t>_</m:t>
                        </m:r>
                        <m:r>
                          <a:rPr lang="en-US" sz="1600" i="1">
                            <a:latin typeface="Cambria Math" panose="02040503050406030204" pitchFamily="18" charset="0"/>
                          </a:rPr>
                          <m:t>𝑙𝑎𝑡𝑒𝑛𝑡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𝑤𝑒𝑏</m:t>
                        </m:r>
                      </m:sub>
                    </m:sSub>
                    <m:r>
                      <a:rPr lang="en-US" sz="1600" i="1">
                        <a:latin typeface="Cambria Math" panose="02040503050406030204" pitchFamily="18" charset="0"/>
                      </a:rPr>
                      <m:t>∗</m:t>
                    </m:r>
                    <m:sSub>
                      <m:sSubPr>
                        <m:ctrlPr>
                          <a:rPr lang="en-US" sz="1600" i="1" smtClean="0">
                            <a:latin typeface="Cambria Math" panose="02040503050406030204" pitchFamily="18" charset="0"/>
                          </a:rPr>
                        </m:ctrlPr>
                      </m:sSubPr>
                      <m:e>
                        <m:r>
                          <a:rPr lang="en-US" sz="1600" i="1">
                            <a:latin typeface="Cambria Math" panose="02040503050406030204" pitchFamily="18" charset="0"/>
                          </a:rPr>
                          <m:t>𝑥</m:t>
                        </m:r>
                      </m:e>
                      <m:sub>
                        <m:r>
                          <a:rPr lang="en-US" sz="1600" b="0" i="1" smtClean="0">
                            <a:latin typeface="Cambria Math" panose="02040503050406030204" pitchFamily="18" charset="0"/>
                          </a:rPr>
                          <m:t>𝑣𝑛</m:t>
                        </m:r>
                      </m:sub>
                    </m:sSub>
                  </m:oMath>
                </a14:m>
                <a:endParaRPr lang="en-US" sz="1600" b="0" i="1" dirty="0">
                  <a:latin typeface="Cambria Math" panose="02040503050406030204" pitchFamily="18" charset="0"/>
                </a:endParaRPr>
              </a:p>
              <a:p>
                <a:pPr marL="114300" indent="0" algn="ctr">
                  <a:buNone/>
                </a:pPr>
                <a:r>
                  <a:rPr lang="en-US" sz="1600" b="0" dirty="0">
                    <a:solidFill>
                      <a:srgbClr val="F20253"/>
                    </a:solidFill>
                  </a:rPr>
                  <a:t>+ </a:t>
                </a:r>
                <a14:m>
                  <m:oMath xmlns:m="http://schemas.openxmlformats.org/officeDocument/2006/math">
                    <m:sSub>
                      <m:sSubPr>
                        <m:ctrlPr>
                          <a:rPr lang="en-US" sz="1600" b="0" i="1" smtClean="0">
                            <a:solidFill>
                              <a:srgbClr val="F20253"/>
                            </a:solidFill>
                            <a:latin typeface="Cambria Math" panose="02040503050406030204" pitchFamily="18" charset="0"/>
                          </a:rPr>
                        </m:ctrlPr>
                      </m:sSubPr>
                      <m:e>
                        <m:r>
                          <a:rPr lang="en-US" sz="1600" b="0" i="1" smtClean="0">
                            <a:solidFill>
                              <a:srgbClr val="F20253"/>
                            </a:solidFill>
                            <a:latin typeface="Cambria Math" panose="02040503050406030204" pitchFamily="18" charset="0"/>
                          </a:rPr>
                          <m:t>𝑤</m:t>
                        </m:r>
                      </m:e>
                      <m:sub>
                        <m:r>
                          <a:rPr lang="en-US" sz="1600" b="0" i="1" smtClean="0">
                            <a:solidFill>
                              <a:srgbClr val="F20253"/>
                            </a:solidFill>
                            <a:latin typeface="Cambria Math" panose="02040503050406030204" pitchFamily="18" charset="0"/>
                          </a:rPr>
                          <m:t>𝑖𝑝h𝑜𝑛𝑒</m:t>
                        </m:r>
                        <m:r>
                          <a:rPr lang="en-US" sz="1600" b="0" i="1" smtClean="0">
                            <a:solidFill>
                              <a:srgbClr val="F20253"/>
                            </a:solidFill>
                            <a:latin typeface="Cambria Math" panose="02040503050406030204" pitchFamily="18" charset="0"/>
                          </a:rPr>
                          <m:t>7_</m:t>
                        </m:r>
                        <m:r>
                          <a:rPr lang="en-US" sz="1600" b="0" i="1" smtClean="0">
                            <a:solidFill>
                              <a:srgbClr val="F20253"/>
                            </a:solidFill>
                            <a:latin typeface="Cambria Math" panose="02040503050406030204" pitchFamily="18" charset="0"/>
                          </a:rPr>
                          <m:t>𝑙𝑎𝑡𝑒𝑛𝑡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𝑗𝑝</m:t>
                        </m:r>
                        <m:r>
                          <a:rPr lang="en-US" sz="1600" b="0" i="1" smtClean="0">
                            <a:latin typeface="Cambria Math" panose="02040503050406030204" pitchFamily="18" charset="0"/>
                          </a:rPr>
                          <m:t>_</m:t>
                        </m:r>
                        <m:r>
                          <a:rPr lang="en-US" sz="1600" b="0" i="1" smtClean="0">
                            <a:latin typeface="Cambria Math" panose="02040503050406030204" pitchFamily="18" charset="0"/>
                          </a:rPr>
                          <m:t>𝑙𝑎𝑡𝑒𝑛𝑡</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𝑖𝑝h𝑜𝑛𝑒</m:t>
                        </m:r>
                        <m:r>
                          <a:rPr lang="en-US" sz="1600" b="0" i="1" smtClean="0">
                            <a:latin typeface="Cambria Math" panose="02040503050406030204" pitchFamily="18" charset="0"/>
                          </a:rPr>
                          <m:t>7</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𝑗𝑝</m:t>
                        </m:r>
                      </m:sub>
                    </m:sSub>
                  </m:oMath>
                </a14:m>
                <a:endParaRPr lang="en-US" sz="1600" dirty="0"/>
              </a:p>
              <a:p>
                <a:r>
                  <a:rPr lang="en-US" sz="1600" dirty="0"/>
                  <a:t>Complexity: O(n^2*k), n = number of features, k = number of dimensions in latent vector.</a:t>
                </a:r>
              </a:p>
              <a:p>
                <a:r>
                  <a:rPr lang="en-US" sz="1600" dirty="0"/>
                  <a:t>Take a look at 2 interactions of iphone7 feature: iphone7 x web, iphone7 x </a:t>
                </a:r>
                <a:r>
                  <a:rPr lang="en-US" sz="1600" dirty="0" err="1"/>
                  <a:t>jp</a:t>
                </a:r>
                <a:r>
                  <a:rPr lang="en-US" sz="1600" dirty="0"/>
                  <a:t>.</a:t>
                </a:r>
              </a:p>
              <a:p>
                <a:pPr lvl="1"/>
                <a:r>
                  <a:rPr lang="en-US" sz="1600" dirty="0"/>
                  <a:t>FM uses same latent vector for 2 interactions.</a:t>
                </a:r>
              </a:p>
              <a:p>
                <a:pPr lvl="1"/>
                <a:r>
                  <a:rPr lang="en-US" sz="1600" dirty="0"/>
                  <a:t>But latent vectors may have different meaning in 2 interactions.</a:t>
                </a:r>
              </a:p>
            </p:txBody>
          </p:sp>
        </mc:Choice>
        <mc:Fallback>
          <p:sp>
            <p:nvSpPr>
              <p:cNvPr id="125" name="Google Shape;125;p17"/>
              <p:cNvSpPr txBox="1">
                <a:spLocks noGrp="1" noRot="1" noChangeAspect="1" noMove="1" noResize="1" noEditPoints="1" noAdjustHandles="1" noChangeArrowheads="1" noChangeShapeType="1" noTextEdit="1"/>
              </p:cNvSpPr>
              <p:nvPr>
                <p:ph type="body" idx="1"/>
              </p:nvPr>
            </p:nvSpPr>
            <p:spPr>
              <a:xfrm>
                <a:off x="425885" y="1373588"/>
                <a:ext cx="8254651" cy="3552300"/>
              </a:xfrm>
              <a:prstGeom prst="rect">
                <a:avLst/>
              </a:prstGeom>
              <a:blipFill>
                <a:blip r:embed="rId3"/>
                <a:stretch>
                  <a:fillRect b="-6429"/>
                </a:stretch>
              </a:blipFill>
            </p:spPr>
            <p:txBody>
              <a:bodyPr/>
              <a:lstStyle/>
              <a:p>
                <a:r>
                  <a:rPr lang="en-JP">
                    <a:noFill/>
                  </a:rPr>
                  <a:t> </a:t>
                </a:r>
              </a:p>
            </p:txBody>
          </p:sp>
        </mc:Fallback>
      </mc:AlternateContent>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7" name="Google Shape;124;p17">
            <a:extLst>
              <a:ext uri="{FF2B5EF4-FFF2-40B4-BE49-F238E27FC236}">
                <a16:creationId xmlns:a16="http://schemas.microsoft.com/office/drawing/2014/main" id="{F9B27DAE-6C20-A841-B818-2A9785627EB6}"/>
              </a:ext>
            </a:extLst>
          </p:cNvPr>
          <p:cNvSpPr txBox="1">
            <a:spLocks/>
          </p:cNvSpPr>
          <p:nvPr/>
        </p:nvSpPr>
        <p:spPr>
          <a:xfrm>
            <a:off x="425885" y="358388"/>
            <a:ext cx="8254651" cy="85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dirty="0">
                <a:solidFill>
                  <a:srgbClr val="667480"/>
                </a:solidFill>
                <a:latin typeface="Arial" panose="020B0604020202020204" pitchFamily="34" charset="0"/>
                <a:cs typeface="Arial" panose="020B0604020202020204" pitchFamily="34" charset="0"/>
              </a:rPr>
              <a:t>FM</a:t>
            </a:r>
            <a:endParaRPr lang="en-US" b="1" dirty="0">
              <a:solidFill>
                <a:srgbClr val="6674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475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25" name="Google Shape;125;p17"/>
              <p:cNvSpPr txBox="1">
                <a:spLocks noGrp="1"/>
              </p:cNvSpPr>
              <p:nvPr>
                <p:ph type="body" idx="1"/>
              </p:nvPr>
            </p:nvSpPr>
            <p:spPr>
              <a:xfrm>
                <a:off x="425885" y="1373588"/>
                <a:ext cx="8254651" cy="3552300"/>
              </a:xfrm>
              <a:prstGeom prst="rect">
                <a:avLst/>
              </a:prstGeom>
            </p:spPr>
            <p:txBody>
              <a:bodyPr spcFirstLastPara="1" wrap="square" lIns="91425" tIns="91425" rIns="91425" bIns="91425" anchor="t" anchorCtr="0">
                <a:noAutofit/>
              </a:bodyPr>
              <a:lstStyle/>
              <a:p>
                <a:r>
                  <a:rPr lang="en-US" sz="1600" dirty="0"/>
                  <a:t>Continue previous example, FFM uses 2 latent vectors for iphone7:</a:t>
                </a:r>
              </a:p>
              <a:p>
                <a:pPr lvl="1"/>
                <a:r>
                  <a:rPr lang="en-US" sz="1600" dirty="0"/>
                  <a:t>1 for iphone7 x web (App) interaction: </a:t>
                </a:r>
                <a14:m>
                  <m:oMath xmlns:m="http://schemas.openxmlformats.org/officeDocument/2006/math">
                    <m:sSub>
                      <m:sSubPr>
                        <m:ctrlPr>
                          <a:rPr lang="en-US" sz="1600" i="1">
                            <a:solidFill>
                              <a:srgbClr val="F20253"/>
                            </a:solidFill>
                            <a:latin typeface="Cambria Math" panose="02040503050406030204" pitchFamily="18" charset="0"/>
                          </a:rPr>
                        </m:ctrlPr>
                      </m:sSubPr>
                      <m:e>
                        <m:r>
                          <a:rPr lang="en-US" sz="1600" i="1">
                            <a:solidFill>
                              <a:srgbClr val="F20253"/>
                            </a:solidFill>
                            <a:latin typeface="Cambria Math" panose="02040503050406030204" pitchFamily="18" charset="0"/>
                          </a:rPr>
                          <m:t>𝑤</m:t>
                        </m:r>
                      </m:e>
                      <m:sub>
                        <m:r>
                          <a:rPr lang="en-US" sz="1600" i="1">
                            <a:solidFill>
                              <a:srgbClr val="F20253"/>
                            </a:solidFill>
                            <a:latin typeface="Cambria Math" panose="02040503050406030204" pitchFamily="18" charset="0"/>
                          </a:rPr>
                          <m:t>𝑖𝑝h𝑜𝑛𝑒</m:t>
                        </m:r>
                        <m:r>
                          <a:rPr lang="en-US" sz="1600" i="1">
                            <a:solidFill>
                              <a:srgbClr val="F20253"/>
                            </a:solidFill>
                            <a:latin typeface="Cambria Math" panose="02040503050406030204" pitchFamily="18" charset="0"/>
                          </a:rPr>
                          <m:t>7_</m:t>
                        </m:r>
                        <m:r>
                          <a:rPr lang="en-US" sz="1600" i="1">
                            <a:solidFill>
                              <a:srgbClr val="F20253"/>
                            </a:solidFill>
                            <a:latin typeface="Cambria Math" panose="02040503050406030204" pitchFamily="18" charset="0"/>
                          </a:rPr>
                          <m:t>𝑙𝑎𝑡𝑒𝑛𝑡</m:t>
                        </m:r>
                        <m:r>
                          <a:rPr lang="en-US" sz="1600" i="1">
                            <a:solidFill>
                              <a:srgbClr val="F20253"/>
                            </a:solidFill>
                            <a:latin typeface="Cambria Math" panose="02040503050406030204" pitchFamily="18" charset="0"/>
                          </a:rPr>
                          <m:t>_</m:t>
                        </m:r>
                        <m:r>
                          <a:rPr lang="en-US" sz="1600" i="1">
                            <a:solidFill>
                              <a:srgbClr val="F20253"/>
                            </a:solidFill>
                            <a:latin typeface="Cambria Math" panose="02040503050406030204" pitchFamily="18" charset="0"/>
                          </a:rPr>
                          <m:t>𝐴</m:t>
                        </m:r>
                      </m:sub>
                    </m:sSub>
                  </m:oMath>
                </a14:m>
                <a:r>
                  <a:rPr lang="en-US" sz="1600" dirty="0"/>
                  <a:t>.</a:t>
                </a:r>
              </a:p>
              <a:p>
                <a:pPr lvl="1"/>
                <a:r>
                  <a:rPr lang="en-US" sz="1600" dirty="0"/>
                  <a:t>1 for iphone7 x </a:t>
                </a:r>
                <a:r>
                  <a:rPr lang="en-US" sz="1600" dirty="0" err="1"/>
                  <a:t>jp</a:t>
                </a:r>
                <a:r>
                  <a:rPr lang="en-US" sz="1600" dirty="0"/>
                  <a:t> (Country) interaction: </a:t>
                </a:r>
                <a14:m>
                  <m:oMath xmlns:m="http://schemas.openxmlformats.org/officeDocument/2006/math">
                    <m:sSub>
                      <m:sSubPr>
                        <m:ctrlPr>
                          <a:rPr lang="en-US" sz="1600" i="1">
                            <a:solidFill>
                              <a:srgbClr val="F20253"/>
                            </a:solidFill>
                            <a:latin typeface="Cambria Math" panose="02040503050406030204" pitchFamily="18" charset="0"/>
                          </a:rPr>
                        </m:ctrlPr>
                      </m:sSubPr>
                      <m:e>
                        <m:r>
                          <a:rPr lang="en-US" sz="1600" i="1">
                            <a:solidFill>
                              <a:srgbClr val="F20253"/>
                            </a:solidFill>
                            <a:latin typeface="Cambria Math" panose="02040503050406030204" pitchFamily="18" charset="0"/>
                          </a:rPr>
                          <m:t>𝑤</m:t>
                        </m:r>
                      </m:e>
                      <m:sub>
                        <m:r>
                          <a:rPr lang="en-US" sz="1600" i="1">
                            <a:solidFill>
                              <a:srgbClr val="F20253"/>
                            </a:solidFill>
                            <a:latin typeface="Cambria Math" panose="02040503050406030204" pitchFamily="18" charset="0"/>
                          </a:rPr>
                          <m:t>𝑖𝑝h𝑜𝑛𝑒</m:t>
                        </m:r>
                        <m:r>
                          <a:rPr lang="en-US" sz="1600" i="1">
                            <a:solidFill>
                              <a:srgbClr val="F20253"/>
                            </a:solidFill>
                            <a:latin typeface="Cambria Math" panose="02040503050406030204" pitchFamily="18" charset="0"/>
                          </a:rPr>
                          <m:t>7_</m:t>
                        </m:r>
                        <m:r>
                          <a:rPr lang="en-US" sz="1600" i="1">
                            <a:solidFill>
                              <a:srgbClr val="F20253"/>
                            </a:solidFill>
                            <a:latin typeface="Cambria Math" panose="02040503050406030204" pitchFamily="18" charset="0"/>
                          </a:rPr>
                          <m:t>𝑙𝑎𝑡𝑒𝑛𝑡</m:t>
                        </m:r>
                        <m:r>
                          <a:rPr lang="en-US" sz="1600" i="1">
                            <a:solidFill>
                              <a:srgbClr val="F20253"/>
                            </a:solidFill>
                            <a:latin typeface="Cambria Math" panose="02040503050406030204" pitchFamily="18" charset="0"/>
                          </a:rPr>
                          <m:t>_</m:t>
                        </m:r>
                        <m:r>
                          <a:rPr lang="en-US" sz="1600" i="1">
                            <a:solidFill>
                              <a:srgbClr val="F20253"/>
                            </a:solidFill>
                            <a:latin typeface="Cambria Math" panose="02040503050406030204" pitchFamily="18" charset="0"/>
                          </a:rPr>
                          <m:t>𝐶</m:t>
                        </m:r>
                      </m:sub>
                    </m:sSub>
                  </m:oMath>
                </a14:m>
                <a:r>
                  <a:rPr lang="en-US" sz="1600" dirty="0"/>
                  <a:t>.</a:t>
                </a:r>
              </a:p>
              <a:p>
                <a:pPr marL="114300" indent="0" algn="ctr">
                  <a:buNone/>
                </a:pPr>
                <a14:m>
                  <m:oMath xmlns:m="http://schemas.openxmlformats.org/officeDocument/2006/math">
                    <m:r>
                      <a:rPr lang="en-US" sz="1600" i="1">
                        <a:latin typeface="Cambria Math" panose="02040503050406030204" pitchFamily="18" charset="0"/>
                      </a:rPr>
                      <m:t>𝑦</m:t>
                    </m:r>
                    <m:r>
                      <a:rPr lang="en-US" sz="1600" i="1">
                        <a:latin typeface="Cambria Math" panose="02040503050406030204" pitchFamily="18" charset="0"/>
                      </a:rPr>
                      <m:t>= ∅</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𝑤</m:t>
                        </m:r>
                        <m:r>
                          <a:rPr lang="en-US" sz="1600" i="1">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𝑥</m:t>
                        </m:r>
                      </m:e>
                    </m:d>
                    <m:r>
                      <a:rPr lang="en-US" sz="1600" i="1">
                        <a:latin typeface="Cambria Math" panose="02040503050406030204" pitchFamily="18" charset="0"/>
                        <a:ea typeface="Cambria Math" panose="02040503050406030204" pitchFamily="18" charset="0"/>
                      </a:rPr>
                      <m:t>= </m:t>
                    </m:r>
                    <m:sSub>
                      <m:sSubPr>
                        <m:ctrlPr>
                          <a:rPr lang="en-US" sz="1600" i="1">
                            <a:solidFill>
                              <a:srgbClr val="F20253"/>
                            </a:solidFill>
                            <a:latin typeface="Cambria Math" panose="02040503050406030204" pitchFamily="18" charset="0"/>
                          </a:rPr>
                        </m:ctrlPr>
                      </m:sSubPr>
                      <m:e>
                        <m:r>
                          <a:rPr lang="en-US" sz="1600" i="1">
                            <a:solidFill>
                              <a:srgbClr val="F20253"/>
                            </a:solidFill>
                            <a:latin typeface="Cambria Math" panose="02040503050406030204" pitchFamily="18" charset="0"/>
                          </a:rPr>
                          <m:t>𝑤</m:t>
                        </m:r>
                      </m:e>
                      <m:sub>
                        <m:r>
                          <a:rPr lang="en-US" sz="1600" i="1">
                            <a:solidFill>
                              <a:srgbClr val="F20253"/>
                            </a:solidFill>
                            <a:latin typeface="Cambria Math" panose="02040503050406030204" pitchFamily="18" charset="0"/>
                          </a:rPr>
                          <m:t>𝑖𝑝h𝑜𝑛𝑒</m:t>
                        </m:r>
                        <m:r>
                          <a:rPr lang="en-US" sz="1600" i="1">
                            <a:solidFill>
                              <a:srgbClr val="F20253"/>
                            </a:solidFill>
                            <a:latin typeface="Cambria Math" panose="02040503050406030204" pitchFamily="18" charset="0"/>
                          </a:rPr>
                          <m:t>7_</m:t>
                        </m:r>
                        <m:r>
                          <a:rPr lang="en-US" sz="1600" i="1">
                            <a:solidFill>
                              <a:srgbClr val="F20253"/>
                            </a:solidFill>
                            <a:latin typeface="Cambria Math" panose="02040503050406030204" pitchFamily="18" charset="0"/>
                          </a:rPr>
                          <m:t>𝑙𝑎𝑡𝑒𝑛𝑡</m:t>
                        </m:r>
                        <m:r>
                          <a:rPr lang="en-US" sz="1600" b="0" i="1" smtClean="0">
                            <a:solidFill>
                              <a:srgbClr val="F20253"/>
                            </a:solidFill>
                            <a:latin typeface="Cambria Math" panose="02040503050406030204" pitchFamily="18" charset="0"/>
                          </a:rPr>
                          <m:t>_</m:t>
                        </m:r>
                        <m:r>
                          <a:rPr lang="en-US" sz="1600" b="0" i="1" smtClean="0">
                            <a:solidFill>
                              <a:srgbClr val="F20253"/>
                            </a:solidFill>
                            <a:latin typeface="Cambria Math" panose="02040503050406030204" pitchFamily="18" charset="0"/>
                          </a:rPr>
                          <m:t>𝐴</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𝑤𝑒𝑏</m:t>
                        </m:r>
                        <m:r>
                          <a:rPr lang="en-US" sz="1600" i="1">
                            <a:latin typeface="Cambria Math" panose="02040503050406030204" pitchFamily="18" charset="0"/>
                          </a:rPr>
                          <m:t>_</m:t>
                        </m:r>
                        <m:r>
                          <a:rPr lang="en-US" sz="1600" i="1">
                            <a:latin typeface="Cambria Math" panose="02040503050406030204" pitchFamily="18" charset="0"/>
                          </a:rPr>
                          <m:t>𝑙𝑎𝑡𝑒𝑛𝑡</m:t>
                        </m:r>
                        <m:r>
                          <a:rPr lang="en-US" sz="1600" b="0" i="1" smtClean="0">
                            <a:latin typeface="Cambria Math" panose="02040503050406030204" pitchFamily="18" charset="0"/>
                          </a:rPr>
                          <m:t>_</m:t>
                        </m:r>
                        <m:r>
                          <a:rPr lang="en-US" sz="1600" b="0" i="1" smtClean="0">
                            <a:latin typeface="Cambria Math" panose="02040503050406030204" pitchFamily="18" charset="0"/>
                          </a:rPr>
                          <m:t>𝐷</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𝑖𝑝h𝑜𝑛𝑒</m:t>
                        </m:r>
                        <m:r>
                          <a:rPr lang="en-US" sz="1600" i="1">
                            <a:latin typeface="Cambria Math" panose="02040503050406030204" pitchFamily="18" charset="0"/>
                          </a:rPr>
                          <m:t>7</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𝑤𝑒𝑏</m:t>
                        </m:r>
                      </m:sub>
                    </m:sSub>
                  </m:oMath>
                </a14:m>
                <a:r>
                  <a:rPr lang="en-US" sz="1600" i="1" dirty="0">
                    <a:latin typeface="Cambria Math" panose="02040503050406030204" pitchFamily="18" charset="0"/>
                  </a:rPr>
                  <a:t> +</a:t>
                </a:r>
                <a14:m>
                  <m:oMath xmlns:m="http://schemas.openxmlformats.org/officeDocument/2006/math">
                    <m:r>
                      <a:rPr lang="en-US" sz="1600" i="1">
                        <a:latin typeface="Cambria Math" panose="02040503050406030204" pitchFamily="18" charset="0"/>
                      </a:rPr>
                      <m:t>…</m:t>
                    </m:r>
                  </m:oMath>
                </a14:m>
                <a:r>
                  <a:rPr lang="en-US" sz="1600" i="1" dirty="0">
                    <a:latin typeface="Cambria Math" panose="02040503050406030204" pitchFamily="18" charset="0"/>
                  </a:rPr>
                  <a:t>+</a:t>
                </a:r>
              </a:p>
              <a:p>
                <a:pPr marL="114300" indent="0" algn="ctr">
                  <a:buNone/>
                </a:pPr>
                <a:r>
                  <a:rPr lang="en-US" sz="1600" dirty="0">
                    <a:solidFill>
                      <a:srgbClr val="F20253"/>
                    </a:solidFill>
                  </a:rPr>
                  <a:t>+ </a:t>
                </a:r>
                <a14:m>
                  <m:oMath xmlns:m="http://schemas.openxmlformats.org/officeDocument/2006/math">
                    <m:sSub>
                      <m:sSubPr>
                        <m:ctrlPr>
                          <a:rPr lang="en-US" sz="1600" i="1">
                            <a:solidFill>
                              <a:srgbClr val="F20253"/>
                            </a:solidFill>
                            <a:latin typeface="Cambria Math" panose="02040503050406030204" pitchFamily="18" charset="0"/>
                          </a:rPr>
                        </m:ctrlPr>
                      </m:sSubPr>
                      <m:e>
                        <m:r>
                          <a:rPr lang="en-US" sz="1600" i="1">
                            <a:solidFill>
                              <a:srgbClr val="F20253"/>
                            </a:solidFill>
                            <a:latin typeface="Cambria Math" panose="02040503050406030204" pitchFamily="18" charset="0"/>
                          </a:rPr>
                          <m:t>𝑤</m:t>
                        </m:r>
                      </m:e>
                      <m:sub>
                        <m:r>
                          <a:rPr lang="en-US" sz="1600" i="1">
                            <a:solidFill>
                              <a:srgbClr val="F20253"/>
                            </a:solidFill>
                            <a:latin typeface="Cambria Math" panose="02040503050406030204" pitchFamily="18" charset="0"/>
                          </a:rPr>
                          <m:t>𝑖𝑝h𝑜𝑛𝑒</m:t>
                        </m:r>
                        <m:r>
                          <a:rPr lang="en-US" sz="1600" i="1">
                            <a:solidFill>
                              <a:srgbClr val="F20253"/>
                            </a:solidFill>
                            <a:latin typeface="Cambria Math" panose="02040503050406030204" pitchFamily="18" charset="0"/>
                          </a:rPr>
                          <m:t>7_</m:t>
                        </m:r>
                        <m:r>
                          <a:rPr lang="en-US" sz="1600" i="1">
                            <a:solidFill>
                              <a:srgbClr val="F20253"/>
                            </a:solidFill>
                            <a:latin typeface="Cambria Math" panose="02040503050406030204" pitchFamily="18" charset="0"/>
                          </a:rPr>
                          <m:t>𝑙𝑎𝑡𝑒𝑛𝑡</m:t>
                        </m:r>
                        <m:r>
                          <a:rPr lang="en-US" sz="1600" b="0" i="1" smtClean="0">
                            <a:solidFill>
                              <a:srgbClr val="F20253"/>
                            </a:solidFill>
                            <a:latin typeface="Cambria Math" panose="02040503050406030204" pitchFamily="18" charset="0"/>
                          </a:rPr>
                          <m:t>_</m:t>
                        </m:r>
                        <m:r>
                          <a:rPr lang="en-US" sz="1600" b="0" i="1" smtClean="0">
                            <a:solidFill>
                              <a:srgbClr val="F20253"/>
                            </a:solidFill>
                            <a:latin typeface="Cambria Math" panose="02040503050406030204" pitchFamily="18" charset="0"/>
                          </a:rPr>
                          <m:t>𝐶</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𝑤</m:t>
                        </m:r>
                      </m:e>
                      <m:sub>
                        <m:r>
                          <a:rPr lang="en-US" sz="1600" i="1">
                            <a:latin typeface="Cambria Math" panose="02040503050406030204" pitchFamily="18" charset="0"/>
                          </a:rPr>
                          <m:t>𝑗</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𝑙𝑎𝑡𝑒𝑛</m:t>
                            </m:r>
                            <m:sSub>
                              <m:sSubPr>
                                <m:ctrlPr>
                                  <a:rPr lang="en-US" sz="1600" b="0" i="1" smtClean="0">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𝐷</m:t>
                                </m:r>
                              </m:sub>
                            </m:sSub>
                          </m:sub>
                        </m:sSub>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𝑖𝑝h𝑜𝑛𝑒</m:t>
                        </m:r>
                        <m:r>
                          <a:rPr lang="en-US" sz="1600" i="1">
                            <a:latin typeface="Cambria Math" panose="02040503050406030204" pitchFamily="18" charset="0"/>
                          </a:rPr>
                          <m:t>7</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𝑗𝑝</m:t>
                        </m:r>
                      </m:sub>
                    </m:sSub>
                  </m:oMath>
                </a14:m>
                <a:endParaRPr lang="en-US" sz="1600" dirty="0"/>
              </a:p>
              <a:p>
                <a:endParaRPr lang="en-US" sz="1600" dirty="0"/>
              </a:p>
              <a:p>
                <a:endParaRPr lang="en-US" sz="1600" dirty="0"/>
              </a:p>
              <a:p>
                <a:r>
                  <a:rPr lang="en-US" sz="1600" dirty="0"/>
                  <a:t>In FFM, each features has several latent vectors. In case of </a:t>
                </a:r>
                <a:r>
                  <a:rPr lang="en-US" sz="1600" dirty="0" err="1"/>
                  <a:t>iphone</a:t>
                </a:r>
                <a:r>
                  <a:rPr lang="en-US" sz="1600" dirty="0"/>
                  <a:t> 7 features, it has 2 latent vectors and they belongs to Device Field.</a:t>
                </a:r>
              </a:p>
              <a:p>
                <a:r>
                  <a:rPr lang="en-US" sz="1600" dirty="0"/>
                  <a:t>Complexity of model is O(n^2*k)), n = number of features, k = number of dimensions in latent vector. However, k in FFM is normally smaller in k of FM.</a:t>
                </a:r>
              </a:p>
            </p:txBody>
          </p:sp>
        </mc:Choice>
        <mc:Fallback>
          <p:sp>
            <p:nvSpPr>
              <p:cNvPr id="125" name="Google Shape;125;p17"/>
              <p:cNvSpPr txBox="1">
                <a:spLocks noGrp="1" noRot="1" noChangeAspect="1" noMove="1" noResize="1" noEditPoints="1" noAdjustHandles="1" noChangeArrowheads="1" noChangeShapeType="1" noTextEdit="1"/>
              </p:cNvSpPr>
              <p:nvPr>
                <p:ph type="body" idx="1"/>
              </p:nvPr>
            </p:nvSpPr>
            <p:spPr>
              <a:xfrm>
                <a:off x="425885" y="1373588"/>
                <a:ext cx="8254651" cy="3552300"/>
              </a:xfrm>
              <a:prstGeom prst="rect">
                <a:avLst/>
              </a:prstGeom>
              <a:blipFill>
                <a:blip r:embed="rId3"/>
                <a:stretch>
                  <a:fillRect r="-307"/>
                </a:stretch>
              </a:blipFill>
            </p:spPr>
            <p:txBody>
              <a:bodyPr/>
              <a:lstStyle/>
              <a:p>
                <a:r>
                  <a:rPr lang="en-JP">
                    <a:noFill/>
                  </a:rPr>
                  <a:t> </a:t>
                </a:r>
              </a:p>
            </p:txBody>
          </p:sp>
        </mc:Fallback>
      </mc:AlternateContent>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3" name="Picture 2">
            <a:extLst>
              <a:ext uri="{FF2B5EF4-FFF2-40B4-BE49-F238E27FC236}">
                <a16:creationId xmlns:a16="http://schemas.microsoft.com/office/drawing/2014/main" id="{0859ED03-69D4-8249-85C5-10A36778C168}"/>
              </a:ext>
            </a:extLst>
          </p:cNvPr>
          <p:cNvPicPr>
            <a:picLocks noChangeAspect="1"/>
          </p:cNvPicPr>
          <p:nvPr/>
        </p:nvPicPr>
        <p:blipFill>
          <a:blip r:embed="rId4"/>
          <a:stretch>
            <a:fillRect/>
          </a:stretch>
        </p:blipFill>
        <p:spPr>
          <a:xfrm>
            <a:off x="2555358" y="2969512"/>
            <a:ext cx="4033284" cy="702769"/>
          </a:xfrm>
          <a:prstGeom prst="rect">
            <a:avLst/>
          </a:prstGeom>
        </p:spPr>
      </p:pic>
      <p:sp>
        <p:nvSpPr>
          <p:cNvPr id="9" name="Google Shape;124;p17">
            <a:extLst>
              <a:ext uri="{FF2B5EF4-FFF2-40B4-BE49-F238E27FC236}">
                <a16:creationId xmlns:a16="http://schemas.microsoft.com/office/drawing/2014/main" id="{2B39DA6D-3B28-2047-BA4B-65F77B57D895}"/>
              </a:ext>
            </a:extLst>
          </p:cNvPr>
          <p:cNvSpPr txBox="1">
            <a:spLocks noGrp="1"/>
          </p:cNvSpPr>
          <p:nvPr>
            <p:ph type="title"/>
          </p:nvPr>
        </p:nvSpPr>
        <p:spPr>
          <a:xfrm>
            <a:off x="425885" y="358388"/>
            <a:ext cx="8254651" cy="857400"/>
          </a:xfrm>
          <a:prstGeom prst="rect">
            <a:avLst/>
          </a:prstGeom>
        </p:spPr>
        <p:txBody>
          <a:bodyPr spcFirstLastPara="1" wrap="square" lIns="91425" tIns="91425" rIns="91425" bIns="91425" anchor="ctr" anchorCtr="0">
            <a:noAutofit/>
          </a:bodyPr>
          <a:lstStyle/>
          <a:p>
            <a:r>
              <a:rPr lang="en-US" dirty="0">
                <a:solidFill>
                  <a:srgbClr val="667480"/>
                </a:solidFill>
                <a:latin typeface="Arial" panose="020B0604020202020204" pitchFamily="34" charset="0"/>
                <a:cs typeface="Arial" panose="020B0604020202020204" pitchFamily="34" charset="0"/>
              </a:rPr>
              <a:t>FFM</a:t>
            </a:r>
            <a:endParaRPr b="1" dirty="0">
              <a:solidFill>
                <a:srgbClr val="6674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853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916025" y="44034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latin typeface="+mj-lt"/>
              </a:rPr>
              <a:t>Hello!</a:t>
            </a:r>
            <a:endParaRPr sz="6000" dirty="0">
              <a:solidFill>
                <a:schemeClr val="accent2"/>
              </a:solidFill>
              <a:latin typeface="+mj-lt"/>
            </a:endParaRPr>
          </a:p>
        </p:txBody>
      </p:sp>
      <p:sp>
        <p:nvSpPr>
          <p:cNvPr id="103" name="Google Shape;103;p14"/>
          <p:cNvSpPr txBox="1">
            <a:spLocks noGrp="1"/>
          </p:cNvSpPr>
          <p:nvPr>
            <p:ph type="subTitle" idx="4294967295"/>
          </p:nvPr>
        </p:nvSpPr>
        <p:spPr>
          <a:xfrm>
            <a:off x="916025" y="1468463"/>
            <a:ext cx="4790712" cy="139592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800" b="1" dirty="0">
                <a:solidFill>
                  <a:schemeClr val="dk2"/>
                </a:solidFill>
                <a:latin typeface="Arial" panose="020B0604020202020204" pitchFamily="34" charset="0"/>
                <a:cs typeface="Arial" panose="020B0604020202020204" pitchFamily="34" charset="0"/>
              </a:rPr>
              <a:t>We Data Scientists from FJP FWI AAA Team.</a:t>
            </a:r>
          </a:p>
        </p:txBody>
      </p:sp>
      <p:sp>
        <p:nvSpPr>
          <p:cNvPr id="106" name="Google Shape;106;p1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3" name="Picture 2">
            <a:extLst>
              <a:ext uri="{FF2B5EF4-FFF2-40B4-BE49-F238E27FC236}">
                <a16:creationId xmlns:a16="http://schemas.microsoft.com/office/drawing/2014/main" id="{C58CBCA0-F316-8742-8479-3BC7FFD0447D}"/>
              </a:ext>
            </a:extLst>
          </p:cNvPr>
          <p:cNvPicPr>
            <a:picLocks noChangeAspect="1"/>
          </p:cNvPicPr>
          <p:nvPr/>
        </p:nvPicPr>
        <p:blipFill>
          <a:blip r:embed="rId3"/>
          <a:stretch>
            <a:fillRect/>
          </a:stretch>
        </p:blipFill>
        <p:spPr>
          <a:xfrm>
            <a:off x="6756014" y="2621871"/>
            <a:ext cx="1822166" cy="1822166"/>
          </a:xfrm>
          <a:prstGeom prst="rect">
            <a:avLst/>
          </a:prstGeom>
        </p:spPr>
      </p:pic>
      <p:pic>
        <p:nvPicPr>
          <p:cNvPr id="5" name="Picture 4">
            <a:extLst>
              <a:ext uri="{FF2B5EF4-FFF2-40B4-BE49-F238E27FC236}">
                <a16:creationId xmlns:a16="http://schemas.microsoft.com/office/drawing/2014/main" id="{8BA52513-370B-7949-AA6F-501432E9C063}"/>
              </a:ext>
            </a:extLst>
          </p:cNvPr>
          <p:cNvPicPr>
            <a:picLocks noChangeAspect="1"/>
          </p:cNvPicPr>
          <p:nvPr/>
        </p:nvPicPr>
        <p:blipFill>
          <a:blip r:embed="rId4"/>
          <a:stretch>
            <a:fillRect/>
          </a:stretch>
        </p:blipFill>
        <p:spPr>
          <a:xfrm>
            <a:off x="3975211" y="2621870"/>
            <a:ext cx="1822167" cy="1822167"/>
          </a:xfrm>
          <a:prstGeom prst="rect">
            <a:avLst/>
          </a:prstGeom>
        </p:spPr>
      </p:pic>
      <p:pic>
        <p:nvPicPr>
          <p:cNvPr id="7" name="Picture 6">
            <a:extLst>
              <a:ext uri="{FF2B5EF4-FFF2-40B4-BE49-F238E27FC236}">
                <a16:creationId xmlns:a16="http://schemas.microsoft.com/office/drawing/2014/main" id="{32AAF41D-5186-F94C-9085-D56D310D2165}"/>
              </a:ext>
            </a:extLst>
          </p:cNvPr>
          <p:cNvPicPr>
            <a:picLocks noChangeAspect="1"/>
          </p:cNvPicPr>
          <p:nvPr/>
        </p:nvPicPr>
        <p:blipFill>
          <a:blip r:embed="rId5"/>
          <a:stretch>
            <a:fillRect/>
          </a:stretch>
        </p:blipFill>
        <p:spPr>
          <a:xfrm>
            <a:off x="1085353" y="2628262"/>
            <a:ext cx="1822167" cy="1822167"/>
          </a:xfrm>
          <a:prstGeom prst="rect">
            <a:avLst/>
          </a:prstGeom>
        </p:spPr>
      </p:pic>
      <p:sp>
        <p:nvSpPr>
          <p:cNvPr id="15" name="Google Shape;125;p17">
            <a:extLst>
              <a:ext uri="{FF2B5EF4-FFF2-40B4-BE49-F238E27FC236}">
                <a16:creationId xmlns:a16="http://schemas.microsoft.com/office/drawing/2014/main" id="{1C7643E8-7B93-FF43-9830-FBD4A9CAEFDB}"/>
              </a:ext>
            </a:extLst>
          </p:cNvPr>
          <p:cNvSpPr txBox="1">
            <a:spLocks/>
          </p:cNvSpPr>
          <p:nvPr/>
        </p:nvSpPr>
        <p:spPr>
          <a:xfrm>
            <a:off x="425886" y="2571750"/>
            <a:ext cx="6051240" cy="212518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71500" indent="-457200">
              <a:spcBef>
                <a:spcPts val="600"/>
              </a:spcBef>
              <a:buSzPts val="1800"/>
              <a:buFont typeface="Arial" panose="020B0604020202020204" pitchFamily="34" charset="0"/>
              <a:buChar char="•"/>
            </a:pPr>
            <a:endParaRPr lang="en-US" sz="2000" dirty="0">
              <a:solidFill>
                <a:srgbClr val="667480"/>
              </a:solidFill>
              <a:latin typeface="Arial" panose="020B0604020202020204" pitchFamily="34" charset="0"/>
              <a:cs typeface="Arial" panose="020B0604020202020204" pitchFamily="34" charset="0"/>
              <a:sym typeface="Raleway"/>
            </a:endParaRPr>
          </a:p>
        </p:txBody>
      </p:sp>
      <p:sp>
        <p:nvSpPr>
          <p:cNvPr id="10" name="TextBox 9">
            <a:extLst>
              <a:ext uri="{FF2B5EF4-FFF2-40B4-BE49-F238E27FC236}">
                <a16:creationId xmlns:a16="http://schemas.microsoft.com/office/drawing/2014/main" id="{DAAC17F6-42B0-A74A-99F9-A1D2DE244600}"/>
              </a:ext>
            </a:extLst>
          </p:cNvPr>
          <p:cNvSpPr txBox="1"/>
          <p:nvPr/>
        </p:nvSpPr>
        <p:spPr>
          <a:xfrm>
            <a:off x="1028127" y="4543044"/>
            <a:ext cx="1717698" cy="307777"/>
          </a:xfrm>
          <a:prstGeom prst="rect">
            <a:avLst/>
          </a:prstGeom>
          <a:noFill/>
        </p:spPr>
        <p:txBody>
          <a:bodyPr wrap="square" rtlCol="0">
            <a:spAutoFit/>
          </a:bodyPr>
          <a:lstStyle/>
          <a:p>
            <a:r>
              <a:rPr lang="en-JP" dirty="0">
                <a:solidFill>
                  <a:srgbClr val="667480"/>
                </a:solidFill>
              </a:rPr>
              <a:t>@thinhcd</a:t>
            </a:r>
          </a:p>
        </p:txBody>
      </p:sp>
      <p:sp>
        <p:nvSpPr>
          <p:cNvPr id="18" name="TextBox 17">
            <a:extLst>
              <a:ext uri="{FF2B5EF4-FFF2-40B4-BE49-F238E27FC236}">
                <a16:creationId xmlns:a16="http://schemas.microsoft.com/office/drawing/2014/main" id="{E7218AA6-CA3C-5B49-AE0A-2D42B0682C26}"/>
              </a:ext>
            </a:extLst>
          </p:cNvPr>
          <p:cNvSpPr txBox="1"/>
          <p:nvPr/>
        </p:nvSpPr>
        <p:spPr>
          <a:xfrm>
            <a:off x="3975211" y="4543043"/>
            <a:ext cx="1717698" cy="307777"/>
          </a:xfrm>
          <a:prstGeom prst="rect">
            <a:avLst/>
          </a:prstGeom>
          <a:noFill/>
        </p:spPr>
        <p:txBody>
          <a:bodyPr wrap="square" rtlCol="0">
            <a:spAutoFit/>
          </a:bodyPr>
          <a:lstStyle/>
          <a:p>
            <a:r>
              <a:rPr lang="en-JP" dirty="0">
                <a:solidFill>
                  <a:srgbClr val="667480"/>
                </a:solidFill>
              </a:rPr>
              <a:t>@phucbd</a:t>
            </a:r>
          </a:p>
        </p:txBody>
      </p:sp>
      <p:sp>
        <p:nvSpPr>
          <p:cNvPr id="19" name="TextBox 18">
            <a:extLst>
              <a:ext uri="{FF2B5EF4-FFF2-40B4-BE49-F238E27FC236}">
                <a16:creationId xmlns:a16="http://schemas.microsoft.com/office/drawing/2014/main" id="{AF2A2B6E-8FB4-E84C-AC36-CA0A0F8110AE}"/>
              </a:ext>
            </a:extLst>
          </p:cNvPr>
          <p:cNvSpPr txBox="1"/>
          <p:nvPr/>
        </p:nvSpPr>
        <p:spPr>
          <a:xfrm>
            <a:off x="6756014" y="4543043"/>
            <a:ext cx="1717698" cy="307777"/>
          </a:xfrm>
          <a:prstGeom prst="rect">
            <a:avLst/>
          </a:prstGeom>
          <a:noFill/>
        </p:spPr>
        <p:txBody>
          <a:bodyPr wrap="square" rtlCol="0">
            <a:spAutoFit/>
          </a:bodyPr>
          <a:lstStyle/>
          <a:p>
            <a:r>
              <a:rPr lang="en-JP" dirty="0">
                <a:solidFill>
                  <a:srgbClr val="667480"/>
                </a:solidFill>
              </a:rPr>
              <a:t>@nguyentp2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3.</a:t>
            </a:r>
            <a:endParaRPr sz="7200" dirty="0">
              <a:solidFill>
                <a:schemeClr val="accent2"/>
              </a:solidFill>
            </a:endParaRPr>
          </a:p>
          <a:p>
            <a:pPr marL="0" lvl="0" indent="0" algn="ctr" rtl="0">
              <a:spcBef>
                <a:spcPts val="0"/>
              </a:spcBef>
              <a:spcAft>
                <a:spcPts val="0"/>
              </a:spcAft>
              <a:buNone/>
            </a:pPr>
            <a:r>
              <a:rPr lang="en" dirty="0"/>
              <a:t>Experiment Setting &amp; Results</a:t>
            </a:r>
            <a:endParaRPr dirty="0"/>
          </a:p>
        </p:txBody>
      </p:sp>
      <p:sp>
        <p:nvSpPr>
          <p:cNvPr id="113" name="Google Shape;113;p15"/>
          <p:cNvSpPr txBox="1">
            <a:spLocks noGrp="1"/>
          </p:cNvSpPr>
          <p:nvPr>
            <p:ph type="sldNum" idx="12"/>
          </p:nvPr>
        </p:nvSpPr>
        <p:spPr>
          <a:xfrm>
            <a:off x="0" y="4865923"/>
            <a:ext cx="91440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dirty="0"/>
          </a:p>
        </p:txBody>
      </p:sp>
      <p:sp>
        <p:nvSpPr>
          <p:cNvPr id="5" name="Subtitle 4">
            <a:extLst>
              <a:ext uri="{FF2B5EF4-FFF2-40B4-BE49-F238E27FC236}">
                <a16:creationId xmlns:a16="http://schemas.microsoft.com/office/drawing/2014/main" id="{A61FFBBE-831C-1641-AFE1-62250E844F53}"/>
              </a:ext>
            </a:extLst>
          </p:cNvPr>
          <p:cNvSpPr>
            <a:spLocks noGrp="1"/>
          </p:cNvSpPr>
          <p:nvPr>
            <p:ph type="subTitle" idx="1"/>
          </p:nvPr>
        </p:nvSpPr>
        <p:spPr/>
        <p:txBody>
          <a:bodyPr/>
          <a:lstStyle/>
          <a:p>
            <a:endParaRPr lang="en-JP" dirty="0"/>
          </a:p>
        </p:txBody>
      </p:sp>
    </p:spTree>
    <p:extLst>
      <p:ext uri="{BB962C8B-B14F-4D97-AF65-F5344CB8AC3E}">
        <p14:creationId xmlns:p14="http://schemas.microsoft.com/office/powerpoint/2010/main" val="96405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r>
              <a:rPr lang="en-US" dirty="0">
                <a:solidFill>
                  <a:srgbClr val="667480"/>
                </a:solidFill>
                <a:latin typeface="Arial" panose="020B0604020202020204" pitchFamily="34" charset="0"/>
                <a:cs typeface="Arial" panose="020B0604020202020204" pitchFamily="34" charset="0"/>
              </a:rPr>
              <a:t>Datasets</a:t>
            </a:r>
            <a:endParaRPr b="1" dirty="0">
              <a:solidFill>
                <a:srgbClr val="667480"/>
              </a:solidFill>
              <a:latin typeface="Arial" panose="020B0604020202020204" pitchFamily="34" charset="0"/>
              <a:cs typeface="Arial" panose="020B0604020202020204" pitchFamily="34" charset="0"/>
            </a:endParaRPr>
          </a:p>
        </p:txBody>
      </p:sp>
      <p:sp>
        <p:nvSpPr>
          <p:cNvPr id="125" name="Google Shape;125;p17"/>
          <p:cNvSpPr txBox="1">
            <a:spLocks noGrp="1"/>
          </p:cNvSpPr>
          <p:nvPr>
            <p:ph type="body" idx="1"/>
          </p:nvPr>
        </p:nvSpPr>
        <p:spPr>
          <a:xfrm>
            <a:off x="425885" y="1373588"/>
            <a:ext cx="8254651" cy="3552300"/>
          </a:xfrm>
          <a:prstGeom prst="rect">
            <a:avLst/>
          </a:prstGeom>
        </p:spPr>
        <p:txBody>
          <a:bodyPr spcFirstLastPara="1" wrap="square" lIns="91425" tIns="91425" rIns="91425" bIns="91425" anchor="t" anchorCtr="0">
            <a:noAutofit/>
          </a:bodyPr>
          <a:lstStyle/>
          <a:p>
            <a:r>
              <a:rPr lang="en-JP" dirty="0"/>
              <a:t>We use Datasets from Kaggle©* to test performance of previous Algorithms. </a:t>
            </a:r>
          </a:p>
          <a:p>
            <a:r>
              <a:rPr lang="en-JP" dirty="0"/>
              <a:t>Why from Kaggle?</a:t>
            </a:r>
          </a:p>
          <a:p>
            <a:pPr lvl="1"/>
            <a:r>
              <a:rPr lang="en-JP" dirty="0"/>
              <a:t>A good way to check performance of an algorithm against thousand practitioners.</a:t>
            </a:r>
          </a:p>
          <a:p>
            <a:pPr lvl="1"/>
            <a:r>
              <a:rPr lang="en-JP" dirty="0"/>
              <a:t>Realworld datasets and easy to collect.</a:t>
            </a:r>
          </a:p>
          <a:p>
            <a:r>
              <a:rPr lang="en-JP" dirty="0"/>
              <a:t>In next slide, we will give a quick summary of each dataset.</a:t>
            </a:r>
          </a:p>
          <a:p>
            <a:pPr marL="114300" indent="0">
              <a:buNone/>
            </a:pPr>
            <a:r>
              <a:rPr lang="en-JP" sz="2000" i="1" dirty="0"/>
              <a:t>*Kaggle is a Data Science Competition platform.</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2758090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r>
              <a:rPr lang="en-US" dirty="0">
                <a:solidFill>
                  <a:srgbClr val="667480"/>
                </a:solidFill>
                <a:latin typeface="Arial" panose="020B0604020202020204" pitchFamily="34" charset="0"/>
                <a:cs typeface="Arial" panose="020B0604020202020204" pitchFamily="34" charset="0"/>
              </a:rPr>
              <a:t>Dataset – </a:t>
            </a:r>
            <a:r>
              <a:rPr lang="en-US" dirty="0" err="1">
                <a:solidFill>
                  <a:srgbClr val="667480"/>
                </a:solidFill>
                <a:latin typeface="Arial" panose="020B0604020202020204" pitchFamily="34" charset="0"/>
                <a:cs typeface="Arial" panose="020B0604020202020204" pitchFamily="34" charset="0"/>
              </a:rPr>
              <a:t>Avazu</a:t>
            </a:r>
            <a:r>
              <a:rPr lang="en-US" dirty="0">
                <a:solidFill>
                  <a:srgbClr val="667480"/>
                </a:solidFill>
                <a:latin typeface="Arial" panose="020B0604020202020204" pitchFamily="34" charset="0"/>
                <a:cs typeface="Arial" panose="020B0604020202020204" pitchFamily="34" charset="0"/>
              </a:rPr>
              <a:t> CTR</a:t>
            </a:r>
            <a:endParaRPr b="1" dirty="0">
              <a:solidFill>
                <a:srgbClr val="667480"/>
              </a:solidFill>
              <a:latin typeface="Arial" panose="020B0604020202020204" pitchFamily="34" charset="0"/>
              <a:cs typeface="Arial" panose="020B0604020202020204" pitchFamily="34" charset="0"/>
            </a:endParaRPr>
          </a:p>
        </p:txBody>
      </p:sp>
      <p:sp>
        <p:nvSpPr>
          <p:cNvPr id="125" name="Google Shape;125;p17"/>
          <p:cNvSpPr txBox="1">
            <a:spLocks noGrp="1"/>
          </p:cNvSpPr>
          <p:nvPr>
            <p:ph type="body" idx="1"/>
          </p:nvPr>
        </p:nvSpPr>
        <p:spPr>
          <a:xfrm>
            <a:off x="425885" y="1373588"/>
            <a:ext cx="8254651" cy="3552300"/>
          </a:xfrm>
          <a:prstGeom prst="rect">
            <a:avLst/>
          </a:prstGeom>
        </p:spPr>
        <p:txBody>
          <a:bodyPr spcFirstLastPara="1" wrap="square" lIns="91425" tIns="91425" rIns="91425" bIns="91425" anchor="t" anchorCtr="0">
            <a:noAutofit/>
          </a:bodyPr>
          <a:lstStyle/>
          <a:p>
            <a:r>
              <a:rPr lang="en-US" sz="1200" dirty="0">
                <a:latin typeface="Arial" panose="020B0604020202020204" pitchFamily="34" charset="0"/>
                <a:cs typeface="Arial" panose="020B0604020202020204" pitchFamily="34" charset="0"/>
              </a:rPr>
              <a:t>From </a:t>
            </a:r>
            <a:r>
              <a:rPr lang="en-US" sz="1200" dirty="0">
                <a:latin typeface="Arial" panose="020B0604020202020204" pitchFamily="34" charset="0"/>
                <a:cs typeface="Arial" panose="020B0604020202020204" pitchFamily="34" charset="0"/>
                <a:hlinkClick r:id="rId3"/>
              </a:rPr>
              <a:t>Click Through Rate Prediction</a:t>
            </a:r>
            <a:r>
              <a:rPr lang="en-US" sz="1200" dirty="0">
                <a:latin typeface="Arial" panose="020B0604020202020204" pitchFamily="34" charset="0"/>
                <a:cs typeface="Arial" panose="020B0604020202020204" pitchFamily="34" charset="0"/>
              </a:rPr>
              <a:t>: “Predict whether a mobile ad will be clicked.” (~1600 competitors)</a:t>
            </a:r>
          </a:p>
          <a:p>
            <a:r>
              <a:rPr lang="en-JP" sz="1200" dirty="0">
                <a:latin typeface="Arial" panose="020B0604020202020204" pitchFamily="34" charset="0"/>
                <a:cs typeface="Arial" panose="020B0604020202020204" pitchFamily="34" charset="0"/>
              </a:rPr>
              <a:t>10 days data in Training, 1 day data for Testing. 1 day worth of data is ~4GB.</a:t>
            </a:r>
          </a:p>
          <a:p>
            <a:r>
              <a:rPr lang="en-JP" sz="1200" dirty="0">
                <a:solidFill>
                  <a:srgbClr val="FF0000"/>
                </a:solidFill>
              </a:rPr>
              <a:t>All</a:t>
            </a:r>
            <a:r>
              <a:rPr lang="en-JP" sz="1200" dirty="0"/>
              <a:t> Features values are categories and masked. Some features are anonymous.</a:t>
            </a:r>
          </a:p>
          <a:p>
            <a:r>
              <a:rPr lang="en-JP" sz="1200" dirty="0"/>
              <a:t>CTR in Training data is ~16%.</a:t>
            </a:r>
          </a:p>
          <a:p>
            <a:pPr marL="114300" indent="0">
              <a:buNone/>
            </a:pPr>
            <a:endParaRPr lang="en-US" sz="1400" dirty="0">
              <a:latin typeface="Arial" panose="020B0604020202020204" pitchFamily="34" charset="0"/>
              <a:cs typeface="Arial" panose="020B0604020202020204" pitchFamily="34" charset="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graphicFrame>
        <p:nvGraphicFramePr>
          <p:cNvPr id="9" name="Google Shape;199;p24">
            <a:extLst>
              <a:ext uri="{FF2B5EF4-FFF2-40B4-BE49-F238E27FC236}">
                <a16:creationId xmlns:a16="http://schemas.microsoft.com/office/drawing/2014/main" id="{30D40091-AC5C-5E46-BFCC-2474F78E97AD}"/>
              </a:ext>
            </a:extLst>
          </p:cNvPr>
          <p:cNvGraphicFramePr/>
          <p:nvPr>
            <p:extLst>
              <p:ext uri="{D42A27DB-BD31-4B8C-83A1-F6EECF244321}">
                <p14:modId xmlns:p14="http://schemas.microsoft.com/office/powerpoint/2010/main" val="2347296032"/>
              </p:ext>
            </p:extLst>
          </p:nvPr>
        </p:nvGraphicFramePr>
        <p:xfrm>
          <a:off x="1179456" y="2571750"/>
          <a:ext cx="6952380" cy="2351059"/>
        </p:xfrm>
        <a:graphic>
          <a:graphicData uri="http://schemas.openxmlformats.org/drawingml/2006/table">
            <a:tbl>
              <a:tblPr>
                <a:noFill/>
                <a:tableStyleId>{3F7E8505-F9CD-4B43-A523-38F769515F02}</a:tableStyleId>
              </a:tblPr>
              <a:tblGrid>
                <a:gridCol w="2317460">
                  <a:extLst>
                    <a:ext uri="{9D8B030D-6E8A-4147-A177-3AD203B41FA5}">
                      <a16:colId xmlns:a16="http://schemas.microsoft.com/office/drawing/2014/main" val="20000"/>
                    </a:ext>
                  </a:extLst>
                </a:gridCol>
                <a:gridCol w="2317460">
                  <a:extLst>
                    <a:ext uri="{9D8B030D-6E8A-4147-A177-3AD203B41FA5}">
                      <a16:colId xmlns:a16="http://schemas.microsoft.com/office/drawing/2014/main" val="20001"/>
                    </a:ext>
                  </a:extLst>
                </a:gridCol>
                <a:gridCol w="2317460">
                  <a:extLst>
                    <a:ext uri="{9D8B030D-6E8A-4147-A177-3AD203B41FA5}">
                      <a16:colId xmlns:a16="http://schemas.microsoft.com/office/drawing/2014/main" val="20002"/>
                    </a:ext>
                  </a:extLst>
                </a:gridCol>
              </a:tblGrid>
              <a:tr h="248248">
                <a:tc>
                  <a:txBody>
                    <a:bodyPr/>
                    <a:lstStyle/>
                    <a:p>
                      <a:pPr marL="0" lvl="0" indent="0" algn="r" rtl="0">
                        <a:spcBef>
                          <a:spcPts val="0"/>
                        </a:spcBef>
                        <a:spcAft>
                          <a:spcPts val="0"/>
                        </a:spcAft>
                        <a:buNone/>
                      </a:pPr>
                      <a:r>
                        <a:rPr lang="en-US" sz="800" dirty="0">
                          <a:solidFill>
                            <a:schemeClr val="dk2"/>
                          </a:solidFill>
                          <a:latin typeface="Arial" panose="020B0604020202020204" pitchFamily="34" charset="0"/>
                          <a:ea typeface="Raleway"/>
                          <a:cs typeface="Arial" panose="020B0604020202020204" pitchFamily="34" charset="0"/>
                          <a:sym typeface="Raleway"/>
                        </a:rPr>
                        <a:t>id</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108000" marR="91425" marT="0" marB="0"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l" rtl="0" fontAlgn="b">
                        <a:lnSpc>
                          <a:spcPct val="100000"/>
                        </a:lnSpc>
                        <a:spcBef>
                          <a:spcPts val="0"/>
                        </a:spcBef>
                        <a:spcAft>
                          <a:spcPts val="0"/>
                        </a:spcAft>
                        <a:buClr>
                          <a:srgbClr val="000000"/>
                        </a:buClr>
                        <a:buFont typeface="Arial"/>
                        <a:buNone/>
                      </a:pPr>
                      <a:r>
                        <a:rPr lang="en-JP" sz="800" b="0" i="0" u="none" strike="noStrike" cap="none" dirty="0">
                          <a:solidFill>
                            <a:schemeClr val="dk1"/>
                          </a:solidFill>
                          <a:latin typeface="Arial" panose="020B0604020202020204" pitchFamily="34" charset="0"/>
                          <a:cs typeface="Arial" panose="020B0604020202020204" pitchFamily="34" charset="0"/>
                          <a:sym typeface="Arial"/>
                        </a:rPr>
                        <a:t>10000174058809263569</a:t>
                      </a:r>
                      <a:endParaRPr lang="en-US" sz="800" b="0" i="0" u="none" strike="noStrike" cap="none" dirty="0">
                        <a:solidFill>
                          <a:schemeClr val="dk1"/>
                        </a:solidFill>
                        <a:latin typeface="Arial" panose="020B0604020202020204" pitchFamily="34" charset="0"/>
                        <a:cs typeface="Arial" panose="020B0604020202020204" pitchFamily="34" charset="0"/>
                        <a:sym typeface="Arial"/>
                      </a:endParaRPr>
                    </a:p>
                  </a:txBody>
                  <a:tcPr marL="108000" marR="91425" marT="0" marB="0"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l" rtl="0" fontAlgn="b">
                        <a:lnSpc>
                          <a:spcPct val="100000"/>
                        </a:lnSpc>
                        <a:spcBef>
                          <a:spcPts val="0"/>
                        </a:spcBef>
                        <a:spcAft>
                          <a:spcPts val="0"/>
                        </a:spcAft>
                        <a:buClr>
                          <a:srgbClr val="000000"/>
                        </a:buClr>
                        <a:buFont typeface="Arial"/>
                        <a:buNone/>
                      </a:pPr>
                      <a:r>
                        <a:rPr lang="en-US" sz="800" b="0" i="0" u="none" strike="noStrike" cap="none" dirty="0">
                          <a:solidFill>
                            <a:schemeClr val="dk1"/>
                          </a:solidFill>
                          <a:latin typeface="Arial" panose="020B0604020202020204" pitchFamily="34" charset="0"/>
                          <a:cs typeface="Arial" panose="020B0604020202020204" pitchFamily="34" charset="0"/>
                          <a:sym typeface="Arial"/>
                        </a:rPr>
                        <a:t>19 digits number</a:t>
                      </a:r>
                    </a:p>
                  </a:txBody>
                  <a:tcPr marL="108000" marR="91425" marT="0" marB="0"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248248">
                <a:tc>
                  <a:txBody>
                    <a:bodyPr/>
                    <a:lstStyle/>
                    <a:p>
                      <a:pPr marL="0" lvl="0" indent="0" algn="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click</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108000" marR="91425" marT="0" marB="0"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 sz="800" b="0" i="0" u="none" strike="noStrike" cap="none" dirty="0">
                          <a:solidFill>
                            <a:schemeClr val="dk1"/>
                          </a:solidFill>
                          <a:latin typeface="Arial" panose="020B0604020202020204" pitchFamily="34" charset="0"/>
                          <a:ea typeface="Lato"/>
                          <a:cs typeface="Arial" panose="020B0604020202020204" pitchFamily="34" charset="0"/>
                          <a:sym typeface="Lato"/>
                        </a:rPr>
                        <a:t>0</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 sz="800" b="0" i="0" u="none" strike="noStrike" cap="none" dirty="0">
                          <a:solidFill>
                            <a:schemeClr val="dk1"/>
                          </a:solidFill>
                          <a:latin typeface="Arial" panose="020B0604020202020204" pitchFamily="34" charset="0"/>
                          <a:ea typeface="Lato"/>
                          <a:cs typeface="Arial" panose="020B0604020202020204" pitchFamily="34" charset="0"/>
                          <a:sym typeface="Lato"/>
                        </a:rPr>
                        <a:t>1=click / 0=No-click</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248248">
                <a:tc>
                  <a:txBody>
                    <a:bodyPr/>
                    <a:lstStyle/>
                    <a:p>
                      <a:pPr marL="0" lvl="0" indent="0" algn="r" rtl="0">
                        <a:spcBef>
                          <a:spcPts val="0"/>
                        </a:spcBef>
                        <a:spcAft>
                          <a:spcPts val="0"/>
                        </a:spcAft>
                        <a:buNone/>
                      </a:pPr>
                      <a:r>
                        <a:rPr lang="en" sz="800" dirty="0">
                          <a:solidFill>
                            <a:schemeClr val="dk2"/>
                          </a:solidFill>
                          <a:latin typeface="Arial" panose="020B0604020202020204" pitchFamily="34" charset="0"/>
                          <a:ea typeface="Raleway"/>
                          <a:cs typeface="Arial" panose="020B0604020202020204" pitchFamily="34" charset="0"/>
                          <a:sym typeface="Raleway"/>
                        </a:rPr>
                        <a:t>hour</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108000" marR="91425" marT="0" marB="0"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JP" sz="800" b="0" i="0" u="none" strike="noStrike" cap="none" dirty="0">
                          <a:solidFill>
                            <a:schemeClr val="dk1"/>
                          </a:solidFill>
                          <a:latin typeface="Arial" panose="020B0604020202020204" pitchFamily="34" charset="0"/>
                          <a:cs typeface="Arial" panose="020B0604020202020204" pitchFamily="34" charset="0"/>
                          <a:sym typeface="Arial"/>
                        </a:rPr>
                        <a:t>14102100</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 sz="800" b="0" i="0" u="none" strike="noStrike" cap="none" dirty="0">
                          <a:solidFill>
                            <a:schemeClr val="dk1"/>
                          </a:solidFill>
                          <a:latin typeface="Arial" panose="020B0604020202020204" pitchFamily="34" charset="0"/>
                          <a:ea typeface="Lato"/>
                          <a:cs typeface="Arial" panose="020B0604020202020204" pitchFamily="34" charset="0"/>
                          <a:sym typeface="Lato"/>
                        </a:rPr>
                        <a:t>YYMMDDHH format</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248248">
                <a:tc>
                  <a:txBody>
                    <a:bodyPr/>
                    <a:lstStyle/>
                    <a:p>
                      <a:pPr marL="0" lvl="0" indent="0" algn="r" rtl="0">
                        <a:spcBef>
                          <a:spcPts val="0"/>
                        </a:spcBef>
                        <a:spcAft>
                          <a:spcPts val="0"/>
                        </a:spcAft>
                        <a:buNone/>
                      </a:pPr>
                      <a:r>
                        <a:rPr lang="en" sz="800" dirty="0" err="1">
                          <a:solidFill>
                            <a:schemeClr val="dk2"/>
                          </a:solidFill>
                          <a:latin typeface="Arial" panose="020B0604020202020204" pitchFamily="34" charset="0"/>
                          <a:ea typeface="Raleway"/>
                          <a:cs typeface="Arial" panose="020B0604020202020204" pitchFamily="34" charset="0"/>
                          <a:sym typeface="Raleway"/>
                        </a:rPr>
                        <a:t>banner_pos</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108000" marR="91425" marT="0" marB="0"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 sz="800" b="0" i="0" u="none" strike="noStrike" cap="none" dirty="0">
                          <a:solidFill>
                            <a:schemeClr val="dk1"/>
                          </a:solidFill>
                          <a:latin typeface="Arial" panose="020B0604020202020204" pitchFamily="34" charset="0"/>
                          <a:ea typeface="Lato"/>
                          <a:cs typeface="Arial" panose="020B0604020202020204" pitchFamily="34" charset="0"/>
                          <a:sym typeface="Lato"/>
                        </a:rPr>
                        <a:t>0</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800" b="0" i="0" u="none" strike="noStrike" cap="none" dirty="0">
                          <a:solidFill>
                            <a:schemeClr val="dk1"/>
                          </a:solidFill>
                          <a:latin typeface="Arial" panose="020B0604020202020204" pitchFamily="34" charset="0"/>
                          <a:ea typeface="Lato"/>
                          <a:cs typeface="Arial" panose="020B0604020202020204" pitchFamily="34" charset="0"/>
                          <a:sym typeface="Lato"/>
                        </a:rPr>
                        <a:t>I</a:t>
                      </a:r>
                      <a:r>
                        <a:rPr lang="en" sz="800" b="0" i="0" u="none" strike="noStrike" cap="none" dirty="0" err="1">
                          <a:solidFill>
                            <a:schemeClr val="dk1"/>
                          </a:solidFill>
                          <a:latin typeface="Arial" panose="020B0604020202020204" pitchFamily="34" charset="0"/>
                          <a:ea typeface="Lato"/>
                          <a:cs typeface="Arial" panose="020B0604020202020204" pitchFamily="34" charset="0"/>
                          <a:sym typeface="Lato"/>
                        </a:rPr>
                        <a:t>nt</a:t>
                      </a:r>
                      <a:r>
                        <a:rPr lang="en" sz="800" b="0" i="0" u="none" strike="noStrike" cap="none" dirty="0">
                          <a:solidFill>
                            <a:schemeClr val="dk1"/>
                          </a:solidFill>
                          <a:latin typeface="Arial" panose="020B0604020202020204" pitchFamily="34" charset="0"/>
                          <a:ea typeface="Lato"/>
                          <a:cs typeface="Arial" panose="020B0604020202020204" pitchFamily="34" charset="0"/>
                          <a:sym typeface="Lato"/>
                        </a:rPr>
                        <a:t>, 0~7</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3"/>
                  </a:ext>
                </a:extLst>
              </a:tr>
              <a:tr h="248248">
                <a:tc>
                  <a:txBody>
                    <a:bodyPr/>
                    <a:lstStyle/>
                    <a:p>
                      <a:pPr marL="0" lvl="0" indent="0" algn="r" rtl="0">
                        <a:spcBef>
                          <a:spcPts val="0"/>
                        </a:spcBef>
                        <a:spcAft>
                          <a:spcPts val="0"/>
                        </a:spcAft>
                        <a:buNone/>
                      </a:pPr>
                      <a:r>
                        <a:rPr lang="en-US" sz="800" dirty="0" err="1">
                          <a:solidFill>
                            <a:schemeClr val="dk2"/>
                          </a:solidFill>
                          <a:latin typeface="Arial" panose="020B0604020202020204" pitchFamily="34" charset="0"/>
                          <a:ea typeface="Raleway"/>
                          <a:cs typeface="Arial" panose="020B0604020202020204" pitchFamily="34" charset="0"/>
                          <a:sym typeface="Raleway"/>
                        </a:rPr>
                        <a:t>Site_id</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108000" marR="91425" marT="0" marB="0"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800" b="0" i="0" u="none" strike="noStrike" cap="none" dirty="0">
                          <a:solidFill>
                            <a:schemeClr val="dk1"/>
                          </a:solidFill>
                          <a:latin typeface="Arial" panose="020B0604020202020204" pitchFamily="34" charset="0"/>
                          <a:cs typeface="Arial" panose="020B0604020202020204" pitchFamily="34" charset="0"/>
                          <a:sym typeface="Arial"/>
                        </a:rPr>
                        <a:t>1fbe01fe</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800" b="0" i="0" u="none" strike="noStrike" cap="none" dirty="0">
                          <a:solidFill>
                            <a:schemeClr val="dk1"/>
                          </a:solidFill>
                          <a:latin typeface="Arial" panose="020B0604020202020204" pitchFamily="34" charset="0"/>
                          <a:cs typeface="Arial" panose="020B0604020202020204" pitchFamily="34" charset="0"/>
                          <a:sym typeface="Arial"/>
                        </a:rPr>
                        <a:t>Hashing value with 8 characters </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5758769"/>
                  </a:ext>
                </a:extLst>
              </a:tr>
              <a:tr h="248248">
                <a:tc>
                  <a:txBody>
                    <a:bodyPr/>
                    <a:lstStyle/>
                    <a:p>
                      <a:pPr marL="0" lvl="0" indent="0" algn="r" rtl="0">
                        <a:spcBef>
                          <a:spcPts val="0"/>
                        </a:spcBef>
                        <a:spcAft>
                          <a:spcPts val="0"/>
                        </a:spcAft>
                        <a:buNone/>
                      </a:pPr>
                      <a:r>
                        <a:rPr lang="en-US" sz="800" dirty="0" err="1">
                          <a:solidFill>
                            <a:schemeClr val="dk2"/>
                          </a:solidFill>
                          <a:latin typeface="Arial" panose="020B0604020202020204" pitchFamily="34" charset="0"/>
                          <a:ea typeface="Raleway"/>
                          <a:cs typeface="Arial" panose="020B0604020202020204" pitchFamily="34" charset="0"/>
                          <a:sym typeface="Raleway"/>
                        </a:rPr>
                        <a:t>App_id</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108000" marR="91425" marT="0" marB="0"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800" b="0" i="0" u="none" strike="noStrike" cap="none" dirty="0">
                          <a:solidFill>
                            <a:schemeClr val="dk1"/>
                          </a:solidFill>
                          <a:latin typeface="Arial" panose="020B0604020202020204" pitchFamily="34" charset="0"/>
                          <a:cs typeface="Arial" panose="020B0604020202020204" pitchFamily="34" charset="0"/>
                          <a:sym typeface="Arial"/>
                        </a:rPr>
                        <a:t>ecad2386</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800" b="0" i="0" u="none" strike="noStrike" cap="none" dirty="0">
                          <a:solidFill>
                            <a:schemeClr val="dk1"/>
                          </a:solidFill>
                          <a:latin typeface="Arial" panose="020B0604020202020204" pitchFamily="34" charset="0"/>
                          <a:cs typeface="Arial" panose="020B0604020202020204" pitchFamily="34" charset="0"/>
                          <a:sym typeface="Arial"/>
                        </a:rPr>
                        <a:t>Hashing value with 8 characters </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41445232"/>
                  </a:ext>
                </a:extLst>
              </a:tr>
              <a:tr h="248248">
                <a:tc>
                  <a:txBody>
                    <a:bodyPr/>
                    <a:lstStyle/>
                    <a:p>
                      <a:pPr marL="0" lvl="0" indent="0" algn="r" rtl="0">
                        <a:spcBef>
                          <a:spcPts val="0"/>
                        </a:spcBef>
                        <a:spcAft>
                          <a:spcPts val="0"/>
                        </a:spcAft>
                        <a:buNone/>
                      </a:pPr>
                      <a:r>
                        <a:rPr lang="en-US" sz="800" dirty="0" err="1">
                          <a:solidFill>
                            <a:schemeClr val="dk2"/>
                          </a:solidFill>
                          <a:latin typeface="Arial" panose="020B0604020202020204" pitchFamily="34" charset="0"/>
                          <a:ea typeface="Raleway"/>
                          <a:cs typeface="Arial" panose="020B0604020202020204" pitchFamily="34" charset="0"/>
                          <a:sym typeface="Raleway"/>
                        </a:rPr>
                        <a:t>Device_id</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108000" marR="91425" marT="0" marB="0"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800" b="0" i="0" u="none" strike="noStrike" cap="none" dirty="0">
                          <a:solidFill>
                            <a:schemeClr val="dk1"/>
                          </a:solidFill>
                          <a:latin typeface="Arial" panose="020B0604020202020204" pitchFamily="34" charset="0"/>
                          <a:cs typeface="Arial" panose="020B0604020202020204" pitchFamily="34" charset="0"/>
                          <a:sym typeface="Arial"/>
                        </a:rPr>
                        <a:t>a99f214a</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800" b="0" i="0" u="none" strike="noStrike" cap="none" dirty="0">
                          <a:solidFill>
                            <a:schemeClr val="dk1"/>
                          </a:solidFill>
                          <a:latin typeface="Arial" panose="020B0604020202020204" pitchFamily="34" charset="0"/>
                          <a:cs typeface="Arial" panose="020B0604020202020204" pitchFamily="34" charset="0"/>
                          <a:sym typeface="Arial"/>
                        </a:rPr>
                        <a:t>Hashing value with 8 characters </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3391923543"/>
                  </a:ext>
                </a:extLst>
              </a:tr>
              <a:tr h="365075">
                <a:tc>
                  <a:txBody>
                    <a:bodyPr/>
                    <a:lstStyle/>
                    <a:p>
                      <a:pPr marL="0" lvl="0" indent="0" algn="r" rtl="0">
                        <a:spcBef>
                          <a:spcPts val="0"/>
                        </a:spcBef>
                        <a:spcAft>
                          <a:spcPts val="0"/>
                        </a:spcAft>
                        <a:buNone/>
                      </a:pPr>
                      <a:r>
                        <a:rPr lang="en-US" sz="800" dirty="0">
                          <a:solidFill>
                            <a:schemeClr val="dk2"/>
                          </a:solidFill>
                          <a:latin typeface="Arial" panose="020B0604020202020204" pitchFamily="34" charset="0"/>
                          <a:ea typeface="Raleway"/>
                          <a:cs typeface="Arial" panose="020B0604020202020204" pitchFamily="34" charset="0"/>
                          <a:sym typeface="Raleway"/>
                        </a:rPr>
                        <a:t>C1, C12, …</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108000" marR="91425" marT="0" marB="0"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JP" sz="800" b="0" i="0" u="none" strike="noStrike" cap="none" dirty="0">
                          <a:solidFill>
                            <a:schemeClr val="dk1"/>
                          </a:solidFill>
                          <a:latin typeface="Arial" panose="020B0604020202020204" pitchFamily="34" charset="0"/>
                          <a:cs typeface="Arial" panose="020B0604020202020204" pitchFamily="34" charset="0"/>
                          <a:sym typeface="Arial"/>
                        </a:rPr>
                        <a:t>1005</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a:txBody>
                    <a:bodyPr/>
                    <a:lstStyle/>
                    <a:p>
                      <a:pPr marL="0" lvl="0" indent="0" algn="l" rtl="0">
                        <a:spcBef>
                          <a:spcPts val="0"/>
                        </a:spcBef>
                        <a:spcAft>
                          <a:spcPts val="0"/>
                        </a:spcAft>
                        <a:buNone/>
                      </a:pPr>
                      <a:r>
                        <a:rPr lang="en-US" sz="800" b="0" i="0" u="none" strike="noStrike" cap="none" dirty="0">
                          <a:solidFill>
                            <a:schemeClr val="dk1"/>
                          </a:solidFill>
                          <a:latin typeface="Arial" panose="020B0604020202020204" pitchFamily="34" charset="0"/>
                          <a:ea typeface="Lato"/>
                          <a:cs typeface="Arial" panose="020B0604020202020204" pitchFamily="34" charset="0"/>
                          <a:sym typeface="Lato"/>
                        </a:rPr>
                        <a:t>Several Anonymous columns, values encoded by int.</a:t>
                      </a:r>
                      <a:endParaRPr sz="800" b="0" i="0" u="none" strike="noStrike" cap="none"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906878473"/>
                  </a:ext>
                </a:extLst>
              </a:tr>
              <a:tr h="248248">
                <a:tc>
                  <a:txBody>
                    <a:bodyPr/>
                    <a:lstStyle/>
                    <a:p>
                      <a:pPr marL="0" lvl="0" indent="0" algn="r" rtl="0">
                        <a:spcBef>
                          <a:spcPts val="0"/>
                        </a:spcBef>
                        <a:spcAft>
                          <a:spcPts val="0"/>
                        </a:spcAft>
                        <a:buNone/>
                      </a:pPr>
                      <a:r>
                        <a:rPr lang="en-US" sz="800" dirty="0">
                          <a:solidFill>
                            <a:schemeClr val="dk2"/>
                          </a:solidFill>
                          <a:latin typeface="Arial" panose="020B0604020202020204" pitchFamily="34" charset="0"/>
                          <a:ea typeface="Raleway"/>
                          <a:cs typeface="Arial" panose="020B0604020202020204" pitchFamily="34" charset="0"/>
                          <a:sym typeface="Raleway"/>
                        </a:rPr>
                        <a:t>*(many more columns)</a:t>
                      </a:r>
                      <a:endParaRPr sz="800" dirty="0">
                        <a:solidFill>
                          <a:schemeClr val="dk2"/>
                        </a:solidFill>
                        <a:latin typeface="Arial" panose="020B0604020202020204" pitchFamily="34" charset="0"/>
                        <a:ea typeface="Raleway"/>
                        <a:cs typeface="Arial" panose="020B0604020202020204" pitchFamily="34" charset="0"/>
                        <a:sym typeface="Raleway"/>
                      </a:endParaRPr>
                    </a:p>
                  </a:txBody>
                  <a:tcPr marL="108000" marR="91425" marT="0" marB="0"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800" b="1"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endParaRPr sz="800" b="1" dirty="0">
                        <a:solidFill>
                          <a:schemeClr val="dk1"/>
                        </a:solidFill>
                        <a:latin typeface="Arial" panose="020B0604020202020204" pitchFamily="34" charset="0"/>
                        <a:ea typeface="Lato"/>
                        <a:cs typeface="Arial" panose="020B0604020202020204" pitchFamily="34" charset="0"/>
                        <a:sym typeface="Lato"/>
                      </a:endParaRPr>
                    </a:p>
                  </a:txBody>
                  <a:tcPr marL="108000" marR="91425" marT="0" marB="0"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extLst>
                  <a:ext uri="{0D108BD9-81ED-4DB2-BD59-A6C34878D82A}">
                    <a16:rowId xmlns:a16="http://schemas.microsoft.com/office/drawing/2014/main" val="2832298736"/>
                  </a:ext>
                </a:extLst>
              </a:tr>
            </a:tbl>
          </a:graphicData>
        </a:graphic>
      </p:graphicFrame>
    </p:spTree>
    <p:extLst>
      <p:ext uri="{BB962C8B-B14F-4D97-AF65-F5344CB8AC3E}">
        <p14:creationId xmlns:p14="http://schemas.microsoft.com/office/powerpoint/2010/main" val="791997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893700" y="1814708"/>
            <a:ext cx="3136800" cy="170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rgbClr val="2085C5"/>
                </a:solidFill>
                <a:latin typeface="Arial" panose="020B0604020202020204" pitchFamily="34" charset="0"/>
                <a:cs typeface="Arial" panose="020B0604020202020204" pitchFamily="34" charset="0"/>
              </a:rPr>
              <a:t>FTLR</a:t>
            </a:r>
          </a:p>
          <a:p>
            <a:pPr marL="342900" indent="-342900"/>
            <a:r>
              <a:rPr lang="en" dirty="0">
                <a:solidFill>
                  <a:srgbClr val="667480"/>
                </a:solidFill>
                <a:latin typeface="Arial" panose="020B0604020202020204" pitchFamily="34" charset="0"/>
                <a:cs typeface="Arial" panose="020B0604020202020204" pitchFamily="34" charset="0"/>
              </a:rPr>
              <a:t>Extract Hour value.</a:t>
            </a:r>
          </a:p>
          <a:p>
            <a:pPr marL="342900" indent="-342900"/>
            <a:r>
              <a:rPr lang="en" dirty="0">
                <a:solidFill>
                  <a:srgbClr val="667480"/>
                </a:solidFill>
                <a:latin typeface="Arial" panose="020B0604020202020204" pitchFamily="34" charset="0"/>
                <a:cs typeface="Arial" panose="020B0604020202020204" pitchFamily="34" charset="0"/>
              </a:rPr>
              <a:t>Hashing each feature into 2^24 buckets.</a:t>
            </a:r>
            <a:endParaRPr dirty="0">
              <a:solidFill>
                <a:srgbClr val="667480"/>
              </a:solidFill>
              <a:latin typeface="Arial" panose="020B0604020202020204" pitchFamily="34" charset="0"/>
              <a:cs typeface="Arial" panose="020B0604020202020204" pitchFamily="34" charset="0"/>
            </a:endParaRPr>
          </a:p>
        </p:txBody>
      </p:sp>
      <p:sp>
        <p:nvSpPr>
          <p:cNvPr id="145" name="Google Shape;145;p19"/>
          <p:cNvSpPr txBox="1">
            <a:spLocks noGrp="1"/>
          </p:cNvSpPr>
          <p:nvPr>
            <p:ph type="title"/>
          </p:nvPr>
        </p:nvSpPr>
        <p:spPr>
          <a:xfrm>
            <a:off x="893700" y="359189"/>
            <a:ext cx="6462600" cy="857400"/>
          </a:xfrm>
          <a:prstGeom prst="rect">
            <a:avLst/>
          </a:prstGeom>
        </p:spPr>
        <p:txBody>
          <a:bodyPr spcFirstLastPara="1" wrap="square" lIns="91425" tIns="91425" rIns="91425" bIns="91425" anchor="b" anchorCtr="0">
            <a:noAutofit/>
          </a:bodyPr>
          <a:lstStyle/>
          <a:p>
            <a:pPr lvl="0"/>
            <a:r>
              <a:rPr lang="en-US" dirty="0">
                <a:solidFill>
                  <a:srgbClr val="667480"/>
                </a:solidFill>
                <a:latin typeface="Arial" panose="020B0604020202020204" pitchFamily="34" charset="0"/>
                <a:cs typeface="Arial" panose="020B0604020202020204" pitchFamily="34" charset="0"/>
              </a:rPr>
              <a:t>Dataset – </a:t>
            </a:r>
            <a:r>
              <a:rPr lang="en-US" dirty="0" err="1">
                <a:solidFill>
                  <a:srgbClr val="667480"/>
                </a:solidFill>
                <a:latin typeface="Arial" panose="020B0604020202020204" pitchFamily="34" charset="0"/>
                <a:cs typeface="Arial" panose="020B0604020202020204" pitchFamily="34" charset="0"/>
              </a:rPr>
              <a:t>Avazu</a:t>
            </a:r>
            <a:r>
              <a:rPr lang="en-US" dirty="0">
                <a:solidFill>
                  <a:srgbClr val="667480"/>
                </a:solidFill>
                <a:latin typeface="Arial" panose="020B0604020202020204" pitchFamily="34" charset="0"/>
                <a:cs typeface="Arial" panose="020B0604020202020204" pitchFamily="34" charset="0"/>
              </a:rPr>
              <a:t> CTR</a:t>
            </a:r>
            <a:endParaRPr dirty="0">
              <a:solidFill>
                <a:srgbClr val="667480"/>
              </a:solidFill>
              <a:latin typeface="Arial" panose="020B0604020202020204" pitchFamily="34" charset="0"/>
              <a:cs typeface="Arial" panose="020B0604020202020204" pitchFamily="34" charset="0"/>
            </a:endParaRPr>
          </a:p>
        </p:txBody>
      </p:sp>
      <p:sp>
        <p:nvSpPr>
          <p:cNvPr id="146" name="Google Shape;146;p19"/>
          <p:cNvSpPr txBox="1">
            <a:spLocks noGrp="1"/>
          </p:cNvSpPr>
          <p:nvPr>
            <p:ph type="body" idx="2"/>
          </p:nvPr>
        </p:nvSpPr>
        <p:spPr>
          <a:xfrm>
            <a:off x="4124999" y="1814708"/>
            <a:ext cx="4718375" cy="170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rgbClr val="F20253"/>
                </a:solidFill>
              </a:rPr>
              <a:t>FFM</a:t>
            </a:r>
          </a:p>
          <a:p>
            <a:pPr marL="342900" indent="-342900"/>
            <a:r>
              <a:rPr lang="en-US" sz="1600" dirty="0">
                <a:solidFill>
                  <a:srgbClr val="667480"/>
                </a:solidFill>
              </a:rPr>
              <a:t>Extract Hour value.</a:t>
            </a:r>
          </a:p>
          <a:p>
            <a:pPr marL="342900" indent="-342900"/>
            <a:r>
              <a:rPr lang="en-US" sz="1600" dirty="0">
                <a:solidFill>
                  <a:srgbClr val="667480"/>
                </a:solidFill>
              </a:rPr>
              <a:t>Extract IP/Device Count: Number of time a Device ID occurrences, etc.</a:t>
            </a:r>
          </a:p>
          <a:p>
            <a:pPr marL="342900" indent="-342900"/>
            <a:r>
              <a:rPr lang="en-US" sz="1600" dirty="0">
                <a:solidFill>
                  <a:srgbClr val="667480"/>
                </a:solidFill>
              </a:rPr>
              <a:t>Extract History click string: “1-0-1-0-0” for each IP and Device pair.</a:t>
            </a:r>
          </a:p>
          <a:p>
            <a:pPr marL="342900" indent="-342900"/>
            <a:r>
              <a:rPr lang="en-US" sz="1600" dirty="0">
                <a:solidFill>
                  <a:srgbClr val="667480"/>
                </a:solidFill>
              </a:rPr>
              <a:t>Hash each feature into 1e6 buckets (1million).</a:t>
            </a:r>
            <a:endParaRPr sz="1600" dirty="0">
              <a:solidFill>
                <a:srgbClr val="667480"/>
              </a:solidFill>
            </a:endParaRPr>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6" name="Google Shape;144;p19">
            <a:extLst>
              <a:ext uri="{FF2B5EF4-FFF2-40B4-BE49-F238E27FC236}">
                <a16:creationId xmlns:a16="http://schemas.microsoft.com/office/drawing/2014/main" id="{1734DA0A-AE02-CC48-9B1F-D6B268D444B8}"/>
              </a:ext>
            </a:extLst>
          </p:cNvPr>
          <p:cNvSpPr txBox="1">
            <a:spLocks/>
          </p:cNvSpPr>
          <p:nvPr/>
        </p:nvSpPr>
        <p:spPr>
          <a:xfrm>
            <a:off x="893700" y="1216589"/>
            <a:ext cx="6703336" cy="7510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buFont typeface="Lato"/>
              <a:buNone/>
            </a:pPr>
            <a:r>
              <a:rPr lang="en-US" dirty="0">
                <a:solidFill>
                  <a:srgbClr val="667480"/>
                </a:solidFill>
                <a:latin typeface="Arial" panose="020B0604020202020204" pitchFamily="34" charset="0"/>
                <a:cs typeface="Arial" panose="020B0604020202020204" pitchFamily="34" charset="0"/>
              </a:rPr>
              <a:t>For each Algorithm, we processed input data as below:</a:t>
            </a:r>
          </a:p>
        </p:txBody>
      </p:sp>
    </p:spTree>
    <p:extLst>
      <p:ext uri="{BB962C8B-B14F-4D97-AF65-F5344CB8AC3E}">
        <p14:creationId xmlns:p14="http://schemas.microsoft.com/office/powerpoint/2010/main" val="763596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r>
              <a:rPr lang="en-US" dirty="0">
                <a:solidFill>
                  <a:srgbClr val="667480"/>
                </a:solidFill>
                <a:latin typeface="Arial" panose="020B0604020202020204" pitchFamily="34" charset="0"/>
                <a:cs typeface="Arial" panose="020B0604020202020204" pitchFamily="34" charset="0"/>
              </a:rPr>
              <a:t>Metrics</a:t>
            </a:r>
            <a:endParaRPr b="1" dirty="0">
              <a:solidFill>
                <a:srgbClr val="66748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25" name="Google Shape;125;p17"/>
              <p:cNvSpPr txBox="1">
                <a:spLocks noGrp="1"/>
              </p:cNvSpPr>
              <p:nvPr>
                <p:ph type="body" idx="1"/>
              </p:nvPr>
            </p:nvSpPr>
            <p:spPr>
              <a:xfrm>
                <a:off x="425885" y="1373588"/>
                <a:ext cx="8254651" cy="3552300"/>
              </a:xfrm>
              <a:prstGeom prst="rect">
                <a:avLst/>
              </a:prstGeom>
            </p:spPr>
            <p:txBody>
              <a:bodyPr spcFirstLastPara="1" wrap="square" lIns="91425" tIns="91425" rIns="91425" bIns="91425" anchor="t" anchorCtr="0">
                <a:noAutofit/>
              </a:bodyPr>
              <a:lstStyle/>
              <a:p>
                <a:r>
                  <a:rPr lang="en-US" sz="1600" dirty="0"/>
                  <a:t>We use the same metric as in Kaggle Competition for comparison. It is Logarithmic loss.</a:t>
                </a:r>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𝑙𝑜𝑠𝑠</m:t>
                      </m:r>
                      <m:r>
                        <a:rPr lang="en-US" sz="1600" i="1">
                          <a:latin typeface="Cambria Math" panose="02040503050406030204" pitchFamily="18" charset="0"/>
                        </a:rPr>
                        <m:t>=−{</m:t>
                      </m:r>
                      <m:r>
                        <a:rPr lang="en-US" sz="1600" i="1">
                          <a:latin typeface="Cambria Math" panose="02040503050406030204" pitchFamily="18" charset="0"/>
                        </a:rPr>
                        <m:t>𝑦𝑙𝑜𝑔</m:t>
                      </m:r>
                      <m:d>
                        <m:dPr>
                          <m:ctrlPr>
                            <a:rPr lang="en-US" sz="1600" i="1">
                              <a:latin typeface="Cambria Math" panose="02040503050406030204" pitchFamily="18" charset="0"/>
                            </a:rPr>
                          </m:ctrlPr>
                        </m:dPr>
                        <m:e>
                          <m:r>
                            <a:rPr lang="en-US" sz="1600" i="1">
                              <a:latin typeface="Cambria Math" panose="02040503050406030204" pitchFamily="18" charset="0"/>
                            </a:rPr>
                            <m:t>𝑝</m:t>
                          </m:r>
                        </m:e>
                      </m:d>
                      <m:r>
                        <a:rPr lang="en-US" sz="1600" i="1">
                          <a:latin typeface="Cambria Math" panose="02040503050406030204" pitchFamily="18" charset="0"/>
                        </a:rPr>
                        <m:t>+</m:t>
                      </m:r>
                      <m:d>
                        <m:dPr>
                          <m:ctrlPr>
                            <a:rPr lang="en-US" sz="1600" i="1">
                              <a:latin typeface="Cambria Math" panose="02040503050406030204" pitchFamily="18" charset="0"/>
                            </a:rPr>
                          </m:ctrlPr>
                        </m:dPr>
                        <m:e>
                          <m:r>
                            <a:rPr lang="en-US" sz="1600" i="1">
                              <a:latin typeface="Cambria Math" panose="02040503050406030204" pitchFamily="18" charset="0"/>
                            </a:rPr>
                            <m:t>1−</m:t>
                          </m:r>
                          <m:r>
                            <a:rPr lang="en-US" sz="1600" i="1">
                              <a:latin typeface="Cambria Math" panose="02040503050406030204" pitchFamily="18" charset="0"/>
                            </a:rPr>
                            <m:t>𝑦</m:t>
                          </m:r>
                        </m:e>
                      </m:d>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1−</m:t>
                              </m:r>
                              <m:r>
                                <a:rPr lang="en-US" sz="1600" i="1">
                                  <a:latin typeface="Cambria Math" panose="02040503050406030204" pitchFamily="18" charset="0"/>
                                </a:rPr>
                                <m:t>𝑝</m:t>
                              </m:r>
                            </m:e>
                          </m:d>
                        </m:e>
                      </m:func>
                      <m:r>
                        <a:rPr lang="en-US" sz="1600" i="1">
                          <a:latin typeface="Cambria Math" panose="02040503050406030204" pitchFamily="18" charset="0"/>
                        </a:rPr>
                        <m:t>}</m:t>
                      </m:r>
                    </m:oMath>
                  </m:oMathPara>
                </a14:m>
                <a:endParaRPr lang="en-US" sz="1600" dirty="0"/>
              </a:p>
              <a:p>
                <a:pPr marL="914400" lvl="2" indent="0">
                  <a:buNone/>
                </a:pPr>
                <a:r>
                  <a:rPr lang="en-US" sz="1600" dirty="0"/>
                  <a:t>Where:</a:t>
                </a:r>
              </a:p>
              <a:p>
                <a:pPr marL="914400" lvl="2" indent="0">
                  <a:buNone/>
                </a:pPr>
                <a14:m>
                  <m:oMath xmlns:m="http://schemas.openxmlformats.org/officeDocument/2006/math">
                    <m:r>
                      <a:rPr lang="en-US" sz="1600" i="1">
                        <a:latin typeface="Cambria Math" panose="02040503050406030204" pitchFamily="18" charset="0"/>
                      </a:rPr>
                      <m:t>𝑦</m:t>
                    </m:r>
                    <m:r>
                      <a:rPr lang="en-US" sz="1600" i="1">
                        <a:latin typeface="Cambria Math" panose="02040503050406030204" pitchFamily="18" charset="0"/>
                        <a:ea typeface="Cambria Math" panose="02040503050406030204" pitchFamily="18" charset="0"/>
                      </a:rPr>
                      <m:t>∈</m:t>
                    </m:r>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0,1</m:t>
                        </m:r>
                      </m:e>
                    </m:d>
                    <m:r>
                      <a:rPr lang="en-US" sz="1600" i="1">
                        <a:latin typeface="Cambria Math" panose="02040503050406030204" pitchFamily="18" charset="0"/>
                        <a:ea typeface="Cambria Math" panose="02040503050406030204" pitchFamily="18" charset="0"/>
                      </a:rPr>
                      <m:t>~</m:t>
                    </m:r>
                  </m:oMath>
                </a14:m>
                <a:r>
                  <a:rPr lang="en-US" sz="1600" dirty="0"/>
                  <a:t>True label (Click/No-Click)</a:t>
                </a:r>
              </a:p>
              <a:p>
                <a:pPr marL="914400" lvl="2" indent="0">
                  <a:buNone/>
                </a:pPr>
                <a14:m>
                  <m:oMath xmlns:m="http://schemas.openxmlformats.org/officeDocument/2006/math">
                    <m:r>
                      <a:rPr lang="en-US" sz="1600" i="1">
                        <a:latin typeface="Cambria Math" panose="02040503050406030204" pitchFamily="18" charset="0"/>
                      </a:rPr>
                      <m:t>𝑝</m:t>
                    </m:r>
                    <m:r>
                      <a:rPr lang="en-US" sz="1600" i="1">
                        <a:latin typeface="Cambria Math" panose="02040503050406030204" pitchFamily="18" charset="0"/>
                        <a:ea typeface="Cambria Math" panose="02040503050406030204" pitchFamily="18" charset="0"/>
                      </a:rPr>
                      <m:t>∈</m:t>
                    </m:r>
                    <m:d>
                      <m:dPr>
                        <m:begChr m:val="["/>
                        <m:endChr m:val="]"/>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0~1</m:t>
                        </m:r>
                      </m:e>
                    </m:d>
                    <m:r>
                      <a:rPr lang="en-US" sz="1600" i="1">
                        <a:latin typeface="Cambria Math" panose="02040503050406030204" pitchFamily="18" charset="0"/>
                        <a:ea typeface="Cambria Math" panose="02040503050406030204" pitchFamily="18" charset="0"/>
                      </a:rPr>
                      <m:t>~</m:t>
                    </m:r>
                  </m:oMath>
                </a14:m>
                <a:r>
                  <a:rPr lang="en-US" sz="1600" dirty="0"/>
                  <a:t>Predicted value</a:t>
                </a:r>
              </a:p>
              <a:p>
                <a:r>
                  <a:rPr lang="en-JP" sz="1600" dirty="0"/>
                  <a:t>We will report Private Score of each algorithm against winning Private score. Comparison is helpful to see performance of algorithm in practice.</a:t>
                </a:r>
              </a:p>
              <a:p>
                <a:r>
                  <a:rPr lang="en-JP" sz="1600" i="1" dirty="0"/>
                  <a:t>Notice</a:t>
                </a:r>
                <a:r>
                  <a:rPr lang="en-JP" sz="1600" dirty="0"/>
                  <a:t>: Winning solutions from Kaggle are heavy ensemble from more than 1 model. But Ensemble is not easy to used in practice. That is why we use only single model in this project.</a:t>
                </a:r>
              </a:p>
            </p:txBody>
          </p:sp>
        </mc:Choice>
        <mc:Fallback xmlns="">
          <p:sp>
            <p:nvSpPr>
              <p:cNvPr id="125" name="Google Shape;125;p17"/>
              <p:cNvSpPr txBox="1">
                <a:spLocks noGrp="1" noRot="1" noChangeAspect="1" noMove="1" noResize="1" noEditPoints="1" noAdjustHandles="1" noChangeArrowheads="1" noChangeShapeType="1" noTextEdit="1"/>
              </p:cNvSpPr>
              <p:nvPr>
                <p:ph type="body" idx="1"/>
              </p:nvPr>
            </p:nvSpPr>
            <p:spPr>
              <a:xfrm>
                <a:off x="425885" y="1373588"/>
                <a:ext cx="8254651" cy="3552300"/>
              </a:xfrm>
              <a:prstGeom prst="rect">
                <a:avLst/>
              </a:prstGeom>
              <a:blipFill>
                <a:blip r:embed="rId3"/>
                <a:stretch>
                  <a:fillRect/>
                </a:stretch>
              </a:blipFill>
            </p:spPr>
            <p:txBody>
              <a:bodyPr/>
              <a:lstStyle/>
              <a:p>
                <a:r>
                  <a:rPr lang="en-JP">
                    <a:noFill/>
                  </a:rPr>
                  <a:t> </a:t>
                </a:r>
              </a:p>
            </p:txBody>
          </p:sp>
        </mc:Fallback>
      </mc:AlternateContent>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2512962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r>
              <a:rPr lang="en-US" dirty="0">
                <a:solidFill>
                  <a:srgbClr val="667480"/>
                </a:solidFill>
                <a:latin typeface="Arial" panose="020B0604020202020204" pitchFamily="34" charset="0"/>
                <a:cs typeface="Arial" panose="020B0604020202020204" pitchFamily="34" charset="0"/>
              </a:rPr>
              <a:t>Hardware</a:t>
            </a:r>
            <a:endParaRPr b="1" dirty="0">
              <a:solidFill>
                <a:srgbClr val="667480"/>
              </a:solidFill>
              <a:latin typeface="Arial" panose="020B0604020202020204" pitchFamily="34" charset="0"/>
              <a:cs typeface="Arial" panose="020B0604020202020204" pitchFamily="34" charset="0"/>
            </a:endParaRPr>
          </a:p>
        </p:txBody>
      </p:sp>
      <p:sp>
        <p:nvSpPr>
          <p:cNvPr id="125" name="Google Shape;125;p17"/>
          <p:cNvSpPr txBox="1">
            <a:spLocks noGrp="1"/>
          </p:cNvSpPr>
          <p:nvPr>
            <p:ph type="body" idx="1"/>
          </p:nvPr>
        </p:nvSpPr>
        <p:spPr>
          <a:xfrm>
            <a:off x="425885" y="1373588"/>
            <a:ext cx="8254651" cy="3552300"/>
          </a:xfrm>
          <a:prstGeom prst="rect">
            <a:avLst/>
          </a:prstGeom>
        </p:spPr>
        <p:txBody>
          <a:bodyPr spcFirstLastPara="1" wrap="square" lIns="91425" tIns="91425" rIns="91425" bIns="91425" anchor="t" anchorCtr="0">
            <a:noAutofit/>
          </a:bodyPr>
          <a:lstStyle/>
          <a:p>
            <a:r>
              <a:rPr lang="en-JP" sz="1600" dirty="0"/>
              <a:t>We use AWS EC2 to train our model. There are 2 instances type used to train model: </a:t>
            </a:r>
          </a:p>
          <a:p>
            <a:pPr lvl="1"/>
            <a:r>
              <a:rPr lang="en-US" sz="1600" dirty="0"/>
              <a:t>GPU instance: G4dn.xlarge, 4CPU, 16GB RAM, 16GB GPU Memory.</a:t>
            </a:r>
          </a:p>
          <a:p>
            <a:pPr lvl="1"/>
            <a:r>
              <a:rPr lang="en-US" sz="1600" dirty="0"/>
              <a:t>CPU instance: C</a:t>
            </a:r>
            <a:r>
              <a:rPr lang="en-JP" sz="1600" dirty="0"/>
              <a:t>5.2xlarge, 8CPU, 16GB RAM.</a:t>
            </a:r>
          </a:p>
          <a:p>
            <a:r>
              <a:rPr lang="en-JP" sz="1600" dirty="0"/>
              <a:t>For </a:t>
            </a:r>
            <a:r>
              <a:rPr lang="en-US" sz="1600" dirty="0">
                <a:solidFill>
                  <a:srgbClr val="2085C5"/>
                </a:solidFill>
              </a:rPr>
              <a:t>FTRL-Proximal and FFM</a:t>
            </a:r>
            <a:r>
              <a:rPr lang="en-US" sz="1600" dirty="0"/>
              <a:t>, we use </a:t>
            </a:r>
            <a:r>
              <a:rPr lang="en-US" sz="1600" dirty="0">
                <a:solidFill>
                  <a:srgbClr val="2085C5"/>
                </a:solidFill>
              </a:rPr>
              <a:t>CPU</a:t>
            </a:r>
            <a:r>
              <a:rPr lang="en-US" sz="1600" dirty="0"/>
              <a:t> instance.</a:t>
            </a: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678813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r>
              <a:rPr lang="en-US" dirty="0">
                <a:solidFill>
                  <a:srgbClr val="667480"/>
                </a:solidFill>
                <a:latin typeface="Arial" panose="020B0604020202020204" pitchFamily="34" charset="0"/>
                <a:cs typeface="Arial" panose="020B0604020202020204" pitchFamily="34" charset="0"/>
              </a:rPr>
              <a:t>Results</a:t>
            </a:r>
            <a:endParaRPr b="1" dirty="0">
              <a:solidFill>
                <a:srgbClr val="667480"/>
              </a:solidFill>
              <a:latin typeface="Arial" panose="020B0604020202020204" pitchFamily="34" charset="0"/>
              <a:cs typeface="Arial" panose="020B0604020202020204" pitchFamily="34" charset="0"/>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graphicFrame>
        <p:nvGraphicFramePr>
          <p:cNvPr id="6" name="Google Shape;199;p24">
            <a:extLst>
              <a:ext uri="{FF2B5EF4-FFF2-40B4-BE49-F238E27FC236}">
                <a16:creationId xmlns:a16="http://schemas.microsoft.com/office/drawing/2014/main" id="{0635D71B-E4E7-3E46-A194-7F673F96C771}"/>
              </a:ext>
            </a:extLst>
          </p:cNvPr>
          <p:cNvGraphicFramePr/>
          <p:nvPr>
            <p:extLst>
              <p:ext uri="{D42A27DB-BD31-4B8C-83A1-F6EECF244321}">
                <p14:modId xmlns:p14="http://schemas.microsoft.com/office/powerpoint/2010/main" val="160280491"/>
              </p:ext>
            </p:extLst>
          </p:nvPr>
        </p:nvGraphicFramePr>
        <p:xfrm>
          <a:off x="952500" y="1564481"/>
          <a:ext cx="7239000" cy="2129790"/>
        </p:xfrm>
        <a:graphic>
          <a:graphicData uri="http://schemas.openxmlformats.org/drawingml/2006/table">
            <a:tbl>
              <a:tblPr>
                <a:noFill/>
                <a:tableStyleId>{3F7E8505-F9CD-4B43-A523-38F769515F02}</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1022919684"/>
                    </a:ext>
                  </a:extLst>
                </a:gridCol>
              </a:tblGrid>
              <a:tr h="501025">
                <a:tc>
                  <a:txBody>
                    <a:bodyPr/>
                    <a:lstStyle/>
                    <a:p>
                      <a:pPr marL="0" lvl="0" indent="0" algn="l" rtl="0">
                        <a:spcBef>
                          <a:spcPts val="0"/>
                        </a:spcBef>
                        <a:spcAft>
                          <a:spcPts val="0"/>
                        </a:spcAft>
                        <a:buNone/>
                      </a:pPr>
                      <a:endParaRPr sz="1600" b="1" dirty="0">
                        <a:solidFill>
                          <a:srgbClr val="667480"/>
                        </a:solidFill>
                        <a:latin typeface="Arial" panose="020B0604020202020204" pitchFamily="34" charset="0"/>
                        <a:ea typeface="Raleway"/>
                        <a:cs typeface="Arial" panose="020B0604020202020204" pitchFamily="34" charset="0"/>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gridSpan="2">
                  <a:txBody>
                    <a:bodyPr/>
                    <a:lstStyle/>
                    <a:p>
                      <a:pPr marL="0" lvl="0" indent="0" algn="ctr" rtl="0">
                        <a:spcBef>
                          <a:spcPts val="0"/>
                        </a:spcBef>
                        <a:spcAft>
                          <a:spcPts val="0"/>
                        </a:spcAft>
                        <a:buNone/>
                      </a:pPr>
                      <a:r>
                        <a:rPr lang="en" sz="1800" dirty="0" err="1">
                          <a:solidFill>
                            <a:srgbClr val="F20253"/>
                          </a:solidFill>
                          <a:latin typeface="Arial" panose="020B0604020202020204" pitchFamily="34" charset="0"/>
                          <a:ea typeface="Raleway"/>
                          <a:cs typeface="Arial" panose="020B0604020202020204" pitchFamily="34" charset="0"/>
                          <a:sym typeface="Raleway"/>
                        </a:rPr>
                        <a:t>Avazu</a:t>
                      </a:r>
                      <a:r>
                        <a:rPr lang="en" sz="1800" dirty="0">
                          <a:solidFill>
                            <a:srgbClr val="F20253"/>
                          </a:solidFill>
                          <a:latin typeface="Arial" panose="020B0604020202020204" pitchFamily="34" charset="0"/>
                          <a:ea typeface="Raleway"/>
                          <a:cs typeface="Arial" panose="020B0604020202020204" pitchFamily="34" charset="0"/>
                          <a:sym typeface="Raleway"/>
                        </a:rPr>
                        <a:t> CTR</a:t>
                      </a:r>
                      <a:endParaRPr sz="1800" dirty="0">
                        <a:solidFill>
                          <a:srgbClr val="F20253"/>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hMerge="1">
                  <a:txBody>
                    <a:bodyPr/>
                    <a:lstStyle/>
                    <a:p>
                      <a:pPr marL="0" lvl="0" indent="0" algn="ctr" rtl="0">
                        <a:spcBef>
                          <a:spcPts val="0"/>
                        </a:spcBef>
                        <a:spcAft>
                          <a:spcPts val="0"/>
                        </a:spcAft>
                        <a:buNone/>
                      </a:pPr>
                      <a:endParaRPr sz="11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gridSpan="2">
                  <a:txBody>
                    <a:bodyPr/>
                    <a:lstStyle/>
                    <a:p>
                      <a:pPr marL="0" lvl="0" indent="0" algn="ctr" rtl="0">
                        <a:spcBef>
                          <a:spcPts val="0"/>
                        </a:spcBef>
                        <a:spcAft>
                          <a:spcPts val="0"/>
                        </a:spcAft>
                        <a:buNone/>
                      </a:pPr>
                      <a:r>
                        <a:rPr lang="en-US" sz="1800" dirty="0">
                          <a:solidFill>
                            <a:srgbClr val="2085C5"/>
                          </a:solidFill>
                          <a:latin typeface="Arial" panose="020B0604020202020204" pitchFamily="34" charset="0"/>
                          <a:ea typeface="Raleway"/>
                          <a:cs typeface="Arial" panose="020B0604020202020204" pitchFamily="34" charset="0"/>
                          <a:sym typeface="Raleway"/>
                        </a:rPr>
                        <a:t>Dataset 2</a:t>
                      </a:r>
                      <a:endParaRPr sz="1800" dirty="0">
                        <a:solidFill>
                          <a:srgbClr val="2085C5"/>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tc hMerge="1">
                  <a:txBody>
                    <a:bodyPr/>
                    <a:lstStyle/>
                    <a:p>
                      <a:pPr marL="0" lvl="0" indent="0" algn="ctr" rtl="0">
                        <a:spcBef>
                          <a:spcPts val="0"/>
                        </a:spcBef>
                        <a:spcAft>
                          <a:spcPts val="0"/>
                        </a:spcAft>
                        <a:buNone/>
                      </a:pPr>
                      <a:endParaRPr sz="11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501025">
                <a:tc>
                  <a:txBody>
                    <a:bodyPr/>
                    <a:lstStyle/>
                    <a:p>
                      <a:pPr marL="0" lvl="0" indent="0" algn="l" rtl="0">
                        <a:spcBef>
                          <a:spcPts val="0"/>
                        </a:spcBef>
                        <a:spcAft>
                          <a:spcPts val="0"/>
                        </a:spcAft>
                        <a:buNone/>
                      </a:pPr>
                      <a:endParaRPr sz="1600" b="1" dirty="0">
                        <a:solidFill>
                          <a:srgbClr val="667480"/>
                        </a:solidFill>
                        <a:latin typeface="Arial" panose="020B0604020202020204" pitchFamily="34" charset="0"/>
                        <a:ea typeface="Raleway"/>
                        <a:cs typeface="Arial" panose="020B0604020202020204" pitchFamily="34" charset="0"/>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rgbClr val="F20253"/>
                          </a:solidFill>
                          <a:latin typeface="Arial" panose="020B0604020202020204" pitchFamily="34" charset="0"/>
                          <a:ea typeface="Raleway"/>
                          <a:cs typeface="Arial" panose="020B0604020202020204" pitchFamily="34" charset="0"/>
                          <a:sym typeface="Raleway"/>
                        </a:rPr>
                        <a:t>Our score</a:t>
                      </a:r>
                      <a:endParaRPr sz="1200" dirty="0">
                        <a:solidFill>
                          <a:srgbClr val="F20253"/>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rgbClr val="F20253"/>
                          </a:solidFill>
                          <a:latin typeface="Arial" panose="020B0604020202020204" pitchFamily="34" charset="0"/>
                          <a:ea typeface="Raleway"/>
                          <a:cs typeface="Arial" panose="020B0604020202020204" pitchFamily="34" charset="0"/>
                          <a:sym typeface="Raleway"/>
                        </a:rPr>
                        <a:t>1</a:t>
                      </a:r>
                      <a:r>
                        <a:rPr lang="en-US" sz="1200" baseline="30000" dirty="0">
                          <a:solidFill>
                            <a:srgbClr val="F20253"/>
                          </a:solidFill>
                          <a:latin typeface="Arial" panose="020B0604020202020204" pitchFamily="34" charset="0"/>
                          <a:ea typeface="Raleway"/>
                          <a:cs typeface="Arial" panose="020B0604020202020204" pitchFamily="34" charset="0"/>
                          <a:sym typeface="Raleway"/>
                        </a:rPr>
                        <a:t>st</a:t>
                      </a:r>
                      <a:r>
                        <a:rPr lang="en-US" sz="1200" dirty="0">
                          <a:solidFill>
                            <a:srgbClr val="F20253"/>
                          </a:solidFill>
                          <a:latin typeface="Arial" panose="020B0604020202020204" pitchFamily="34" charset="0"/>
                          <a:ea typeface="Raleway"/>
                          <a:cs typeface="Arial" panose="020B0604020202020204" pitchFamily="34" charset="0"/>
                          <a:sym typeface="Raleway"/>
                        </a:rPr>
                        <a:t> Winning Score</a:t>
                      </a:r>
                      <a:endParaRPr sz="1200" dirty="0">
                        <a:solidFill>
                          <a:srgbClr val="F20253"/>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rgbClr val="2085C5"/>
                          </a:solidFill>
                          <a:latin typeface="Arial" panose="020B0604020202020204" pitchFamily="34" charset="0"/>
                          <a:ea typeface="Raleway"/>
                          <a:cs typeface="Arial" panose="020B0604020202020204" pitchFamily="34" charset="0"/>
                          <a:sym typeface="Raleway"/>
                        </a:rPr>
                        <a:t>Our score</a:t>
                      </a:r>
                      <a:endParaRPr sz="1200" dirty="0">
                        <a:solidFill>
                          <a:srgbClr val="2085C5"/>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rgbClr val="2085C5"/>
                          </a:solidFill>
                          <a:latin typeface="Arial" panose="020B0604020202020204" pitchFamily="34" charset="0"/>
                          <a:ea typeface="Raleway"/>
                          <a:cs typeface="Arial" panose="020B0604020202020204" pitchFamily="34" charset="0"/>
                          <a:sym typeface="Raleway"/>
                        </a:rPr>
                        <a:t>1</a:t>
                      </a:r>
                      <a:r>
                        <a:rPr lang="en-US" sz="1200" baseline="30000" dirty="0">
                          <a:solidFill>
                            <a:srgbClr val="2085C5"/>
                          </a:solidFill>
                          <a:latin typeface="Arial" panose="020B0604020202020204" pitchFamily="34" charset="0"/>
                          <a:ea typeface="Raleway"/>
                          <a:cs typeface="Arial" panose="020B0604020202020204" pitchFamily="34" charset="0"/>
                          <a:sym typeface="Raleway"/>
                        </a:rPr>
                        <a:t>st</a:t>
                      </a:r>
                      <a:r>
                        <a:rPr lang="en-US" sz="1200" dirty="0">
                          <a:solidFill>
                            <a:srgbClr val="2085C5"/>
                          </a:solidFill>
                          <a:latin typeface="Arial" panose="020B0604020202020204" pitchFamily="34" charset="0"/>
                          <a:ea typeface="Raleway"/>
                          <a:cs typeface="Arial" panose="020B0604020202020204" pitchFamily="34" charset="0"/>
                          <a:sym typeface="Raleway"/>
                        </a:rPr>
                        <a:t> Winning Score</a:t>
                      </a:r>
                      <a:endParaRPr sz="1200" dirty="0">
                        <a:solidFill>
                          <a:srgbClr val="2085C5"/>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4162543468"/>
                  </a:ext>
                </a:extLst>
              </a:tr>
              <a:tr h="501025">
                <a:tc>
                  <a:txBody>
                    <a:bodyPr/>
                    <a:lstStyle/>
                    <a:p>
                      <a:pPr marL="0" lvl="0" indent="0" algn="r" rtl="0">
                        <a:spcBef>
                          <a:spcPts val="0"/>
                        </a:spcBef>
                        <a:spcAft>
                          <a:spcPts val="0"/>
                        </a:spcAft>
                        <a:buNone/>
                      </a:pPr>
                      <a:r>
                        <a:rPr lang="en" sz="1600" b="1" dirty="0">
                          <a:solidFill>
                            <a:srgbClr val="667480"/>
                          </a:solidFill>
                          <a:latin typeface="Arial" panose="020B0604020202020204" pitchFamily="34" charset="0"/>
                          <a:ea typeface="Raleway"/>
                          <a:cs typeface="Arial" panose="020B0604020202020204" pitchFamily="34" charset="0"/>
                          <a:sym typeface="Raleway"/>
                        </a:rPr>
                        <a:t>FTLR</a:t>
                      </a:r>
                      <a:endParaRPr sz="1600" b="1" dirty="0">
                        <a:solidFill>
                          <a:srgbClr val="667480"/>
                        </a:solidFill>
                        <a:latin typeface="Arial" panose="020B0604020202020204" pitchFamily="34" charset="0"/>
                        <a:ea typeface="Raleway"/>
                        <a:cs typeface="Arial" panose="020B0604020202020204" pitchFamily="34" charset="0"/>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F20253"/>
                          </a:solidFill>
                          <a:latin typeface="Arial" panose="020B0604020202020204" pitchFamily="34" charset="0"/>
                          <a:ea typeface="Lato"/>
                          <a:cs typeface="Arial" panose="020B0604020202020204" pitchFamily="34" charset="0"/>
                          <a:sym typeface="Lato"/>
                        </a:rPr>
                        <a:t>0.396</a:t>
                      </a:r>
                    </a:p>
                    <a:p>
                      <a:pPr marL="0" lvl="0" indent="0" algn="ctr" rtl="0">
                        <a:spcBef>
                          <a:spcPts val="0"/>
                        </a:spcBef>
                        <a:spcAft>
                          <a:spcPts val="0"/>
                        </a:spcAft>
                        <a:buNone/>
                      </a:pPr>
                      <a:r>
                        <a:rPr lang="en" sz="1400" b="1" dirty="0">
                          <a:solidFill>
                            <a:srgbClr val="F20253"/>
                          </a:solidFill>
                          <a:latin typeface="Arial" panose="020B0604020202020204" pitchFamily="34" charset="0"/>
                          <a:ea typeface="Lato"/>
                          <a:cs typeface="Arial" panose="020B0604020202020204" pitchFamily="34" charset="0"/>
                          <a:sym typeface="Lato"/>
                        </a:rPr>
                        <a:t>Top 900th</a:t>
                      </a:r>
                      <a:endParaRPr sz="1400" b="1" dirty="0">
                        <a:solidFill>
                          <a:srgbClr val="F20253"/>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F20253"/>
                          </a:solidFill>
                          <a:latin typeface="Arial" panose="020B0604020202020204" pitchFamily="34" charset="0"/>
                          <a:ea typeface="Lato"/>
                          <a:cs typeface="Arial" panose="020B0604020202020204" pitchFamily="34" charset="0"/>
                          <a:sym typeface="Lato"/>
                        </a:rPr>
                        <a:t>0.379</a:t>
                      </a:r>
                      <a:endParaRPr sz="1400" b="1" dirty="0">
                        <a:solidFill>
                          <a:srgbClr val="F20253"/>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085C5"/>
                          </a:solidFill>
                          <a:latin typeface="Arial" panose="020B0604020202020204" pitchFamily="34" charset="0"/>
                          <a:ea typeface="Lato"/>
                          <a:cs typeface="Arial" panose="020B0604020202020204" pitchFamily="34" charset="0"/>
                          <a:sym typeface="Lato"/>
                        </a:rPr>
                        <a:t>###</a:t>
                      </a:r>
                      <a:endParaRPr sz="1400" b="1" dirty="0">
                        <a:solidFill>
                          <a:srgbClr val="2085C5"/>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085C5"/>
                          </a:solidFill>
                          <a:latin typeface="Arial" panose="020B0604020202020204" pitchFamily="34" charset="0"/>
                          <a:ea typeface="Lato"/>
                          <a:cs typeface="Arial" panose="020B0604020202020204" pitchFamily="34" charset="0"/>
                          <a:sym typeface="Lato"/>
                        </a:rPr>
                        <a:t>###</a:t>
                      </a:r>
                      <a:endParaRPr sz="1400" b="1" dirty="0">
                        <a:solidFill>
                          <a:srgbClr val="2085C5"/>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501025">
                <a:tc>
                  <a:txBody>
                    <a:bodyPr/>
                    <a:lstStyle/>
                    <a:p>
                      <a:pPr marL="0" lvl="0" indent="0" algn="r" rtl="0">
                        <a:spcBef>
                          <a:spcPts val="0"/>
                        </a:spcBef>
                        <a:spcAft>
                          <a:spcPts val="0"/>
                        </a:spcAft>
                        <a:buNone/>
                      </a:pPr>
                      <a:r>
                        <a:rPr lang="en" sz="1600" b="1" dirty="0">
                          <a:solidFill>
                            <a:srgbClr val="667480"/>
                          </a:solidFill>
                          <a:latin typeface="Arial" panose="020B0604020202020204" pitchFamily="34" charset="0"/>
                          <a:ea typeface="Raleway"/>
                          <a:cs typeface="Arial" panose="020B0604020202020204" pitchFamily="34" charset="0"/>
                          <a:sym typeface="Raleway"/>
                        </a:rPr>
                        <a:t>FFM</a:t>
                      </a:r>
                      <a:endParaRPr sz="1600" b="1" dirty="0">
                        <a:solidFill>
                          <a:srgbClr val="667480"/>
                        </a:solidFill>
                        <a:latin typeface="Arial" panose="020B0604020202020204" pitchFamily="34" charset="0"/>
                        <a:ea typeface="Raleway"/>
                        <a:cs typeface="Arial" panose="020B0604020202020204" pitchFamily="34" charset="0"/>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F20253"/>
                          </a:solidFill>
                          <a:latin typeface="Arial" panose="020B0604020202020204" pitchFamily="34" charset="0"/>
                          <a:ea typeface="Lato"/>
                          <a:cs typeface="Arial" panose="020B0604020202020204" pitchFamily="34" charset="0"/>
                          <a:sym typeface="Lato"/>
                        </a:rPr>
                        <a:t>0.384</a:t>
                      </a:r>
                    </a:p>
                    <a:p>
                      <a:pPr marL="0" lvl="0" indent="0" algn="ctr" rtl="0">
                        <a:spcBef>
                          <a:spcPts val="0"/>
                        </a:spcBef>
                        <a:spcAft>
                          <a:spcPts val="0"/>
                        </a:spcAft>
                        <a:buNone/>
                      </a:pPr>
                      <a:r>
                        <a:rPr lang="en" sz="1400" b="1" dirty="0">
                          <a:solidFill>
                            <a:srgbClr val="F20253"/>
                          </a:solidFill>
                          <a:latin typeface="Arial" panose="020B0604020202020204" pitchFamily="34" charset="0"/>
                          <a:ea typeface="Lato"/>
                          <a:cs typeface="Arial" panose="020B0604020202020204" pitchFamily="34" charset="0"/>
                          <a:sym typeface="Lato"/>
                        </a:rPr>
                        <a:t>Top 11th</a:t>
                      </a:r>
                      <a:endParaRPr sz="1400" b="1" dirty="0">
                        <a:solidFill>
                          <a:srgbClr val="F20253"/>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F20253"/>
                          </a:solidFill>
                          <a:latin typeface="Arial" panose="020B0604020202020204" pitchFamily="34" charset="0"/>
                          <a:ea typeface="Lato"/>
                          <a:cs typeface="Arial" panose="020B0604020202020204" pitchFamily="34" charset="0"/>
                          <a:sym typeface="Lato"/>
                        </a:rPr>
                        <a:t>0.379</a:t>
                      </a:r>
                      <a:endParaRPr sz="1400" b="1" dirty="0">
                        <a:solidFill>
                          <a:srgbClr val="F20253"/>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085C5"/>
                          </a:solidFill>
                          <a:latin typeface="Arial" panose="020B0604020202020204" pitchFamily="34" charset="0"/>
                          <a:ea typeface="Lato"/>
                          <a:cs typeface="Arial" panose="020B0604020202020204" pitchFamily="34" charset="0"/>
                          <a:sym typeface="Lato"/>
                        </a:rPr>
                        <a:t>###</a:t>
                      </a:r>
                    </a:p>
                  </a:txBody>
                  <a:tcPr marL="91425" marR="91425" marT="68575" marB="68575" anchor="ctr">
                    <a:lnL w="9525" cap="flat" cmpd="sng">
                      <a:solidFill>
                        <a:srgbClr val="2185C5">
                          <a:alpha val="0"/>
                        </a:srgbClr>
                      </a:solidFill>
                      <a:prstDash val="solid"/>
                      <a:round/>
                      <a:headEnd type="none" w="sm" len="sm"/>
                      <a:tailEnd type="none" w="sm" len="sm"/>
                    </a:lnL>
                    <a:lnR w="9525" cap="flat" cmpd="sng" algn="ctr">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rgbClr val="2085C5"/>
                          </a:solidFill>
                          <a:latin typeface="Arial" panose="020B0604020202020204" pitchFamily="34" charset="0"/>
                          <a:ea typeface="Lato"/>
                          <a:cs typeface="Arial" panose="020B0604020202020204" pitchFamily="34" charset="0"/>
                          <a:sym typeface="Lato"/>
                        </a:rPr>
                        <a:t>###</a:t>
                      </a:r>
                    </a:p>
                  </a:txBody>
                  <a:tcPr marL="91425" marR="91425" marT="68575" marB="6857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7" name="Google Shape;423;p37">
            <a:extLst>
              <a:ext uri="{FF2B5EF4-FFF2-40B4-BE49-F238E27FC236}">
                <a16:creationId xmlns:a16="http://schemas.microsoft.com/office/drawing/2014/main" id="{C9BDA17F-738E-D440-9B4B-0A9D6F97576B}"/>
              </a:ext>
            </a:extLst>
          </p:cNvPr>
          <p:cNvSpPr/>
          <p:nvPr/>
        </p:nvSpPr>
        <p:spPr>
          <a:xfrm>
            <a:off x="3517581" y="3332014"/>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1270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4.</a:t>
            </a:r>
            <a:endParaRPr sz="7200" dirty="0">
              <a:solidFill>
                <a:schemeClr val="accent2"/>
              </a:solidFill>
            </a:endParaRPr>
          </a:p>
          <a:p>
            <a:pPr marL="0" lvl="0" indent="0" algn="ctr" rtl="0">
              <a:spcBef>
                <a:spcPts val="0"/>
              </a:spcBef>
              <a:spcAft>
                <a:spcPts val="0"/>
              </a:spcAft>
              <a:buNone/>
            </a:pPr>
            <a:r>
              <a:rPr lang="en" dirty="0"/>
              <a:t>Conclusion</a:t>
            </a:r>
            <a:endParaRPr dirty="0"/>
          </a:p>
        </p:txBody>
      </p:sp>
      <p:sp>
        <p:nvSpPr>
          <p:cNvPr id="113" name="Google Shape;113;p15"/>
          <p:cNvSpPr txBox="1">
            <a:spLocks noGrp="1"/>
          </p:cNvSpPr>
          <p:nvPr>
            <p:ph type="sldNum" idx="12"/>
          </p:nvPr>
        </p:nvSpPr>
        <p:spPr>
          <a:xfrm>
            <a:off x="0" y="4865923"/>
            <a:ext cx="91440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27</a:t>
            </a:fld>
            <a:endParaRPr dirty="0"/>
          </a:p>
        </p:txBody>
      </p:sp>
      <p:sp>
        <p:nvSpPr>
          <p:cNvPr id="5" name="Subtitle 4">
            <a:extLst>
              <a:ext uri="{FF2B5EF4-FFF2-40B4-BE49-F238E27FC236}">
                <a16:creationId xmlns:a16="http://schemas.microsoft.com/office/drawing/2014/main" id="{A61FFBBE-831C-1641-AFE1-62250E844F53}"/>
              </a:ext>
            </a:extLst>
          </p:cNvPr>
          <p:cNvSpPr>
            <a:spLocks noGrp="1"/>
          </p:cNvSpPr>
          <p:nvPr>
            <p:ph type="subTitle" idx="1"/>
          </p:nvPr>
        </p:nvSpPr>
        <p:spPr/>
        <p:txBody>
          <a:bodyPr/>
          <a:lstStyle/>
          <a:p>
            <a:endParaRPr lang="en-JP" dirty="0"/>
          </a:p>
        </p:txBody>
      </p:sp>
    </p:spTree>
    <p:extLst>
      <p:ext uri="{BB962C8B-B14F-4D97-AF65-F5344CB8AC3E}">
        <p14:creationId xmlns:p14="http://schemas.microsoft.com/office/powerpoint/2010/main" val="328480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893700" y="1089764"/>
            <a:ext cx="3136800" cy="258036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rgbClr val="2085C5"/>
                </a:solidFill>
                <a:latin typeface="Arial" panose="020B0604020202020204" pitchFamily="34" charset="0"/>
                <a:cs typeface="Arial" panose="020B0604020202020204" pitchFamily="34" charset="0"/>
              </a:rPr>
              <a:t>FTLR</a:t>
            </a:r>
          </a:p>
          <a:p>
            <a:pPr marL="0" indent="0" algn="ctr">
              <a:buNone/>
            </a:pPr>
            <a:r>
              <a:rPr lang="en-US" sz="1400" b="1" dirty="0">
                <a:solidFill>
                  <a:srgbClr val="667480"/>
                </a:solidFill>
                <a:latin typeface="Arial" panose="020B0604020202020204" pitchFamily="34" charset="0"/>
                <a:cs typeface="Arial" panose="020B0604020202020204" pitchFamily="34" charset="0"/>
              </a:rPr>
              <a:t>Pros</a:t>
            </a:r>
          </a:p>
          <a:p>
            <a:pPr marL="342900" indent="-342900"/>
            <a:r>
              <a:rPr lang="en-US" sz="1400" dirty="0">
                <a:solidFill>
                  <a:srgbClr val="667480"/>
                </a:solidFill>
                <a:latin typeface="Arial" panose="020B0604020202020204" pitchFamily="34" charset="0"/>
                <a:cs typeface="Arial" panose="020B0604020202020204" pitchFamily="34" charset="0"/>
              </a:rPr>
              <a:t>Easy + Quick to implement and deploy.</a:t>
            </a:r>
          </a:p>
          <a:p>
            <a:pPr marL="342900" indent="-342900"/>
            <a:r>
              <a:rPr lang="en-US" sz="1400" dirty="0">
                <a:solidFill>
                  <a:srgbClr val="667480"/>
                </a:solidFill>
                <a:latin typeface="Arial" panose="020B0604020202020204" pitchFamily="34" charset="0"/>
                <a:cs typeface="Arial" panose="020B0604020202020204" pitchFamily="34" charset="0"/>
              </a:rPr>
              <a:t>Online Training.</a:t>
            </a:r>
          </a:p>
          <a:p>
            <a:pPr marL="0" indent="0" algn="ctr">
              <a:buNone/>
            </a:pPr>
            <a:r>
              <a:rPr lang="en-US" sz="1400" b="1" dirty="0">
                <a:solidFill>
                  <a:srgbClr val="667480"/>
                </a:solidFill>
                <a:latin typeface="Arial" panose="020B0604020202020204" pitchFamily="34" charset="0"/>
                <a:cs typeface="Arial" panose="020B0604020202020204" pitchFamily="34" charset="0"/>
              </a:rPr>
              <a:t>Cons</a:t>
            </a:r>
          </a:p>
          <a:p>
            <a:pPr marL="342900" indent="-342900"/>
            <a:r>
              <a:rPr lang="en-US" sz="1400" dirty="0">
                <a:solidFill>
                  <a:srgbClr val="667480"/>
                </a:solidFill>
                <a:latin typeface="Arial" panose="020B0604020202020204" pitchFamily="34" charset="0"/>
                <a:cs typeface="Arial" panose="020B0604020202020204" pitchFamily="34" charset="0"/>
              </a:rPr>
              <a:t>Lower performance compare to FFM.</a:t>
            </a:r>
          </a:p>
          <a:p>
            <a:pPr marL="342900" indent="-342900"/>
            <a:r>
              <a:rPr lang="en-US" sz="1400" dirty="0">
                <a:solidFill>
                  <a:srgbClr val="667480"/>
                </a:solidFill>
                <a:latin typeface="Arial" panose="020B0604020202020204" pitchFamily="34" charset="0"/>
                <a:cs typeface="Arial" panose="020B0604020202020204" pitchFamily="34" charset="0"/>
              </a:rPr>
              <a:t>Do not capture Latent features.</a:t>
            </a:r>
          </a:p>
          <a:p>
            <a:pPr marL="342900" indent="-342900"/>
            <a:endParaRPr lang="en-US" sz="1400" dirty="0">
              <a:solidFill>
                <a:srgbClr val="667480"/>
              </a:solidFill>
              <a:latin typeface="Arial" panose="020B0604020202020204" pitchFamily="34" charset="0"/>
              <a:cs typeface="Arial" panose="020B0604020202020204" pitchFamily="34" charset="0"/>
            </a:endParaRPr>
          </a:p>
        </p:txBody>
      </p:sp>
      <p:sp>
        <p:nvSpPr>
          <p:cNvPr id="145" name="Google Shape;145;p19"/>
          <p:cNvSpPr txBox="1">
            <a:spLocks noGrp="1"/>
          </p:cNvSpPr>
          <p:nvPr>
            <p:ph type="title"/>
          </p:nvPr>
        </p:nvSpPr>
        <p:spPr>
          <a:xfrm>
            <a:off x="893700" y="359189"/>
            <a:ext cx="6462600" cy="730575"/>
          </a:xfrm>
          <a:prstGeom prst="rect">
            <a:avLst/>
          </a:prstGeom>
        </p:spPr>
        <p:txBody>
          <a:bodyPr spcFirstLastPara="1" wrap="square" lIns="91425" tIns="91425" rIns="91425" bIns="91425" anchor="ctr" anchorCtr="0">
            <a:noAutofit/>
          </a:bodyPr>
          <a:lstStyle/>
          <a:p>
            <a:pPr lvl="0"/>
            <a:r>
              <a:rPr lang="en-US" sz="2400" dirty="0">
                <a:solidFill>
                  <a:srgbClr val="667480"/>
                </a:solidFill>
                <a:latin typeface="Arial" panose="020B0604020202020204" pitchFamily="34" charset="0"/>
                <a:cs typeface="Arial" panose="020B0604020202020204" pitchFamily="34" charset="0"/>
              </a:rPr>
              <a:t>Here are our thoughts on each algorithm</a:t>
            </a:r>
            <a:endParaRPr sz="2400" dirty="0">
              <a:solidFill>
                <a:srgbClr val="667480"/>
              </a:solidFill>
              <a:latin typeface="Arial" panose="020B0604020202020204" pitchFamily="34" charset="0"/>
              <a:cs typeface="Arial" panose="020B0604020202020204" pitchFamily="34" charset="0"/>
            </a:endParaRPr>
          </a:p>
        </p:txBody>
      </p:sp>
      <p:sp>
        <p:nvSpPr>
          <p:cNvPr id="147" name="Google Shape;147;p1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11" name="Google Shape;144;p19">
            <a:extLst>
              <a:ext uri="{FF2B5EF4-FFF2-40B4-BE49-F238E27FC236}">
                <a16:creationId xmlns:a16="http://schemas.microsoft.com/office/drawing/2014/main" id="{8062B946-7CCF-9F4E-8FA1-24BF2ECA10B5}"/>
              </a:ext>
            </a:extLst>
          </p:cNvPr>
          <p:cNvSpPr txBox="1">
            <a:spLocks/>
          </p:cNvSpPr>
          <p:nvPr/>
        </p:nvSpPr>
        <p:spPr>
          <a:xfrm>
            <a:off x="4409338" y="1089763"/>
            <a:ext cx="3136800" cy="39206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6"/>
              </a:buClr>
              <a:buSzPts val="2000"/>
              <a:buFont typeface="Lato"/>
              <a:buChar char="▷"/>
              <a:defRPr sz="2000" b="0" i="0" u="none" strike="noStrike" cap="none">
                <a:solidFill>
                  <a:schemeClr val="dk1"/>
                </a:solidFill>
                <a:latin typeface="Lato"/>
                <a:ea typeface="Lato"/>
                <a:cs typeface="Lato"/>
                <a:sym typeface="Lato"/>
              </a:defRPr>
            </a:lvl1pPr>
            <a:lvl2pPr marL="914400" marR="0" lvl="1"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2pPr>
            <a:lvl3pPr marL="1371600" marR="0" lvl="2"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3pPr>
            <a:lvl4pPr marL="1828800" marR="0" lvl="3"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4pPr>
            <a:lvl5pPr marL="2286000" marR="0" lvl="4"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5pPr>
            <a:lvl6pPr marL="2743200" marR="0" lvl="5"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6pPr>
            <a:lvl7pPr marL="3200400" marR="0" lvl="6"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7pPr>
            <a:lvl8pPr marL="3657600" marR="0" lvl="7"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8pPr>
            <a:lvl9pPr marL="4114800" marR="0" lvl="8" indent="-355600" algn="l" rtl="0">
              <a:lnSpc>
                <a:spcPct val="100000"/>
              </a:lnSpc>
              <a:spcBef>
                <a:spcPts val="0"/>
              </a:spcBef>
              <a:spcAft>
                <a:spcPts val="0"/>
              </a:spcAft>
              <a:buClr>
                <a:schemeClr val="dk1"/>
              </a:buClr>
              <a:buSzPts val="2000"/>
              <a:buFont typeface="Lato"/>
              <a:buChar char="■"/>
              <a:defRPr sz="2000" b="0" i="0" u="none" strike="noStrike" cap="none">
                <a:solidFill>
                  <a:schemeClr val="dk1"/>
                </a:solidFill>
                <a:latin typeface="Lato"/>
                <a:ea typeface="Lato"/>
                <a:cs typeface="Lato"/>
                <a:sym typeface="Lato"/>
              </a:defRPr>
            </a:lvl9pPr>
          </a:lstStyle>
          <a:p>
            <a:pPr marL="0" indent="0">
              <a:buFont typeface="Lato"/>
              <a:buNone/>
            </a:pPr>
            <a:r>
              <a:rPr lang="en" b="1" dirty="0">
                <a:solidFill>
                  <a:srgbClr val="F20253"/>
                </a:solidFill>
                <a:latin typeface="Arial" panose="020B0604020202020204" pitchFamily="34" charset="0"/>
                <a:cs typeface="Arial" panose="020B0604020202020204" pitchFamily="34" charset="0"/>
              </a:rPr>
              <a:t>FFM</a:t>
            </a:r>
          </a:p>
          <a:p>
            <a:pPr marL="0" indent="0" algn="ctr">
              <a:buFont typeface="Lato"/>
              <a:buNone/>
            </a:pPr>
            <a:r>
              <a:rPr lang="en-US" sz="1400" b="1" dirty="0">
                <a:solidFill>
                  <a:srgbClr val="667480"/>
                </a:solidFill>
                <a:latin typeface="Arial" panose="020B0604020202020204" pitchFamily="34" charset="0"/>
                <a:cs typeface="Arial" panose="020B0604020202020204" pitchFamily="34" charset="0"/>
              </a:rPr>
              <a:t>Pros</a:t>
            </a:r>
          </a:p>
          <a:p>
            <a:pPr marL="342900" indent="-342900"/>
            <a:r>
              <a:rPr lang="en-US" sz="1400" dirty="0">
                <a:solidFill>
                  <a:srgbClr val="667480"/>
                </a:solidFill>
                <a:latin typeface="Arial" panose="020B0604020202020204" pitchFamily="34" charset="0"/>
                <a:cs typeface="Arial" panose="020B0604020202020204" pitchFamily="34" charset="0"/>
              </a:rPr>
              <a:t>Strong performance!</a:t>
            </a:r>
          </a:p>
          <a:p>
            <a:pPr marL="342900" indent="-342900"/>
            <a:r>
              <a:rPr lang="en-US" sz="1400" dirty="0">
                <a:solidFill>
                  <a:srgbClr val="667480"/>
                </a:solidFill>
                <a:latin typeface="Arial" panose="020B0604020202020204" pitchFamily="34" charset="0"/>
                <a:cs typeface="Arial" panose="020B0604020202020204" pitchFamily="34" charset="0"/>
              </a:rPr>
              <a:t>Capture Latent features.</a:t>
            </a:r>
          </a:p>
          <a:p>
            <a:pPr marL="0" indent="0" algn="ctr">
              <a:buFont typeface="Lato"/>
              <a:buNone/>
            </a:pPr>
            <a:r>
              <a:rPr lang="en-US" sz="1400" b="1" dirty="0">
                <a:solidFill>
                  <a:srgbClr val="667480"/>
                </a:solidFill>
                <a:latin typeface="Arial" panose="020B0604020202020204" pitchFamily="34" charset="0"/>
                <a:cs typeface="Arial" panose="020B0604020202020204" pitchFamily="34" charset="0"/>
              </a:rPr>
              <a:t>Cons</a:t>
            </a:r>
          </a:p>
          <a:p>
            <a:pPr marL="342900" indent="-342900"/>
            <a:r>
              <a:rPr lang="en-US" sz="1400" dirty="0">
                <a:solidFill>
                  <a:srgbClr val="667480"/>
                </a:solidFill>
                <a:latin typeface="Arial" panose="020B0604020202020204" pitchFamily="34" charset="0"/>
                <a:cs typeface="Arial" panose="020B0604020202020204" pitchFamily="34" charset="0"/>
              </a:rPr>
              <a:t>Hard to deploy.</a:t>
            </a:r>
          </a:p>
          <a:p>
            <a:pPr marL="342900" indent="-342900"/>
            <a:r>
              <a:rPr lang="en-US" sz="1400" dirty="0">
                <a:solidFill>
                  <a:srgbClr val="667480"/>
                </a:solidFill>
                <a:latin typeface="Arial" panose="020B0604020202020204" pitchFamily="34" charset="0"/>
                <a:cs typeface="Arial" panose="020B0604020202020204" pitchFamily="34" charset="0"/>
              </a:rPr>
              <a:t>No online Training.</a:t>
            </a:r>
          </a:p>
          <a:p>
            <a:pPr marL="342900" indent="-342900"/>
            <a:r>
              <a:rPr lang="en-US" sz="1400" dirty="0">
                <a:solidFill>
                  <a:srgbClr val="667480"/>
                </a:solidFill>
                <a:latin typeface="Arial" panose="020B0604020202020204" pitchFamily="34" charset="0"/>
                <a:cs typeface="Arial" panose="020B0604020202020204" pitchFamily="34" charset="0"/>
              </a:rPr>
              <a:t>Hard to train: deal with overfitting, long time training.</a:t>
            </a:r>
          </a:p>
        </p:txBody>
      </p:sp>
    </p:spTree>
    <p:extLst>
      <p:ext uri="{BB962C8B-B14F-4D97-AF65-F5344CB8AC3E}">
        <p14:creationId xmlns:p14="http://schemas.microsoft.com/office/powerpoint/2010/main" val="1504948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4"/>
          <p:cNvSpPr txBox="1">
            <a:spLocks noGrp="1"/>
          </p:cNvSpPr>
          <p:nvPr>
            <p:ph type="ctrTitle" idx="4294967295"/>
          </p:nvPr>
        </p:nvSpPr>
        <p:spPr>
          <a:xfrm>
            <a:off x="916025" y="726094"/>
            <a:ext cx="5561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2"/>
                </a:solidFill>
                <a:latin typeface="Arial" panose="020B0604020202020204" pitchFamily="34" charset="0"/>
                <a:cs typeface="Arial" panose="020B0604020202020204" pitchFamily="34" charset="0"/>
              </a:rPr>
              <a:t>Thanks!</a:t>
            </a:r>
            <a:endParaRPr sz="6000" dirty="0">
              <a:solidFill>
                <a:schemeClr val="accent2"/>
              </a:solidFill>
              <a:latin typeface="Arial" panose="020B0604020202020204" pitchFamily="34" charset="0"/>
              <a:cs typeface="Arial" panose="020B0604020202020204" pitchFamily="34" charset="0"/>
            </a:endParaRPr>
          </a:p>
        </p:txBody>
      </p:sp>
      <p:sp>
        <p:nvSpPr>
          <p:cNvPr id="335" name="Google Shape;335;p34"/>
          <p:cNvSpPr txBox="1">
            <a:spLocks noGrp="1"/>
          </p:cNvSpPr>
          <p:nvPr>
            <p:ph type="subTitle" idx="4294967295"/>
          </p:nvPr>
        </p:nvSpPr>
        <p:spPr>
          <a:xfrm>
            <a:off x="916025" y="1754213"/>
            <a:ext cx="5561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dirty="0">
                <a:solidFill>
                  <a:schemeClr val="lt1"/>
                </a:solidFill>
                <a:latin typeface="Arial" panose="020B0604020202020204" pitchFamily="34" charset="0"/>
                <a:cs typeface="Arial" panose="020B0604020202020204" pitchFamily="34" charset="0"/>
              </a:rPr>
              <a:t>Any questions?</a:t>
            </a:r>
            <a:endParaRPr sz="4800" b="1" dirty="0">
              <a:solidFill>
                <a:schemeClr val="lt1"/>
              </a:solidFill>
              <a:latin typeface="Arial" panose="020B0604020202020204" pitchFamily="34" charset="0"/>
              <a:cs typeface="Arial" panose="020B0604020202020204" pitchFamily="34" charset="0"/>
            </a:endParaRPr>
          </a:p>
        </p:txBody>
      </p:sp>
      <p:sp>
        <p:nvSpPr>
          <p:cNvPr id="336" name="Google Shape;336;p34"/>
          <p:cNvSpPr txBox="1">
            <a:spLocks noGrp="1"/>
          </p:cNvSpPr>
          <p:nvPr>
            <p:ph type="body" idx="4294967295"/>
          </p:nvPr>
        </p:nvSpPr>
        <p:spPr>
          <a:xfrm>
            <a:off x="916025" y="2759006"/>
            <a:ext cx="5561100" cy="1995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chemeClr val="lt1"/>
                </a:solidFill>
                <a:latin typeface="Arial" panose="020B0604020202020204" pitchFamily="34" charset="0"/>
                <a:cs typeface="Arial" panose="020B0604020202020204" pitchFamily="34" charset="0"/>
              </a:rPr>
              <a:t>You can find me at:</a:t>
            </a:r>
            <a:endParaRPr sz="2400" dirty="0">
              <a:solidFill>
                <a:schemeClr val="lt1"/>
              </a:solidFill>
              <a:latin typeface="Arial" panose="020B0604020202020204" pitchFamily="34" charset="0"/>
              <a:cs typeface="Arial" panose="020B0604020202020204" pitchFamily="34" charset="0"/>
            </a:endParaRPr>
          </a:p>
          <a:p>
            <a:pPr marL="0" lvl="0" indent="0" algn="l" rtl="0">
              <a:spcBef>
                <a:spcPts val="600"/>
              </a:spcBef>
              <a:spcAft>
                <a:spcPts val="0"/>
              </a:spcAft>
              <a:buNone/>
            </a:pPr>
            <a:r>
              <a:rPr lang="en" sz="2400" dirty="0">
                <a:solidFill>
                  <a:schemeClr val="lt1"/>
                </a:solidFill>
                <a:latin typeface="Arial" panose="020B0604020202020204" pitchFamily="34" charset="0"/>
                <a:cs typeface="Arial" panose="020B0604020202020204" pitchFamily="34" charset="0"/>
              </a:rPr>
              <a:t>@nguyentp2 @</a:t>
            </a:r>
            <a:r>
              <a:rPr lang="en" sz="2400" dirty="0" err="1">
                <a:solidFill>
                  <a:schemeClr val="lt1"/>
                </a:solidFill>
                <a:latin typeface="Arial" panose="020B0604020202020204" pitchFamily="34" charset="0"/>
                <a:cs typeface="Arial" panose="020B0604020202020204" pitchFamily="34" charset="0"/>
              </a:rPr>
              <a:t>phucbd</a:t>
            </a:r>
            <a:r>
              <a:rPr lang="en" sz="2400" dirty="0">
                <a:solidFill>
                  <a:schemeClr val="lt1"/>
                </a:solidFill>
                <a:latin typeface="Arial" panose="020B0604020202020204" pitchFamily="34" charset="0"/>
                <a:cs typeface="Arial" panose="020B0604020202020204" pitchFamily="34" charset="0"/>
              </a:rPr>
              <a:t> @</a:t>
            </a:r>
            <a:r>
              <a:rPr lang="en" sz="2400" dirty="0" err="1">
                <a:solidFill>
                  <a:schemeClr val="lt1"/>
                </a:solidFill>
                <a:latin typeface="Arial" panose="020B0604020202020204" pitchFamily="34" charset="0"/>
                <a:cs typeface="Arial" panose="020B0604020202020204" pitchFamily="34" charset="0"/>
              </a:rPr>
              <a:t>thinhcd</a:t>
            </a:r>
            <a:endParaRPr sz="2400" dirty="0">
              <a:solidFill>
                <a:schemeClr val="lt1"/>
              </a:solidFill>
              <a:latin typeface="Arial" panose="020B0604020202020204" pitchFamily="34" charset="0"/>
              <a:cs typeface="Arial" panose="020B0604020202020204" pitchFamily="34" charset="0"/>
            </a:endParaRPr>
          </a:p>
        </p:txBody>
      </p:sp>
      <p:sp>
        <p:nvSpPr>
          <p:cNvPr id="337" name="Google Shape;337;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667480"/>
                </a:solidFill>
                <a:latin typeface="Arial" panose="020B0604020202020204" pitchFamily="34" charset="0"/>
                <a:cs typeface="Arial" panose="020B0604020202020204" pitchFamily="34" charset="0"/>
              </a:rPr>
              <a:t>Agenda</a:t>
            </a:r>
            <a:endParaRPr b="1" dirty="0">
              <a:solidFill>
                <a:srgbClr val="667480"/>
              </a:solidFill>
              <a:latin typeface="Arial" panose="020B0604020202020204" pitchFamily="34" charset="0"/>
              <a:cs typeface="Arial" panose="020B0604020202020204" pitchFamily="34" charset="0"/>
            </a:endParaRPr>
          </a:p>
        </p:txBody>
      </p:sp>
      <p:sp>
        <p:nvSpPr>
          <p:cNvPr id="125" name="Google Shape;125;p17"/>
          <p:cNvSpPr txBox="1">
            <a:spLocks noGrp="1"/>
          </p:cNvSpPr>
          <p:nvPr>
            <p:ph type="body" idx="1"/>
          </p:nvPr>
        </p:nvSpPr>
        <p:spPr>
          <a:xfrm>
            <a:off x="425885" y="1373588"/>
            <a:ext cx="8254651" cy="3323345"/>
          </a:xfrm>
          <a:prstGeom prst="rect">
            <a:avLst/>
          </a:prstGeom>
        </p:spPr>
        <p:txBody>
          <a:bodyPr spcFirstLastPara="1" wrap="square" lIns="91425" tIns="91425" rIns="91425" bIns="91425" anchor="t" anchorCtr="0">
            <a:noAutofit/>
          </a:bodyPr>
          <a:lstStyle/>
          <a:p>
            <a:pPr marL="571500" lvl="0" indent="-457200" algn="l" rtl="0">
              <a:spcBef>
                <a:spcPts val="600"/>
              </a:spcBef>
              <a:spcAft>
                <a:spcPts val="0"/>
              </a:spcAft>
              <a:buSzPts val="1800"/>
              <a:buFont typeface="+mj-lt"/>
              <a:buAutoNum type="arabicPeriod"/>
            </a:pPr>
            <a:r>
              <a:rPr lang="en-US" sz="2000" dirty="0">
                <a:solidFill>
                  <a:srgbClr val="667480"/>
                </a:solidFill>
                <a:latin typeface="Arial" panose="020B0604020202020204" pitchFamily="34" charset="0"/>
                <a:cs typeface="Arial" panose="020B0604020202020204" pitchFamily="34" charset="0"/>
                <a:sym typeface="Raleway"/>
              </a:rPr>
              <a:t>Introduction</a:t>
            </a:r>
          </a:p>
          <a:p>
            <a:pPr marL="1028700" lvl="1" indent="-457200">
              <a:spcBef>
                <a:spcPts val="600"/>
              </a:spcBef>
              <a:buSzPts val="1800"/>
              <a:buFont typeface="+mj-lt"/>
              <a:buAutoNum type="arabicPeriod"/>
            </a:pPr>
            <a:r>
              <a:rPr lang="en-US" sz="2000" dirty="0">
                <a:solidFill>
                  <a:srgbClr val="667480"/>
                </a:solidFill>
                <a:latin typeface="Arial" panose="020B0604020202020204" pitchFamily="34" charset="0"/>
                <a:cs typeface="Arial" panose="020B0604020202020204" pitchFamily="34" charset="0"/>
                <a:sym typeface="Raleway"/>
              </a:rPr>
              <a:t>About this project</a:t>
            </a:r>
          </a:p>
          <a:p>
            <a:pPr marL="1028700" lvl="1" indent="-457200">
              <a:spcBef>
                <a:spcPts val="600"/>
              </a:spcBef>
              <a:buSzPts val="1800"/>
              <a:buFont typeface="+mj-lt"/>
              <a:buAutoNum type="arabicPeriod"/>
            </a:pPr>
            <a:r>
              <a:rPr lang="en-US" sz="2000" dirty="0">
                <a:solidFill>
                  <a:srgbClr val="667480"/>
                </a:solidFill>
                <a:latin typeface="Arial" panose="020B0604020202020204" pitchFamily="34" charset="0"/>
                <a:cs typeface="Arial" panose="020B0604020202020204" pitchFamily="34" charset="0"/>
                <a:sym typeface="Raleway"/>
              </a:rPr>
              <a:t>Click-Through-Rate (CTR) Problem and Challenge</a:t>
            </a:r>
            <a:endParaRPr sz="2000" dirty="0">
              <a:solidFill>
                <a:srgbClr val="667480"/>
              </a:solidFill>
              <a:latin typeface="Arial" panose="020B0604020202020204" pitchFamily="34" charset="0"/>
              <a:cs typeface="Arial" panose="020B0604020202020204" pitchFamily="34" charset="0"/>
              <a:sym typeface="Raleway"/>
            </a:endParaRPr>
          </a:p>
          <a:p>
            <a:pPr marL="571500" lvl="0" indent="-457200" algn="l" rtl="0">
              <a:spcBef>
                <a:spcPts val="0"/>
              </a:spcBef>
              <a:spcAft>
                <a:spcPts val="0"/>
              </a:spcAft>
              <a:buSzPts val="1800"/>
              <a:buFont typeface="+mj-lt"/>
              <a:buAutoNum type="arabicPeriod"/>
            </a:pPr>
            <a:r>
              <a:rPr lang="en-US" sz="2000" dirty="0">
                <a:solidFill>
                  <a:srgbClr val="667480"/>
                </a:solidFill>
                <a:latin typeface="Arial" panose="020B0604020202020204" pitchFamily="34" charset="0"/>
                <a:cs typeface="Arial" panose="020B0604020202020204" pitchFamily="34" charset="0"/>
                <a:sym typeface="Raleway"/>
              </a:rPr>
              <a:t>Machine Learning Approach</a:t>
            </a:r>
          </a:p>
          <a:p>
            <a:pPr marL="1028700" lvl="1" indent="-457200">
              <a:buSzPts val="1800"/>
              <a:buFont typeface="+mj-lt"/>
              <a:buAutoNum type="arabicPeriod"/>
            </a:pPr>
            <a:r>
              <a:rPr lang="en-US" sz="2000" dirty="0">
                <a:solidFill>
                  <a:srgbClr val="667480"/>
                </a:solidFill>
                <a:latin typeface="Arial" panose="020B0604020202020204" pitchFamily="34" charset="0"/>
                <a:cs typeface="Arial" panose="020B0604020202020204" pitchFamily="34" charset="0"/>
                <a:sym typeface="Raleway"/>
              </a:rPr>
              <a:t>Overview</a:t>
            </a:r>
          </a:p>
          <a:p>
            <a:pPr marL="1028700" lvl="1" indent="-457200">
              <a:buSzPts val="1800"/>
              <a:buFont typeface="+mj-lt"/>
              <a:buAutoNum type="arabicPeriod"/>
            </a:pPr>
            <a:r>
              <a:rPr lang="en-US" sz="2000" dirty="0">
                <a:solidFill>
                  <a:srgbClr val="667480"/>
                </a:solidFill>
                <a:latin typeface="Arial" panose="020B0604020202020204" pitchFamily="34" charset="0"/>
                <a:cs typeface="Arial" panose="020B0604020202020204" pitchFamily="34" charset="0"/>
                <a:sym typeface="Raleway"/>
              </a:rPr>
              <a:t>FTRL-Proximal Online Learning Algorithm (FTRL)</a:t>
            </a:r>
          </a:p>
          <a:p>
            <a:pPr marL="1028700" lvl="1" indent="-457200">
              <a:buSzPts val="1800"/>
              <a:buFont typeface="+mj-lt"/>
              <a:buAutoNum type="arabicPeriod"/>
            </a:pPr>
            <a:r>
              <a:rPr lang="en-US" sz="2000" dirty="0">
                <a:solidFill>
                  <a:srgbClr val="667480"/>
                </a:solidFill>
                <a:latin typeface="Arial" panose="020B0604020202020204" pitchFamily="34" charset="0"/>
                <a:cs typeface="Arial" panose="020B0604020202020204" pitchFamily="34" charset="0"/>
                <a:sym typeface="Raleway"/>
              </a:rPr>
              <a:t>Field-Aware Factorization Machine (FFM)</a:t>
            </a:r>
            <a:endParaRPr sz="2000" dirty="0">
              <a:solidFill>
                <a:srgbClr val="667480"/>
              </a:solidFill>
              <a:latin typeface="Arial" panose="020B0604020202020204" pitchFamily="34" charset="0"/>
              <a:cs typeface="Arial" panose="020B0604020202020204" pitchFamily="34" charset="0"/>
              <a:sym typeface="Raleway"/>
            </a:endParaRPr>
          </a:p>
          <a:p>
            <a:pPr marL="571500" lvl="0" indent="-457200" algn="l" rtl="0">
              <a:spcBef>
                <a:spcPts val="0"/>
              </a:spcBef>
              <a:spcAft>
                <a:spcPts val="0"/>
              </a:spcAft>
              <a:buSzPts val="1800"/>
              <a:buFont typeface="+mj-lt"/>
              <a:buAutoNum type="arabicPeriod"/>
            </a:pPr>
            <a:r>
              <a:rPr lang="en-US" sz="2000" dirty="0">
                <a:solidFill>
                  <a:srgbClr val="667480"/>
                </a:solidFill>
                <a:latin typeface="Arial" panose="020B0604020202020204" pitchFamily="34" charset="0"/>
                <a:cs typeface="Arial" panose="020B0604020202020204" pitchFamily="34" charset="0"/>
                <a:sym typeface="Raleway"/>
              </a:rPr>
              <a:t>Experiment setting and results</a:t>
            </a:r>
          </a:p>
          <a:p>
            <a:pPr marL="571500" indent="-457200">
              <a:buFont typeface="+mj-lt"/>
              <a:buAutoNum type="arabicPeriod"/>
            </a:pPr>
            <a:r>
              <a:rPr lang="en-US" sz="2000" dirty="0">
                <a:solidFill>
                  <a:srgbClr val="667480"/>
                </a:solidFill>
                <a:latin typeface="Arial" panose="020B0604020202020204" pitchFamily="34" charset="0"/>
                <a:cs typeface="Arial" panose="020B0604020202020204" pitchFamily="34" charset="0"/>
                <a:sym typeface="Raleway"/>
              </a:rPr>
              <a:t>Conclusion</a:t>
            </a:r>
            <a:endParaRPr sz="2000" dirty="0">
              <a:solidFill>
                <a:srgbClr val="667480"/>
              </a:solidFill>
              <a:latin typeface="Arial" panose="020B0604020202020204" pitchFamily="34" charset="0"/>
              <a:cs typeface="Arial" panose="020B0604020202020204" pitchFamily="34" charset="0"/>
              <a:sym typeface="Raleway"/>
            </a:endParaRPr>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References</a:t>
            </a:r>
            <a:endParaRPr dirty="0">
              <a:latin typeface="Arial" panose="020B0604020202020204" pitchFamily="34" charset="0"/>
              <a:cs typeface="Arial" panose="020B0604020202020204" pitchFamily="34" charset="0"/>
            </a:endParaRPr>
          </a:p>
        </p:txBody>
      </p:sp>
      <p:sp>
        <p:nvSpPr>
          <p:cNvPr id="343" name="Google Shape;343;p35"/>
          <p:cNvSpPr txBox="1">
            <a:spLocks noGrp="1"/>
          </p:cNvSpPr>
          <p:nvPr>
            <p:ph type="body" idx="1"/>
          </p:nvPr>
        </p:nvSpPr>
        <p:spPr>
          <a:xfrm>
            <a:off x="893700" y="1373588"/>
            <a:ext cx="8135575" cy="3552300"/>
          </a:xfrm>
          <a:prstGeom prst="rect">
            <a:avLst/>
          </a:prstGeom>
        </p:spPr>
        <p:txBody>
          <a:bodyPr spcFirstLastPara="1" wrap="square" lIns="91425" tIns="91425" rIns="91425" bIns="91425" anchor="t" anchorCtr="0">
            <a:noAutofit/>
          </a:bodyPr>
          <a:lstStyle/>
          <a:p>
            <a:pPr indent="-457200">
              <a:buFont typeface="+mj-lt"/>
              <a:buAutoNum type="arabicPeriod"/>
            </a:pPr>
            <a:r>
              <a:rPr lang="en-US" sz="1400" dirty="0"/>
              <a:t>Y.-W. Chang, C.-J. Hsieh, K.-W. Chang, M. </a:t>
            </a:r>
            <a:r>
              <a:rPr lang="en-US" sz="1400" dirty="0" err="1"/>
              <a:t>Ringgaard</a:t>
            </a:r>
            <a:r>
              <a:rPr lang="en-US" sz="1400" dirty="0"/>
              <a:t>, and C.-J. Lin, “Training and testing low-degree polynomial data mappings via linear SVM,” Journal of Machine Learning Research, vol. 11, pp. 1471–1490, 2010</a:t>
            </a:r>
          </a:p>
          <a:p>
            <a:pPr indent="-457200">
              <a:buFont typeface="+mj-lt"/>
              <a:buAutoNum type="arabicPeriod"/>
            </a:pPr>
            <a:r>
              <a:rPr lang="en-US" sz="1400" dirty="0"/>
              <a:t>S. </a:t>
            </a:r>
            <a:r>
              <a:rPr lang="en-US" sz="1400" dirty="0" err="1"/>
              <a:t>Rendle</a:t>
            </a:r>
            <a:r>
              <a:rPr lang="en-US" sz="1400" dirty="0"/>
              <a:t>, “Factorization machines,” in Proceedings of IEEE International Conference on Data Mining (ICDM), pp. 995–1000, 2010</a:t>
            </a:r>
          </a:p>
          <a:p>
            <a:pPr indent="-457200">
              <a:buFont typeface="+mj-lt"/>
              <a:buAutoNum type="arabicPeriod"/>
            </a:pPr>
            <a:r>
              <a:rPr lang="en-US" sz="1400" dirty="0"/>
              <a:t>Juan, </a:t>
            </a:r>
            <a:r>
              <a:rPr lang="en-US" sz="1400" dirty="0" err="1"/>
              <a:t>Yuchin</a:t>
            </a:r>
            <a:r>
              <a:rPr lang="en-US" sz="1400" dirty="0"/>
              <a:t> &amp; Zhuang, Yong &amp; Chin, Wei-Sheng &amp; Lin, </a:t>
            </a:r>
            <a:r>
              <a:rPr lang="en-US" sz="1400" dirty="0" err="1"/>
              <a:t>Chih</a:t>
            </a:r>
            <a:r>
              <a:rPr lang="en-US" sz="1400" dirty="0"/>
              <a:t>-Jen. (2016). Field-aware Factorization Machines for CTR Prediction. 43-50. 10.1145/2959100.2959134. </a:t>
            </a:r>
            <a:endParaRPr lang="en-US" sz="1400" dirty="0">
              <a:hlinkClick r:id="rId3"/>
            </a:endParaRPr>
          </a:p>
          <a:p>
            <a:pPr marL="0" lvl="0" indent="0">
              <a:buNone/>
            </a:pPr>
            <a:endParaRPr lang="en-US" sz="1400" dirty="0"/>
          </a:p>
          <a:p>
            <a:pPr marL="0" lvl="0" indent="0">
              <a:buNone/>
            </a:pPr>
            <a:endParaRPr lang="en-US" sz="1400" dirty="0">
              <a:latin typeface="Arial" panose="020B0604020202020204" pitchFamily="34" charset="0"/>
              <a:cs typeface="Arial" panose="020B0604020202020204" pitchFamily="34" charset="0"/>
            </a:endParaRPr>
          </a:p>
        </p:txBody>
      </p:sp>
      <p:sp>
        <p:nvSpPr>
          <p:cNvPr id="344" name="Google Shape;344;p3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Appendix 1 – More details on FFM</a:t>
            </a:r>
            <a:endParaRPr dirty="0">
              <a:latin typeface="Arial" panose="020B0604020202020204" pitchFamily="34" charset="0"/>
              <a:cs typeface="Arial" panose="020B0604020202020204" pitchFamily="34" charset="0"/>
            </a:endParaRPr>
          </a:p>
        </p:txBody>
      </p:sp>
      <p:sp>
        <p:nvSpPr>
          <p:cNvPr id="343" name="Google Shape;343;p3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indent="0">
              <a:buNone/>
            </a:pPr>
            <a:endParaRPr lang="en-US" sz="1200" dirty="0"/>
          </a:p>
          <a:p>
            <a:pPr marL="342900"/>
            <a:endParaRPr lang="en-US" sz="1200" dirty="0"/>
          </a:p>
          <a:p>
            <a:pPr marL="342900"/>
            <a:endParaRPr lang="en-US" sz="1200" dirty="0">
              <a:latin typeface="Arial" panose="020B0604020202020204" pitchFamily="34" charset="0"/>
              <a:cs typeface="Arial" panose="020B0604020202020204" pitchFamily="34" charset="0"/>
            </a:endParaRPr>
          </a:p>
        </p:txBody>
      </p:sp>
      <p:sp>
        <p:nvSpPr>
          <p:cNvPr id="344" name="Google Shape;344;p3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2509870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B7B4-E8A8-AE46-84B9-E3F933A0FFF0}"/>
              </a:ext>
            </a:extLst>
          </p:cNvPr>
          <p:cNvSpPr>
            <a:spLocks noGrp="1"/>
          </p:cNvSpPr>
          <p:nvPr>
            <p:ph type="title"/>
          </p:nvPr>
        </p:nvSpPr>
        <p:spPr/>
        <p:txBody>
          <a:bodyPr>
            <a:normAutofit/>
          </a:bodyPr>
          <a:lstStyle/>
          <a:p>
            <a:r>
              <a:rPr lang="en-JP" sz="3000" dirty="0"/>
              <a:t>Poly2 Mapping</a:t>
            </a:r>
          </a:p>
        </p:txBody>
      </p:sp>
      <p:pic>
        <p:nvPicPr>
          <p:cNvPr id="4" name="Picture 2" descr="A screenshot of a cell phone&#10;&#10;Description generated with very high confidence">
            <a:extLst>
              <a:ext uri="{FF2B5EF4-FFF2-40B4-BE49-F238E27FC236}">
                <a16:creationId xmlns:a16="http://schemas.microsoft.com/office/drawing/2014/main" id="{14A3525F-558C-4393-B2E4-27CE2E546EB1}"/>
              </a:ext>
            </a:extLst>
          </p:cNvPr>
          <p:cNvPicPr>
            <a:picLocks noChangeAspect="1"/>
          </p:cNvPicPr>
          <p:nvPr/>
        </p:nvPicPr>
        <p:blipFill>
          <a:blip r:embed="rId3"/>
          <a:stretch>
            <a:fillRect/>
          </a:stretch>
        </p:blipFill>
        <p:spPr>
          <a:xfrm>
            <a:off x="1885950" y="1783081"/>
            <a:ext cx="5795351" cy="2791096"/>
          </a:xfrm>
          <a:prstGeom prst="rect">
            <a:avLst/>
          </a:prstGeom>
        </p:spPr>
      </p:pic>
      <p:sp>
        <p:nvSpPr>
          <p:cNvPr id="5" name="Rectangle 4">
            <a:extLst>
              <a:ext uri="{FF2B5EF4-FFF2-40B4-BE49-F238E27FC236}">
                <a16:creationId xmlns:a16="http://schemas.microsoft.com/office/drawing/2014/main" id="{E43C3D15-06FE-4725-B715-AD3DFA3A6142}"/>
              </a:ext>
            </a:extLst>
          </p:cNvPr>
          <p:cNvSpPr/>
          <p:nvPr/>
        </p:nvSpPr>
        <p:spPr>
          <a:xfrm>
            <a:off x="4477080" y="1369219"/>
            <a:ext cx="2780970" cy="1061829"/>
          </a:xfrm>
          <a:prstGeom prst="rect">
            <a:avLst/>
          </a:prstGeom>
        </p:spPr>
        <p:txBody>
          <a:bodyPr wrap="square">
            <a:spAutoFit/>
          </a:bodyPr>
          <a:lstStyle/>
          <a:p>
            <a:pPr marL="557213" lvl="1" indent="-214313">
              <a:buFont typeface="Arial" panose="020B0604020202020204" pitchFamily="34" charset="0"/>
              <a:buChar char="•"/>
            </a:pPr>
            <a:r>
              <a:rPr lang="en-US" sz="1050" dirty="0"/>
              <a:t>Models based on degree-2 polynomial mappings are widely used for CTR</a:t>
            </a:r>
          </a:p>
          <a:p>
            <a:pPr marL="557213" lvl="1" indent="-214313">
              <a:buFont typeface="Arial" panose="020B0604020202020204" pitchFamily="34" charset="0"/>
              <a:buChar char="•"/>
            </a:pPr>
            <a:r>
              <a:rPr lang="en-US" sz="1050" dirty="0"/>
              <a:t>Polynomial models are not suitable when number of features are very large</a:t>
            </a:r>
          </a:p>
        </p:txBody>
      </p:sp>
    </p:spTree>
    <p:extLst>
      <p:ext uri="{BB962C8B-B14F-4D97-AF65-F5344CB8AC3E}">
        <p14:creationId xmlns:p14="http://schemas.microsoft.com/office/powerpoint/2010/main" val="3803839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B7B4-E8A8-AE46-84B9-E3F933A0FFF0}"/>
              </a:ext>
            </a:extLst>
          </p:cNvPr>
          <p:cNvSpPr>
            <a:spLocks noGrp="1"/>
          </p:cNvSpPr>
          <p:nvPr>
            <p:ph type="title"/>
          </p:nvPr>
        </p:nvSpPr>
        <p:spPr/>
        <p:txBody>
          <a:bodyPr>
            <a:normAutofit/>
          </a:bodyPr>
          <a:lstStyle/>
          <a:p>
            <a:r>
              <a:rPr lang="en-JP" sz="3000" dirty="0"/>
              <a:t>Factorization Machine</a:t>
            </a:r>
          </a:p>
        </p:txBody>
      </p:sp>
      <p:pic>
        <p:nvPicPr>
          <p:cNvPr id="5" name="Picture 7" descr="A screenshot of a cell phone&#10;&#10;Description generated with very high confidence">
            <a:extLst>
              <a:ext uri="{FF2B5EF4-FFF2-40B4-BE49-F238E27FC236}">
                <a16:creationId xmlns:a16="http://schemas.microsoft.com/office/drawing/2014/main" id="{C6F69F80-C74F-43CE-8325-AE7975C62ADD}"/>
              </a:ext>
            </a:extLst>
          </p:cNvPr>
          <p:cNvPicPr>
            <a:picLocks noChangeAspect="1"/>
          </p:cNvPicPr>
          <p:nvPr/>
        </p:nvPicPr>
        <p:blipFill>
          <a:blip r:embed="rId3"/>
          <a:stretch>
            <a:fillRect/>
          </a:stretch>
        </p:blipFill>
        <p:spPr>
          <a:xfrm>
            <a:off x="3273950" y="1688738"/>
            <a:ext cx="5678477" cy="3180919"/>
          </a:xfrm>
          <a:prstGeom prst="rect">
            <a:avLst/>
          </a:prstGeom>
        </p:spPr>
      </p:pic>
      <p:sp>
        <p:nvSpPr>
          <p:cNvPr id="6" name="Rectangle 5">
            <a:extLst>
              <a:ext uri="{FF2B5EF4-FFF2-40B4-BE49-F238E27FC236}">
                <a16:creationId xmlns:a16="http://schemas.microsoft.com/office/drawing/2014/main" id="{72DDB3BA-3B50-4CCE-AED9-3626B85F0D60}"/>
              </a:ext>
            </a:extLst>
          </p:cNvPr>
          <p:cNvSpPr/>
          <p:nvPr/>
        </p:nvSpPr>
        <p:spPr>
          <a:xfrm>
            <a:off x="628650" y="1913878"/>
            <a:ext cx="2561811" cy="1061829"/>
          </a:xfrm>
          <a:prstGeom prst="rect">
            <a:avLst/>
          </a:prstGeom>
        </p:spPr>
        <p:txBody>
          <a:bodyPr wrap="square">
            <a:spAutoFit/>
          </a:bodyPr>
          <a:lstStyle/>
          <a:p>
            <a:pPr marL="214313" indent="-214313">
              <a:buFont typeface="Arial" panose="020B0604020202020204" pitchFamily="34" charset="0"/>
              <a:buChar char="•"/>
            </a:pPr>
            <a:r>
              <a:rPr lang="en-US" sz="1050" dirty="0"/>
              <a:t>Factorization machines (FM)  models all interactions between variables using factorized parameters. </a:t>
            </a:r>
          </a:p>
          <a:p>
            <a:pPr marL="214313" indent="-214313">
              <a:buFont typeface="Arial" panose="020B0604020202020204" pitchFamily="34" charset="0"/>
              <a:buChar char="•"/>
            </a:pPr>
            <a:r>
              <a:rPr lang="en-US" sz="1050" dirty="0"/>
              <a:t>FM is able to estimate interactions even in problems with huge sparsity.</a:t>
            </a:r>
          </a:p>
        </p:txBody>
      </p:sp>
    </p:spTree>
    <p:extLst>
      <p:ext uri="{BB962C8B-B14F-4D97-AF65-F5344CB8AC3E}">
        <p14:creationId xmlns:p14="http://schemas.microsoft.com/office/powerpoint/2010/main" val="857815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B7B4-E8A8-AE46-84B9-E3F933A0FFF0}"/>
              </a:ext>
            </a:extLst>
          </p:cNvPr>
          <p:cNvSpPr>
            <a:spLocks noGrp="1"/>
          </p:cNvSpPr>
          <p:nvPr>
            <p:ph type="title"/>
          </p:nvPr>
        </p:nvSpPr>
        <p:spPr/>
        <p:txBody>
          <a:bodyPr>
            <a:normAutofit/>
          </a:bodyPr>
          <a:lstStyle/>
          <a:p>
            <a:r>
              <a:rPr lang="en-JP" sz="3000" dirty="0"/>
              <a:t>Field-Factorization Machine</a:t>
            </a:r>
          </a:p>
        </p:txBody>
      </p:sp>
      <p:pic>
        <p:nvPicPr>
          <p:cNvPr id="4" name="Picture 4" descr="A screenshot of a cell phone&#10;&#10;Description generated with very high confidence">
            <a:extLst>
              <a:ext uri="{FF2B5EF4-FFF2-40B4-BE49-F238E27FC236}">
                <a16:creationId xmlns:a16="http://schemas.microsoft.com/office/drawing/2014/main" id="{2FB2531F-D96A-4517-A610-E9299301F0A1}"/>
              </a:ext>
            </a:extLst>
          </p:cNvPr>
          <p:cNvPicPr>
            <a:picLocks noChangeAspect="1"/>
          </p:cNvPicPr>
          <p:nvPr/>
        </p:nvPicPr>
        <p:blipFill>
          <a:blip r:embed="rId3"/>
          <a:stretch>
            <a:fillRect/>
          </a:stretch>
        </p:blipFill>
        <p:spPr>
          <a:xfrm>
            <a:off x="3415861" y="1677085"/>
            <a:ext cx="5568677" cy="3128243"/>
          </a:xfrm>
          <a:prstGeom prst="rect">
            <a:avLst/>
          </a:prstGeom>
        </p:spPr>
      </p:pic>
      <p:sp>
        <p:nvSpPr>
          <p:cNvPr id="5" name="Rectangle 4">
            <a:extLst>
              <a:ext uri="{FF2B5EF4-FFF2-40B4-BE49-F238E27FC236}">
                <a16:creationId xmlns:a16="http://schemas.microsoft.com/office/drawing/2014/main" id="{4B61B9BB-27BE-4E8C-A970-90A6D3CEFFD6}"/>
              </a:ext>
            </a:extLst>
          </p:cNvPr>
          <p:cNvSpPr/>
          <p:nvPr/>
        </p:nvSpPr>
        <p:spPr>
          <a:xfrm>
            <a:off x="329979" y="1939021"/>
            <a:ext cx="3085882" cy="1061829"/>
          </a:xfrm>
          <a:prstGeom prst="rect">
            <a:avLst/>
          </a:prstGeom>
        </p:spPr>
        <p:txBody>
          <a:bodyPr wrap="square">
            <a:spAutoFit/>
          </a:bodyPr>
          <a:lstStyle/>
          <a:p>
            <a:pPr marL="557213" lvl="1" indent="-214313">
              <a:buFont typeface="Arial" panose="020B0604020202020204" pitchFamily="34" charset="0"/>
              <a:buChar char="•"/>
            </a:pPr>
            <a:r>
              <a:rPr lang="en-US" sz="1050" dirty="0"/>
              <a:t>FFM is an extended version of FM</a:t>
            </a:r>
          </a:p>
          <a:p>
            <a:pPr marL="557213" lvl="1" indent="-214313">
              <a:buFont typeface="Arial" panose="020B0604020202020204" pitchFamily="34" charset="0"/>
              <a:buChar char="•"/>
            </a:pPr>
            <a:r>
              <a:rPr lang="en-US" sz="1050" dirty="0"/>
              <a:t>FFM models interactions between variables of different “fields” using different factorized parameters</a:t>
            </a:r>
          </a:p>
          <a:p>
            <a:pPr marL="557213" lvl="1" indent="-214313">
              <a:buFont typeface="Arial" panose="020B0604020202020204" pitchFamily="34" charset="0"/>
              <a:buChar char="•"/>
            </a:pPr>
            <a:r>
              <a:rPr lang="en-US" sz="1050" dirty="0"/>
              <a:t>FFM outperforms existing models in some Kaggle competitions.</a:t>
            </a:r>
          </a:p>
        </p:txBody>
      </p:sp>
    </p:spTree>
    <p:extLst>
      <p:ext uri="{BB962C8B-B14F-4D97-AF65-F5344CB8AC3E}">
        <p14:creationId xmlns:p14="http://schemas.microsoft.com/office/powerpoint/2010/main" val="921367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Arial" panose="020B0604020202020204" pitchFamily="34" charset="0"/>
                <a:cs typeface="Arial" panose="020B0604020202020204" pitchFamily="34" charset="0"/>
              </a:rPr>
              <a:t>Credits</a:t>
            </a:r>
            <a:endParaRPr dirty="0">
              <a:latin typeface="Arial" panose="020B0604020202020204" pitchFamily="34" charset="0"/>
              <a:cs typeface="Arial" panose="020B0604020202020204" pitchFamily="34" charset="0"/>
            </a:endParaRPr>
          </a:p>
        </p:txBody>
      </p:sp>
      <p:sp>
        <p:nvSpPr>
          <p:cNvPr id="343" name="Google Shape;343;p3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2400" dirty="0">
                <a:latin typeface="Arial" panose="020B0604020202020204" pitchFamily="34" charset="0"/>
                <a:cs typeface="Arial" panose="020B0604020202020204" pitchFamily="34" charset="0"/>
              </a:rPr>
              <a:t>Special thanks to all the people who made and released these awesome resources for free:</a:t>
            </a:r>
          </a:p>
          <a:p>
            <a:pPr marL="457200" lvl="0" indent="-381000" algn="l" rtl="0">
              <a:lnSpc>
                <a:spcPct val="115000"/>
              </a:lnSpc>
              <a:spcBef>
                <a:spcPts val="600"/>
              </a:spcBef>
              <a:spcAft>
                <a:spcPts val="0"/>
              </a:spcAft>
              <a:buSzPts val="2400"/>
              <a:buChar char="▷"/>
            </a:pPr>
            <a:r>
              <a:rPr lang="en-US" sz="2400" dirty="0">
                <a:latin typeface="Arial" panose="020B0604020202020204" pitchFamily="34" charset="0"/>
                <a:cs typeface="Arial" panose="020B0604020202020204" pitchFamily="34" charset="0"/>
              </a:rPr>
              <a:t>Presentation template by </a:t>
            </a:r>
            <a:r>
              <a:rPr lang="en-US" sz="2400" u="sng" dirty="0">
                <a:latin typeface="Arial" panose="020B0604020202020204" pitchFamily="34" charset="0"/>
                <a:cs typeface="Arial" panose="020B0604020202020204" pitchFamily="34" charset="0"/>
                <a:hlinkClick r:id="rId3"/>
              </a:rPr>
              <a:t>SlidesCarnival</a:t>
            </a:r>
            <a:endParaRPr lang="en-US" sz="2400" dirty="0">
              <a:latin typeface="Arial" panose="020B0604020202020204" pitchFamily="34" charset="0"/>
              <a:cs typeface="Arial" panose="020B0604020202020204" pitchFamily="34" charset="0"/>
            </a:endParaRPr>
          </a:p>
          <a:p>
            <a:pPr marL="457200" lvl="0" indent="-381000" algn="l" rtl="0">
              <a:lnSpc>
                <a:spcPct val="115000"/>
              </a:lnSpc>
              <a:spcBef>
                <a:spcPts val="0"/>
              </a:spcBef>
              <a:spcAft>
                <a:spcPts val="0"/>
              </a:spcAft>
              <a:buSzPts val="2400"/>
              <a:buChar char="▷"/>
            </a:pPr>
            <a:r>
              <a:rPr lang="en-US" sz="2400" dirty="0">
                <a:latin typeface="Arial" panose="020B0604020202020204" pitchFamily="34" charset="0"/>
                <a:cs typeface="Arial" panose="020B0604020202020204" pitchFamily="34" charset="0"/>
              </a:rPr>
              <a:t>Photographs by </a:t>
            </a:r>
            <a:r>
              <a:rPr lang="en-US" sz="2400" u="sng" dirty="0">
                <a:latin typeface="Arial" panose="020B0604020202020204" pitchFamily="34" charset="0"/>
                <a:cs typeface="Arial" panose="020B0604020202020204" pitchFamily="34" charset="0"/>
                <a:hlinkClick r:id="rId4"/>
              </a:rPr>
              <a:t>Unsplash</a:t>
            </a:r>
            <a:endParaRPr lang="en-US" sz="2400" dirty="0">
              <a:latin typeface="Arial" panose="020B0604020202020204" pitchFamily="34" charset="0"/>
              <a:cs typeface="Arial" panose="020B0604020202020204" pitchFamily="34" charset="0"/>
            </a:endParaRPr>
          </a:p>
        </p:txBody>
      </p:sp>
      <p:sp>
        <p:nvSpPr>
          <p:cNvPr id="344" name="Google Shape;344;p35"/>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2047349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1.</a:t>
            </a:r>
            <a:endParaRPr sz="7200" dirty="0">
              <a:solidFill>
                <a:schemeClr val="accent2"/>
              </a:solidFill>
            </a:endParaRPr>
          </a:p>
          <a:p>
            <a:pPr marL="0" lvl="0" indent="0" algn="ctr" rtl="0">
              <a:spcBef>
                <a:spcPts val="0"/>
              </a:spcBef>
              <a:spcAft>
                <a:spcPts val="0"/>
              </a:spcAft>
              <a:buNone/>
            </a:pPr>
            <a:r>
              <a:rPr lang="en" dirty="0"/>
              <a:t>Introduction</a:t>
            </a:r>
            <a:endParaRPr dirty="0"/>
          </a:p>
        </p:txBody>
      </p:sp>
      <p:sp>
        <p:nvSpPr>
          <p:cNvPr id="113" name="Google Shape;113;p15"/>
          <p:cNvSpPr txBox="1">
            <a:spLocks noGrp="1"/>
          </p:cNvSpPr>
          <p:nvPr>
            <p:ph type="sldNum" idx="12"/>
          </p:nvPr>
        </p:nvSpPr>
        <p:spPr>
          <a:xfrm>
            <a:off x="0" y="4865923"/>
            <a:ext cx="91440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dirty="0"/>
          </a:p>
        </p:txBody>
      </p:sp>
      <p:sp>
        <p:nvSpPr>
          <p:cNvPr id="5" name="Subtitle 4">
            <a:extLst>
              <a:ext uri="{FF2B5EF4-FFF2-40B4-BE49-F238E27FC236}">
                <a16:creationId xmlns:a16="http://schemas.microsoft.com/office/drawing/2014/main" id="{17CD642C-EDAA-F24B-B280-DD2ABFE8DED6}"/>
              </a:ext>
            </a:extLst>
          </p:cNvPr>
          <p:cNvSpPr>
            <a:spLocks noGrp="1"/>
          </p:cNvSpPr>
          <p:nvPr>
            <p:ph type="subTitle" idx="1"/>
          </p:nvPr>
        </p:nvSpPr>
        <p:spPr/>
        <p:txBody>
          <a:bodyPr/>
          <a:lstStyle/>
          <a:p>
            <a:endParaRPr lang="en-JP"/>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667480"/>
                </a:solidFill>
                <a:latin typeface="Arial" panose="020B0604020202020204" pitchFamily="34" charset="0"/>
                <a:cs typeface="Arial" panose="020B0604020202020204" pitchFamily="34" charset="0"/>
              </a:rPr>
              <a:t>About this project</a:t>
            </a:r>
            <a:endParaRPr dirty="0">
              <a:solidFill>
                <a:srgbClr val="667480"/>
              </a:solidFill>
              <a:latin typeface="Arial" panose="020B0604020202020204" pitchFamily="34" charset="0"/>
              <a:cs typeface="Arial" panose="020B0604020202020204" pitchFamily="34" charset="0"/>
            </a:endParaRPr>
          </a:p>
        </p:txBody>
      </p:sp>
      <p:sp>
        <p:nvSpPr>
          <p:cNvPr id="257" name="Google Shape;257;p29"/>
          <p:cNvSpPr txBox="1">
            <a:spLocks noGrp="1"/>
          </p:cNvSpPr>
          <p:nvPr>
            <p:ph type="body" idx="1"/>
          </p:nvPr>
        </p:nvSpPr>
        <p:spPr>
          <a:xfrm>
            <a:off x="1799640" y="1311089"/>
            <a:ext cx="5319617"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dirty="0">
                <a:latin typeface="Arial" panose="020B0604020202020204" pitchFamily="34" charset="0"/>
                <a:cs typeface="Arial" panose="020B0604020202020204" pitchFamily="34" charset="0"/>
              </a:rPr>
              <a:t>What is this?</a:t>
            </a:r>
          </a:p>
          <a:p>
            <a:pPr marL="171450" indent="-171450"/>
            <a:r>
              <a:rPr lang="en-US" dirty="0">
                <a:latin typeface="Arial" panose="020B0604020202020204" pitchFamily="34" charset="0"/>
                <a:cs typeface="Arial" panose="020B0604020202020204" pitchFamily="34" charset="0"/>
              </a:rPr>
              <a:t>Machine Learning Method to predict CTR</a:t>
            </a:r>
          </a:p>
          <a:p>
            <a:pPr marL="228600" indent="-228600">
              <a:buFont typeface="Lato" panose="020F0502020204030203" pitchFamily="34" charset="77"/>
              <a:buChar char="▷"/>
            </a:pPr>
            <a:r>
              <a:rPr lang="en-US" dirty="0">
                <a:latin typeface="Arial" panose="020B0604020202020204" pitchFamily="34" charset="0"/>
                <a:cs typeface="Arial" panose="020B0604020202020204" pitchFamily="34" charset="0"/>
              </a:rPr>
              <a:t>Performance on some Public Datasets.</a:t>
            </a:r>
            <a:endParaRPr dirty="0">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8C908B30-2ED8-A140-A7CD-29DF673E040E}"/>
              </a:ext>
            </a:extLst>
          </p:cNvPr>
          <p:cNvGrpSpPr/>
          <p:nvPr/>
        </p:nvGrpSpPr>
        <p:grpSpPr>
          <a:xfrm>
            <a:off x="977625" y="1399575"/>
            <a:ext cx="568200" cy="519300"/>
            <a:chOff x="6238259" y="1399575"/>
            <a:chExt cx="568200" cy="519300"/>
          </a:xfrm>
        </p:grpSpPr>
        <p:sp>
          <p:nvSpPr>
            <p:cNvPr id="265" name="Google Shape;265;p29"/>
            <p:cNvSpPr/>
            <p:nvPr/>
          </p:nvSpPr>
          <p:spPr>
            <a:xfrm>
              <a:off x="6238259" y="1399575"/>
              <a:ext cx="568200" cy="519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67480"/>
                </a:solidFill>
                <a:latin typeface="Arial" panose="020B0604020202020204" pitchFamily="34" charset="0"/>
                <a:cs typeface="Arial" panose="020B0604020202020204" pitchFamily="34" charset="0"/>
              </a:endParaRPr>
            </a:p>
          </p:txBody>
        </p:sp>
        <p:grpSp>
          <p:nvGrpSpPr>
            <p:cNvPr id="270" name="Google Shape;270;p29"/>
            <p:cNvGrpSpPr/>
            <p:nvPr/>
          </p:nvGrpSpPr>
          <p:grpSpPr>
            <a:xfrm>
              <a:off x="6370548" y="1529603"/>
              <a:ext cx="294182" cy="286367"/>
              <a:chOff x="5970800" y="1619250"/>
              <a:chExt cx="428650" cy="456725"/>
            </a:xfrm>
          </p:grpSpPr>
          <p:sp>
            <p:nvSpPr>
              <p:cNvPr id="271" name="Google Shape;271;p2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72" name="Google Shape;272;p2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73" name="Google Shape;273;p2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74" name="Google Shape;274;p2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75" name="Google Shape;275;p2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grpSp>
        <p:nvGrpSpPr>
          <p:cNvPr id="15" name="Group 14">
            <a:extLst>
              <a:ext uri="{FF2B5EF4-FFF2-40B4-BE49-F238E27FC236}">
                <a16:creationId xmlns:a16="http://schemas.microsoft.com/office/drawing/2014/main" id="{428499D2-54B2-284F-905D-C2B5959D9A4A}"/>
              </a:ext>
            </a:extLst>
          </p:cNvPr>
          <p:cNvGrpSpPr/>
          <p:nvPr/>
        </p:nvGrpSpPr>
        <p:grpSpPr>
          <a:xfrm>
            <a:off x="982894" y="2571750"/>
            <a:ext cx="568200" cy="519300"/>
            <a:chOff x="977625" y="3171225"/>
            <a:chExt cx="568200" cy="519300"/>
          </a:xfrm>
        </p:grpSpPr>
        <p:sp>
          <p:nvSpPr>
            <p:cNvPr id="266" name="Google Shape;266;p29"/>
            <p:cNvSpPr/>
            <p:nvPr/>
          </p:nvSpPr>
          <p:spPr>
            <a:xfrm>
              <a:off x="977625" y="3171225"/>
              <a:ext cx="568200" cy="51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grpSp>
          <p:nvGrpSpPr>
            <p:cNvPr id="276" name="Google Shape;276;p29"/>
            <p:cNvGrpSpPr/>
            <p:nvPr/>
          </p:nvGrpSpPr>
          <p:grpSpPr>
            <a:xfrm>
              <a:off x="1117882" y="3302526"/>
              <a:ext cx="288315" cy="243495"/>
              <a:chOff x="5975075" y="2327500"/>
              <a:chExt cx="420100" cy="388350"/>
            </a:xfrm>
          </p:grpSpPr>
          <p:sp>
            <p:nvSpPr>
              <p:cNvPr id="277" name="Google Shape;277;p2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78" name="Google Shape;278;p2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grpSp>
      <p:sp>
        <p:nvSpPr>
          <p:cNvPr id="290" name="Google Shape;290;p2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Arial" panose="020B0604020202020204" pitchFamily="34" charset="0"/>
                <a:cs typeface="Arial" panose="020B0604020202020204" pitchFamily="34" charset="0"/>
              </a:rPr>
              <a:t>5</a:t>
            </a:fld>
            <a:endParaRPr>
              <a:latin typeface="Arial" panose="020B0604020202020204" pitchFamily="34" charset="0"/>
              <a:cs typeface="Arial" panose="020B0604020202020204" pitchFamily="34" charset="0"/>
            </a:endParaRPr>
          </a:p>
        </p:txBody>
      </p:sp>
      <p:sp>
        <p:nvSpPr>
          <p:cNvPr id="53" name="Google Shape;257;p29">
            <a:extLst>
              <a:ext uri="{FF2B5EF4-FFF2-40B4-BE49-F238E27FC236}">
                <a16:creationId xmlns:a16="http://schemas.microsoft.com/office/drawing/2014/main" id="{DF0EE29D-7299-DE49-86F0-E256973E2A95}"/>
              </a:ext>
            </a:extLst>
          </p:cNvPr>
          <p:cNvSpPr txBox="1">
            <a:spLocks/>
          </p:cNvSpPr>
          <p:nvPr/>
        </p:nvSpPr>
        <p:spPr>
          <a:xfrm>
            <a:off x="1819643" y="2366614"/>
            <a:ext cx="6462600"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None/>
            </a:pPr>
            <a:r>
              <a:rPr lang="en-US" dirty="0">
                <a:latin typeface="Arial" panose="020B0604020202020204" pitchFamily="34" charset="0"/>
                <a:cs typeface="Arial" panose="020B0604020202020204" pitchFamily="34" charset="0"/>
              </a:rPr>
              <a:t>Why this project?</a:t>
            </a:r>
          </a:p>
          <a:p>
            <a:pPr marL="228600" indent="-228600"/>
            <a:r>
              <a:rPr lang="en-US" dirty="0">
                <a:latin typeface="Arial" panose="020B0604020202020204" pitchFamily="34" charset="0"/>
                <a:cs typeface="Arial" panose="020B0604020202020204" pitchFamily="34" charset="0"/>
              </a:rPr>
              <a:t>A central place to checkout common Modeling method in CTR Prediction.</a:t>
            </a:r>
          </a:p>
          <a:p>
            <a:pPr marL="228600" indent="-228600"/>
            <a:r>
              <a:rPr lang="en-US" dirty="0">
                <a:latin typeface="Arial" panose="020B0604020202020204" pitchFamily="34" charset="0"/>
                <a:cs typeface="Arial" panose="020B0604020202020204" pitchFamily="34" charset="0"/>
              </a:rPr>
              <a:t>Support quick Prototype for similar problem in the future.</a:t>
            </a:r>
          </a:p>
        </p:txBody>
      </p:sp>
      <p:sp>
        <p:nvSpPr>
          <p:cNvPr id="55" name="Google Shape;266;p29">
            <a:extLst>
              <a:ext uri="{FF2B5EF4-FFF2-40B4-BE49-F238E27FC236}">
                <a16:creationId xmlns:a16="http://schemas.microsoft.com/office/drawing/2014/main" id="{18E48BE8-68B0-FE4C-B455-2AB5A944C015}"/>
              </a:ext>
            </a:extLst>
          </p:cNvPr>
          <p:cNvSpPr/>
          <p:nvPr/>
        </p:nvSpPr>
        <p:spPr>
          <a:xfrm rot="10800000">
            <a:off x="981285" y="3670693"/>
            <a:ext cx="568200" cy="51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59" name="Google Shape;257;p29">
            <a:extLst>
              <a:ext uri="{FF2B5EF4-FFF2-40B4-BE49-F238E27FC236}">
                <a16:creationId xmlns:a16="http://schemas.microsoft.com/office/drawing/2014/main" id="{050C7034-5D3E-BB45-906D-A1673B353442}"/>
              </a:ext>
            </a:extLst>
          </p:cNvPr>
          <p:cNvSpPr txBox="1">
            <a:spLocks/>
          </p:cNvSpPr>
          <p:nvPr/>
        </p:nvSpPr>
        <p:spPr>
          <a:xfrm>
            <a:off x="1819643" y="3448189"/>
            <a:ext cx="6462600" cy="12487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None/>
            </a:pPr>
            <a:r>
              <a:rPr lang="en-US" dirty="0">
                <a:latin typeface="Arial" panose="020B0604020202020204" pitchFamily="34" charset="0"/>
                <a:cs typeface="Arial" panose="020B0604020202020204" pitchFamily="34" charset="0"/>
              </a:rPr>
              <a:t>And…</a:t>
            </a:r>
          </a:p>
          <a:p>
            <a:pPr marL="228600" indent="-228600"/>
            <a:r>
              <a:rPr lang="en-US" dirty="0">
                <a:latin typeface="Arial" panose="020B0604020202020204" pitchFamily="34" charset="0"/>
                <a:cs typeface="Arial" panose="020B0604020202020204" pitchFamily="34" charset="0"/>
              </a:rPr>
              <a:t>We do not go deep dive into Mathematic.</a:t>
            </a:r>
          </a:p>
          <a:p>
            <a:pPr marL="228600" indent="-228600"/>
            <a:r>
              <a:rPr lang="en-US" dirty="0">
                <a:latin typeface="Arial" panose="020B0604020202020204" pitchFamily="34" charset="0"/>
                <a:cs typeface="Arial" panose="020B0604020202020204" pitchFamily="34" charset="0"/>
              </a:rPr>
              <a:t>We do not cover a how to develop a CTR system in Production.</a:t>
            </a:r>
          </a:p>
          <a:p>
            <a:pPr marL="228600" indent="-228600"/>
            <a:r>
              <a:rPr lang="en-US" dirty="0">
                <a:latin typeface="Arial" panose="020B0604020202020204" pitchFamily="34" charset="0"/>
                <a:cs typeface="Arial" panose="020B0604020202020204" pitchFamily="34" charset="0"/>
              </a:rPr>
              <a:t>We expect some Machine Learning knowledge from you.</a:t>
            </a:r>
          </a:p>
        </p:txBody>
      </p:sp>
      <p:grpSp>
        <p:nvGrpSpPr>
          <p:cNvPr id="60" name="Google Shape;467;p37">
            <a:extLst>
              <a:ext uri="{FF2B5EF4-FFF2-40B4-BE49-F238E27FC236}">
                <a16:creationId xmlns:a16="http://schemas.microsoft.com/office/drawing/2014/main" id="{9FFC8131-CCD7-254D-90C6-DE7AF6BA0F14}"/>
              </a:ext>
            </a:extLst>
          </p:cNvPr>
          <p:cNvGrpSpPr/>
          <p:nvPr/>
        </p:nvGrpSpPr>
        <p:grpSpPr>
          <a:xfrm>
            <a:off x="1117034" y="3729724"/>
            <a:ext cx="401719" cy="366502"/>
            <a:chOff x="6625350" y="1613750"/>
            <a:chExt cx="480525" cy="438400"/>
          </a:xfrm>
        </p:grpSpPr>
        <p:sp>
          <p:nvSpPr>
            <p:cNvPr id="61" name="Google Shape;468;p37">
              <a:extLst>
                <a:ext uri="{FF2B5EF4-FFF2-40B4-BE49-F238E27FC236}">
                  <a16:creationId xmlns:a16="http://schemas.microsoft.com/office/drawing/2014/main" id="{5B8DB5A0-8A95-4642-AA6F-AE235AB24092}"/>
                </a:ext>
              </a:extLst>
            </p:cNvPr>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9;p37">
              <a:extLst>
                <a:ext uri="{FF2B5EF4-FFF2-40B4-BE49-F238E27FC236}">
                  <a16:creationId xmlns:a16="http://schemas.microsoft.com/office/drawing/2014/main" id="{6E048AD3-DFC5-474D-8BF5-59FBFBA446DB}"/>
                </a:ext>
              </a:extLst>
            </p:cNvPr>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70;p37">
              <a:extLst>
                <a:ext uri="{FF2B5EF4-FFF2-40B4-BE49-F238E27FC236}">
                  <a16:creationId xmlns:a16="http://schemas.microsoft.com/office/drawing/2014/main" id="{4B8E89DE-1CFC-3A40-B876-62B80E36BBD6}"/>
                </a:ext>
              </a:extLst>
            </p:cNvPr>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71;p37">
              <a:extLst>
                <a:ext uri="{FF2B5EF4-FFF2-40B4-BE49-F238E27FC236}">
                  <a16:creationId xmlns:a16="http://schemas.microsoft.com/office/drawing/2014/main" id="{8BB7B0C3-7FB9-414F-A246-7780C04957F6}"/>
                </a:ext>
              </a:extLst>
            </p:cNvPr>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72;p37">
              <a:extLst>
                <a:ext uri="{FF2B5EF4-FFF2-40B4-BE49-F238E27FC236}">
                  <a16:creationId xmlns:a16="http://schemas.microsoft.com/office/drawing/2014/main" id="{6BF92421-773D-6E4C-98AB-E9ACB4C98AC7}"/>
                </a:ext>
              </a:extLst>
            </p:cNvPr>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0555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solidFill>
                  <a:srgbClr val="667480"/>
                </a:solidFill>
                <a:latin typeface="Arial" panose="020B0604020202020204" pitchFamily="34" charset="0"/>
                <a:cs typeface="Arial" panose="020B0604020202020204" pitchFamily="34" charset="0"/>
              </a:rPr>
              <a:t>CTR Problem and Challenge</a:t>
            </a:r>
            <a:endParaRPr b="1" dirty="0">
              <a:solidFill>
                <a:srgbClr val="667480"/>
              </a:solidFill>
              <a:latin typeface="Arial" panose="020B0604020202020204" pitchFamily="34" charset="0"/>
              <a:cs typeface="Arial" panose="020B0604020202020204" pitchFamily="34" charset="0"/>
            </a:endParaRPr>
          </a:p>
        </p:txBody>
      </p:sp>
      <p:sp>
        <p:nvSpPr>
          <p:cNvPr id="125" name="Google Shape;125;p17"/>
          <p:cNvSpPr txBox="1">
            <a:spLocks noGrp="1"/>
          </p:cNvSpPr>
          <p:nvPr>
            <p:ph type="body" idx="1"/>
          </p:nvPr>
        </p:nvSpPr>
        <p:spPr>
          <a:xfrm>
            <a:off x="425885" y="1373588"/>
            <a:ext cx="8254651" cy="3552300"/>
          </a:xfrm>
          <a:prstGeom prst="rect">
            <a:avLst/>
          </a:prstGeom>
        </p:spPr>
        <p:txBody>
          <a:bodyPr spcFirstLastPara="1" wrap="square" lIns="91425" tIns="91425" rIns="91425" bIns="91425" anchor="t" anchorCtr="0">
            <a:noAutofit/>
          </a:bodyPr>
          <a:lstStyle/>
          <a:p>
            <a:pPr marL="342900"/>
            <a:r>
              <a:rPr lang="en-US" sz="2000" b="1" dirty="0"/>
              <a:t>“Click-through rate</a:t>
            </a:r>
            <a:r>
              <a:rPr lang="en-US" sz="2000" dirty="0"/>
              <a:t> is the ratio of users who click on a specific link to the number of total users who view a page…” – Wikipedia</a:t>
            </a:r>
          </a:p>
          <a:p>
            <a:pPr marL="342900"/>
            <a:endParaRPr lang="en-US" sz="2000" dirty="0"/>
          </a:p>
          <a:p>
            <a:pPr marL="342900"/>
            <a:endParaRPr lang="en-US" sz="2000" dirty="0"/>
          </a:p>
          <a:p>
            <a:pPr marL="342900"/>
            <a:r>
              <a:rPr lang="en-US" sz="2000" dirty="0"/>
              <a:t>CTR is often used to measure the Online Marketing Campaign effectiveness or measure how much user love content on a website.</a:t>
            </a:r>
          </a:p>
          <a:p>
            <a:pPr marL="342900"/>
            <a:r>
              <a:rPr lang="en-US" sz="2000" dirty="0"/>
              <a:t>L</a:t>
            </a:r>
            <a:r>
              <a:rPr lang="en-JP" sz="2000" dirty="0"/>
              <a:t>arge company has spent a great deal of effort into researching for new method to improve the CTR. Because Only Market Industry is </a:t>
            </a:r>
            <a:r>
              <a:rPr lang="en-JP" sz="2000" dirty="0">
                <a:hlinkClick r:id="rId3"/>
              </a:rPr>
              <a:t>Billion Dolar Market</a:t>
            </a:r>
            <a:r>
              <a:rPr lang="en-JP" sz="2000" dirty="0"/>
              <a:t>. </a:t>
            </a:r>
          </a:p>
          <a:p>
            <a:pPr marL="342900"/>
            <a:endParaRPr lang="en-US" sz="2000" dirty="0"/>
          </a:p>
        </p:txBody>
      </p:sp>
      <p:sp>
        <p:nvSpPr>
          <p:cNvPr id="126" name="Google Shape;126;p17"/>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a:extLst>
              <a:ext uri="{FF2B5EF4-FFF2-40B4-BE49-F238E27FC236}">
                <a16:creationId xmlns:a16="http://schemas.microsoft.com/office/drawing/2014/main" id="{0C888DB2-6ECD-774A-A28D-51F9DE4664F4}"/>
              </a:ext>
            </a:extLst>
          </p:cNvPr>
          <p:cNvPicPr>
            <a:picLocks noChangeAspect="1"/>
          </p:cNvPicPr>
          <p:nvPr/>
        </p:nvPicPr>
        <p:blipFill>
          <a:blip r:embed="rId4"/>
          <a:stretch>
            <a:fillRect/>
          </a:stretch>
        </p:blipFill>
        <p:spPr>
          <a:xfrm>
            <a:off x="1720748" y="2230120"/>
            <a:ext cx="5287838" cy="683260"/>
          </a:xfrm>
          <a:prstGeom prst="rect">
            <a:avLst/>
          </a:prstGeom>
        </p:spPr>
      </p:pic>
    </p:spTree>
    <p:extLst>
      <p:ext uri="{BB962C8B-B14F-4D97-AF65-F5344CB8AC3E}">
        <p14:creationId xmlns:p14="http://schemas.microsoft.com/office/powerpoint/2010/main" val="303965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8"/>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lvl="0"/>
            <a:r>
              <a:rPr lang="en" b="1" dirty="0">
                <a:solidFill>
                  <a:srgbClr val="667480"/>
                </a:solidFill>
                <a:latin typeface="Arial" panose="020B0604020202020204" pitchFamily="34" charset="0"/>
                <a:cs typeface="Arial" panose="020B0604020202020204" pitchFamily="34" charset="0"/>
              </a:rPr>
              <a:t>CTR Problem and Challenge</a:t>
            </a:r>
            <a:endParaRPr dirty="0"/>
          </a:p>
        </p:txBody>
      </p:sp>
      <p:grpSp>
        <p:nvGrpSpPr>
          <p:cNvPr id="242" name="Google Shape;242;p28"/>
          <p:cNvGrpSpPr/>
          <p:nvPr/>
        </p:nvGrpSpPr>
        <p:grpSpPr>
          <a:xfrm>
            <a:off x="4846320" y="2002063"/>
            <a:ext cx="4091697" cy="2694871"/>
            <a:chOff x="4846320" y="1189775"/>
            <a:chExt cx="4091697" cy="3593160"/>
          </a:xfrm>
        </p:grpSpPr>
        <p:sp>
          <p:nvSpPr>
            <p:cNvPr id="243" name="Google Shape;243;p28"/>
            <p:cNvSpPr/>
            <p:nvPr/>
          </p:nvSpPr>
          <p:spPr>
            <a:xfrm>
              <a:off x="4846320" y="1189775"/>
              <a:ext cx="4091697" cy="669000"/>
            </a:xfrm>
            <a:prstGeom prst="chevron">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dirty="0">
                  <a:solidFill>
                    <a:schemeClr val="lt1"/>
                  </a:solidFill>
                  <a:latin typeface="Raleway"/>
                  <a:ea typeface="Raleway"/>
                  <a:cs typeface="Raleway"/>
                  <a:sym typeface="Raleway"/>
                </a:rPr>
                <a:t>Choose Top N</a:t>
              </a:r>
              <a:endParaRPr dirty="0">
                <a:solidFill>
                  <a:schemeClr val="lt1"/>
                </a:solidFill>
                <a:latin typeface="Lato"/>
                <a:ea typeface="Lato"/>
                <a:cs typeface="Lato"/>
                <a:sym typeface="Lato"/>
              </a:endParaRPr>
            </a:p>
          </p:txBody>
        </p:sp>
        <p:sp>
          <p:nvSpPr>
            <p:cNvPr id="244" name="Google Shape;244;p28"/>
            <p:cNvSpPr txBox="1"/>
            <p:nvPr/>
          </p:nvSpPr>
          <p:spPr>
            <a:xfrm>
              <a:off x="5107577" y="2057125"/>
              <a:ext cx="3572959" cy="272581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dirty="0">
                  <a:solidFill>
                    <a:schemeClr val="dk1"/>
                  </a:solidFill>
                  <a:latin typeface="Lato"/>
                  <a:ea typeface="Lato"/>
                  <a:cs typeface="Lato"/>
                  <a:sym typeface="Lato"/>
                </a:rPr>
                <a:t>Now just simply pick top N Click % Ads to show to users.</a:t>
              </a:r>
            </a:p>
            <a:p>
              <a:pPr marL="0" lvl="0" indent="0" algn="l" rtl="0">
                <a:lnSpc>
                  <a:spcPct val="115000"/>
                </a:lnSpc>
                <a:spcBef>
                  <a:spcPts val="0"/>
                </a:spcBef>
                <a:spcAft>
                  <a:spcPts val="0"/>
                </a:spcAft>
                <a:buClr>
                  <a:schemeClr val="dk1"/>
                </a:buClr>
                <a:buSzPts val="1100"/>
                <a:buFont typeface="Arial"/>
                <a:buNone/>
              </a:pPr>
              <a:r>
                <a:rPr lang="en" sz="1600" dirty="0">
                  <a:solidFill>
                    <a:schemeClr val="dk1"/>
                  </a:solidFill>
                  <a:latin typeface="Lato"/>
                  <a:ea typeface="Lato"/>
                  <a:cs typeface="Lato"/>
                  <a:sym typeface="Lato"/>
                </a:rPr>
                <a:t>Note: There are some more advanced ranking methods than simply sorting click %. </a:t>
              </a:r>
              <a:endParaRPr sz="1200" dirty="0">
                <a:solidFill>
                  <a:schemeClr val="dk1"/>
                </a:solidFill>
                <a:latin typeface="Lato"/>
                <a:ea typeface="Lato"/>
                <a:cs typeface="Lato"/>
                <a:sym typeface="Lato"/>
              </a:endParaRPr>
            </a:p>
          </p:txBody>
        </p:sp>
      </p:grpSp>
      <p:sp>
        <p:nvSpPr>
          <p:cNvPr id="247" name="Google Shape;247;p28"/>
          <p:cNvSpPr txBox="1"/>
          <p:nvPr/>
        </p:nvSpPr>
        <p:spPr>
          <a:xfrm>
            <a:off x="663426" y="2652576"/>
            <a:ext cx="4326585" cy="135772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dirty="0">
                <a:solidFill>
                  <a:schemeClr val="dk1"/>
                </a:solidFill>
                <a:latin typeface="Lato"/>
                <a:ea typeface="Lato"/>
                <a:cs typeface="Lato"/>
                <a:sym typeface="Lato"/>
              </a:rPr>
              <a:t>Machine Learning will predict if user is likely to click on each Ads.</a:t>
            </a:r>
          </a:p>
          <a:p>
            <a:pPr marL="0" lvl="0" indent="0" algn="l" rtl="0">
              <a:lnSpc>
                <a:spcPct val="115000"/>
              </a:lnSpc>
              <a:spcBef>
                <a:spcPts val="0"/>
              </a:spcBef>
              <a:spcAft>
                <a:spcPts val="0"/>
              </a:spcAft>
              <a:buNone/>
            </a:pPr>
            <a:endParaRPr dirty="0">
              <a:solidFill>
                <a:schemeClr val="dk1"/>
              </a:solidFill>
              <a:latin typeface="Lato"/>
              <a:ea typeface="Lato"/>
              <a:cs typeface="Lato"/>
              <a:sym typeface="Lato"/>
            </a:endParaRPr>
          </a:p>
        </p:txBody>
      </p:sp>
      <p:sp>
        <p:nvSpPr>
          <p:cNvPr id="249" name="Google Shape;249;p28"/>
          <p:cNvSpPr/>
          <p:nvPr/>
        </p:nvSpPr>
        <p:spPr>
          <a:xfrm>
            <a:off x="425885" y="2002063"/>
            <a:ext cx="4681692" cy="501750"/>
          </a:xfrm>
          <a:prstGeom prst="chevron">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dirty="0">
                <a:solidFill>
                  <a:schemeClr val="lt1"/>
                </a:solidFill>
                <a:latin typeface="Raleway"/>
                <a:ea typeface="Raleway"/>
                <a:cs typeface="Raleway"/>
                <a:sym typeface="Raleway"/>
              </a:rPr>
              <a:t>Predict Click Probability</a:t>
            </a:r>
            <a:endParaRPr dirty="0">
              <a:solidFill>
                <a:schemeClr val="lt1"/>
              </a:solidFill>
              <a:latin typeface="Lato"/>
              <a:ea typeface="Lato"/>
              <a:cs typeface="Lato"/>
              <a:sym typeface="Lato"/>
            </a:endParaRPr>
          </a:p>
        </p:txBody>
      </p:sp>
      <p:sp>
        <p:nvSpPr>
          <p:cNvPr id="251" name="Google Shape;251;p28"/>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5" name="Google Shape;125;p17">
            <a:extLst>
              <a:ext uri="{FF2B5EF4-FFF2-40B4-BE49-F238E27FC236}">
                <a16:creationId xmlns:a16="http://schemas.microsoft.com/office/drawing/2014/main" id="{B9BCD9F6-3407-5340-9BE2-606687EE67F1}"/>
              </a:ext>
            </a:extLst>
          </p:cNvPr>
          <p:cNvSpPr txBox="1">
            <a:spLocks/>
          </p:cNvSpPr>
          <p:nvPr/>
        </p:nvSpPr>
        <p:spPr>
          <a:xfrm>
            <a:off x="425885" y="1373588"/>
            <a:ext cx="8254651" cy="5017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667480"/>
                </a:solidFill>
              </a:rPr>
              <a:t>How Machine Learning can help improve CTR?</a:t>
            </a:r>
          </a:p>
        </p:txBody>
      </p:sp>
      <p:graphicFrame>
        <p:nvGraphicFramePr>
          <p:cNvPr id="16" name="Google Shape;199;p24">
            <a:extLst>
              <a:ext uri="{FF2B5EF4-FFF2-40B4-BE49-F238E27FC236}">
                <a16:creationId xmlns:a16="http://schemas.microsoft.com/office/drawing/2014/main" id="{E0E0E275-F0EB-B645-8EA5-4E333B25145A}"/>
              </a:ext>
            </a:extLst>
          </p:cNvPr>
          <p:cNvGraphicFramePr/>
          <p:nvPr>
            <p:extLst>
              <p:ext uri="{D42A27DB-BD31-4B8C-83A1-F6EECF244321}">
                <p14:modId xmlns:p14="http://schemas.microsoft.com/office/powerpoint/2010/main" val="3525815092"/>
              </p:ext>
            </p:extLst>
          </p:nvPr>
        </p:nvGraphicFramePr>
        <p:xfrm>
          <a:off x="1240971" y="3602454"/>
          <a:ext cx="2573384" cy="1356320"/>
        </p:xfrm>
        <a:graphic>
          <a:graphicData uri="http://schemas.openxmlformats.org/drawingml/2006/table">
            <a:tbl>
              <a:tblPr>
                <a:noFill/>
                <a:tableStyleId>{3F7E8505-F9CD-4B43-A523-38F769515F02}</a:tableStyleId>
              </a:tblPr>
              <a:tblGrid>
                <a:gridCol w="1286692">
                  <a:extLst>
                    <a:ext uri="{9D8B030D-6E8A-4147-A177-3AD203B41FA5}">
                      <a16:colId xmlns:a16="http://schemas.microsoft.com/office/drawing/2014/main" val="20000"/>
                    </a:ext>
                  </a:extLst>
                </a:gridCol>
                <a:gridCol w="1286692">
                  <a:extLst>
                    <a:ext uri="{9D8B030D-6E8A-4147-A177-3AD203B41FA5}">
                      <a16:colId xmlns:a16="http://schemas.microsoft.com/office/drawing/2014/main" val="20003"/>
                    </a:ext>
                  </a:extLst>
                </a:gridCol>
              </a:tblGrid>
              <a:tr h="274785">
                <a:tc>
                  <a:txBody>
                    <a:bodyPr/>
                    <a:lstStyle/>
                    <a:p>
                      <a:pPr marL="0" lvl="0" indent="0" algn="l" rtl="0">
                        <a:spcBef>
                          <a:spcPts val="0"/>
                        </a:spcBef>
                        <a:spcAft>
                          <a:spcPts val="0"/>
                        </a:spcAft>
                        <a:buNone/>
                      </a:pPr>
                      <a:endParaRPr sz="110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100" dirty="0">
                          <a:solidFill>
                            <a:schemeClr val="dk2"/>
                          </a:solidFill>
                          <a:latin typeface="Arial" panose="020B0604020202020204" pitchFamily="34" charset="0"/>
                          <a:ea typeface="Raleway"/>
                          <a:cs typeface="Arial" panose="020B0604020202020204" pitchFamily="34" charset="0"/>
                          <a:sym typeface="Raleway"/>
                        </a:rPr>
                        <a:t>Click %</a:t>
                      </a:r>
                      <a:endParaRPr sz="11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chemeClr val="accent1"/>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0"/>
                  </a:ext>
                </a:extLst>
              </a:tr>
              <a:tr h="316004">
                <a:tc>
                  <a:txBody>
                    <a:bodyPr/>
                    <a:lstStyle/>
                    <a:p>
                      <a:pPr marL="0" lvl="0" indent="0" algn="r" rtl="0">
                        <a:spcBef>
                          <a:spcPts val="0"/>
                        </a:spcBef>
                        <a:spcAft>
                          <a:spcPts val="0"/>
                        </a:spcAft>
                        <a:buNone/>
                      </a:pPr>
                      <a:r>
                        <a:rPr lang="en" sz="1100" dirty="0">
                          <a:solidFill>
                            <a:schemeClr val="dk2"/>
                          </a:solidFill>
                          <a:latin typeface="Arial" panose="020B0604020202020204" pitchFamily="34" charset="0"/>
                          <a:ea typeface="Raleway"/>
                          <a:cs typeface="Arial" panose="020B0604020202020204" pitchFamily="34" charset="0"/>
                          <a:sym typeface="Raleway"/>
                        </a:rPr>
                        <a:t>Ads A</a:t>
                      </a:r>
                      <a:endParaRPr sz="11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Arial" panose="020B0604020202020204" pitchFamily="34" charset="0"/>
                          <a:ea typeface="Lato"/>
                          <a:cs typeface="Arial" panose="020B0604020202020204" pitchFamily="34" charset="0"/>
                          <a:sym typeface="Lato"/>
                        </a:rPr>
                        <a:t>30%</a:t>
                      </a:r>
                      <a:endParaRPr sz="1400" b="1"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1"/>
                  </a:ext>
                </a:extLst>
              </a:tr>
              <a:tr h="316004">
                <a:tc>
                  <a:txBody>
                    <a:bodyPr/>
                    <a:lstStyle/>
                    <a:p>
                      <a:pPr marL="0" lvl="0" indent="0" algn="r" rtl="0">
                        <a:spcBef>
                          <a:spcPts val="0"/>
                        </a:spcBef>
                        <a:spcAft>
                          <a:spcPts val="0"/>
                        </a:spcAft>
                        <a:buNone/>
                      </a:pPr>
                      <a:r>
                        <a:rPr lang="en" sz="1100" dirty="0">
                          <a:solidFill>
                            <a:schemeClr val="dk2"/>
                          </a:solidFill>
                          <a:latin typeface="Arial" panose="020B0604020202020204" pitchFamily="34" charset="0"/>
                          <a:ea typeface="Raleway"/>
                          <a:cs typeface="Arial" panose="020B0604020202020204" pitchFamily="34" charset="0"/>
                          <a:sym typeface="Raleway"/>
                        </a:rPr>
                        <a:t>Ads B</a:t>
                      </a:r>
                      <a:endParaRPr sz="11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Arial" panose="020B0604020202020204" pitchFamily="34" charset="0"/>
                          <a:ea typeface="Lato"/>
                          <a:cs typeface="Arial" panose="020B0604020202020204" pitchFamily="34" charset="0"/>
                          <a:sym typeface="Lato"/>
                        </a:rPr>
                        <a:t>80%</a:t>
                      </a:r>
                      <a:endParaRPr sz="1400" b="1"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316004">
                <a:tc>
                  <a:txBody>
                    <a:bodyPr/>
                    <a:lstStyle/>
                    <a:p>
                      <a:pPr marL="0" lvl="0" indent="0" algn="r" rtl="0">
                        <a:spcBef>
                          <a:spcPts val="0"/>
                        </a:spcBef>
                        <a:spcAft>
                          <a:spcPts val="0"/>
                        </a:spcAft>
                        <a:buNone/>
                      </a:pPr>
                      <a:r>
                        <a:rPr lang="en" sz="1100" dirty="0">
                          <a:solidFill>
                            <a:schemeClr val="dk2"/>
                          </a:solidFill>
                          <a:latin typeface="Arial" panose="020B0604020202020204" pitchFamily="34" charset="0"/>
                          <a:ea typeface="Raleway"/>
                          <a:cs typeface="Arial" panose="020B0604020202020204" pitchFamily="34" charset="0"/>
                          <a:sym typeface="Raleway"/>
                        </a:rPr>
                        <a:t>Ads C</a:t>
                      </a:r>
                      <a:endParaRPr sz="1100" dirty="0">
                        <a:solidFill>
                          <a:schemeClr val="dk2"/>
                        </a:solidFill>
                        <a:latin typeface="Arial" panose="020B0604020202020204" pitchFamily="34" charset="0"/>
                        <a:ea typeface="Raleway"/>
                        <a:cs typeface="Arial" panose="020B0604020202020204" pitchFamily="34" charset="0"/>
                        <a:sym typeface="Raleway"/>
                      </a:endParaRPr>
                    </a:p>
                  </a:txBody>
                  <a:tcPr marL="91425" marR="91425" marT="68575" marB="6857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400" b="1" dirty="0">
                          <a:solidFill>
                            <a:schemeClr val="dk1"/>
                          </a:solidFill>
                          <a:latin typeface="Arial" panose="020B0604020202020204" pitchFamily="34" charset="0"/>
                          <a:ea typeface="Lato"/>
                          <a:cs typeface="Arial" panose="020B0604020202020204" pitchFamily="34" charset="0"/>
                          <a:sym typeface="Lato"/>
                        </a:rPr>
                        <a:t>60%</a:t>
                      </a:r>
                      <a:endParaRPr sz="1400" b="1" dirty="0">
                        <a:solidFill>
                          <a:schemeClr val="dk1"/>
                        </a:solidFill>
                        <a:latin typeface="Arial" panose="020B0604020202020204" pitchFamily="34" charset="0"/>
                        <a:ea typeface="Lato"/>
                        <a:cs typeface="Arial" panose="020B0604020202020204" pitchFamily="34" charset="0"/>
                        <a:sym typeface="Lato"/>
                      </a:endParaRPr>
                    </a:p>
                  </a:txBody>
                  <a:tcPr marL="91425" marR="91425" marT="68575" marB="68575" anchor="ctr">
                    <a:lnL w="9525" cap="flat" cmpd="sng" algn="ctr">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7620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112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p>
            <a:pPr lvl="0"/>
            <a:r>
              <a:rPr lang="en" b="1" dirty="0">
                <a:solidFill>
                  <a:srgbClr val="667480"/>
                </a:solidFill>
                <a:latin typeface="Arial" panose="020B0604020202020204" pitchFamily="34" charset="0"/>
                <a:cs typeface="Arial" panose="020B0604020202020204" pitchFamily="34" charset="0"/>
              </a:rPr>
              <a:t>CTR Problem and Challenge</a:t>
            </a:r>
            <a:endParaRPr dirty="0">
              <a:solidFill>
                <a:srgbClr val="667480"/>
              </a:solidFill>
              <a:latin typeface="Arial" panose="020B0604020202020204" pitchFamily="34" charset="0"/>
              <a:cs typeface="Arial" panose="020B0604020202020204" pitchFamily="34" charset="0"/>
            </a:endParaRPr>
          </a:p>
        </p:txBody>
      </p:sp>
      <p:sp>
        <p:nvSpPr>
          <p:cNvPr id="259" name="Google Shape;259;p29"/>
          <p:cNvSpPr txBox="1">
            <a:spLocks noGrp="1"/>
          </p:cNvSpPr>
          <p:nvPr>
            <p:ph type="body" idx="3"/>
          </p:nvPr>
        </p:nvSpPr>
        <p:spPr>
          <a:xfrm>
            <a:off x="1141519" y="1628132"/>
            <a:ext cx="3312915" cy="114119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latin typeface="Arial" panose="020B0604020202020204" pitchFamily="34" charset="0"/>
                <a:cs typeface="Arial" panose="020B0604020202020204" pitchFamily="34" charset="0"/>
              </a:rPr>
              <a:t>Data is HUGE and rapidly changes.</a:t>
            </a:r>
            <a:endParaRPr b="1" dirty="0">
              <a:latin typeface="Arial" panose="020B0604020202020204" pitchFamily="34" charset="0"/>
              <a:cs typeface="Arial" panose="020B0604020202020204" pitchFamily="34" charset="0"/>
            </a:endParaRPr>
          </a:p>
          <a:p>
            <a:pPr marL="0" lvl="0" indent="0">
              <a:buNone/>
            </a:pPr>
            <a:r>
              <a:rPr lang="en-JP" dirty="0"/>
              <a:t>As about over </a:t>
            </a:r>
            <a:r>
              <a:rPr lang="en-JP" dirty="0">
                <a:hlinkClick r:id="rId3"/>
              </a:rPr>
              <a:t>3 Billion Users on Social Media</a:t>
            </a:r>
            <a:r>
              <a:rPr lang="en-JP" baseline="30000" dirty="0"/>
              <a:t> </a:t>
            </a:r>
            <a:r>
              <a:rPr lang="en-JP" dirty="0"/>
              <a:t>around the world. New contents (Ads, emails, news, etc.) are introduced every minutes.</a:t>
            </a:r>
            <a:endParaRPr dirty="0">
              <a:latin typeface="Arial" panose="020B0604020202020204" pitchFamily="34" charset="0"/>
              <a:cs typeface="Arial" panose="020B0604020202020204" pitchFamily="34" charset="0"/>
            </a:endParaRPr>
          </a:p>
        </p:txBody>
      </p:sp>
      <p:sp>
        <p:nvSpPr>
          <p:cNvPr id="290" name="Google Shape;290;p29"/>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latin typeface="Arial" panose="020B0604020202020204" pitchFamily="34" charset="0"/>
                <a:cs typeface="Arial" panose="020B0604020202020204" pitchFamily="34" charset="0"/>
              </a:rPr>
              <a:t>8</a:t>
            </a:fld>
            <a:endParaRPr>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603B5F66-D71D-E54C-A580-C55D420D7DB9}"/>
              </a:ext>
            </a:extLst>
          </p:cNvPr>
          <p:cNvGrpSpPr/>
          <p:nvPr/>
        </p:nvGrpSpPr>
        <p:grpSpPr>
          <a:xfrm>
            <a:off x="482067" y="1814574"/>
            <a:ext cx="568200" cy="519300"/>
            <a:chOff x="4976135" y="1422788"/>
            <a:chExt cx="568200" cy="519300"/>
          </a:xfrm>
        </p:grpSpPr>
        <p:sp>
          <p:nvSpPr>
            <p:cNvPr id="265" name="Google Shape;265;p29"/>
            <p:cNvSpPr/>
            <p:nvPr/>
          </p:nvSpPr>
          <p:spPr>
            <a:xfrm>
              <a:off x="4976135" y="1422788"/>
              <a:ext cx="568200" cy="519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40" name="Google Shape;449;p37">
              <a:extLst>
                <a:ext uri="{FF2B5EF4-FFF2-40B4-BE49-F238E27FC236}">
                  <a16:creationId xmlns:a16="http://schemas.microsoft.com/office/drawing/2014/main" id="{4DD7A5D2-13A7-6349-B357-F31E391CD203}"/>
                </a:ext>
              </a:extLst>
            </p:cNvPr>
            <p:cNvGrpSpPr/>
            <p:nvPr/>
          </p:nvGrpSpPr>
          <p:grpSpPr>
            <a:xfrm>
              <a:off x="5110674" y="1490320"/>
              <a:ext cx="299121" cy="423685"/>
              <a:chOff x="3984000" y="1594200"/>
              <a:chExt cx="357800" cy="506800"/>
            </a:xfrm>
          </p:grpSpPr>
          <p:sp>
            <p:nvSpPr>
              <p:cNvPr id="41" name="Google Shape;450;p37">
                <a:extLst>
                  <a:ext uri="{FF2B5EF4-FFF2-40B4-BE49-F238E27FC236}">
                    <a16:creationId xmlns:a16="http://schemas.microsoft.com/office/drawing/2014/main" id="{4966F169-609D-C641-9D3C-7AACEB5859B5}"/>
                  </a:ext>
                </a:extLst>
              </p:cNvPr>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51;p37">
                <a:extLst>
                  <a:ext uri="{FF2B5EF4-FFF2-40B4-BE49-F238E27FC236}">
                    <a16:creationId xmlns:a16="http://schemas.microsoft.com/office/drawing/2014/main" id="{ABF8E6E9-CDDD-8644-A586-28AF7B832865}"/>
                  </a:ext>
                </a:extLst>
              </p:cNvPr>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259;p29">
            <a:extLst>
              <a:ext uri="{FF2B5EF4-FFF2-40B4-BE49-F238E27FC236}">
                <a16:creationId xmlns:a16="http://schemas.microsoft.com/office/drawing/2014/main" id="{C244BF40-E8DB-C745-AB0B-79909E258BB0}"/>
              </a:ext>
            </a:extLst>
          </p:cNvPr>
          <p:cNvSpPr txBox="1">
            <a:spLocks/>
          </p:cNvSpPr>
          <p:nvPr/>
        </p:nvSpPr>
        <p:spPr>
          <a:xfrm>
            <a:off x="1098232" y="2972003"/>
            <a:ext cx="3064721" cy="11411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b="1" dirty="0">
                <a:latin typeface="Arial" panose="020B0604020202020204" pitchFamily="34" charset="0"/>
                <a:cs typeface="Arial" panose="020B0604020202020204" pitchFamily="34" charset="0"/>
              </a:rPr>
              <a:t>Data has large Cardinality.</a:t>
            </a:r>
          </a:p>
          <a:p>
            <a:pPr marL="0" indent="0">
              <a:buNone/>
            </a:pPr>
            <a:r>
              <a:rPr lang="en-US" dirty="0"/>
              <a:t>Most of data are Categorical features with large Cardinality </a:t>
            </a:r>
            <a:r>
              <a:rPr lang="en-JP" dirty="0"/>
              <a:t>which causes sparsed dataset (</a:t>
            </a:r>
            <a:r>
              <a:rPr lang="en-JP" dirty="0">
                <a:hlinkClick r:id="rId4"/>
              </a:rPr>
              <a:t>The Cursed of Dimensionality</a:t>
            </a:r>
            <a:r>
              <a:rPr lang="en-JP" dirty="0"/>
              <a:t>).</a:t>
            </a:r>
            <a:endParaRPr lang="en-US" dirty="0">
              <a:latin typeface="Arial" panose="020B0604020202020204" pitchFamily="34" charset="0"/>
              <a:cs typeface="Arial" panose="020B0604020202020204" pitchFamily="34" charset="0"/>
            </a:endParaRPr>
          </a:p>
        </p:txBody>
      </p:sp>
      <p:grpSp>
        <p:nvGrpSpPr>
          <p:cNvPr id="55" name="Group 54">
            <a:extLst>
              <a:ext uri="{FF2B5EF4-FFF2-40B4-BE49-F238E27FC236}">
                <a16:creationId xmlns:a16="http://schemas.microsoft.com/office/drawing/2014/main" id="{A3BB0D39-CF3D-F246-A4FB-87FB2DA25CAB}"/>
              </a:ext>
            </a:extLst>
          </p:cNvPr>
          <p:cNvGrpSpPr/>
          <p:nvPr/>
        </p:nvGrpSpPr>
        <p:grpSpPr>
          <a:xfrm>
            <a:off x="498253" y="3166991"/>
            <a:ext cx="568200" cy="519300"/>
            <a:chOff x="4976135" y="1422788"/>
            <a:chExt cx="568200" cy="519300"/>
          </a:xfrm>
        </p:grpSpPr>
        <p:sp>
          <p:nvSpPr>
            <p:cNvPr id="56" name="Google Shape;265;p29">
              <a:extLst>
                <a:ext uri="{FF2B5EF4-FFF2-40B4-BE49-F238E27FC236}">
                  <a16:creationId xmlns:a16="http://schemas.microsoft.com/office/drawing/2014/main" id="{154928EC-AF50-CC4A-8D90-1D2AD34A66D0}"/>
                </a:ext>
              </a:extLst>
            </p:cNvPr>
            <p:cNvSpPr/>
            <p:nvPr/>
          </p:nvSpPr>
          <p:spPr>
            <a:xfrm>
              <a:off x="4976135" y="1422788"/>
              <a:ext cx="568200" cy="519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57" name="Google Shape;449;p37">
              <a:extLst>
                <a:ext uri="{FF2B5EF4-FFF2-40B4-BE49-F238E27FC236}">
                  <a16:creationId xmlns:a16="http://schemas.microsoft.com/office/drawing/2014/main" id="{458DC06E-1C80-024A-9EAF-0F876272A264}"/>
                </a:ext>
              </a:extLst>
            </p:cNvPr>
            <p:cNvGrpSpPr/>
            <p:nvPr/>
          </p:nvGrpSpPr>
          <p:grpSpPr>
            <a:xfrm>
              <a:off x="5110674" y="1490320"/>
              <a:ext cx="299121" cy="423685"/>
              <a:chOff x="3984000" y="1594200"/>
              <a:chExt cx="357800" cy="506800"/>
            </a:xfrm>
          </p:grpSpPr>
          <p:sp>
            <p:nvSpPr>
              <p:cNvPr id="58" name="Google Shape;450;p37">
                <a:extLst>
                  <a:ext uri="{FF2B5EF4-FFF2-40B4-BE49-F238E27FC236}">
                    <a16:creationId xmlns:a16="http://schemas.microsoft.com/office/drawing/2014/main" id="{8C23AFBC-79A6-DD40-867E-594FE52FA1C5}"/>
                  </a:ext>
                </a:extLst>
              </p:cNvPr>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51;p37">
                <a:extLst>
                  <a:ext uri="{FF2B5EF4-FFF2-40B4-BE49-F238E27FC236}">
                    <a16:creationId xmlns:a16="http://schemas.microsoft.com/office/drawing/2014/main" id="{7EDC5C3A-26FD-AD40-B8E4-63313E9368DE}"/>
                  </a:ext>
                </a:extLst>
              </p:cNvPr>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 name="Google Shape;125;p17">
            <a:extLst>
              <a:ext uri="{FF2B5EF4-FFF2-40B4-BE49-F238E27FC236}">
                <a16:creationId xmlns:a16="http://schemas.microsoft.com/office/drawing/2014/main" id="{15040C9E-E19E-074D-8AA8-6CF7F204AA39}"/>
              </a:ext>
            </a:extLst>
          </p:cNvPr>
          <p:cNvSpPr txBox="1">
            <a:spLocks/>
          </p:cNvSpPr>
          <p:nvPr/>
        </p:nvSpPr>
        <p:spPr>
          <a:xfrm>
            <a:off x="444674" y="1174184"/>
            <a:ext cx="8254651" cy="50175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solidFill>
                  <a:srgbClr val="667480"/>
                </a:solidFill>
              </a:rPr>
              <a:t>But using Machine Learning faces some big problems:</a:t>
            </a:r>
          </a:p>
        </p:txBody>
      </p:sp>
      <p:sp>
        <p:nvSpPr>
          <p:cNvPr id="66" name="Google Shape;259;p29">
            <a:extLst>
              <a:ext uri="{FF2B5EF4-FFF2-40B4-BE49-F238E27FC236}">
                <a16:creationId xmlns:a16="http://schemas.microsoft.com/office/drawing/2014/main" id="{175CCF5B-2DD9-AC4F-93B0-7ED3425E919D}"/>
              </a:ext>
            </a:extLst>
          </p:cNvPr>
          <p:cNvSpPr txBox="1">
            <a:spLocks/>
          </p:cNvSpPr>
          <p:nvPr/>
        </p:nvSpPr>
        <p:spPr>
          <a:xfrm>
            <a:off x="5414707" y="1585092"/>
            <a:ext cx="3064721" cy="16976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b="1" dirty="0">
                <a:latin typeface="Arial" panose="020B0604020202020204" pitchFamily="34" charset="0"/>
                <a:cs typeface="Arial" panose="020B0604020202020204" pitchFamily="34" charset="0"/>
              </a:rPr>
              <a:t>ML Algorithm needs to be fast in Realtime prediction.</a:t>
            </a:r>
          </a:p>
          <a:p>
            <a:pPr marL="0" indent="0">
              <a:buFont typeface="Lato"/>
              <a:buNone/>
            </a:pPr>
            <a:r>
              <a:rPr lang="en-US" dirty="0">
                <a:latin typeface="Arial" panose="020B0604020202020204" pitchFamily="34" charset="0"/>
                <a:cs typeface="Arial" panose="020B0604020202020204" pitchFamily="34" charset="0"/>
              </a:rPr>
              <a:t>This is one of key requirement for a CTR method. In production system, algorithms need to make hundreds requests under a second.</a:t>
            </a:r>
          </a:p>
        </p:txBody>
      </p:sp>
      <p:grpSp>
        <p:nvGrpSpPr>
          <p:cNvPr id="67" name="Group 66">
            <a:extLst>
              <a:ext uri="{FF2B5EF4-FFF2-40B4-BE49-F238E27FC236}">
                <a16:creationId xmlns:a16="http://schemas.microsoft.com/office/drawing/2014/main" id="{A148F949-ACCE-F645-9631-06DF19BCBA74}"/>
              </a:ext>
            </a:extLst>
          </p:cNvPr>
          <p:cNvGrpSpPr/>
          <p:nvPr/>
        </p:nvGrpSpPr>
        <p:grpSpPr>
          <a:xfrm>
            <a:off x="4755255" y="1771535"/>
            <a:ext cx="568200" cy="519300"/>
            <a:chOff x="4976135" y="1422788"/>
            <a:chExt cx="568200" cy="519300"/>
          </a:xfrm>
        </p:grpSpPr>
        <p:sp>
          <p:nvSpPr>
            <p:cNvPr id="68" name="Google Shape;265;p29">
              <a:extLst>
                <a:ext uri="{FF2B5EF4-FFF2-40B4-BE49-F238E27FC236}">
                  <a16:creationId xmlns:a16="http://schemas.microsoft.com/office/drawing/2014/main" id="{CE1E04A6-3C1E-654B-935C-B9E2DBDC8FFE}"/>
                </a:ext>
              </a:extLst>
            </p:cNvPr>
            <p:cNvSpPr/>
            <p:nvPr/>
          </p:nvSpPr>
          <p:spPr>
            <a:xfrm>
              <a:off x="4976135" y="1422788"/>
              <a:ext cx="568200" cy="519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69" name="Google Shape;449;p37">
              <a:extLst>
                <a:ext uri="{FF2B5EF4-FFF2-40B4-BE49-F238E27FC236}">
                  <a16:creationId xmlns:a16="http://schemas.microsoft.com/office/drawing/2014/main" id="{6D863CCD-705E-DB46-A6F1-B4B1F1B68A20}"/>
                </a:ext>
              </a:extLst>
            </p:cNvPr>
            <p:cNvGrpSpPr/>
            <p:nvPr/>
          </p:nvGrpSpPr>
          <p:grpSpPr>
            <a:xfrm>
              <a:off x="5110674" y="1490320"/>
              <a:ext cx="299121" cy="423685"/>
              <a:chOff x="3984000" y="1594200"/>
              <a:chExt cx="357800" cy="506800"/>
            </a:xfrm>
          </p:grpSpPr>
          <p:sp>
            <p:nvSpPr>
              <p:cNvPr id="70" name="Google Shape;450;p37">
                <a:extLst>
                  <a:ext uri="{FF2B5EF4-FFF2-40B4-BE49-F238E27FC236}">
                    <a16:creationId xmlns:a16="http://schemas.microsoft.com/office/drawing/2014/main" id="{01EC8092-E1BC-6D46-9EFE-DD20018D8951}"/>
                  </a:ext>
                </a:extLst>
              </p:cNvPr>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51;p37">
                <a:extLst>
                  <a:ext uri="{FF2B5EF4-FFF2-40B4-BE49-F238E27FC236}">
                    <a16:creationId xmlns:a16="http://schemas.microsoft.com/office/drawing/2014/main" id="{70631DF8-5F93-C84C-9360-72B6E14DCF36}"/>
                  </a:ext>
                </a:extLst>
              </p:cNvPr>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 name="Google Shape;259;p29">
            <a:extLst>
              <a:ext uri="{FF2B5EF4-FFF2-40B4-BE49-F238E27FC236}">
                <a16:creationId xmlns:a16="http://schemas.microsoft.com/office/drawing/2014/main" id="{DF8FB698-05F1-534F-B424-E08E181D3D91}"/>
              </a:ext>
            </a:extLst>
          </p:cNvPr>
          <p:cNvSpPr txBox="1">
            <a:spLocks/>
          </p:cNvSpPr>
          <p:nvPr/>
        </p:nvSpPr>
        <p:spPr>
          <a:xfrm>
            <a:off x="5414707" y="3005158"/>
            <a:ext cx="3064721" cy="1462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chemeClr val="accent6"/>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b="1" dirty="0">
                <a:latin typeface="Arial" panose="020B0604020202020204" pitchFamily="34" charset="0"/>
                <a:cs typeface="Arial" panose="020B0604020202020204" pitchFamily="34" charset="0"/>
              </a:rPr>
              <a:t>Evaluation CTR is hard.</a:t>
            </a:r>
          </a:p>
          <a:p>
            <a:pPr marL="0" indent="0">
              <a:buFont typeface="Lato"/>
              <a:buNone/>
            </a:pPr>
            <a:r>
              <a:rPr lang="en-JP" dirty="0"/>
              <a:t>Model could be super good in offline evaluation but totally disaster in online testing.</a:t>
            </a:r>
          </a:p>
        </p:txBody>
      </p:sp>
      <p:grpSp>
        <p:nvGrpSpPr>
          <p:cNvPr id="73" name="Group 72">
            <a:extLst>
              <a:ext uri="{FF2B5EF4-FFF2-40B4-BE49-F238E27FC236}">
                <a16:creationId xmlns:a16="http://schemas.microsoft.com/office/drawing/2014/main" id="{B9AE7B2A-EC7E-7142-A4D7-336F2E7FFD77}"/>
              </a:ext>
            </a:extLst>
          </p:cNvPr>
          <p:cNvGrpSpPr/>
          <p:nvPr/>
        </p:nvGrpSpPr>
        <p:grpSpPr>
          <a:xfrm>
            <a:off x="4755255" y="3191601"/>
            <a:ext cx="568200" cy="519300"/>
            <a:chOff x="4976135" y="1422788"/>
            <a:chExt cx="568200" cy="519300"/>
          </a:xfrm>
        </p:grpSpPr>
        <p:sp>
          <p:nvSpPr>
            <p:cNvPr id="74" name="Google Shape;265;p29">
              <a:extLst>
                <a:ext uri="{FF2B5EF4-FFF2-40B4-BE49-F238E27FC236}">
                  <a16:creationId xmlns:a16="http://schemas.microsoft.com/office/drawing/2014/main" id="{ECEAEACF-EB66-1149-8658-92F516895481}"/>
                </a:ext>
              </a:extLst>
            </p:cNvPr>
            <p:cNvSpPr/>
            <p:nvPr/>
          </p:nvSpPr>
          <p:spPr>
            <a:xfrm>
              <a:off x="4976135" y="1422788"/>
              <a:ext cx="568200" cy="519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grpSp>
          <p:nvGrpSpPr>
            <p:cNvPr id="75" name="Google Shape;449;p37">
              <a:extLst>
                <a:ext uri="{FF2B5EF4-FFF2-40B4-BE49-F238E27FC236}">
                  <a16:creationId xmlns:a16="http://schemas.microsoft.com/office/drawing/2014/main" id="{5FF49CAB-54E9-E248-BAA0-3A7093A97038}"/>
                </a:ext>
              </a:extLst>
            </p:cNvPr>
            <p:cNvGrpSpPr/>
            <p:nvPr/>
          </p:nvGrpSpPr>
          <p:grpSpPr>
            <a:xfrm>
              <a:off x="5110674" y="1490320"/>
              <a:ext cx="299121" cy="423685"/>
              <a:chOff x="3984000" y="1594200"/>
              <a:chExt cx="357800" cy="506800"/>
            </a:xfrm>
          </p:grpSpPr>
          <p:sp>
            <p:nvSpPr>
              <p:cNvPr id="76" name="Google Shape;450;p37">
                <a:extLst>
                  <a:ext uri="{FF2B5EF4-FFF2-40B4-BE49-F238E27FC236}">
                    <a16:creationId xmlns:a16="http://schemas.microsoft.com/office/drawing/2014/main" id="{4F875961-A604-F943-8406-FDA2803E4328}"/>
                  </a:ext>
                </a:extLst>
              </p:cNvPr>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51;p37">
                <a:extLst>
                  <a:ext uri="{FF2B5EF4-FFF2-40B4-BE49-F238E27FC236}">
                    <a16:creationId xmlns:a16="http://schemas.microsoft.com/office/drawing/2014/main" id="{2323D453-6FAE-E341-955C-9BCB2656A192}"/>
                  </a:ext>
                </a:extLst>
              </p:cNvPr>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Rectangle 12">
            <a:extLst>
              <a:ext uri="{FF2B5EF4-FFF2-40B4-BE49-F238E27FC236}">
                <a16:creationId xmlns:a16="http://schemas.microsoft.com/office/drawing/2014/main" id="{6092B880-A2B6-4245-9881-0950EAB2C3F6}"/>
              </a:ext>
            </a:extLst>
          </p:cNvPr>
          <p:cNvSpPr/>
          <p:nvPr/>
        </p:nvSpPr>
        <p:spPr>
          <a:xfrm>
            <a:off x="352697" y="4423094"/>
            <a:ext cx="8346628" cy="523220"/>
          </a:xfrm>
          <a:prstGeom prst="rect">
            <a:avLst/>
          </a:prstGeom>
        </p:spPr>
        <p:txBody>
          <a:bodyPr wrap="square">
            <a:spAutoFit/>
          </a:bodyPr>
          <a:lstStyle/>
          <a:p>
            <a:pPr marL="342900"/>
            <a:r>
              <a:rPr lang="en-JP" dirty="0">
                <a:solidFill>
                  <a:srgbClr val="667480"/>
                </a:solidFill>
              </a:rPr>
              <a:t>With previous chal</a:t>
            </a:r>
            <a:r>
              <a:rPr lang="en-US" dirty="0">
                <a:solidFill>
                  <a:srgbClr val="667480"/>
                </a:solidFill>
              </a:rPr>
              <a:t>l</a:t>
            </a:r>
            <a:r>
              <a:rPr lang="en-JP" dirty="0">
                <a:solidFill>
                  <a:srgbClr val="667480"/>
                </a:solidFill>
              </a:rPr>
              <a:t>enging, ML algorithms must be able to train on </a:t>
            </a:r>
            <a:r>
              <a:rPr lang="en-JP" b="1" dirty="0">
                <a:solidFill>
                  <a:srgbClr val="667480"/>
                </a:solidFill>
              </a:rPr>
              <a:t>large-sparsed dataset</a:t>
            </a:r>
            <a:r>
              <a:rPr lang="en-JP" dirty="0">
                <a:solidFill>
                  <a:srgbClr val="667480"/>
                </a:solidFill>
              </a:rPr>
              <a:t>, has a </a:t>
            </a:r>
            <a:r>
              <a:rPr lang="en-JP" b="1" dirty="0">
                <a:solidFill>
                  <a:srgbClr val="667480"/>
                </a:solidFill>
              </a:rPr>
              <a:t>small memory </a:t>
            </a:r>
            <a:r>
              <a:rPr lang="en-JP" dirty="0">
                <a:solidFill>
                  <a:srgbClr val="667480"/>
                </a:solidFill>
              </a:rPr>
              <a:t>footrpint and </a:t>
            </a:r>
            <a:r>
              <a:rPr lang="en-JP" b="1" dirty="0">
                <a:solidFill>
                  <a:srgbClr val="667480"/>
                </a:solidFill>
              </a:rPr>
              <a:t>quick inference time </a:t>
            </a:r>
            <a:r>
              <a:rPr lang="en-JP" dirty="0">
                <a:solidFill>
                  <a:srgbClr val="667480"/>
                </a:solidFill>
              </a:rPr>
              <a:t>in Production system.</a:t>
            </a:r>
          </a:p>
        </p:txBody>
      </p:sp>
    </p:spTree>
    <p:extLst>
      <p:ext uri="{BB962C8B-B14F-4D97-AF65-F5344CB8AC3E}">
        <p14:creationId xmlns:p14="http://schemas.microsoft.com/office/powerpoint/2010/main" val="609824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chemeClr val="accent2"/>
                </a:solidFill>
              </a:rPr>
              <a:t>2.</a:t>
            </a:r>
            <a:endParaRPr sz="7200" dirty="0">
              <a:solidFill>
                <a:schemeClr val="accent2"/>
              </a:solidFill>
            </a:endParaRPr>
          </a:p>
          <a:p>
            <a:pPr marL="0" lvl="0" indent="0" algn="ctr" rtl="0">
              <a:spcBef>
                <a:spcPts val="0"/>
              </a:spcBef>
              <a:spcAft>
                <a:spcPts val="0"/>
              </a:spcAft>
              <a:buNone/>
            </a:pPr>
            <a:r>
              <a:rPr lang="en" dirty="0"/>
              <a:t>Machine Learning Approach</a:t>
            </a:r>
            <a:endParaRPr dirty="0"/>
          </a:p>
        </p:txBody>
      </p:sp>
      <p:sp>
        <p:nvSpPr>
          <p:cNvPr id="113" name="Google Shape;113;p15"/>
          <p:cNvSpPr txBox="1">
            <a:spLocks noGrp="1"/>
          </p:cNvSpPr>
          <p:nvPr>
            <p:ph type="sldNum" idx="12"/>
          </p:nvPr>
        </p:nvSpPr>
        <p:spPr>
          <a:xfrm>
            <a:off x="0" y="4865923"/>
            <a:ext cx="91440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dirty="0"/>
          </a:p>
        </p:txBody>
      </p:sp>
      <p:sp>
        <p:nvSpPr>
          <p:cNvPr id="5" name="Subtitle 4">
            <a:extLst>
              <a:ext uri="{FF2B5EF4-FFF2-40B4-BE49-F238E27FC236}">
                <a16:creationId xmlns:a16="http://schemas.microsoft.com/office/drawing/2014/main" id="{A61FFBBE-831C-1641-AFE1-62250E844F53}"/>
              </a:ext>
            </a:extLst>
          </p:cNvPr>
          <p:cNvSpPr>
            <a:spLocks noGrp="1"/>
          </p:cNvSpPr>
          <p:nvPr>
            <p:ph type="subTitle" idx="1"/>
          </p:nvPr>
        </p:nvSpPr>
        <p:spPr/>
        <p:txBody>
          <a:bodyPr/>
          <a:lstStyle/>
          <a:p>
            <a:endParaRPr lang="en-JP" dirty="0"/>
          </a:p>
        </p:txBody>
      </p:sp>
    </p:spTree>
    <p:extLst>
      <p:ext uri="{BB962C8B-B14F-4D97-AF65-F5344CB8AC3E}">
        <p14:creationId xmlns:p14="http://schemas.microsoft.com/office/powerpoint/2010/main" val="1073963243"/>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FFFFFF"/>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3665</Words>
  <Application>Microsoft Macintosh PowerPoint</Application>
  <PresentationFormat>On-screen Show (16:9)</PresentationFormat>
  <Paragraphs>409</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Cambria Math</vt:lpstr>
      <vt:lpstr>Arial</vt:lpstr>
      <vt:lpstr>Raleway</vt:lpstr>
      <vt:lpstr>Lato</vt:lpstr>
      <vt:lpstr>Antonio template</vt:lpstr>
      <vt:lpstr>Click-Through-Rate Prediction Modeling Survey</vt:lpstr>
      <vt:lpstr>Hello!</vt:lpstr>
      <vt:lpstr>Agenda</vt:lpstr>
      <vt:lpstr>1. Introduction</vt:lpstr>
      <vt:lpstr>About this project</vt:lpstr>
      <vt:lpstr>CTR Problem and Challenge</vt:lpstr>
      <vt:lpstr>CTR Problem and Challenge</vt:lpstr>
      <vt:lpstr>CTR Problem and Challenge</vt:lpstr>
      <vt:lpstr>2. Machine Learning Approach</vt:lpstr>
      <vt:lpstr>Overview</vt:lpstr>
      <vt:lpstr>Overview</vt:lpstr>
      <vt:lpstr>Overview</vt:lpstr>
      <vt:lpstr>FTRL-Proximal Online Learning Algorithm (FTRL)</vt:lpstr>
      <vt:lpstr>FTRL-Proximal Online Learning Algorithm (FTRL)</vt:lpstr>
      <vt:lpstr>Field-Aware Factorization Machine (FFM)</vt:lpstr>
      <vt:lpstr>Field-Aware Factorization Machine (FFM)</vt:lpstr>
      <vt:lpstr>PowerPoint Presentation</vt:lpstr>
      <vt:lpstr>PowerPoint Presentation</vt:lpstr>
      <vt:lpstr>FFM</vt:lpstr>
      <vt:lpstr>3. Experiment Setting &amp; Results</vt:lpstr>
      <vt:lpstr>Datasets</vt:lpstr>
      <vt:lpstr>Dataset – Avazu CTR</vt:lpstr>
      <vt:lpstr>Dataset – Avazu CTR</vt:lpstr>
      <vt:lpstr>Metrics</vt:lpstr>
      <vt:lpstr>Hardware</vt:lpstr>
      <vt:lpstr>Results</vt:lpstr>
      <vt:lpstr>4. Conclusion</vt:lpstr>
      <vt:lpstr>Here are our thoughts on each algorithm</vt:lpstr>
      <vt:lpstr>Thanks!</vt:lpstr>
      <vt:lpstr>References</vt:lpstr>
      <vt:lpstr>Appendix 1 – More details on FFM</vt:lpstr>
      <vt:lpstr>Poly2 Mapping</vt:lpstr>
      <vt:lpstr>Factorization Machine</vt:lpstr>
      <vt:lpstr>Field-Factorization Machine</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Microsoft Office User</cp:lastModifiedBy>
  <cp:revision>221</cp:revision>
  <dcterms:modified xsi:type="dcterms:W3CDTF">2020-03-06T02:30:58Z</dcterms:modified>
</cp:coreProperties>
</file>