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Light" panose="020B0604020202020204" charset="0"/>
      <p:regular r:id="rId41"/>
      <p:bold r:id="rId42"/>
      <p:italic r:id="rId43"/>
      <p:boldItalic r:id="rId44"/>
    </p:embeddedFont>
    <p:embeddedFont>
      <p:font typeface="Open Sans" panose="020B0604020202020204" charset="0"/>
      <p:regular r:id="rId45"/>
      <p:bold r:id="rId46"/>
      <p:italic r:id="rId47"/>
      <p:boldItalic r:id="rId48"/>
    </p:embeddedFont>
    <p:embeddedFont>
      <p:font typeface="Source Code Pr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21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a:solidFill>
                  <a:srgbClr val="FFFFFF"/>
                </a:solidFill>
              </a:rPr>
              <a:t>[Student Name &amp; Date]</a:t>
            </a:r>
            <a:endParaRPr sz="2500">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250" name="Google Shape;250;p62"/>
          <p:cNvPicPr preferRelativeResize="0"/>
          <p:nvPr/>
        </p:nvPicPr>
        <p:blipFill>
          <a:blip r:embed="rId3">
            <a:alphaModFix/>
          </a:blip>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3">
            <a:alphaModFix/>
          </a:blip>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mn-lt"/>
                <a:ea typeface="Open Sans"/>
                <a:cs typeface="Open Sans"/>
                <a:sym typeface="Open Sans"/>
              </a:rPr>
              <a:t>Purpose of the new database:</a:t>
            </a:r>
            <a:endParaRPr sz="1900" b="1" dirty="0">
              <a:latin typeface="+mn-lt"/>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600" dirty="0" smtClean="0">
                <a:latin typeface="+mn-lt"/>
              </a:rPr>
              <a:t>Is to manage HR related data under database for operational purpose, make it easy to scale, normalize data instead of keep the redundant data as </a:t>
            </a:r>
            <a:r>
              <a:rPr lang="en-US" sz="1600" dirty="0" err="1" smtClean="0">
                <a:latin typeface="+mn-lt"/>
              </a:rPr>
              <a:t>denormalization</a:t>
            </a:r>
            <a:r>
              <a:rPr lang="en-US" sz="1700" dirty="0" smtClean="0">
                <a:latin typeface="+mn-lt"/>
              </a:rPr>
              <a:t>.</a:t>
            </a:r>
            <a:endParaRPr sz="1700" dirty="0">
              <a:latin typeface="+mn-lt"/>
            </a:endParaRPr>
          </a:p>
          <a:p>
            <a:pPr marL="457200" lvl="0" indent="0" algn="l" rtl="0">
              <a:lnSpc>
                <a:spcPct val="100000"/>
              </a:lnSpc>
              <a:spcBef>
                <a:spcPts val="0"/>
              </a:spcBef>
              <a:spcAft>
                <a:spcPts val="0"/>
              </a:spcAft>
              <a:buClr>
                <a:schemeClr val="dk1"/>
              </a:buClr>
              <a:buSzPts val="1100"/>
              <a:buFont typeface="Arial"/>
              <a:buNone/>
            </a:pPr>
            <a:endParaRPr sz="1700" dirty="0">
              <a:latin typeface="+mn-lt"/>
            </a:endParaRPr>
          </a:p>
          <a:p>
            <a:pPr marL="457200" lvl="0" indent="-349250" algn="l" rtl="0">
              <a:spcBef>
                <a:spcPts val="1200"/>
              </a:spcBef>
              <a:spcAft>
                <a:spcPts val="0"/>
              </a:spcAft>
              <a:buSzPts val="1900"/>
              <a:buFont typeface="Open Sans"/>
              <a:buChar char="●"/>
            </a:pPr>
            <a:r>
              <a:rPr lang="en" sz="1900" b="1" dirty="0">
                <a:latin typeface="+mn-lt"/>
                <a:ea typeface="Open Sans"/>
                <a:cs typeface="Open Sans"/>
                <a:sym typeface="Open Sans"/>
              </a:rPr>
              <a:t>Describe current data management solution:</a:t>
            </a:r>
            <a:endParaRPr sz="1900" b="1" dirty="0">
              <a:solidFill>
                <a:srgbClr val="000000"/>
              </a:solidFill>
              <a:latin typeface="+mn-lt"/>
              <a:ea typeface="Arial"/>
              <a:cs typeface="Arial"/>
              <a:sym typeface="Arial"/>
            </a:endParaRPr>
          </a:p>
          <a:p>
            <a:pPr marL="457200" lvl="0" indent="0" algn="l" rtl="0">
              <a:spcBef>
                <a:spcPts val="1200"/>
              </a:spcBef>
              <a:spcAft>
                <a:spcPts val="0"/>
              </a:spcAft>
              <a:buNone/>
            </a:pPr>
            <a:r>
              <a:rPr lang="en-US" sz="1600" dirty="0" smtClean="0">
                <a:solidFill>
                  <a:srgbClr val="000000"/>
                </a:solidFill>
                <a:latin typeface="+mn-lt"/>
                <a:ea typeface="Arial"/>
                <a:cs typeface="Arial"/>
                <a:sym typeface="Arial"/>
              </a:rPr>
              <a:t>Data is stored all in all, </a:t>
            </a:r>
            <a:r>
              <a:rPr lang="en-US" sz="1600" dirty="0" err="1" smtClean="0">
                <a:solidFill>
                  <a:srgbClr val="000000"/>
                </a:solidFill>
                <a:latin typeface="+mn-lt"/>
                <a:ea typeface="Arial"/>
                <a:cs typeface="Arial"/>
                <a:sym typeface="Arial"/>
              </a:rPr>
              <a:t>denormalization</a:t>
            </a:r>
            <a:r>
              <a:rPr lang="en-US" sz="1600" dirty="0" smtClean="0">
                <a:solidFill>
                  <a:srgbClr val="000000"/>
                </a:solidFill>
                <a:latin typeface="+mn-lt"/>
                <a:ea typeface="Arial"/>
                <a:cs typeface="Arial"/>
                <a:sym typeface="Arial"/>
              </a:rPr>
              <a:t> data makes it easier to analyze, but harder to apply operational jobs.</a:t>
            </a:r>
            <a:endParaRPr sz="1600" dirty="0">
              <a:solidFill>
                <a:srgbClr val="000000"/>
              </a:solidFill>
              <a:latin typeface="+mn-lt"/>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mn-lt"/>
                <a:ea typeface="Open Sans"/>
                <a:cs typeface="Open Sans"/>
                <a:sym typeface="Open Sans"/>
              </a:rPr>
              <a:t>Describe current data available:</a:t>
            </a:r>
            <a:endParaRPr sz="1900" b="1" dirty="0">
              <a:latin typeface="+mn-lt"/>
              <a:ea typeface="Open Sans"/>
              <a:cs typeface="Open Sans"/>
              <a:sym typeface="Open Sans"/>
            </a:endParaRPr>
          </a:p>
          <a:p>
            <a:pPr marL="0" lvl="0" indent="0">
              <a:spcBef>
                <a:spcPts val="1600"/>
              </a:spcBef>
              <a:buNone/>
            </a:pPr>
            <a:r>
              <a:rPr lang="en-US" sz="1600" dirty="0" smtClean="0">
                <a:latin typeface="+mn-lt"/>
                <a:ea typeface="Open Sans"/>
                <a:cs typeface="Open Sans"/>
                <a:sym typeface="Open Sans"/>
              </a:rPr>
              <a:t>- EMP_ID</a:t>
            </a:r>
            <a:r>
              <a:rPr lang="en-US" sz="1600" dirty="0">
                <a:latin typeface="+mn-lt"/>
                <a:ea typeface="Open Sans"/>
                <a:cs typeface="Open Sans"/>
                <a:sym typeface="Open Sans"/>
              </a:rPr>
              <a:t>, EMP_NM, EMAIL, HIRE_DT, JOB_TITLE, SALARY, DEPARTMENT, MANAGER, START_DT, END_DT, LOCATION, ADDRESS, CITY, STATE, EDUCATION LEVEL</a:t>
            </a:r>
          </a:p>
          <a:p>
            <a:pPr marL="457200" lvl="0" indent="-349250" algn="l" rtl="0">
              <a:spcBef>
                <a:spcPts val="1600"/>
              </a:spcBef>
              <a:spcAft>
                <a:spcPts val="0"/>
              </a:spcAft>
              <a:buSzPts val="1900"/>
              <a:buFont typeface="Open Sans"/>
              <a:buChar char="●"/>
            </a:pPr>
            <a:r>
              <a:rPr lang="en" sz="1900" b="1" dirty="0" smtClean="0">
                <a:latin typeface="+mn-lt"/>
                <a:ea typeface="Open Sans"/>
                <a:cs typeface="Open Sans"/>
                <a:sym typeface="Open Sans"/>
              </a:rPr>
              <a:t>Additional data requests:</a:t>
            </a:r>
            <a:endParaRPr sz="1900" b="1" dirty="0" smtClean="0">
              <a:latin typeface="+mn-lt"/>
              <a:ea typeface="Open Sans"/>
              <a:cs typeface="Open Sans"/>
              <a:sym typeface="Open Sans"/>
            </a:endParaRPr>
          </a:p>
          <a:p>
            <a:pPr lvl="0" indent="0">
              <a:lnSpc>
                <a:spcPct val="100000"/>
              </a:lnSpc>
              <a:spcBef>
                <a:spcPts val="1600"/>
              </a:spcBef>
              <a:buNone/>
            </a:pPr>
            <a:r>
              <a:rPr lang="en-US" sz="1800" dirty="0" smtClean="0">
                <a:solidFill>
                  <a:srgbClr val="525C65"/>
                </a:solidFill>
                <a:highlight>
                  <a:srgbClr val="FFFFFF"/>
                </a:highlight>
                <a:latin typeface="+mn-lt"/>
                <a:ea typeface="Open Sans"/>
                <a:cs typeface="Open Sans"/>
                <a:sym typeface="Open Sans"/>
              </a:rPr>
              <a:t>I</a:t>
            </a:r>
            <a:r>
              <a:rPr lang="en" sz="1800" dirty="0" smtClean="0">
                <a:solidFill>
                  <a:srgbClr val="525C65"/>
                </a:solidFill>
                <a:highlight>
                  <a:srgbClr val="FFFFFF"/>
                </a:highlight>
                <a:latin typeface="+mn-lt"/>
                <a:ea typeface="Open Sans"/>
                <a:cs typeface="Open Sans"/>
                <a:sym typeface="Open Sans"/>
              </a:rPr>
              <a:t>s to keep </a:t>
            </a:r>
            <a:r>
              <a:rPr lang="en" sz="1800" dirty="0">
                <a:solidFill>
                  <a:srgbClr val="525C65"/>
                </a:solidFill>
                <a:highlight>
                  <a:srgbClr val="FFFFFF"/>
                </a:highlight>
                <a:latin typeface="+mn-lt"/>
                <a:ea typeface="Open Sans"/>
                <a:cs typeface="Open Sans"/>
                <a:sym typeface="Open Sans"/>
              </a:rPr>
              <a:t>up with </a:t>
            </a:r>
            <a:r>
              <a:rPr lang="en" sz="1800" dirty="0" smtClean="0">
                <a:solidFill>
                  <a:srgbClr val="525C65"/>
                </a:solidFill>
                <a:highlight>
                  <a:srgbClr val="FFFFFF"/>
                </a:highlight>
                <a:latin typeface="+mn-lt"/>
                <a:ea typeface="Open Sans"/>
                <a:cs typeface="Open Sans"/>
                <a:sym typeface="Open Sans"/>
              </a:rPr>
              <a:t>the data growth, scaling.</a:t>
            </a:r>
            <a:endParaRPr sz="1900" dirty="0">
              <a:latin typeface="+mn-lt"/>
            </a:endParaRPr>
          </a:p>
          <a:p>
            <a:pPr marL="457200" lvl="0" indent="-349250" algn="l" rtl="0">
              <a:spcBef>
                <a:spcPts val="1600"/>
              </a:spcBef>
              <a:spcAft>
                <a:spcPts val="0"/>
              </a:spcAft>
              <a:buSzPts val="1900"/>
              <a:buFont typeface="Open Sans"/>
              <a:buChar char="●"/>
            </a:pPr>
            <a:r>
              <a:rPr lang="en" sz="1900" b="1" dirty="0">
                <a:latin typeface="+mn-lt"/>
                <a:ea typeface="Open Sans"/>
                <a:cs typeface="Open Sans"/>
                <a:sym typeface="Open Sans"/>
              </a:rPr>
              <a:t>Who will own/manage data</a:t>
            </a:r>
            <a:endParaRPr sz="1900" b="1" dirty="0">
              <a:latin typeface="+mn-lt"/>
              <a:ea typeface="Open Sans"/>
              <a:cs typeface="Open Sans"/>
              <a:sym typeface="Open Sans"/>
            </a:endParaRPr>
          </a:p>
          <a:p>
            <a:pPr marL="457200" lvl="0" indent="0" algn="l" rtl="0">
              <a:lnSpc>
                <a:spcPct val="100000"/>
              </a:lnSpc>
              <a:spcBef>
                <a:spcPts val="1600"/>
              </a:spcBef>
              <a:spcAft>
                <a:spcPts val="0"/>
              </a:spcAft>
              <a:buNone/>
            </a:pPr>
            <a:r>
              <a:rPr lang="en-US" sz="1700" dirty="0" smtClean="0">
                <a:latin typeface="+mn-lt"/>
              </a:rPr>
              <a:t>Database administrator/HR managers.</a:t>
            </a:r>
            <a:endParaRPr sz="1900" dirty="0">
              <a:latin typeface="+mn-lt"/>
            </a:endParaRPr>
          </a:p>
          <a:p>
            <a:pPr marL="457200" lvl="0" indent="0" algn="l" rtl="0">
              <a:lnSpc>
                <a:spcPct val="100000"/>
              </a:lnSpc>
              <a:spcBef>
                <a:spcPts val="0"/>
              </a:spcBef>
              <a:spcAft>
                <a:spcPts val="0"/>
              </a:spcAft>
              <a:buNone/>
            </a:pPr>
            <a:endParaRPr sz="1900" dirty="0">
              <a:latin typeface="+mn-lt"/>
            </a:endParaRPr>
          </a:p>
          <a:p>
            <a:pPr marL="457200" lvl="0" indent="-349250" algn="l" rtl="0">
              <a:spcBef>
                <a:spcPts val="0"/>
              </a:spcBef>
              <a:spcAft>
                <a:spcPts val="0"/>
              </a:spcAft>
              <a:buSzPts val="1900"/>
              <a:buFont typeface="Open Sans"/>
              <a:buChar char="●"/>
            </a:pPr>
            <a:r>
              <a:rPr lang="en" sz="1900" b="1" dirty="0">
                <a:latin typeface="+mn-lt"/>
                <a:ea typeface="Open Sans"/>
                <a:cs typeface="Open Sans"/>
                <a:sym typeface="Open Sans"/>
              </a:rPr>
              <a:t>Who will have access to database</a:t>
            </a:r>
            <a:endParaRPr sz="1900" b="1" dirty="0">
              <a:latin typeface="+mn-lt"/>
              <a:ea typeface="Open Sans"/>
              <a:cs typeface="Open Sans"/>
              <a:sym typeface="Open Sans"/>
            </a:endParaRPr>
          </a:p>
          <a:p>
            <a:pPr marL="457200" lvl="0" indent="0" algn="l" rtl="0">
              <a:lnSpc>
                <a:spcPct val="100000"/>
              </a:lnSpc>
              <a:spcBef>
                <a:spcPts val="1600"/>
              </a:spcBef>
              <a:spcAft>
                <a:spcPts val="0"/>
              </a:spcAft>
              <a:buNone/>
            </a:pPr>
            <a:r>
              <a:rPr lang="en-US" sz="1700" dirty="0" smtClean="0">
                <a:latin typeface="+mn-lt"/>
              </a:rPr>
              <a:t>Admin/managers with full access, employees with read and update rights with their data/shared data.</a:t>
            </a:r>
            <a:endParaRPr sz="1900" dirty="0">
              <a:latin typeface="+mn-lt"/>
            </a:endParaRPr>
          </a:p>
          <a:p>
            <a:pPr marL="457200" lvl="0" indent="0" algn="l" rtl="0">
              <a:spcBef>
                <a:spcPts val="0"/>
              </a:spcBef>
              <a:spcAft>
                <a:spcPts val="0"/>
              </a:spcAft>
              <a:buClr>
                <a:schemeClr val="dk1"/>
              </a:buClr>
              <a:buSzPts val="1100"/>
              <a:buFont typeface="Arial"/>
              <a:buNone/>
            </a:pPr>
            <a:endParaRPr sz="1900" dirty="0">
              <a:latin typeface="+mn-lt"/>
            </a:endParaRPr>
          </a:p>
          <a:p>
            <a:pPr marL="457200" lvl="0" indent="0" algn="l" rtl="0">
              <a:spcBef>
                <a:spcPts val="1600"/>
              </a:spcBef>
              <a:spcAft>
                <a:spcPts val="1600"/>
              </a:spcAft>
              <a:buNone/>
            </a:pPr>
            <a:endParaRPr sz="19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9</a:t>
            </a:r>
            <a:r>
              <a:rPr lang="en-US" sz="1700" dirty="0" smtClean="0"/>
              <a:t> tables, 34 columns, 300 rows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smtClean="0"/>
              <a:t>~ 20% each year for the next 4 years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742950" lvl="0" indent="-285750" algn="l" rtl="0">
              <a:lnSpc>
                <a:spcPct val="100000"/>
              </a:lnSpc>
              <a:spcBef>
                <a:spcPts val="1600"/>
              </a:spcBef>
              <a:spcAft>
                <a:spcPts val="0"/>
              </a:spcAft>
              <a:buFontTx/>
              <a:buChar char="-"/>
            </a:pPr>
            <a:r>
              <a:rPr lang="en-US" sz="1700" dirty="0" smtClean="0"/>
              <a:t>Salary</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742950" lvl="0" indent="-285750" algn="l" rtl="0">
              <a:lnSpc>
                <a:spcPct val="100000"/>
              </a:lnSpc>
              <a:spcBef>
                <a:spcPts val="1600"/>
              </a:spcBef>
              <a:spcAft>
                <a:spcPts val="0"/>
              </a:spcAft>
              <a:buFontTx/>
              <a:buChar char="-"/>
            </a:pPr>
            <a:r>
              <a:rPr lang="en-US" sz="1700" dirty="0" smtClean="0"/>
              <a:t>Data integrity </a:t>
            </a:r>
          </a:p>
          <a:p>
            <a:pPr marL="800100" lvl="0" indent="-342900" algn="l" rtl="0">
              <a:lnSpc>
                <a:spcPct val="100000"/>
              </a:lnSpc>
              <a:spcBef>
                <a:spcPts val="1600"/>
              </a:spcBef>
              <a:spcAft>
                <a:spcPts val="0"/>
              </a:spcAft>
              <a:buFontTx/>
              <a:buChar char="-"/>
            </a:pPr>
            <a:r>
              <a:rPr lang="en-US" sz="1700" dirty="0" smtClean="0"/>
              <a:t>Security</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lvl="0" indent="0">
              <a:lnSpc>
                <a:spcPct val="100000"/>
              </a:lnSpc>
              <a:spcBef>
                <a:spcPts val="1600"/>
              </a:spcBef>
              <a:buNone/>
            </a:pPr>
            <a:r>
              <a:rPr lang="en-US" sz="1700" dirty="0" smtClean="0"/>
              <a:t>- 8 tables: </a:t>
            </a:r>
            <a:r>
              <a:rPr lang="en" sz="1700" dirty="0" smtClean="0"/>
              <a:t>.</a:t>
            </a:r>
            <a:r>
              <a:rPr lang="en-US" sz="1700" dirty="0"/>
              <a:t> employees, departments, regions, cities, states, address, </a:t>
            </a:r>
            <a:r>
              <a:rPr lang="en-US" sz="1700" dirty="0" err="1"/>
              <a:t>job_titles</a:t>
            </a:r>
            <a:r>
              <a:rPr lang="en-US" sz="1700" dirty="0"/>
              <a:t>, </a:t>
            </a:r>
            <a:r>
              <a:rPr lang="en-US" sz="1700" dirty="0" err="1"/>
              <a:t>job_histories</a:t>
            </a:r>
            <a:r>
              <a:rPr lang="en-US" sz="1700" dirty="0"/>
              <a:t>, salaries</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smtClean="0"/>
              <a:t>ETL.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US" sz="1700" dirty="0" smtClean="0"/>
              <a:t>Database administrator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t>
            </a:r>
            <a:r>
              <a:rPr lang="en" sz="1700" b="1" dirty="0" smtClean="0">
                <a:latin typeface="Open Sans"/>
                <a:ea typeface="Open Sans"/>
                <a:cs typeface="Open Sans"/>
                <a:sym typeface="Open Sans"/>
              </a:rPr>
              <a:t>Access: </a:t>
            </a:r>
            <a:r>
              <a:rPr lang="en" sz="1700" dirty="0" smtClean="0">
                <a:latin typeface="Open Sans"/>
                <a:ea typeface="Open Sans"/>
                <a:cs typeface="Open Sans"/>
                <a:sym typeface="Open Sans"/>
              </a:rPr>
              <a:t>all</a:t>
            </a:r>
            <a:r>
              <a:rPr lang="en" sz="1700" b="1" dirty="0" smtClean="0">
                <a:latin typeface="Open Sans"/>
                <a:ea typeface="Open Sans"/>
                <a:cs typeface="Open Sans"/>
                <a:sym typeface="Open Sans"/>
              </a:rPr>
              <a:t> </a:t>
            </a:r>
            <a:r>
              <a:rPr lang="en" sz="1700" dirty="0" smtClean="0"/>
              <a:t>HR department employees, managers have acess, but others do not.</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US" sz="1900" dirty="0" smtClean="0"/>
              <a:t>Not for now, new request in the future maybe a replicated DB should be considered.</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US" sz="1900" dirty="0" smtClean="0"/>
              <a:t>- Based on requirements, we create new users least privilege, then provide credentials for data integration.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smtClean="0"/>
              <a:t>Disk</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US" sz="1700" dirty="0" smtClean="0"/>
              <a:t>7 years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smtClean="0"/>
              <a:t>Weekly full back-up, daily interval back-ups.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2539</Words>
  <Application>Microsoft Office PowerPoint</Application>
  <PresentationFormat>Custom</PresentationFormat>
  <Paragraphs>258</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Arial</vt:lpstr>
      <vt:lpstr>Helvetica Neue</vt:lpstr>
      <vt:lpstr>Open Sans Light</vt:lpstr>
      <vt:lpstr>Open Sans</vt:lpstr>
      <vt:lpstr>Source Code Pro</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Hoan Nguyen Tran</cp:lastModifiedBy>
  <cp:revision>5</cp:revision>
  <dcterms:modified xsi:type="dcterms:W3CDTF">2023-09-14T09:15:20Z</dcterms:modified>
</cp:coreProperties>
</file>