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9" r:id="rId19"/>
    <p:sldId id="280" r:id="rId20"/>
    <p:sldId id="281" r:id="rId21"/>
    <p:sldId id="270" r:id="rId22"/>
    <p:sldId id="271" r:id="rId23"/>
    <p:sldId id="272" r:id="rId24"/>
    <p:sldId id="273" r:id="rId25"/>
    <p:sldId id="274" r:id="rId26"/>
    <p:sldId id="275" r:id="rId27"/>
    <p:sldId id="276" r:id="rId28"/>
    <p:sldId id="277" r:id="rId29"/>
    <p:sldId id="278" r:id="rId30"/>
  </p:sldIdLst>
  <p:sldSz cx="7772400" cy="10058400"/>
  <p:notesSz cx="6858000" cy="9144000"/>
  <p:embeddedFontLst>
    <p:embeddedFont>
      <p:font typeface="Helvetica Neue" panose="02000503000000020004" pitchFamily="2"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Open Sans Light" panose="020B0306030504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8"/>
  </p:normalViewPr>
  <p:slideViewPr>
    <p:cSldViewPr snapToGrid="0">
      <p:cViewPr varScale="1">
        <p:scale>
          <a:sx n="79" d="100"/>
          <a:sy n="79" d="100"/>
        </p:scale>
        <p:origin x="284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9cfc2a9a8d_0_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9cfc2a9a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b75228fd4_1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9b75228fd4_1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dd260ecd2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dd260ecd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3cf50bd16_0_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3cf50bd1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rgbClr val="EEEEEE"/>
                </a:solidFill>
                <a:latin typeface="Open Sans"/>
                <a:ea typeface="Open Sans"/>
                <a:cs typeface="Open Sans"/>
                <a:sym typeface="Open Sans"/>
              </a:rPr>
              <a:t>Prepared by:</a:t>
            </a:r>
            <a:endParaRPr i="1">
              <a:solidFill>
                <a:srgbClr val="EEEEEE"/>
              </a:solidFill>
              <a:latin typeface="Open Sans"/>
              <a:ea typeface="Open Sans"/>
              <a:cs typeface="Open Sans"/>
              <a:sym typeface="Open Sans"/>
            </a:endParaRPr>
          </a:p>
          <a:p>
            <a:pPr marL="0" lvl="0" indent="0" algn="l" rtl="0">
              <a:spcBef>
                <a:spcPts val="0"/>
              </a:spcBef>
              <a:spcAft>
                <a:spcPts val="0"/>
              </a:spcAft>
              <a:buNone/>
            </a:pPr>
            <a:endParaRPr i="1">
              <a:solidFill>
                <a:srgbClr val="EEEEEE"/>
              </a:solidFill>
              <a:latin typeface="Open Sans"/>
              <a:ea typeface="Open Sans"/>
              <a:cs typeface="Open Sans"/>
              <a:sym typeface="Open Sans"/>
            </a:endParaRPr>
          </a:p>
          <a:p>
            <a:pPr marL="0" lvl="0" indent="0" algn="l" rtl="0">
              <a:spcBef>
                <a:spcPts val="0"/>
              </a:spcBef>
              <a:spcAft>
                <a:spcPts val="0"/>
              </a:spcAft>
              <a:buNone/>
            </a:pPr>
            <a:r>
              <a:rPr lang="en" i="1">
                <a:solidFill>
                  <a:srgbClr val="EEEEEE"/>
                </a:solidFill>
                <a:latin typeface="Open Sans"/>
                <a:ea typeface="Open Sans"/>
                <a:cs typeface="Open Sans"/>
                <a:sym typeface="Open Sans"/>
              </a:rPr>
              <a:t>Submitted on:</a:t>
            </a:r>
            <a:endParaRPr i="1">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dirty="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Profile the data to identify at least </a:t>
            </a:r>
            <a:r>
              <a:rPr lang="en" sz="1600" b="1" dirty="0">
                <a:solidFill>
                  <a:srgbClr val="525C65"/>
                </a:solidFill>
                <a:highlight>
                  <a:srgbClr val="FFFFFF"/>
                </a:highlight>
                <a:latin typeface="Open Sans"/>
                <a:ea typeface="Open Sans"/>
                <a:cs typeface="Open Sans"/>
                <a:sym typeface="Open Sans"/>
              </a:rPr>
              <a:t>3 data quality issues</a:t>
            </a:r>
            <a:r>
              <a:rPr lang="en" sz="1600" dirty="0">
                <a:solidFill>
                  <a:srgbClr val="525C65"/>
                </a:solidFill>
                <a:highlight>
                  <a:srgbClr val="FFFFFF"/>
                </a:highlight>
                <a:latin typeface="Open Sans"/>
                <a:ea typeface="Open Sans"/>
                <a:cs typeface="Open Sans"/>
                <a:sym typeface="Open Sans"/>
              </a:rPr>
              <a:t> you see in the data. Also provide </a:t>
            </a:r>
            <a:r>
              <a:rPr lang="en" sz="1600" b="1" dirty="0">
                <a:solidFill>
                  <a:srgbClr val="525C65"/>
                </a:solidFill>
                <a:highlight>
                  <a:srgbClr val="FFFFFF"/>
                </a:highlight>
                <a:latin typeface="Open Sans"/>
                <a:ea typeface="Open Sans"/>
                <a:cs typeface="Open Sans"/>
                <a:sym typeface="Open Sans"/>
              </a:rPr>
              <a:t>at least 1 data quality issue that you haven’t yet seen</a:t>
            </a:r>
            <a:r>
              <a:rPr lang="en" sz="1600" dirty="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dirty="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dirty="0">
                <a:solidFill>
                  <a:srgbClr val="525C65"/>
                </a:solidFill>
                <a:highlight>
                  <a:srgbClr val="FFFFFF"/>
                </a:highlight>
                <a:latin typeface="Open Sans"/>
                <a:ea typeface="Open Sans"/>
                <a:cs typeface="Open Sans"/>
                <a:sym typeface="Open Sans"/>
              </a:rPr>
              <a:t>monitoring dashboard</a:t>
            </a:r>
            <a:r>
              <a:rPr lang="en" sz="1600" dirty="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dirty="0">
                <a:solidFill>
                  <a:srgbClr val="525C65"/>
                </a:solidFill>
                <a:highlight>
                  <a:srgbClr val="FFFFFF"/>
                </a:highlight>
                <a:latin typeface="Open Sans"/>
                <a:ea typeface="Open Sans"/>
                <a:cs typeface="Open Sans"/>
                <a:sym typeface="Open Sans"/>
              </a:rPr>
              <a:t>Please </a:t>
            </a:r>
            <a:r>
              <a:rPr lang="en" sz="1600" b="1" dirty="0">
                <a:solidFill>
                  <a:srgbClr val="525C65"/>
                </a:solidFill>
                <a:highlight>
                  <a:srgbClr val="FFFFFF"/>
                </a:highlight>
                <a:latin typeface="Open Sans"/>
                <a:ea typeface="Open Sans"/>
                <a:cs typeface="Open Sans"/>
                <a:sym typeface="Open Sans"/>
              </a:rPr>
              <a:t>make sure to label your metrics clearly</a:t>
            </a:r>
            <a:r>
              <a:rPr lang="en" sz="1600" dirty="0">
                <a:solidFill>
                  <a:srgbClr val="525C65"/>
                </a:solidFill>
                <a:highlight>
                  <a:srgbClr val="FFFFFF"/>
                </a:highlight>
                <a:latin typeface="Open Sans"/>
                <a:ea typeface="Open Sans"/>
                <a:cs typeface="Open Sans"/>
                <a:sym typeface="Open Sans"/>
              </a:rPr>
              <a:t> on your mock-up.</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p:txBody>
      </p:sp>
      <p:pic>
        <p:nvPicPr>
          <p:cNvPr id="8" name="Picture 7" descr="A red and green pie chart&#10;&#10;Description automatically generated">
            <a:extLst>
              <a:ext uri="{FF2B5EF4-FFF2-40B4-BE49-F238E27FC236}">
                <a16:creationId xmlns:a16="http://schemas.microsoft.com/office/drawing/2014/main" id="{95C37282-CC6F-DB98-0967-2719E5BF1344}"/>
              </a:ext>
            </a:extLst>
          </p:cNvPr>
          <p:cNvPicPr>
            <a:picLocks noChangeAspect="1"/>
          </p:cNvPicPr>
          <p:nvPr/>
        </p:nvPicPr>
        <p:blipFill>
          <a:blip r:embed="rId3"/>
          <a:stretch>
            <a:fillRect/>
          </a:stretch>
        </p:blipFill>
        <p:spPr>
          <a:xfrm>
            <a:off x="-59475" y="2846614"/>
            <a:ext cx="7772400" cy="5181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E845-41DF-C4F9-01C9-138B81131930}"/>
              </a:ext>
            </a:extLst>
          </p:cNvPr>
          <p:cNvSpPr>
            <a:spLocks noGrp="1"/>
          </p:cNvSpPr>
          <p:nvPr>
            <p:ph type="title"/>
          </p:nvPr>
        </p:nvSpPr>
        <p:spPr/>
        <p:txBody>
          <a:bodyPr/>
          <a:lstStyle/>
          <a:p>
            <a:r>
              <a:rPr lang="en-VN" dirty="0"/>
              <a:t>More metrics</a:t>
            </a:r>
          </a:p>
        </p:txBody>
      </p:sp>
      <p:pic>
        <p:nvPicPr>
          <p:cNvPr id="8" name="Picture 7" descr="A green pie chart with a red arrow&#10;&#10;Description automatically generated">
            <a:extLst>
              <a:ext uri="{FF2B5EF4-FFF2-40B4-BE49-F238E27FC236}">
                <a16:creationId xmlns:a16="http://schemas.microsoft.com/office/drawing/2014/main" id="{95B6EBB6-AC84-DE4A-B983-0F04B7055E8F}"/>
              </a:ext>
            </a:extLst>
          </p:cNvPr>
          <p:cNvPicPr>
            <a:picLocks noChangeAspect="1"/>
          </p:cNvPicPr>
          <p:nvPr/>
        </p:nvPicPr>
        <p:blipFill>
          <a:blip r:embed="rId2"/>
          <a:stretch>
            <a:fillRect/>
          </a:stretch>
        </p:blipFill>
        <p:spPr>
          <a:xfrm>
            <a:off x="0" y="2438400"/>
            <a:ext cx="7772400" cy="5181600"/>
          </a:xfrm>
          <a:prstGeom prst="rect">
            <a:avLst/>
          </a:prstGeom>
        </p:spPr>
      </p:pic>
    </p:spTree>
    <p:extLst>
      <p:ext uri="{BB962C8B-B14F-4D97-AF65-F5344CB8AC3E}">
        <p14:creationId xmlns:p14="http://schemas.microsoft.com/office/powerpoint/2010/main" val="409129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0ED8A-91C1-C3F2-6482-C9B5BDD7171E}"/>
              </a:ext>
            </a:extLst>
          </p:cNvPr>
          <p:cNvSpPr>
            <a:spLocks noGrp="1"/>
          </p:cNvSpPr>
          <p:nvPr>
            <p:ph type="title"/>
          </p:nvPr>
        </p:nvSpPr>
        <p:spPr/>
        <p:txBody>
          <a:bodyPr/>
          <a:lstStyle/>
          <a:p>
            <a:r>
              <a:rPr lang="en-VN" dirty="0"/>
              <a:t>More metrics</a:t>
            </a:r>
          </a:p>
        </p:txBody>
      </p:sp>
      <p:pic>
        <p:nvPicPr>
          <p:cNvPr id="7" name="Picture 6" descr="A green pie chart with a red triangle&#10;&#10;Description automatically generated">
            <a:extLst>
              <a:ext uri="{FF2B5EF4-FFF2-40B4-BE49-F238E27FC236}">
                <a16:creationId xmlns:a16="http://schemas.microsoft.com/office/drawing/2014/main" id="{A1220E8A-DCDB-9357-175F-BF9EF655ED86}"/>
              </a:ext>
            </a:extLst>
          </p:cNvPr>
          <p:cNvPicPr>
            <a:picLocks noChangeAspect="1"/>
          </p:cNvPicPr>
          <p:nvPr/>
        </p:nvPicPr>
        <p:blipFill>
          <a:blip r:embed="rId2"/>
          <a:stretch>
            <a:fillRect/>
          </a:stretch>
        </p:blipFill>
        <p:spPr>
          <a:xfrm>
            <a:off x="0" y="2438400"/>
            <a:ext cx="7772400" cy="5181600"/>
          </a:xfrm>
          <a:prstGeom prst="rect">
            <a:avLst/>
          </a:prstGeom>
        </p:spPr>
      </p:pic>
    </p:spTree>
    <p:extLst>
      <p:ext uri="{BB962C8B-B14F-4D97-AF65-F5344CB8AC3E}">
        <p14:creationId xmlns:p14="http://schemas.microsoft.com/office/powerpoint/2010/main" val="3710512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30FAC-9825-0145-B211-E18B2420B227}"/>
              </a:ext>
            </a:extLst>
          </p:cNvPr>
          <p:cNvSpPr>
            <a:spLocks noGrp="1"/>
          </p:cNvSpPr>
          <p:nvPr>
            <p:ph type="title"/>
          </p:nvPr>
        </p:nvSpPr>
        <p:spPr/>
        <p:txBody>
          <a:bodyPr/>
          <a:lstStyle/>
          <a:p>
            <a:r>
              <a:rPr lang="en-VN" dirty="0"/>
              <a:t>More metrics</a:t>
            </a:r>
          </a:p>
        </p:txBody>
      </p:sp>
      <p:pic>
        <p:nvPicPr>
          <p:cNvPr id="7" name="Picture 6" descr="A green pie chart with a red triangle&#10;&#10;Description automatically generated">
            <a:extLst>
              <a:ext uri="{FF2B5EF4-FFF2-40B4-BE49-F238E27FC236}">
                <a16:creationId xmlns:a16="http://schemas.microsoft.com/office/drawing/2014/main" id="{E7F9A5FF-6FEF-2BAF-0077-BC8AC5A0EB0A}"/>
              </a:ext>
            </a:extLst>
          </p:cNvPr>
          <p:cNvPicPr>
            <a:picLocks noChangeAspect="1"/>
          </p:cNvPicPr>
          <p:nvPr/>
        </p:nvPicPr>
        <p:blipFill>
          <a:blip r:embed="rId2"/>
          <a:stretch>
            <a:fillRect/>
          </a:stretch>
        </p:blipFill>
        <p:spPr>
          <a:xfrm>
            <a:off x="0" y="2438400"/>
            <a:ext cx="7772400" cy="5181600"/>
          </a:xfrm>
          <a:prstGeom prst="rect">
            <a:avLst/>
          </a:prstGeom>
        </p:spPr>
      </p:pic>
    </p:spTree>
    <p:extLst>
      <p:ext uri="{BB962C8B-B14F-4D97-AF65-F5344CB8AC3E}">
        <p14:creationId xmlns:p14="http://schemas.microsoft.com/office/powerpoint/2010/main" val="3308870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dirty="0">
                <a:solidFill>
                  <a:srgbClr val="525C65"/>
                </a:solidFill>
                <a:highlight>
                  <a:srgbClr val="FFFFFF"/>
                </a:highlight>
                <a:latin typeface="Open Sans"/>
                <a:ea typeface="Open Sans"/>
                <a:cs typeface="Open Sans"/>
                <a:sym typeface="Open Sans"/>
              </a:rPr>
              <a:t>Based on what you’ve read about </a:t>
            </a:r>
            <a:r>
              <a:rPr lang="en" sz="1600" dirty="0" err="1">
                <a:solidFill>
                  <a:srgbClr val="525C65"/>
                </a:solidFill>
                <a:highlight>
                  <a:srgbClr val="FFFFFF"/>
                </a:highlight>
                <a:latin typeface="Open Sans"/>
                <a:ea typeface="Open Sans"/>
                <a:cs typeface="Open Sans"/>
                <a:sym typeface="Open Sans"/>
              </a:rPr>
              <a:t>SneakerPark’s</a:t>
            </a:r>
            <a:r>
              <a:rPr lang="en" sz="1600" dirty="0">
                <a:solidFill>
                  <a:srgbClr val="525C65"/>
                </a:solidFill>
                <a:highlight>
                  <a:srgbClr val="FFFFFF"/>
                </a:highlight>
                <a:latin typeface="Open Sans"/>
                <a:ea typeface="Open Sans"/>
                <a:cs typeface="Open Sans"/>
                <a:sym typeface="Open Sans"/>
              </a:rPr>
              <a:t> systems and business model, sketch out a proposed </a:t>
            </a:r>
            <a:r>
              <a:rPr lang="en" sz="1600" b="1" dirty="0">
                <a:solidFill>
                  <a:srgbClr val="525C65"/>
                </a:solidFill>
                <a:highlight>
                  <a:srgbClr val="FFFFFF"/>
                </a:highlight>
                <a:latin typeface="Open Sans"/>
                <a:ea typeface="Open Sans"/>
                <a:cs typeface="Open Sans"/>
                <a:sym typeface="Open Sans"/>
              </a:rPr>
              <a:t>MDM implementation architecture</a:t>
            </a:r>
            <a:r>
              <a:rPr lang="en" sz="1600" dirty="0">
                <a:solidFill>
                  <a:srgbClr val="525C65"/>
                </a:solidFill>
                <a:highlight>
                  <a:srgbClr val="FFFFFF"/>
                </a:highlight>
                <a:latin typeface="Open Sans"/>
                <a:ea typeface="Open Sans"/>
                <a:cs typeface="Open Sans"/>
                <a:sym typeface="Open Sans"/>
              </a:rPr>
              <a:t>, and write a </a:t>
            </a:r>
            <a:r>
              <a:rPr lang="en" sz="1600" b="1" dirty="0">
                <a:solidFill>
                  <a:srgbClr val="525C65"/>
                </a:solidFill>
                <a:highlight>
                  <a:srgbClr val="FFFFFF"/>
                </a:highlight>
                <a:latin typeface="Open Sans"/>
                <a:ea typeface="Open Sans"/>
                <a:cs typeface="Open Sans"/>
                <a:sym typeface="Open Sans"/>
              </a:rPr>
              <a:t>detailed explanation</a:t>
            </a:r>
            <a:r>
              <a:rPr lang="en" sz="1600" dirty="0">
                <a:solidFill>
                  <a:srgbClr val="525C65"/>
                </a:solidFill>
                <a:highlight>
                  <a:srgbClr val="FFFFFF"/>
                </a:highlight>
                <a:latin typeface="Open Sans"/>
                <a:ea typeface="Open Sans"/>
                <a:cs typeface="Open Sans"/>
                <a:sym typeface="Open Sans"/>
              </a:rPr>
              <a:t> of </a:t>
            </a:r>
            <a:r>
              <a:rPr lang="en" sz="1600" b="1" dirty="0">
                <a:solidFill>
                  <a:srgbClr val="525C65"/>
                </a:solidFill>
                <a:highlight>
                  <a:srgbClr val="FFFFFF"/>
                </a:highlight>
                <a:latin typeface="Open Sans"/>
                <a:ea typeface="Open Sans"/>
                <a:cs typeface="Open Sans"/>
                <a:sym typeface="Open Sans"/>
              </a:rPr>
              <a:t>why</a:t>
            </a:r>
            <a:r>
              <a:rPr lang="en" sz="1600" dirty="0">
                <a:solidFill>
                  <a:srgbClr val="525C65"/>
                </a:solidFill>
                <a:highlight>
                  <a:srgbClr val="FFFFFF"/>
                </a:highlight>
                <a:latin typeface="Open Sans"/>
                <a:ea typeface="Open Sans"/>
                <a:cs typeface="Open Sans"/>
                <a:sym typeface="Open Sans"/>
              </a:rPr>
              <a:t> you chose this specific approach.</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2" name="Picture 1">
            <a:extLst>
              <a:ext uri="{FF2B5EF4-FFF2-40B4-BE49-F238E27FC236}">
                <a16:creationId xmlns:a16="http://schemas.microsoft.com/office/drawing/2014/main" id="{765AD482-339E-622C-F5E8-7D630CD86F32}"/>
              </a:ext>
            </a:extLst>
          </p:cNvPr>
          <p:cNvPicPr>
            <a:picLocks noChangeAspect="1"/>
          </p:cNvPicPr>
          <p:nvPr/>
        </p:nvPicPr>
        <p:blipFill>
          <a:blip r:embed="rId3"/>
          <a:stretch>
            <a:fillRect/>
          </a:stretch>
        </p:blipFill>
        <p:spPr>
          <a:xfrm>
            <a:off x="803887" y="3163510"/>
            <a:ext cx="5576795" cy="48728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186" name="Google Shape;186;p5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Theses slides are provided as a guide to ensure that you submit all the required components to successfully complete your project. For detailed instruction, please read the instruction in the classroom.</a:t>
            </a:r>
            <a:endParaRPr sz="2200"/>
          </a:p>
          <a:p>
            <a:pPr marL="457200" lvl="0" indent="-368300" algn="l" rtl="0">
              <a:spcBef>
                <a:spcPts val="0"/>
              </a:spcBef>
              <a:spcAft>
                <a:spcPts val="0"/>
              </a:spcAft>
              <a:buSzPts val="2200"/>
              <a:buChar char="●"/>
            </a:pPr>
            <a:r>
              <a:rPr lang="en" sz="2200"/>
              <a:t>When presenting your project, please only think of this as a guide. We encouraged you to use creative freedom when making changes as long as the required information is present. </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delete this and all</a:t>
            </a:r>
            <a:r>
              <a:rPr lang="en" sz="2200"/>
              <a:t> of the other example slides before you submit your project.</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add your name and the date</a:t>
            </a:r>
            <a:r>
              <a:rPr lang="en" sz="2200"/>
              <a:t> to the cover slide</a:t>
            </a:r>
            <a:endParaRPr sz="2200"/>
          </a:p>
          <a:p>
            <a:pPr marL="457200" lvl="0" indent="0" algn="l" rtl="0">
              <a:spcBef>
                <a:spcPts val="1600"/>
              </a:spcBef>
              <a:spcAft>
                <a:spcPts val="1600"/>
              </a:spcAft>
              <a:buNone/>
            </a:pPr>
            <a:endParaRPr sz="2200"/>
          </a:p>
        </p:txBody>
      </p:sp>
      <p:sp>
        <p:nvSpPr>
          <p:cNvPr id="187" name="Google Shape;187;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4"/>
            <a:ext cx="6842100" cy="9394476"/>
          </a:xfrm>
          <a:prstGeom prst="rect">
            <a:avLst/>
          </a:prstGeom>
        </p:spPr>
        <p:txBody>
          <a:bodyPr spcFirstLastPara="1" wrap="square" lIns="91425" tIns="91425" rIns="91425" bIns="91425" anchor="t" anchorCtr="0">
            <a:noAutofit/>
          </a:bodyPr>
          <a:lstStyle/>
          <a:p>
            <a:pPr marL="38100" indent="0">
              <a:buNone/>
            </a:pPr>
            <a:r>
              <a:rPr lang="en-US" sz="1200" b="1" dirty="0">
                <a:effectLst/>
                <a:latin typeface="+mj-lt"/>
              </a:rPr>
              <a:t>Explanation:</a:t>
            </a:r>
          </a:p>
          <a:p>
            <a:pPr marL="38100" indent="0">
              <a:buNone/>
            </a:pPr>
            <a:r>
              <a:rPr lang="en-US" sz="1200" dirty="0">
                <a:effectLst/>
                <a:latin typeface="+mn-lt"/>
              </a:rPr>
              <a:t>Master Data Management (MDM) is a critical aspect of managing data across different systems within an organization. It involves establishing and maintaining a consistent, accurate, and complete view of key data entities across the enterprise. In the context of </a:t>
            </a:r>
            <a:r>
              <a:rPr lang="en-US" sz="1200" dirty="0" err="1">
                <a:effectLst/>
                <a:latin typeface="+mn-lt"/>
              </a:rPr>
              <a:t>SneakerPark</a:t>
            </a:r>
            <a:r>
              <a:rPr lang="en-US" sz="1200" dirty="0">
                <a:effectLst/>
                <a:latin typeface="+mn-lt"/>
              </a:rPr>
              <a:t> and its systems, here's how MDM principles can be applied:</a:t>
            </a:r>
            <a:br>
              <a:rPr lang="en-US" sz="1200" dirty="0">
                <a:effectLst/>
                <a:latin typeface="+mn-lt"/>
              </a:rPr>
            </a:br>
            <a:endParaRPr lang="en-US" sz="1200" dirty="0">
              <a:effectLst/>
              <a:latin typeface="+mn-lt"/>
            </a:endParaRPr>
          </a:p>
          <a:p>
            <a:pPr marL="38100" indent="0">
              <a:buNone/>
            </a:pPr>
            <a:r>
              <a:rPr lang="en-US" sz="1200" dirty="0">
                <a:effectLst/>
                <a:latin typeface="+mn-lt"/>
              </a:rPr>
              <a:t>1. </a:t>
            </a:r>
            <a:r>
              <a:rPr lang="en-US" sz="1200" b="1" dirty="0">
                <a:effectLst/>
                <a:latin typeface="+mn-lt"/>
              </a:rPr>
              <a:t>User Service:</a:t>
            </a:r>
            <a:endParaRPr lang="en-US" sz="1200" dirty="0">
              <a:effectLst/>
              <a:latin typeface="+mn-lt"/>
            </a:endParaRPr>
          </a:p>
          <a:p>
            <a:pPr marL="38100" indent="0">
              <a:buNone/>
            </a:pPr>
            <a:r>
              <a:rPr lang="en-US" sz="1200" dirty="0">
                <a:effectLst/>
                <a:latin typeface="+mn-lt"/>
              </a:rPr>
              <a:t>     - Ensure that user data (e.g., user IDs, email addresses, contact information) is consistent and up-to-date across all systems.</a:t>
            </a:r>
          </a:p>
          <a:p>
            <a:pPr marL="38100" indent="0">
              <a:buNone/>
            </a:pPr>
            <a:r>
              <a:rPr lang="en-US" sz="1200" dirty="0">
                <a:effectLst/>
                <a:latin typeface="+mn-lt"/>
              </a:rPr>
              <a:t>     - Implement data quality checks and validation rules during user registration and updates.</a:t>
            </a:r>
          </a:p>
          <a:p>
            <a:pPr marL="38100" indent="0">
              <a:buNone/>
            </a:pPr>
            <a:r>
              <a:rPr lang="en-US" sz="1200" dirty="0">
                <a:effectLst/>
                <a:latin typeface="+mn-lt"/>
              </a:rPr>
              <a:t>     - Establish a single source of truth for user data to prevent duplicates and inconsistencies.</a:t>
            </a:r>
          </a:p>
          <a:p>
            <a:pPr marL="38100" indent="0">
              <a:buNone/>
            </a:pPr>
            <a:r>
              <a:rPr lang="en-US" sz="1200" dirty="0">
                <a:effectLst/>
                <a:latin typeface="+mn-lt"/>
              </a:rPr>
              <a:t>     - Integrate user profiles with other systems to maintain a unified view of customers.</a:t>
            </a:r>
            <a:br>
              <a:rPr lang="en-US" sz="1200" dirty="0">
                <a:effectLst/>
                <a:latin typeface="+mn-lt"/>
              </a:rPr>
            </a:br>
            <a:endParaRPr lang="en-US" sz="1200" dirty="0">
              <a:effectLst/>
              <a:latin typeface="+mn-lt"/>
            </a:endParaRPr>
          </a:p>
          <a:p>
            <a:pPr marL="38100" indent="0">
              <a:buNone/>
            </a:pPr>
            <a:r>
              <a:rPr lang="en-US" sz="1200" dirty="0">
                <a:effectLst/>
                <a:latin typeface="+mn-lt"/>
              </a:rPr>
              <a:t>2. </a:t>
            </a:r>
            <a:r>
              <a:rPr lang="en-US" sz="1200" b="1" dirty="0">
                <a:effectLst/>
                <a:latin typeface="+mn-lt"/>
              </a:rPr>
              <a:t>Inventory Management System:</a:t>
            </a:r>
            <a:endParaRPr lang="en-US" sz="1200" dirty="0">
              <a:effectLst/>
              <a:latin typeface="+mn-lt"/>
            </a:endParaRPr>
          </a:p>
          <a:p>
            <a:pPr marL="38100" indent="0">
              <a:buNone/>
            </a:pPr>
            <a:r>
              <a:rPr lang="en-US" sz="1200" dirty="0">
                <a:effectLst/>
                <a:latin typeface="+mn-lt"/>
              </a:rPr>
              <a:t>     - Maintain a centralized repository for inventory data, including product descriptions, SKU codes, sizes, and quantities.</a:t>
            </a:r>
          </a:p>
          <a:p>
            <a:pPr marL="38100" indent="0">
              <a:buNone/>
            </a:pPr>
            <a:r>
              <a:rPr lang="en-US" sz="1200" dirty="0">
                <a:effectLst/>
                <a:latin typeface="+mn-lt"/>
              </a:rPr>
              <a:t>     - Implement data governance policies to ensure accurate and consistent inventory information.</a:t>
            </a:r>
          </a:p>
          <a:p>
            <a:pPr marL="38100" indent="0">
              <a:buNone/>
            </a:pPr>
            <a:r>
              <a:rPr lang="en-US" sz="1200" dirty="0">
                <a:effectLst/>
                <a:latin typeface="+mn-lt"/>
              </a:rPr>
              <a:t>     - Ensure synchronization of inventory data with other systems to avoid discrepancies.</a:t>
            </a:r>
          </a:p>
          <a:p>
            <a:pPr marL="38100" indent="0">
              <a:buNone/>
            </a:pPr>
            <a:r>
              <a:rPr lang="en-US" sz="1200" dirty="0">
                <a:effectLst/>
                <a:latin typeface="+mn-lt"/>
              </a:rPr>
              <a:t>     - Track the lifecycle of inventory items, including additions, removals, and updates.</a:t>
            </a:r>
            <a:br>
              <a:rPr lang="en-US" sz="1200" dirty="0">
                <a:effectLst/>
                <a:latin typeface="+mn-lt"/>
              </a:rPr>
            </a:br>
            <a:endParaRPr lang="en-US" sz="1200" dirty="0">
              <a:effectLst/>
              <a:latin typeface="+mn-lt"/>
            </a:endParaRPr>
          </a:p>
          <a:p>
            <a:pPr marL="38100" indent="0">
              <a:buNone/>
            </a:pPr>
            <a:r>
              <a:rPr lang="en-US" sz="1200" dirty="0">
                <a:effectLst/>
                <a:latin typeface="+mn-lt"/>
              </a:rPr>
              <a:t>3. </a:t>
            </a:r>
            <a:r>
              <a:rPr lang="en-US" sz="1200" b="1" dirty="0">
                <a:effectLst/>
                <a:latin typeface="+mn-lt"/>
              </a:rPr>
              <a:t>Listing Service:</a:t>
            </a:r>
            <a:endParaRPr lang="en-US" sz="1200" dirty="0">
              <a:effectLst/>
              <a:latin typeface="+mn-lt"/>
            </a:endParaRPr>
          </a:p>
          <a:p>
            <a:pPr marL="38100" indent="0">
              <a:buNone/>
            </a:pPr>
            <a:r>
              <a:rPr lang="en-US" sz="1200" dirty="0">
                <a:effectLst/>
                <a:latin typeface="+mn-lt"/>
              </a:rPr>
              <a:t>     - Standardize product listing data, including item descriptions, pricing, and images.</a:t>
            </a:r>
          </a:p>
          <a:p>
            <a:pPr marL="38100" indent="0">
              <a:buNone/>
            </a:pPr>
            <a:r>
              <a:rPr lang="en-US" sz="1200" dirty="0">
                <a:effectLst/>
                <a:latin typeface="+mn-lt"/>
              </a:rPr>
              <a:t>     - Establish data quality controls to verify that listings meet quality and policy standards.</a:t>
            </a:r>
          </a:p>
          <a:p>
            <a:pPr marL="38100" indent="0">
              <a:buNone/>
            </a:pPr>
            <a:r>
              <a:rPr lang="en-US" sz="1200" dirty="0">
                <a:effectLst/>
                <a:latin typeface="+mn-lt"/>
              </a:rPr>
              <a:t>     - Link product listings to inventory items to maintain real-time availability information.</a:t>
            </a:r>
          </a:p>
          <a:p>
            <a:pPr marL="38100" indent="0">
              <a:buNone/>
            </a:pPr>
            <a:r>
              <a:rPr lang="en-US" sz="1200" dirty="0">
                <a:effectLst/>
                <a:latin typeface="+mn-lt"/>
              </a:rPr>
              <a:t>     - Enforce consistency in how product information is presented to buyers.</a:t>
            </a:r>
          </a:p>
          <a:p>
            <a:pPr marL="38100" indent="0">
              <a:buNone/>
            </a:pPr>
            <a:endParaRPr lang="en-US" sz="1200" dirty="0">
              <a:effectLst/>
              <a:latin typeface="+mn-lt"/>
            </a:endParaRPr>
          </a:p>
          <a:p>
            <a:pPr marL="38100" indent="0">
              <a:buNone/>
            </a:pPr>
            <a:r>
              <a:rPr lang="en-US" sz="1200" dirty="0">
                <a:effectLst/>
                <a:latin typeface="+mn-lt"/>
              </a:rPr>
              <a:t>4. </a:t>
            </a:r>
            <a:r>
              <a:rPr lang="en-US" sz="1200" b="1" dirty="0">
                <a:effectLst/>
                <a:latin typeface="+mn-lt"/>
              </a:rPr>
              <a:t>Order Processing Service:</a:t>
            </a:r>
            <a:endParaRPr lang="en-US" sz="1200" dirty="0">
              <a:effectLst/>
              <a:latin typeface="+mn-lt"/>
            </a:endParaRPr>
          </a:p>
          <a:p>
            <a:pPr marL="38100" indent="0">
              <a:buNone/>
            </a:pPr>
            <a:r>
              <a:rPr lang="en-US" sz="1200" dirty="0">
                <a:effectLst/>
                <a:latin typeface="+mn-lt"/>
              </a:rPr>
              <a:t>     - Maintain a centralized repository for order data, including order details, customer information, and payment records.</a:t>
            </a:r>
          </a:p>
          <a:p>
            <a:pPr marL="38100" indent="0">
              <a:buNone/>
            </a:pPr>
            <a:r>
              <a:rPr lang="en-US" sz="1200" dirty="0">
                <a:effectLst/>
                <a:latin typeface="+mn-lt"/>
              </a:rPr>
              <a:t>     - Ensure that orders are linked to accurate customer profiles and inventory items.</a:t>
            </a:r>
          </a:p>
          <a:p>
            <a:pPr marL="38100" indent="0">
              <a:buNone/>
            </a:pPr>
            <a:r>
              <a:rPr lang="en-US" sz="1200" dirty="0">
                <a:effectLst/>
                <a:latin typeface="+mn-lt"/>
              </a:rPr>
              <a:t>     - Implement data validation to prevent erroneous or incomplete orders.</a:t>
            </a:r>
          </a:p>
          <a:p>
            <a:pPr marL="38100" indent="0">
              <a:buNone/>
            </a:pPr>
            <a:r>
              <a:rPr lang="en-US" sz="1200" dirty="0">
                <a:effectLst/>
                <a:latin typeface="+mn-lt"/>
              </a:rPr>
              <a:t>     - Enable cross-system integration to provide real-time order status updates.</a:t>
            </a:r>
            <a:br>
              <a:rPr lang="en-US" sz="1200" dirty="0">
                <a:effectLst/>
                <a:latin typeface="+mn-lt"/>
              </a:rPr>
            </a:br>
            <a:endParaRPr lang="en-US" sz="1200" dirty="0">
              <a:effectLst/>
              <a:latin typeface="+mn-lt"/>
            </a:endParaRPr>
          </a:p>
          <a:p>
            <a:pPr marL="38100" indent="0">
              <a:buNone/>
            </a:pPr>
            <a:r>
              <a:rPr lang="en-US" sz="1200" dirty="0">
                <a:effectLst/>
                <a:latin typeface="+mn-lt"/>
              </a:rPr>
              <a:t>5. </a:t>
            </a:r>
            <a:r>
              <a:rPr lang="en-US" sz="1200" b="1" dirty="0">
                <a:effectLst/>
                <a:latin typeface="+mn-lt"/>
              </a:rPr>
              <a:t>Customer Service Application:</a:t>
            </a:r>
            <a:endParaRPr lang="en-US" sz="1200" dirty="0">
              <a:effectLst/>
              <a:latin typeface="+mn-lt"/>
            </a:endParaRPr>
          </a:p>
          <a:p>
            <a:pPr marL="38100" indent="0">
              <a:buNone/>
            </a:pPr>
            <a:r>
              <a:rPr lang="en-US" sz="1200" dirty="0">
                <a:effectLst/>
                <a:latin typeface="+mn-lt"/>
              </a:rPr>
              <a:t>     - Centralize customer support ticket data, including issue descriptions, timestamps, and customer details.</a:t>
            </a:r>
          </a:p>
          <a:p>
            <a:pPr marL="38100" indent="0">
              <a:buNone/>
            </a:pPr>
            <a:r>
              <a:rPr lang="en-US" sz="1200" dirty="0">
                <a:effectLst/>
                <a:latin typeface="+mn-lt"/>
              </a:rPr>
              <a:t>     - Implement data quality checks to ensure that support tickets are accurately recorded.</a:t>
            </a:r>
          </a:p>
          <a:p>
            <a:pPr marL="38100" indent="0">
              <a:buNone/>
            </a:pPr>
            <a:r>
              <a:rPr lang="en-US" sz="1200" dirty="0">
                <a:effectLst/>
                <a:latin typeface="+mn-lt"/>
              </a:rPr>
              <a:t>     - Link support tickets to customer profiles for context and efficient issue resolution.</a:t>
            </a:r>
          </a:p>
          <a:p>
            <a:pPr marL="38100" indent="0">
              <a:buNone/>
            </a:pPr>
            <a:r>
              <a:rPr lang="en-US" sz="1200" dirty="0">
                <a:effectLst/>
                <a:latin typeface="+mn-lt"/>
              </a:rPr>
              <a:t>     - Facilitate collaboration among customer service agents by providing a unified view of support ticket data.</a:t>
            </a:r>
          </a:p>
          <a:p>
            <a:pPr marL="38100" indent="0">
              <a:buNone/>
            </a:pPr>
            <a:br>
              <a:rPr lang="en-US" sz="1200" dirty="0">
                <a:effectLst/>
                <a:latin typeface="+mn-lt"/>
              </a:rPr>
            </a:br>
            <a:endParaRPr lang="en-US" sz="1200" dirty="0">
              <a:effectLst/>
              <a:latin typeface="+mn-lt"/>
            </a:endParaRPr>
          </a:p>
          <a:p>
            <a:pPr marL="0" lvl="0" indent="0" algn="just" rtl="0">
              <a:spcBef>
                <a:spcPts val="0"/>
              </a:spcBef>
              <a:spcAft>
                <a:spcPts val="1600"/>
              </a:spcAft>
              <a:buClr>
                <a:schemeClr val="dk1"/>
              </a:buClr>
              <a:buSzPts val="1100"/>
              <a:buNone/>
            </a:pPr>
            <a:endParaRPr sz="1200" dirty="0">
              <a:solidFill>
                <a:srgbClr val="525C65"/>
              </a:solidFill>
              <a:highlight>
                <a:srgbClr val="FFFFFF"/>
              </a:highlight>
              <a:latin typeface="+mn-lt"/>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4"/>
            <a:ext cx="6907500" cy="67623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In this step, you will define a set of </a:t>
            </a:r>
            <a:r>
              <a:rPr lang="en" sz="1600" b="1" dirty="0">
                <a:solidFill>
                  <a:srgbClr val="525C65"/>
                </a:solidFill>
                <a:highlight>
                  <a:srgbClr val="FFFFFF"/>
                </a:highlight>
                <a:latin typeface="Open Sans"/>
                <a:ea typeface="Open Sans"/>
                <a:cs typeface="Open Sans"/>
                <a:sym typeface="Open Sans"/>
              </a:rPr>
              <a:t>matching rules</a:t>
            </a:r>
            <a:r>
              <a:rPr lang="en" sz="1600" dirty="0">
                <a:solidFill>
                  <a:srgbClr val="525C65"/>
                </a:solidFill>
                <a:highlight>
                  <a:srgbClr val="FFFFFF"/>
                </a:highlight>
                <a:latin typeface="Open Sans"/>
                <a:ea typeface="Open Sans"/>
                <a:cs typeface="Open Sans"/>
                <a:sym typeface="Open Sans"/>
              </a:rPr>
              <a:t> that will be used by the </a:t>
            </a:r>
            <a:r>
              <a:rPr lang="en" sz="1600" dirty="0" err="1">
                <a:solidFill>
                  <a:srgbClr val="525C65"/>
                </a:solidFill>
                <a:highlight>
                  <a:srgbClr val="FFFFFF"/>
                </a:highlight>
                <a:latin typeface="Open Sans"/>
                <a:ea typeface="Open Sans"/>
                <a:cs typeface="Open Sans"/>
                <a:sym typeface="Open Sans"/>
              </a:rPr>
              <a:t>SneakerPark's</a:t>
            </a:r>
            <a:r>
              <a:rPr lang="en" sz="1600" dirty="0">
                <a:solidFill>
                  <a:srgbClr val="525C65"/>
                </a:solidFill>
                <a:highlight>
                  <a:srgbClr val="FFFFFF"/>
                </a:highlight>
                <a:latin typeface="Open Sans"/>
                <a:ea typeface="Open Sans"/>
                <a:cs typeface="Open Sans"/>
                <a:sym typeface="Open Sans"/>
              </a:rPr>
              <a:t> MDM Hub to match item and customer entities between the company's different systems.</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graphicFrame>
        <p:nvGraphicFramePr>
          <p:cNvPr id="2" name="Table 1">
            <a:extLst>
              <a:ext uri="{FF2B5EF4-FFF2-40B4-BE49-F238E27FC236}">
                <a16:creationId xmlns:a16="http://schemas.microsoft.com/office/drawing/2014/main" id="{846960EC-5907-9ABB-F4CE-021AA6B1F9DC}"/>
              </a:ext>
            </a:extLst>
          </p:cNvPr>
          <p:cNvGraphicFramePr>
            <a:graphicFrameLocks noGrp="1"/>
          </p:cNvGraphicFramePr>
          <p:nvPr>
            <p:extLst>
              <p:ext uri="{D42A27DB-BD31-4B8C-83A1-F6EECF244321}">
                <p14:modId xmlns:p14="http://schemas.microsoft.com/office/powerpoint/2010/main" val="1486897677"/>
              </p:ext>
            </p:extLst>
          </p:nvPr>
        </p:nvGraphicFramePr>
        <p:xfrm>
          <a:off x="952500" y="2921000"/>
          <a:ext cx="6387450" cy="4889500"/>
        </p:xfrm>
        <a:graphic>
          <a:graphicData uri="http://schemas.openxmlformats.org/drawingml/2006/table">
            <a:tbl>
              <a:tblPr firstRow="1" bandRow="1">
                <a:tableStyleId>{5C22544A-7EE6-4342-B048-85BDC9FD1C3A}</a:tableStyleId>
              </a:tblPr>
              <a:tblGrid>
                <a:gridCol w="1155050">
                  <a:extLst>
                    <a:ext uri="{9D8B030D-6E8A-4147-A177-3AD203B41FA5}">
                      <a16:colId xmlns:a16="http://schemas.microsoft.com/office/drawing/2014/main" val="3697923522"/>
                    </a:ext>
                  </a:extLst>
                </a:gridCol>
                <a:gridCol w="5232400">
                  <a:extLst>
                    <a:ext uri="{9D8B030D-6E8A-4147-A177-3AD203B41FA5}">
                      <a16:colId xmlns:a16="http://schemas.microsoft.com/office/drawing/2014/main" val="968782428"/>
                    </a:ext>
                  </a:extLst>
                </a:gridCol>
              </a:tblGrid>
              <a:tr h="977900">
                <a:tc>
                  <a:txBody>
                    <a:bodyPr/>
                    <a:lstStyle/>
                    <a:p>
                      <a:r>
                        <a:rPr lang="en-VN" dirty="0"/>
                        <a:t>Item</a:t>
                      </a:r>
                    </a:p>
                  </a:txBody>
                  <a:tcPr/>
                </a:tc>
                <a:tc>
                  <a:txBody>
                    <a:bodyPr/>
                    <a:lstStyle/>
                    <a:p>
                      <a:r>
                        <a:rPr lang="en-VN" dirty="0"/>
                        <a:t>Rule</a:t>
                      </a:r>
                    </a:p>
                  </a:txBody>
                  <a:tcPr/>
                </a:tc>
                <a:extLst>
                  <a:ext uri="{0D108BD9-81ED-4DB2-BD59-A6C34878D82A}">
                    <a16:rowId xmlns:a16="http://schemas.microsoft.com/office/drawing/2014/main" val="3148038559"/>
                  </a:ext>
                </a:extLst>
              </a:tr>
              <a:tr h="977900">
                <a:tc>
                  <a:txBody>
                    <a:bodyPr/>
                    <a:lstStyle/>
                    <a:p>
                      <a:r>
                        <a:rPr lang="en-VN" dirty="0"/>
                        <a:t>Items</a:t>
                      </a:r>
                    </a:p>
                  </a:txBody>
                  <a:tcPr/>
                </a:tc>
                <a:tc>
                  <a:txBody>
                    <a:bodyPr/>
                    <a:lstStyle/>
                    <a:p>
                      <a:r>
                        <a:rPr lang="en-VN" dirty="0"/>
                        <a:t>All items listed in Listing tables have to be recoreded in Items table.</a:t>
                      </a:r>
                    </a:p>
                  </a:txBody>
                  <a:tcPr/>
                </a:tc>
                <a:extLst>
                  <a:ext uri="{0D108BD9-81ED-4DB2-BD59-A6C34878D82A}">
                    <a16:rowId xmlns:a16="http://schemas.microsoft.com/office/drawing/2014/main" val="3624628556"/>
                  </a:ext>
                </a:extLst>
              </a:tr>
              <a:tr h="977900">
                <a:tc>
                  <a:txBody>
                    <a:bodyPr/>
                    <a:lstStyle/>
                    <a:p>
                      <a:r>
                        <a:rPr lang="en-VN" dirty="0"/>
                        <a:t>Items</a:t>
                      </a:r>
                    </a:p>
                  </a:txBody>
                  <a:tcPr/>
                </a:tc>
                <a:tc>
                  <a:txBody>
                    <a:bodyPr/>
                    <a:lstStyle/>
                    <a:p>
                      <a:r>
                        <a:rPr lang="en-VN" dirty="0"/>
                        <a:t>All SellerID in Items table must be recorded in Users table.</a:t>
                      </a:r>
                    </a:p>
                  </a:txBody>
                  <a:tcPr/>
                </a:tc>
                <a:extLst>
                  <a:ext uri="{0D108BD9-81ED-4DB2-BD59-A6C34878D82A}">
                    <a16:rowId xmlns:a16="http://schemas.microsoft.com/office/drawing/2014/main" val="4246065929"/>
                  </a:ext>
                </a:extLst>
              </a:tr>
              <a:tr h="977900">
                <a:tc>
                  <a:txBody>
                    <a:bodyPr/>
                    <a:lstStyle/>
                    <a:p>
                      <a:r>
                        <a:rPr lang="en-VN" dirty="0"/>
                        <a:t>Customers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VN" dirty="0"/>
                        <a:t>All UserID in </a:t>
                      </a:r>
                      <a:r>
                        <a:rPr lang="en-US" sz="1400" b="0" i="0" u="none" strike="noStrike" cap="none" dirty="0" err="1">
                          <a:solidFill>
                            <a:schemeClr val="dk1"/>
                          </a:solidFill>
                          <a:effectLst/>
                          <a:latin typeface="+mn-lt"/>
                          <a:ea typeface="+mn-ea"/>
                          <a:cs typeface="+mn-cs"/>
                          <a:sym typeface="Arial"/>
                        </a:rPr>
                        <a:t>CustomerServiceRequests</a:t>
                      </a:r>
                      <a:r>
                        <a:rPr lang="en-VN" dirty="0"/>
                        <a:t> table must be recorded in Users table.</a:t>
                      </a:r>
                    </a:p>
                  </a:txBody>
                  <a:tcPr/>
                </a:tc>
                <a:extLst>
                  <a:ext uri="{0D108BD9-81ED-4DB2-BD59-A6C34878D82A}">
                    <a16:rowId xmlns:a16="http://schemas.microsoft.com/office/drawing/2014/main" val="1234739636"/>
                  </a:ext>
                </a:extLst>
              </a:tr>
              <a:tr h="977900">
                <a:tc>
                  <a:txBody>
                    <a:bodyPr/>
                    <a:lstStyle/>
                    <a:p>
                      <a:r>
                        <a:rPr lang="en-VN" dirty="0"/>
                        <a:t>Customers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VN" dirty="0"/>
                        <a:t>All </a:t>
                      </a:r>
                      <a:r>
                        <a:rPr lang="en-US" sz="1400" b="0" i="0" u="none" strike="noStrike" cap="none" dirty="0" err="1">
                          <a:solidFill>
                            <a:schemeClr val="dk1"/>
                          </a:solidFill>
                          <a:effectLst/>
                          <a:latin typeface="+mn-lt"/>
                          <a:ea typeface="+mn-ea"/>
                          <a:cs typeface="+mn-cs"/>
                          <a:sym typeface="Arial"/>
                        </a:rPr>
                        <a:t>BuyerID</a:t>
                      </a:r>
                      <a:r>
                        <a:rPr lang="en-VN" dirty="0"/>
                        <a:t> in </a:t>
                      </a:r>
                      <a:r>
                        <a:rPr lang="en-US" sz="1400" b="0" i="0" u="none" strike="noStrike" cap="none" dirty="0">
                          <a:solidFill>
                            <a:schemeClr val="dk1"/>
                          </a:solidFill>
                          <a:effectLst/>
                          <a:latin typeface="+mn-lt"/>
                          <a:ea typeface="+mn-ea"/>
                          <a:cs typeface="+mn-cs"/>
                          <a:sym typeface="Arial"/>
                        </a:rPr>
                        <a:t>Orders</a:t>
                      </a:r>
                      <a:r>
                        <a:rPr lang="en-VN" dirty="0"/>
                        <a:t> table must be recorded in Users table.</a:t>
                      </a:r>
                    </a:p>
                    <a:p>
                      <a:endParaRPr lang="en-VN" dirty="0"/>
                    </a:p>
                  </a:txBody>
                  <a:tcPr/>
                </a:tc>
                <a:extLst>
                  <a:ext uri="{0D108BD9-81ED-4DB2-BD59-A6C34878D82A}">
                    <a16:rowId xmlns:a16="http://schemas.microsoft.com/office/drawing/2014/main" val="63357281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200" dirty="0">
                <a:solidFill>
                  <a:srgbClr val="525C65"/>
                </a:solidFill>
                <a:highlight>
                  <a:srgbClr val="FFFFFF"/>
                </a:highlight>
                <a:latin typeface="+mn-lt"/>
                <a:ea typeface="Open Sans"/>
                <a:cs typeface="Open Sans"/>
                <a:sym typeface="Open Sans"/>
              </a:rPr>
              <a:t>Write 1-2 paragraphs discussing what </a:t>
            </a:r>
            <a:r>
              <a:rPr lang="en" sz="1200" b="1" dirty="0">
                <a:solidFill>
                  <a:srgbClr val="525C65"/>
                </a:solidFill>
                <a:highlight>
                  <a:srgbClr val="FFFFFF"/>
                </a:highlight>
                <a:latin typeface="+mn-lt"/>
                <a:ea typeface="Open Sans"/>
                <a:cs typeface="Open Sans"/>
                <a:sym typeface="Open Sans"/>
              </a:rPr>
              <a:t>data governance roles and responsibilities</a:t>
            </a:r>
            <a:r>
              <a:rPr lang="en" sz="1200" dirty="0">
                <a:solidFill>
                  <a:srgbClr val="525C65"/>
                </a:solidFill>
                <a:highlight>
                  <a:srgbClr val="FFFFFF"/>
                </a:highlight>
                <a:latin typeface="+mn-lt"/>
                <a:ea typeface="Open Sans"/>
                <a:cs typeface="Open Sans"/>
                <a:sym typeface="Open Sans"/>
              </a:rPr>
              <a:t> will be necessary to oversee this new Data Management initiative. Please be sure to discuss the responsibilities in the context of at </a:t>
            </a:r>
            <a:r>
              <a:rPr lang="en" sz="1200" b="1" dirty="0">
                <a:solidFill>
                  <a:srgbClr val="525C65"/>
                </a:solidFill>
                <a:highlight>
                  <a:srgbClr val="FFFFFF"/>
                </a:highlight>
                <a:latin typeface="+mn-lt"/>
                <a:ea typeface="Open Sans"/>
                <a:cs typeface="Open Sans"/>
                <a:sym typeface="Open Sans"/>
              </a:rPr>
              <a:t>least 3 different aspects </a:t>
            </a:r>
            <a:r>
              <a:rPr lang="en" sz="1200" dirty="0">
                <a:solidFill>
                  <a:srgbClr val="525C65"/>
                </a:solidFill>
                <a:highlight>
                  <a:srgbClr val="FFFFFF"/>
                </a:highlight>
                <a:latin typeface="+mn-lt"/>
                <a:ea typeface="Open Sans"/>
                <a:cs typeface="Open Sans"/>
                <a:sym typeface="Open Sans"/>
              </a:rPr>
              <a:t>of Data Governance (such as Data Quality Management, Metadata Management, MDM, </a:t>
            </a:r>
            <a:r>
              <a:rPr lang="en" sz="1200" dirty="0" err="1">
                <a:solidFill>
                  <a:srgbClr val="525C65"/>
                </a:solidFill>
                <a:highlight>
                  <a:srgbClr val="FFFFFF"/>
                </a:highlight>
                <a:latin typeface="+mn-lt"/>
                <a:ea typeface="Open Sans"/>
                <a:cs typeface="Open Sans"/>
                <a:sym typeface="Open Sans"/>
              </a:rPr>
              <a:t>etc</a:t>
            </a:r>
            <a:r>
              <a:rPr lang="en" sz="1200" dirty="0">
                <a:solidFill>
                  <a:srgbClr val="525C65"/>
                </a:solidFill>
                <a:highlight>
                  <a:srgbClr val="FFFFFF"/>
                </a:highlight>
                <a:latin typeface="+mn-lt"/>
                <a:ea typeface="Open Sans"/>
                <a:cs typeface="Open Sans"/>
                <a:sym typeface="Open Sans"/>
              </a:rPr>
              <a:t>). Based on what you know, do </a:t>
            </a:r>
            <a:r>
              <a:rPr lang="en" sz="1200" dirty="0" err="1">
                <a:solidFill>
                  <a:srgbClr val="525C65"/>
                </a:solidFill>
                <a:highlight>
                  <a:srgbClr val="FFFFFF"/>
                </a:highlight>
                <a:latin typeface="+mn-lt"/>
                <a:ea typeface="Open Sans"/>
                <a:cs typeface="Open Sans"/>
                <a:sym typeface="Open Sans"/>
              </a:rPr>
              <a:t>SneakerPark's</a:t>
            </a:r>
            <a:r>
              <a:rPr lang="en" sz="1200" dirty="0">
                <a:solidFill>
                  <a:srgbClr val="525C65"/>
                </a:solidFill>
                <a:highlight>
                  <a:srgbClr val="FFFFFF"/>
                </a:highlight>
                <a:latin typeface="+mn-lt"/>
                <a:ea typeface="Open Sans"/>
                <a:cs typeface="Open Sans"/>
                <a:sym typeface="Open Sans"/>
              </a:rPr>
              <a:t> </a:t>
            </a:r>
            <a:r>
              <a:rPr lang="en" sz="1200" b="1" dirty="0">
                <a:solidFill>
                  <a:srgbClr val="525C65"/>
                </a:solidFill>
                <a:highlight>
                  <a:srgbClr val="FFFFFF"/>
                </a:highlight>
                <a:latin typeface="+mn-lt"/>
                <a:ea typeface="Open Sans"/>
                <a:cs typeface="Open Sans"/>
                <a:sym typeface="Open Sans"/>
              </a:rPr>
              <a:t>current employees have the necessary skills</a:t>
            </a:r>
            <a:r>
              <a:rPr lang="en" sz="1200" dirty="0">
                <a:solidFill>
                  <a:srgbClr val="525C65"/>
                </a:solidFill>
                <a:highlight>
                  <a:srgbClr val="FFFFFF"/>
                </a:highlight>
                <a:latin typeface="+mn-lt"/>
                <a:ea typeface="Open Sans"/>
                <a:cs typeface="Open Sans"/>
                <a:sym typeface="Open Sans"/>
              </a:rPr>
              <a:t> for these roles or should the company </a:t>
            </a:r>
            <a:r>
              <a:rPr lang="en" sz="1200" b="1" dirty="0">
                <a:solidFill>
                  <a:srgbClr val="525C65"/>
                </a:solidFill>
                <a:highlight>
                  <a:srgbClr val="FFFFFF"/>
                </a:highlight>
                <a:latin typeface="+mn-lt"/>
                <a:ea typeface="Open Sans"/>
                <a:cs typeface="Open Sans"/>
                <a:sym typeface="Open Sans"/>
              </a:rPr>
              <a:t>make new hires</a:t>
            </a:r>
            <a:r>
              <a:rPr lang="en" sz="1200" dirty="0">
                <a:solidFill>
                  <a:srgbClr val="525C65"/>
                </a:solidFill>
                <a:highlight>
                  <a:srgbClr val="FFFFFF"/>
                </a:highlight>
                <a:latin typeface="+mn-lt"/>
                <a:ea typeface="Open Sans"/>
                <a:cs typeface="Open Sans"/>
                <a:sym typeface="Open Sans"/>
              </a:rPr>
              <a:t>?</a:t>
            </a:r>
            <a:endParaRPr sz="1200" dirty="0">
              <a:solidFill>
                <a:srgbClr val="525C65"/>
              </a:solidFill>
              <a:highlight>
                <a:srgbClr val="FFFFFF"/>
              </a:highlight>
              <a:latin typeface="+mn-lt"/>
              <a:ea typeface="Open Sans"/>
              <a:cs typeface="Open Sans"/>
              <a:sym typeface="Open Sans"/>
            </a:endParaRPr>
          </a:p>
          <a:p>
            <a:r>
              <a:rPr lang="en-US" sz="1200" dirty="0">
                <a:effectLst/>
                <a:latin typeface="+mn-lt"/>
              </a:rPr>
              <a:t>To oversee the new Data Management initiative at </a:t>
            </a:r>
            <a:r>
              <a:rPr lang="en-US" sz="1200" dirty="0" err="1">
                <a:effectLst/>
                <a:latin typeface="+mn-lt"/>
              </a:rPr>
              <a:t>SneakerPark</a:t>
            </a:r>
            <a:r>
              <a:rPr lang="en-US" sz="1200" dirty="0">
                <a:effectLst/>
                <a:latin typeface="+mn-lt"/>
              </a:rPr>
              <a:t>, several data governance roles and responsibilities will be necessary, encompassing various aspects of Data Governance:</a:t>
            </a:r>
          </a:p>
          <a:p>
            <a:endParaRPr lang="en-US" sz="1200" dirty="0">
              <a:effectLst/>
              <a:latin typeface="+mn-lt"/>
            </a:endParaRPr>
          </a:p>
          <a:p>
            <a:r>
              <a:rPr lang="en-US" sz="1200" dirty="0">
                <a:effectLst/>
                <a:latin typeface="+mn-lt"/>
              </a:rPr>
              <a:t>1. Data Quality Management:</a:t>
            </a:r>
          </a:p>
          <a:p>
            <a:r>
              <a:rPr lang="en-US" sz="1200" dirty="0">
                <a:effectLst/>
                <a:latin typeface="+mn-lt"/>
              </a:rPr>
              <a:t>   - Responsibilities: Ensuring data accuracy, consistency, and reliability across systems, implementing data quality standards and validation rules, monitoring data quality metrics, and addressing data quality issues.</a:t>
            </a:r>
          </a:p>
          <a:p>
            <a:r>
              <a:rPr lang="en-US" sz="1200" dirty="0">
                <a:effectLst/>
                <a:latin typeface="+mn-lt"/>
              </a:rPr>
              <a:t>   - Role: Data Quality Manager.</a:t>
            </a:r>
          </a:p>
          <a:p>
            <a:r>
              <a:rPr lang="en-US" sz="1200" dirty="0">
                <a:effectLst/>
                <a:latin typeface="+mn-lt"/>
              </a:rPr>
              <a:t>   - Skills: Strong data analysis, data profiling, and problem-solving skills. Knowledge of data quality tools and methodologies. The ability to collaborate with data owners and stakeholders to improve data quality.</a:t>
            </a:r>
          </a:p>
          <a:p>
            <a:r>
              <a:rPr lang="en-US" sz="1200" dirty="0">
                <a:effectLst/>
                <a:latin typeface="+mn-lt"/>
              </a:rPr>
              <a:t>   - </a:t>
            </a:r>
            <a:r>
              <a:rPr lang="en-US" sz="1200" dirty="0" err="1">
                <a:effectLst/>
                <a:latin typeface="+mn-lt"/>
              </a:rPr>
              <a:t>SneakerPark's</a:t>
            </a:r>
            <a:r>
              <a:rPr lang="en-US" sz="1200" dirty="0">
                <a:effectLst/>
                <a:latin typeface="+mn-lt"/>
              </a:rPr>
              <a:t> Workforce: Existing employees may require training and upskilling in data quality management. Consider hiring data quality specialists if the skill gap is significant.</a:t>
            </a:r>
          </a:p>
          <a:p>
            <a:r>
              <a:rPr lang="en-US" sz="1200" dirty="0">
                <a:effectLst/>
                <a:latin typeface="+mn-lt"/>
              </a:rPr>
              <a:t>2. Metadata Management:</a:t>
            </a:r>
          </a:p>
          <a:p>
            <a:r>
              <a:rPr lang="en-US" sz="1200" dirty="0">
                <a:effectLst/>
                <a:latin typeface="+mn-lt"/>
              </a:rPr>
              <a:t>   - Responsibilities: Defining and maintaining metadata standards, documenting data lineage, managing metadata repositories, and ensuring data cataloging for easy data discovery.</a:t>
            </a:r>
          </a:p>
          <a:p>
            <a:r>
              <a:rPr lang="en-US" sz="1200" dirty="0">
                <a:effectLst/>
                <a:latin typeface="+mn-lt"/>
              </a:rPr>
              <a:t>   - Role: Metadata Manager or Data Steward.</a:t>
            </a:r>
          </a:p>
          <a:p>
            <a:r>
              <a:rPr lang="en-US" sz="1200" dirty="0">
                <a:effectLst/>
                <a:latin typeface="+mn-lt"/>
              </a:rPr>
              <a:t>   - Skills: Knowledge of metadata management tools, data modeling, and data architecture. Strong communication skills to work with various teams in documenting and maintaining metadata.</a:t>
            </a:r>
          </a:p>
          <a:p>
            <a:r>
              <a:rPr lang="en-US" sz="1200" dirty="0">
                <a:effectLst/>
                <a:latin typeface="+mn-lt"/>
              </a:rPr>
              <a:t>   - </a:t>
            </a:r>
            <a:r>
              <a:rPr lang="en-US" sz="1200" dirty="0" err="1">
                <a:effectLst/>
                <a:latin typeface="+mn-lt"/>
              </a:rPr>
              <a:t>SneakerPark's</a:t>
            </a:r>
            <a:r>
              <a:rPr lang="en-US" sz="1200" dirty="0">
                <a:effectLst/>
                <a:latin typeface="+mn-lt"/>
              </a:rPr>
              <a:t> Workforce: Existing IT or data management teams may have some relevant skills, but specific metadata expertise may be required. Training can be provided to enhance existing skills.</a:t>
            </a:r>
          </a:p>
          <a:p>
            <a:r>
              <a:rPr lang="en-US" sz="1200" dirty="0">
                <a:effectLst/>
                <a:latin typeface="+mn-lt"/>
              </a:rPr>
              <a:t>3. Data Engineer - Master Data Management (MDM):</a:t>
            </a:r>
          </a:p>
          <a:p>
            <a:r>
              <a:rPr lang="en-US" sz="1200" dirty="0">
                <a:effectLst/>
                <a:latin typeface="+mn-lt"/>
              </a:rPr>
              <a:t>   - Responsibilities: Defining MDM strategies and policies, overseeing master data entities (e.g., customer profiles, inventory items), ensuring data consistency across systems, and maintaining a single source of truth.</a:t>
            </a:r>
          </a:p>
          <a:p>
            <a:r>
              <a:rPr lang="en-US" sz="1200" dirty="0">
                <a:effectLst/>
                <a:latin typeface="+mn-lt"/>
              </a:rPr>
              <a:t>   - Role: MDM Manager or Data Governance Lead.</a:t>
            </a:r>
          </a:p>
          <a:p>
            <a:r>
              <a:rPr lang="en-US" sz="1200" dirty="0">
                <a:effectLst/>
                <a:latin typeface="+mn-lt"/>
              </a:rPr>
              <a:t>   - Skills: Expertise in MDM principles and tools, understanding of data integration, data modeling, and data governance best practices. Strong leadership and project management skills.</a:t>
            </a:r>
          </a:p>
          <a:p>
            <a:r>
              <a:rPr lang="en-US" sz="1200" dirty="0">
                <a:effectLst/>
                <a:latin typeface="+mn-lt"/>
              </a:rPr>
              <a:t>   - </a:t>
            </a:r>
            <a:r>
              <a:rPr lang="en-US" sz="1200" dirty="0" err="1">
                <a:effectLst/>
                <a:latin typeface="+mn-lt"/>
              </a:rPr>
              <a:t>SneakerPark's</a:t>
            </a:r>
            <a:r>
              <a:rPr lang="en-US" sz="1200" dirty="0">
                <a:effectLst/>
                <a:latin typeface="+mn-lt"/>
              </a:rPr>
              <a:t> Workforce: Depending on the complexity of MDM requirements, hiring a dedicated MDM manager may be necessary if in-house expertise is insufficient.</a:t>
            </a:r>
          </a:p>
          <a:p>
            <a:br>
              <a:rPr lang="en-US" sz="1200" dirty="0">
                <a:effectLst/>
                <a:latin typeface="+mn-lt"/>
              </a:rPr>
            </a:br>
            <a:endParaRPr lang="en-US" sz="1200" dirty="0">
              <a:effectLst/>
              <a:latin typeface="+mn-lt"/>
            </a:endParaRPr>
          </a:p>
          <a:p>
            <a:r>
              <a:rPr lang="en-US" sz="1200" dirty="0">
                <a:effectLst/>
                <a:latin typeface="+mn-lt"/>
              </a:rPr>
              <a:t>While </a:t>
            </a:r>
            <a:r>
              <a:rPr lang="en-US" sz="1200" dirty="0" err="1">
                <a:effectLst/>
                <a:latin typeface="+mn-lt"/>
              </a:rPr>
              <a:t>SneakerPark</a:t>
            </a:r>
            <a:r>
              <a:rPr lang="en-US" sz="1200" dirty="0">
                <a:effectLst/>
                <a:latin typeface="+mn-lt"/>
              </a:rPr>
              <a:t> may have employees with some relevant skills, it's crucial to assess the current workforce's capabilities against the specific demands of these roles and responsibilities. Investing in training and upskilling existing employees can be cost-effective if the skills gap is not extensive. However, for specialized roles like MDM, hiring external experts may be necessary to ensure the success of the Data Management initiative and the long-term integrity of the company's data assets.</a:t>
            </a:r>
          </a:p>
          <a:p>
            <a:pPr marL="0" lvl="0" indent="0" algn="just" rtl="0">
              <a:lnSpc>
                <a:spcPct val="170000"/>
              </a:lnSpc>
              <a:spcBef>
                <a:spcPts val="1100"/>
              </a:spcBef>
              <a:spcAft>
                <a:spcPts val="1100"/>
              </a:spcAft>
              <a:buNone/>
            </a:pPr>
            <a:endParaRPr sz="1200" dirty="0">
              <a:solidFill>
                <a:srgbClr val="525C65"/>
              </a:solidFill>
              <a:highlight>
                <a:srgbClr val="FFFFFF"/>
              </a:highlight>
              <a:latin typeface="+mn-lt"/>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Document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Do not use spaces or special characters.</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 only LOWERCASE.</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All identifier fields should end in “_id”.</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Avoid acronyms and abbreviations.</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Write SQL scripts for the matching rules that you’ve created in Step 6. </a:t>
            </a:r>
            <a:endParaRPr sz="180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p:nvPr/>
        </p:nvSpPr>
        <p:spPr>
          <a:xfrm>
            <a:off x="329725" y="742950"/>
            <a:ext cx="6135900" cy="895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4000">
                <a:solidFill>
                  <a:srgbClr val="2E3D49"/>
                </a:solidFill>
                <a:latin typeface="Open Sans"/>
                <a:ea typeface="Open Sans"/>
                <a:cs typeface="Open Sans"/>
                <a:sym typeface="Open Sans"/>
              </a:rPr>
              <a:t>What we provide:</a:t>
            </a:r>
            <a:endParaRPr sz="4000">
              <a:solidFill>
                <a:srgbClr val="2E3D49"/>
              </a:solidFill>
              <a:latin typeface="Open Sans"/>
              <a:ea typeface="Open Sans"/>
              <a:cs typeface="Open Sans"/>
              <a:sym typeface="Open Sans"/>
            </a:endParaRPr>
          </a:p>
        </p:txBody>
      </p:sp>
      <p:sp>
        <p:nvSpPr>
          <p:cNvPr id="194" name="Google Shape;194;p53"/>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95" name="Google Shape;195;p53"/>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
        <p:nvSpPr>
          <p:cNvPr id="196" name="Google Shape;196;p53"/>
          <p:cNvSpPr txBox="1">
            <a:spLocks noGrp="1"/>
          </p:cNvSpPr>
          <p:nvPr>
            <p:ph type="title"/>
          </p:nvPr>
        </p:nvSpPr>
        <p:spPr>
          <a:xfrm>
            <a:off x="322950" y="5293650"/>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you are required to submit:</a:t>
            </a:r>
            <a:endParaRPr/>
          </a:p>
        </p:txBody>
      </p:sp>
      <p:sp>
        <p:nvSpPr>
          <p:cNvPr id="197" name="Google Shape;197;p53"/>
          <p:cNvSpPr txBox="1">
            <a:spLocks noGrp="1"/>
          </p:cNvSpPr>
          <p:nvPr>
            <p:ph type="body" idx="1"/>
          </p:nvPr>
        </p:nvSpPr>
        <p:spPr>
          <a:xfrm>
            <a:off x="233575" y="6710816"/>
            <a:ext cx="7242600" cy="11199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SzPts val="2000"/>
              <a:buFont typeface="Open Sans"/>
              <a:buChar char="●"/>
            </a:pPr>
            <a:r>
              <a:rPr lang="en" sz="2200"/>
              <a:t>Filled out Slides template.</a:t>
            </a:r>
            <a:endParaRPr sz="2200"/>
          </a:p>
          <a:p>
            <a:pPr marL="457200" marR="0" lvl="0" indent="-355600" algn="l" rtl="0">
              <a:lnSpc>
                <a:spcPct val="115000"/>
              </a:lnSpc>
              <a:spcBef>
                <a:spcPts val="0"/>
              </a:spcBef>
              <a:spcAft>
                <a:spcPts val="0"/>
              </a:spcAft>
              <a:buSzPts val="2000"/>
              <a:buFont typeface="Open Sans"/>
              <a:buChar char="●"/>
            </a:pPr>
            <a:r>
              <a:rPr lang="en" sz="2200"/>
              <a:t>Filled out Sheets template.</a:t>
            </a:r>
            <a:endParaRPr sz="2200"/>
          </a:p>
        </p:txBody>
      </p:sp>
      <p:sp>
        <p:nvSpPr>
          <p:cNvPr id="198" name="Google Shape;198;p53"/>
          <p:cNvSpPr txBox="1">
            <a:spLocks noGrp="1"/>
          </p:cNvSpPr>
          <p:nvPr>
            <p:ph type="body" idx="1"/>
          </p:nvPr>
        </p:nvSpPr>
        <p:spPr>
          <a:xfrm>
            <a:off x="264950" y="1638151"/>
            <a:ext cx="7242600" cy="2091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200"/>
              <a:t>This Starter Slides Template</a:t>
            </a:r>
            <a:endParaRPr sz="2200"/>
          </a:p>
          <a:p>
            <a:pPr marL="457200" lvl="0" indent="-355600" algn="l" rtl="0">
              <a:spcBef>
                <a:spcPts val="0"/>
              </a:spcBef>
              <a:spcAft>
                <a:spcPts val="0"/>
              </a:spcAft>
              <a:buSzPts val="2000"/>
              <a:buFont typeface="Open Sans"/>
              <a:buChar char="●"/>
            </a:pPr>
            <a:r>
              <a:rPr lang="en" sz="2200"/>
              <a:t>Sheets Template with 4 Tabs - Data Dictionary, Data Quality Issues, Standard Naming Convention, and Business Glossary</a:t>
            </a:r>
            <a:endParaRPr sz="2200"/>
          </a:p>
          <a:p>
            <a:pPr marL="457200" lvl="0" indent="-355600" algn="l" rtl="0">
              <a:spcBef>
                <a:spcPts val="0"/>
              </a:spcBef>
              <a:spcAft>
                <a:spcPts val="0"/>
              </a:spcAft>
              <a:buSzPts val="2000"/>
              <a:buFont typeface="Open Sans"/>
              <a:buChar char="●"/>
            </a:pPr>
            <a:r>
              <a:rPr lang="en" sz="2200"/>
              <a:t>Workspace with an instance of Postgres and code that will create and populate the database you will be working with.</a:t>
            </a:r>
            <a:endParaRPr sz="2200"/>
          </a:p>
          <a:p>
            <a:pPr marL="457200" lvl="0" indent="-355600" algn="l" rtl="0">
              <a:spcBef>
                <a:spcPts val="0"/>
              </a:spcBef>
              <a:spcAft>
                <a:spcPts val="0"/>
              </a:spcAft>
              <a:buSzPts val="2000"/>
              <a:buFont typeface="Open Sans"/>
              <a:buChar char="●"/>
            </a:pPr>
            <a:r>
              <a:rPr lang="en" sz="2200"/>
              <a:t>Grading rubric you can use to ensure you have submitted everything that is required. </a:t>
            </a:r>
            <a:endParaRPr sz="2200"/>
          </a:p>
          <a:p>
            <a:pPr marL="0" marR="0" lvl="0" indent="0" algn="l" rtl="0">
              <a:lnSpc>
                <a:spcPct val="100000"/>
              </a:lnSpc>
              <a:spcBef>
                <a:spcPts val="1600"/>
              </a:spcBef>
              <a:spcAft>
                <a:spcPts val="0"/>
              </a:spcAft>
              <a:buNone/>
            </a:pPr>
            <a:endParaRPr sz="4000">
              <a:solidFill>
                <a:srgbClr val="2E3D49"/>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lang="en" sz="1600" b="1">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1100"/>
              </a:spcBef>
              <a:spcAft>
                <a:spcPts val="1100"/>
              </a:spcAft>
              <a:buNone/>
            </a:pPr>
            <a:endParaRPr b="1" dirty="0">
              <a:solidFill>
                <a:srgbClr val="525C65"/>
              </a:solidFill>
              <a:highlight>
                <a:schemeClr val="lt1"/>
              </a:highlight>
              <a:latin typeface="Open Sans"/>
              <a:ea typeface="Open Sans"/>
              <a:cs typeface="Open Sans"/>
              <a:sym typeface="Open Sans"/>
            </a:endParaRPr>
          </a:p>
        </p:txBody>
      </p:sp>
      <p:pic>
        <p:nvPicPr>
          <p:cNvPr id="3" name="Picture 2" descr="A diagram of a customer service&#10;&#10;Description automatically generated">
            <a:extLst>
              <a:ext uri="{FF2B5EF4-FFF2-40B4-BE49-F238E27FC236}">
                <a16:creationId xmlns:a16="http://schemas.microsoft.com/office/drawing/2014/main" id="{07236FCA-8C61-7AC9-7BC3-60B6187D16B7}"/>
              </a:ext>
            </a:extLst>
          </p:cNvPr>
          <p:cNvPicPr>
            <a:picLocks noChangeAspect="1"/>
          </p:cNvPicPr>
          <p:nvPr/>
        </p:nvPicPr>
        <p:blipFill>
          <a:blip r:embed="rId3"/>
          <a:stretch>
            <a:fillRect/>
          </a:stretch>
        </p:blipFill>
        <p:spPr>
          <a:xfrm>
            <a:off x="0" y="2895180"/>
            <a:ext cx="7772400" cy="4268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2013</Words>
  <Application>Microsoft Macintosh PowerPoint</Application>
  <PresentationFormat>Custom</PresentationFormat>
  <Paragraphs>142</Paragraphs>
  <Slides>26</Slides>
  <Notes>23</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26</vt:i4>
      </vt:variant>
    </vt:vector>
  </HeadingPairs>
  <TitlesOfParts>
    <vt:vector size="34" baseType="lpstr">
      <vt:lpstr>Helvetica Neue</vt:lpstr>
      <vt:lpstr>Open Sans Light</vt:lpstr>
      <vt:lpstr>Arial</vt:lpstr>
      <vt:lpstr>Open Sans</vt:lpstr>
      <vt:lpstr>Simple Light</vt:lpstr>
      <vt:lpstr>Simple Light</vt:lpstr>
      <vt:lpstr>Simple Light</vt:lpstr>
      <vt:lpstr>White</vt:lpstr>
      <vt:lpstr>Data Governance @ SneakerPark </vt:lpstr>
      <vt:lpstr>How to use this Template</vt:lpstr>
      <vt:lpstr>What you are required to submit:</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metrics</vt:lpstr>
      <vt:lpstr>More metrics</vt:lpstr>
      <vt:lpstr>More metrics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NGUYỄN TRẦN HOÀN</cp:lastModifiedBy>
  <cp:revision>8</cp:revision>
  <dcterms:modified xsi:type="dcterms:W3CDTF">2023-10-09T13:51:58Z</dcterms:modified>
</cp:coreProperties>
</file>