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00503000000020004" pitchFamily="2"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2"/>
    <p:restoredTop sz="94507"/>
  </p:normalViewPr>
  <p:slideViewPr>
    <p:cSldViewPr snapToGrid="0">
      <p:cViewPr varScale="1">
        <p:scale>
          <a:sx n="79" d="100"/>
          <a:sy n="79" d="100"/>
        </p:scale>
        <p:origin x="277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p:txBody>
      </p:sp>
      <p:pic>
        <p:nvPicPr>
          <p:cNvPr id="3" name="Picture 2" descr="A diagram of a company&#10;&#10;Description automatically generated">
            <a:extLst>
              <a:ext uri="{FF2B5EF4-FFF2-40B4-BE49-F238E27FC236}">
                <a16:creationId xmlns:a16="http://schemas.microsoft.com/office/drawing/2014/main" id="{A960A73A-B3D4-7972-5F6E-22CAE754D473}"/>
              </a:ext>
            </a:extLst>
          </p:cNvPr>
          <p:cNvPicPr>
            <a:picLocks noChangeAspect="1"/>
          </p:cNvPicPr>
          <p:nvPr/>
        </p:nvPicPr>
        <p:blipFill>
          <a:blip r:embed="rId3"/>
          <a:stretch>
            <a:fillRect/>
          </a:stretch>
        </p:blipFill>
        <p:spPr>
          <a:xfrm>
            <a:off x="0" y="5029200"/>
            <a:ext cx="7772400" cy="44679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4" name="Picture 3" descr="A diagram of a company&#10;&#10;Description automatically generated">
            <a:extLst>
              <a:ext uri="{FF2B5EF4-FFF2-40B4-BE49-F238E27FC236}">
                <a16:creationId xmlns:a16="http://schemas.microsoft.com/office/drawing/2014/main" id="{475625D2-CD37-5C1D-D6EF-B4B497E91ECA}"/>
              </a:ext>
            </a:extLst>
          </p:cNvPr>
          <p:cNvPicPr>
            <a:picLocks noChangeAspect="1"/>
          </p:cNvPicPr>
          <p:nvPr/>
        </p:nvPicPr>
        <p:blipFill>
          <a:blip r:embed="rId3"/>
          <a:stretch>
            <a:fillRect/>
          </a:stretch>
        </p:blipFill>
        <p:spPr>
          <a:xfrm>
            <a:off x="0" y="4842867"/>
            <a:ext cx="7772400" cy="43452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A diagram of a company&#10;&#10;Description automatically generated">
            <a:extLst>
              <a:ext uri="{FF2B5EF4-FFF2-40B4-BE49-F238E27FC236}">
                <a16:creationId xmlns:a16="http://schemas.microsoft.com/office/drawing/2014/main" id="{D71A96C2-DFC7-E4BF-9809-455AA5A4BDFB}"/>
              </a:ext>
            </a:extLst>
          </p:cNvPr>
          <p:cNvPicPr>
            <a:picLocks noChangeAspect="1"/>
          </p:cNvPicPr>
          <p:nvPr/>
        </p:nvPicPr>
        <p:blipFill>
          <a:blip r:embed="rId3"/>
          <a:stretch>
            <a:fillRect/>
          </a:stretch>
        </p:blipFill>
        <p:spPr>
          <a:xfrm>
            <a:off x="0" y="5486400"/>
            <a:ext cx="7772400" cy="44805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344F979C-604E-8102-A998-708CDAA1D647}"/>
              </a:ext>
            </a:extLst>
          </p:cNvPr>
          <p:cNvPicPr>
            <a:picLocks noChangeAspect="1"/>
          </p:cNvPicPr>
          <p:nvPr/>
        </p:nvPicPr>
        <p:blipFill>
          <a:blip r:embed="rId3"/>
          <a:stretch>
            <a:fillRect/>
          </a:stretch>
        </p:blipFill>
        <p:spPr>
          <a:xfrm>
            <a:off x="0" y="4035808"/>
            <a:ext cx="7772400" cy="3004234"/>
          </a:xfrm>
          <a:prstGeom prst="rect">
            <a:avLst/>
          </a:prstGeom>
        </p:spPr>
      </p:pic>
      <p:pic>
        <p:nvPicPr>
          <p:cNvPr id="3" name="Picture 2">
            <a:extLst>
              <a:ext uri="{FF2B5EF4-FFF2-40B4-BE49-F238E27FC236}">
                <a16:creationId xmlns:a16="http://schemas.microsoft.com/office/drawing/2014/main" id="{00F93B06-F261-11BC-9D38-6298F4630944}"/>
              </a:ext>
            </a:extLst>
          </p:cNvPr>
          <p:cNvPicPr>
            <a:picLocks noChangeAspect="1"/>
          </p:cNvPicPr>
          <p:nvPr/>
        </p:nvPicPr>
        <p:blipFill>
          <a:blip r:embed="rId4"/>
          <a:stretch>
            <a:fillRect/>
          </a:stretch>
        </p:blipFill>
        <p:spPr>
          <a:xfrm>
            <a:off x="0" y="7040042"/>
            <a:ext cx="7772400" cy="33026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41EDBB99-28C1-DEB3-7687-D019AD62D68E}"/>
              </a:ext>
            </a:extLst>
          </p:cNvPr>
          <p:cNvPicPr>
            <a:picLocks noChangeAspect="1"/>
          </p:cNvPicPr>
          <p:nvPr/>
        </p:nvPicPr>
        <p:blipFill>
          <a:blip r:embed="rId3"/>
          <a:stretch>
            <a:fillRect/>
          </a:stretch>
        </p:blipFill>
        <p:spPr>
          <a:xfrm>
            <a:off x="0" y="3918858"/>
            <a:ext cx="7772400" cy="51481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E9FCBA0B-29C4-2DA4-2FDD-B7C9D12F8980}"/>
              </a:ext>
            </a:extLst>
          </p:cNvPr>
          <p:cNvPicPr>
            <a:picLocks noChangeAspect="1"/>
          </p:cNvPicPr>
          <p:nvPr/>
        </p:nvPicPr>
        <p:blipFill>
          <a:blip r:embed="rId3"/>
          <a:stretch>
            <a:fillRect/>
          </a:stretch>
        </p:blipFill>
        <p:spPr>
          <a:xfrm>
            <a:off x="264850" y="4130655"/>
            <a:ext cx="7507550" cy="27768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4F7D5C1-888B-58DF-EFDB-EAEF35C8FB73}"/>
              </a:ext>
            </a:extLst>
          </p:cNvPr>
          <p:cNvPicPr>
            <a:picLocks noChangeAspect="1"/>
          </p:cNvPicPr>
          <p:nvPr/>
        </p:nvPicPr>
        <p:blipFill>
          <a:blip r:embed="rId3"/>
          <a:stretch>
            <a:fillRect/>
          </a:stretch>
        </p:blipFill>
        <p:spPr>
          <a:xfrm>
            <a:off x="0" y="4841280"/>
            <a:ext cx="7772400" cy="43468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382E54FD-E5D8-6D96-D905-4CC248D7D12F}"/>
              </a:ext>
            </a:extLst>
          </p:cNvPr>
          <p:cNvPicPr>
            <a:picLocks noChangeAspect="1"/>
          </p:cNvPicPr>
          <p:nvPr/>
        </p:nvPicPr>
        <p:blipFill>
          <a:blip r:embed="rId3"/>
          <a:stretch>
            <a:fillRect/>
          </a:stretch>
        </p:blipFill>
        <p:spPr>
          <a:xfrm>
            <a:off x="0" y="4630401"/>
            <a:ext cx="7772400" cy="49777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0D180E3F-4692-3D97-2319-8DA769B4D177}"/>
              </a:ext>
            </a:extLst>
          </p:cNvPr>
          <p:cNvPicPr>
            <a:picLocks noChangeAspect="1"/>
          </p:cNvPicPr>
          <p:nvPr/>
        </p:nvPicPr>
        <p:blipFill>
          <a:blip r:embed="rId3"/>
          <a:stretch>
            <a:fillRect/>
          </a:stretch>
        </p:blipFill>
        <p:spPr>
          <a:xfrm>
            <a:off x="0" y="4556810"/>
            <a:ext cx="7772400" cy="40145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spcBef>
                <a:spcPts val="0"/>
              </a:spcBef>
              <a:spcAft>
                <a:spcPts val="0"/>
              </a:spcAft>
              <a:buNone/>
            </a:pPr>
            <a:endParaRPr lang="en-US" sz="1900" b="1" dirty="0">
              <a:latin typeface="Open Sans"/>
              <a:ea typeface="Open Sans"/>
              <a:cs typeface="Open Sans"/>
              <a:sym typeface="Open Sans"/>
            </a:endParaRPr>
          </a:p>
          <a:p>
            <a:pPr marL="0" lvl="0" indent="0" algn="l" rtl="0">
              <a:spcBef>
                <a:spcPts val="0"/>
              </a:spcBef>
              <a:spcAft>
                <a:spcPts val="0"/>
              </a:spcAft>
              <a:buNone/>
            </a:pPr>
            <a:endParaRPr lang="en-VN"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117D008D-4E0D-7D47-C2D4-B205A4F8AD50}"/>
              </a:ext>
            </a:extLst>
          </p:cNvPr>
          <p:cNvPicPr>
            <a:picLocks noChangeAspect="1"/>
          </p:cNvPicPr>
          <p:nvPr/>
        </p:nvPicPr>
        <p:blipFill>
          <a:blip r:embed="rId3"/>
          <a:stretch>
            <a:fillRect/>
          </a:stretch>
        </p:blipFill>
        <p:spPr>
          <a:xfrm>
            <a:off x="0" y="5029200"/>
            <a:ext cx="7772400" cy="378522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38100" indent="0">
              <a:buNone/>
            </a:pPr>
            <a:r>
              <a:rPr lang="en-US" sz="1400" dirty="0">
                <a:effectLst/>
                <a:latin typeface="+mj-lt"/>
              </a:rPr>
              <a:t>To restrict access to employee salaries is to apply row-level security that permits to grant the access to the salary table only to </a:t>
            </a:r>
            <a:r>
              <a:rPr lang="en-US" sz="1400" dirty="0">
                <a:latin typeface="+mj-lt"/>
              </a:rPr>
              <a:t>managers </a:t>
            </a:r>
            <a:r>
              <a:rPr lang="en-US" sz="1400" dirty="0">
                <a:effectLst/>
                <a:latin typeface="+mj-lt"/>
              </a:rPr>
              <a:t>and HR employees.</a:t>
            </a: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mn-lt"/>
                <a:ea typeface="Open Sans"/>
                <a:cs typeface="Open Sans"/>
                <a:sym typeface="Open Sans"/>
              </a:rPr>
              <a:t>Purpose of the new database:</a:t>
            </a:r>
            <a:endParaRPr sz="1900" b="1" dirty="0">
              <a:latin typeface="+mn-lt"/>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600" dirty="0">
                <a:latin typeface="+mn-lt"/>
              </a:rPr>
              <a:t>Is to manage HR related data under database for operational purpose, make it easy to scale, normalize data instead of keep the redundant data as </a:t>
            </a:r>
            <a:r>
              <a:rPr lang="en-US" sz="1600" dirty="0" err="1">
                <a:latin typeface="+mn-lt"/>
              </a:rPr>
              <a:t>denormalization</a:t>
            </a:r>
            <a:r>
              <a:rPr lang="en-US" sz="1700" dirty="0">
                <a:latin typeface="+mn-lt"/>
              </a:rPr>
              <a:t>.</a:t>
            </a:r>
            <a:endParaRPr sz="1700" dirty="0">
              <a:latin typeface="+mn-lt"/>
            </a:endParaRPr>
          </a:p>
          <a:p>
            <a:pPr marL="457200" lvl="0" indent="0" algn="l" rtl="0">
              <a:lnSpc>
                <a:spcPct val="100000"/>
              </a:lnSpc>
              <a:spcBef>
                <a:spcPts val="0"/>
              </a:spcBef>
              <a:spcAft>
                <a:spcPts val="0"/>
              </a:spcAft>
              <a:buClr>
                <a:schemeClr val="dk1"/>
              </a:buClr>
              <a:buSzPts val="1100"/>
              <a:buFont typeface="Arial"/>
              <a:buNone/>
            </a:pPr>
            <a:endParaRPr sz="1700" dirty="0">
              <a:latin typeface="+mn-lt"/>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management solution:</a:t>
            </a:r>
            <a:endParaRPr sz="1900" b="1" dirty="0">
              <a:solidFill>
                <a:srgbClr val="000000"/>
              </a:solidFill>
              <a:latin typeface="+mn-lt"/>
              <a:ea typeface="Arial"/>
              <a:cs typeface="Arial"/>
              <a:sym typeface="Arial"/>
            </a:endParaRPr>
          </a:p>
          <a:p>
            <a:pPr marL="457200" lvl="0" indent="0" algn="l" rtl="0">
              <a:spcBef>
                <a:spcPts val="1200"/>
              </a:spcBef>
              <a:spcAft>
                <a:spcPts val="0"/>
              </a:spcAft>
              <a:buNone/>
            </a:pPr>
            <a:r>
              <a:rPr lang="en-US" sz="1600" dirty="0">
                <a:solidFill>
                  <a:srgbClr val="000000"/>
                </a:solidFill>
                <a:latin typeface="+mn-lt"/>
                <a:ea typeface="Arial"/>
                <a:cs typeface="Arial"/>
                <a:sym typeface="Arial"/>
              </a:rPr>
              <a:t>Data is stored all in all, </a:t>
            </a:r>
            <a:r>
              <a:rPr lang="en-US" sz="1600" dirty="0" err="1">
                <a:solidFill>
                  <a:srgbClr val="000000"/>
                </a:solidFill>
                <a:latin typeface="+mn-lt"/>
                <a:ea typeface="Arial"/>
                <a:cs typeface="Arial"/>
                <a:sym typeface="Arial"/>
              </a:rPr>
              <a:t>denormalization</a:t>
            </a:r>
            <a:r>
              <a:rPr lang="en-US" sz="1600" dirty="0">
                <a:solidFill>
                  <a:srgbClr val="000000"/>
                </a:solidFill>
                <a:latin typeface="+mn-lt"/>
                <a:ea typeface="Arial"/>
                <a:cs typeface="Arial"/>
                <a:sym typeface="Arial"/>
              </a:rPr>
              <a:t> data makes it easier to analyze, but harder to apply operational jobs.</a:t>
            </a:r>
            <a:endParaRPr sz="1600" dirty="0">
              <a:solidFill>
                <a:srgbClr val="000000"/>
              </a:solidFill>
              <a:latin typeface="+mn-lt"/>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available:</a:t>
            </a:r>
            <a:endParaRPr sz="1900" b="1" dirty="0">
              <a:latin typeface="+mn-lt"/>
              <a:ea typeface="Open Sans"/>
              <a:cs typeface="Open Sans"/>
              <a:sym typeface="Open Sans"/>
            </a:endParaRPr>
          </a:p>
          <a:p>
            <a:pPr marL="0" lvl="0" indent="0">
              <a:spcBef>
                <a:spcPts val="1600"/>
              </a:spcBef>
              <a:buNone/>
            </a:pPr>
            <a:r>
              <a:rPr lang="en-US" sz="1600" dirty="0">
                <a:latin typeface="+mn-lt"/>
                <a:ea typeface="Open Sans"/>
                <a:cs typeface="Open Sans"/>
                <a:sym typeface="Open Sans"/>
              </a:rPr>
              <a:t>- EMP_ID, EMP_NM, EMAIL, HIRE_DT, JOB_TITLE, SALARY, DEPARTMENT, MANAGER, START_DT, END_DT, LOCATION, ADDRESS, CITY, STATE, EDUCATION LEVEL</a:t>
            </a:r>
          </a:p>
          <a:p>
            <a:pPr marL="457200" lvl="0" indent="-349250" algn="l" rtl="0">
              <a:spcBef>
                <a:spcPts val="1600"/>
              </a:spcBef>
              <a:spcAft>
                <a:spcPts val="0"/>
              </a:spcAft>
              <a:buSzPts val="1900"/>
              <a:buFont typeface="Open Sans"/>
              <a:buChar char="●"/>
            </a:pPr>
            <a:r>
              <a:rPr lang="en" sz="1900" b="1" dirty="0">
                <a:latin typeface="+mn-lt"/>
                <a:ea typeface="Open Sans"/>
                <a:cs typeface="Open Sans"/>
                <a:sym typeface="Open Sans"/>
              </a:rPr>
              <a:t>Additional data requests:</a:t>
            </a:r>
            <a:endParaRPr sz="1900" b="1" dirty="0">
              <a:latin typeface="+mn-lt"/>
              <a:ea typeface="Open Sans"/>
              <a:cs typeface="Open Sans"/>
              <a:sym typeface="Open Sans"/>
            </a:endParaRPr>
          </a:p>
          <a:p>
            <a:pPr lvl="0" indent="0">
              <a:lnSpc>
                <a:spcPct val="100000"/>
              </a:lnSpc>
              <a:spcBef>
                <a:spcPts val="1600"/>
              </a:spcBef>
              <a:buNone/>
            </a:pPr>
            <a:r>
              <a:rPr lang="en-US" sz="1800" dirty="0">
                <a:solidFill>
                  <a:srgbClr val="525C65"/>
                </a:solidFill>
                <a:highlight>
                  <a:srgbClr val="FFFFFF"/>
                </a:highlight>
                <a:latin typeface="+mn-lt"/>
                <a:ea typeface="Open Sans"/>
                <a:cs typeface="Open Sans"/>
                <a:sym typeface="Open Sans"/>
              </a:rPr>
              <a:t>I</a:t>
            </a:r>
            <a:r>
              <a:rPr lang="en" sz="1800" dirty="0">
                <a:solidFill>
                  <a:srgbClr val="525C65"/>
                </a:solidFill>
                <a:highlight>
                  <a:srgbClr val="FFFFFF"/>
                </a:highlight>
                <a:latin typeface="+mn-lt"/>
                <a:ea typeface="Open Sans"/>
                <a:cs typeface="Open Sans"/>
                <a:sym typeface="Open Sans"/>
              </a:rPr>
              <a:t>s to keep up with the data growth, scaling.</a:t>
            </a:r>
            <a:endParaRPr sz="1900" dirty="0">
              <a:latin typeface="+mn-lt"/>
            </a:endParaRPr>
          </a:p>
          <a:p>
            <a:pPr marL="457200" lvl="0" indent="-349250" algn="l" rtl="0">
              <a:spcBef>
                <a:spcPts val="1600"/>
              </a:spcBef>
              <a:spcAft>
                <a:spcPts val="0"/>
              </a:spcAft>
              <a:buSzPts val="1900"/>
              <a:buFont typeface="Open Sans"/>
              <a:buChar char="●"/>
            </a:pPr>
            <a:r>
              <a:rPr lang="en" sz="1900" b="1" dirty="0">
                <a:latin typeface="+mn-lt"/>
                <a:ea typeface="Open Sans"/>
                <a:cs typeface="Open Sans"/>
                <a:sym typeface="Open Sans"/>
              </a:rPr>
              <a:t>Who will own/manage data</a:t>
            </a:r>
            <a:endParaRPr sz="1900" b="1" dirty="0">
              <a:latin typeface="+mn-lt"/>
              <a:ea typeface="Open Sans"/>
              <a:cs typeface="Open Sans"/>
              <a:sym typeface="Open Sans"/>
            </a:endParaRPr>
          </a:p>
          <a:p>
            <a:pPr marL="457200" lvl="0" indent="0" algn="l" rtl="0">
              <a:lnSpc>
                <a:spcPct val="100000"/>
              </a:lnSpc>
              <a:spcBef>
                <a:spcPts val="1600"/>
              </a:spcBef>
              <a:spcAft>
                <a:spcPts val="0"/>
              </a:spcAft>
              <a:buNone/>
            </a:pPr>
            <a:r>
              <a:rPr lang="en-US" sz="1700" dirty="0">
                <a:latin typeface="+mn-lt"/>
              </a:rPr>
              <a:t>Database administrator/HR managers.</a:t>
            </a:r>
            <a:endParaRPr sz="1900" dirty="0">
              <a:latin typeface="+mn-lt"/>
            </a:endParaRPr>
          </a:p>
          <a:p>
            <a:pPr marL="457200" lvl="0" indent="0" algn="l" rtl="0">
              <a:lnSpc>
                <a:spcPct val="100000"/>
              </a:lnSpc>
              <a:spcBef>
                <a:spcPts val="0"/>
              </a:spcBef>
              <a:spcAft>
                <a:spcPts val="0"/>
              </a:spcAft>
              <a:buNone/>
            </a:pPr>
            <a:endParaRPr sz="1900" dirty="0">
              <a:latin typeface="+mn-lt"/>
            </a:endParaRPr>
          </a:p>
          <a:p>
            <a:pPr marL="457200" lvl="0" indent="-349250" algn="l" rtl="0">
              <a:spcBef>
                <a:spcPts val="0"/>
              </a:spcBef>
              <a:spcAft>
                <a:spcPts val="0"/>
              </a:spcAft>
              <a:buSzPts val="1900"/>
              <a:buFont typeface="Open Sans"/>
              <a:buChar char="●"/>
            </a:pPr>
            <a:r>
              <a:rPr lang="en" sz="1900" b="1" dirty="0">
                <a:latin typeface="+mn-lt"/>
                <a:ea typeface="Open Sans"/>
                <a:cs typeface="Open Sans"/>
                <a:sym typeface="Open Sans"/>
              </a:rPr>
              <a:t>Who will have access to database</a:t>
            </a:r>
            <a:endParaRPr sz="1900" b="1" dirty="0">
              <a:latin typeface="+mn-lt"/>
              <a:ea typeface="Open Sans"/>
              <a:cs typeface="Open Sans"/>
              <a:sym typeface="Open Sans"/>
            </a:endParaRPr>
          </a:p>
          <a:p>
            <a:pPr marL="457200" lvl="0" indent="0" algn="l" rtl="0">
              <a:lnSpc>
                <a:spcPct val="100000"/>
              </a:lnSpc>
              <a:spcBef>
                <a:spcPts val="1600"/>
              </a:spcBef>
              <a:spcAft>
                <a:spcPts val="0"/>
              </a:spcAft>
              <a:buNone/>
            </a:pPr>
            <a:r>
              <a:rPr lang="en-US" sz="1700" dirty="0">
                <a:latin typeface="+mn-lt"/>
              </a:rPr>
              <a:t>Admin/managers with full access, employees with read and update rights with their data/shared data.</a:t>
            </a:r>
            <a:endParaRPr sz="1900" dirty="0">
              <a:latin typeface="+mn-lt"/>
            </a:endParaRPr>
          </a:p>
          <a:p>
            <a:pPr marL="457200" lvl="0" indent="0" algn="l" rtl="0">
              <a:spcBef>
                <a:spcPts val="0"/>
              </a:spcBef>
              <a:spcAft>
                <a:spcPts val="0"/>
              </a:spcAft>
              <a:buClr>
                <a:schemeClr val="dk1"/>
              </a:buClr>
              <a:buSzPts val="1100"/>
              <a:buFont typeface="Arial"/>
              <a:buNone/>
            </a:pPr>
            <a:endParaRPr sz="1900" dirty="0">
              <a:latin typeface="+mn-lt"/>
            </a:endParaRPr>
          </a:p>
          <a:p>
            <a:pPr marL="457200" lvl="0" indent="0" algn="l" rtl="0">
              <a:spcBef>
                <a:spcPts val="1600"/>
              </a:spcBef>
              <a:spcAft>
                <a:spcPts val="1600"/>
              </a:spcAft>
              <a:buNone/>
            </a:pPr>
            <a:endParaRPr sz="19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6 tables, 20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 20% each year for the next 4 years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a:t>Salary</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a:t>Data integrity </a:t>
            </a:r>
          </a:p>
          <a:p>
            <a:pPr marL="800100" lvl="0" indent="-342900" algn="l" rtl="0">
              <a:lnSpc>
                <a:spcPct val="100000"/>
              </a:lnSpc>
              <a:spcBef>
                <a:spcPts val="1600"/>
              </a:spcBef>
              <a:spcAft>
                <a:spcPts val="0"/>
              </a:spcAft>
              <a:buFontTx/>
              <a:buChar char="-"/>
            </a:pPr>
            <a:r>
              <a:rPr lang="en-US" sz="1700" dirty="0"/>
              <a:t>Security</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lvl="0" indent="0">
              <a:lnSpc>
                <a:spcPct val="100000"/>
              </a:lnSpc>
              <a:spcBef>
                <a:spcPts val="1600"/>
              </a:spcBef>
              <a:buNone/>
            </a:pPr>
            <a:r>
              <a:rPr lang="en-US" sz="1700" dirty="0"/>
              <a:t>- 6 tables: </a:t>
            </a:r>
            <a:r>
              <a:rPr lang="en" sz="1700" dirty="0"/>
              <a:t>.</a:t>
            </a:r>
            <a:r>
              <a:rPr lang="en-US" sz="1700" dirty="0"/>
              <a:t> employees, departments, location, </a:t>
            </a:r>
            <a:r>
              <a:rPr lang="en-US" sz="1700" dirty="0" err="1"/>
              <a:t>job_titles</a:t>
            </a:r>
            <a:r>
              <a:rPr lang="en-US" sz="1700" dirty="0"/>
              <a:t>, </a:t>
            </a:r>
            <a:r>
              <a:rPr lang="en-US" sz="1700" dirty="0" err="1"/>
              <a:t>job_histories</a:t>
            </a:r>
            <a:r>
              <a:rPr lang="en-US" sz="1700" dirty="0"/>
              <a:t>, </a:t>
            </a:r>
            <a:r>
              <a:rPr lang="en-US" sz="1700" dirty="0" err="1"/>
              <a:t>department_lead</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ETL.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a:t>Database administrator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latin typeface="Open Sans"/>
                <a:ea typeface="Open Sans"/>
                <a:cs typeface="Open Sans"/>
                <a:sym typeface="Open Sans"/>
              </a:rPr>
              <a:t>all</a:t>
            </a:r>
            <a:r>
              <a:rPr lang="en" sz="1700" b="1" dirty="0">
                <a:latin typeface="Open Sans"/>
                <a:ea typeface="Open Sans"/>
                <a:cs typeface="Open Sans"/>
                <a:sym typeface="Open Sans"/>
              </a:rPr>
              <a:t> </a:t>
            </a:r>
            <a:r>
              <a:rPr lang="en" sz="1700" dirty="0"/>
              <a:t>HR department employees, managers have acess, but others do not.</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900" dirty="0"/>
              <a:t>Not for now, new request in the future maybe a replicated DB should be considered.</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US" sz="1900" dirty="0"/>
              <a:t>- Based on requirements, we create new users least privilege, then provide credentials for data integration.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US" sz="1700" dirty="0"/>
              <a:t>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t>Weekly full back-up, daily interval back-ups.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2330</Words>
  <Application>Microsoft Macintosh PowerPoint</Application>
  <PresentationFormat>Custom</PresentationFormat>
  <Paragraphs>232</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Open Sans</vt:lpstr>
      <vt:lpstr>Source Code Pro</vt:lpstr>
      <vt:lpstr>Open Sans Light</vt:lpstr>
      <vt:lpstr>Arial</vt:lpstr>
      <vt:lpstr>Helvetica Neue</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NGUYỄN TRẦN HOÀN</cp:lastModifiedBy>
  <cp:revision>14</cp:revision>
  <dcterms:modified xsi:type="dcterms:W3CDTF">2023-10-10T17:31:52Z</dcterms:modified>
</cp:coreProperties>
</file>