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4" r:id="rId2"/>
    <p:sldId id="266" r:id="rId3"/>
    <p:sldId id="267" r:id="rId4"/>
    <p:sldId id="280" r:id="rId5"/>
    <p:sldId id="265" r:id="rId6"/>
    <p:sldId id="268" r:id="rId7"/>
    <p:sldId id="269" r:id="rId8"/>
    <p:sldId id="270" r:id="rId9"/>
    <p:sldId id="271" r:id="rId10"/>
    <p:sldId id="272" r:id="rId11"/>
    <p:sldId id="273" r:id="rId12"/>
    <p:sldId id="274" r:id="rId13"/>
    <p:sldId id="275" r:id="rId14"/>
    <p:sldId id="276" r:id="rId15"/>
    <p:sldId id="277" r:id="rId16"/>
    <p:sldId id="278" r:id="rId17"/>
    <p:sldId id="279"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85" autoAdjust="0"/>
    <p:restoredTop sz="94660"/>
  </p:normalViewPr>
  <p:slideViewPr>
    <p:cSldViewPr>
      <p:cViewPr varScale="1">
        <p:scale>
          <a:sx n="70" d="100"/>
          <a:sy n="70" d="100"/>
        </p:scale>
        <p:origin x="118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12D2DC-A571-4DD6-9306-53951541B5B0}" type="datetimeFigureOut">
              <a:rPr lang="en-US" smtClean="0"/>
              <a:pPr/>
              <a:t>2/27/2019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892912-FD5A-420B-843A-C08D9D7FA918}" type="slidenum">
              <a:rPr lang="en-US" smtClean="0"/>
              <a:pPr/>
              <a:t>‹#›</a:t>
            </a:fld>
            <a:endParaRPr lang="en-US"/>
          </a:p>
        </p:txBody>
      </p:sp>
    </p:spTree>
    <p:extLst>
      <p:ext uri="{BB962C8B-B14F-4D97-AF65-F5344CB8AC3E}">
        <p14:creationId xmlns:p14="http://schemas.microsoft.com/office/powerpoint/2010/main" val="1333241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892912-FD5A-420B-843A-C08D9D7FA918}" type="slidenum">
              <a:rPr lang="en-US" smtClean="0"/>
              <a:pPr/>
              <a:t>1</a:t>
            </a:fld>
            <a:endParaRPr lang="en-US"/>
          </a:p>
        </p:txBody>
      </p:sp>
    </p:spTree>
    <p:extLst>
      <p:ext uri="{BB962C8B-B14F-4D97-AF65-F5344CB8AC3E}">
        <p14:creationId xmlns:p14="http://schemas.microsoft.com/office/powerpoint/2010/main" val="409465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Notes Placeholder 1048592"/>
          <p:cNvSpPr>
            <a:spLocks noGrp="1"/>
          </p:cNvSpPr>
          <p:nvPr>
            <p:ph type="body"/>
          </p:nvPr>
        </p:nvSpPr>
        <p:spPr/>
        <p:txBody>
          <a:bodyPr/>
          <a:lstStyle/>
          <a:p>
            <a:r>
              <a:rPr lang="zh-CN" altLang="en-US"/>
              <a:t>Việc trừng phạt khi đưa ra tòa án thường tốn: thời gian, công sức, tiền bạc. 
Với nhiều luật và nhiều người vi phạm khác nhau thì việc đưa ra tòa trở thành gánh nặng quá mức cho hệ thống pháp luật. 
Nhiều người vi phạm họ ngại hầu tòa, nên họ dành nhiều công sức, tiền của để chống lại sự trừng phạt, làm cho tiến trình phiên toà dai dẳng và tốn kém. 
Dữ liệu  không đầy đủ dẫn đến những thách thức và xung đột tốn kém. 
Đặc biệt những người vi phạm làm đầu không thể nào đưa ra tòa. 
Để cảnh cáo, cơ quan chức năng chỉ nên trừng phạt một số ít vi phạm quá mức, cố gắng để có được sự tuân thủ tự nguyện khuyến khích người vi phạm khác phục tình hình mà không trừng phạt. 
</a:t>
            </a:r>
          </a:p>
        </p:txBody>
      </p:sp>
    </p:spTree>
    <p:extLst>
      <p:ext uri="{BB962C8B-B14F-4D97-AF65-F5344CB8AC3E}">
        <p14:creationId xmlns:p14="http://schemas.microsoft.com/office/powerpoint/2010/main" val="2945812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Notes Placeholder 1048589"/>
          <p:cNvSpPr>
            <a:spLocks noGrp="1"/>
          </p:cNvSpPr>
          <p:nvPr>
            <p:ph type="body"/>
          </p:nvPr>
        </p:nvSpPr>
        <p:spPr/>
        <p:txBody>
          <a:bodyPr/>
          <a:lstStyle/>
          <a:p>
            <a:r>
              <a:rPr lang="zh-CN" altLang="en-US" dirty="0"/>
              <a:t>Có sự đánh đổi giữ mức trừng phạt và xác suất nó được áp dụng
Tiến trình trừng phạt có thể phức tạp hơn nhiều so với mô hình đơn giản ngụ ý. </a:t>
            </a:r>
          </a:p>
        </p:txBody>
      </p:sp>
    </p:spTree>
    <p:extLst>
      <p:ext uri="{BB962C8B-B14F-4D97-AF65-F5344CB8AC3E}">
        <p14:creationId xmlns:p14="http://schemas.microsoft.com/office/powerpoint/2010/main" val="3413454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a:t>
            </a:r>
            <a:r>
              <a:rPr lang="en-US" baseline="0" dirty="0" smtClean="0"/>
              <a:t> </a:t>
            </a:r>
            <a:r>
              <a:rPr lang="en-US" baseline="0" dirty="0" err="1" smtClean="0"/>
              <a:t>phí</a:t>
            </a:r>
            <a:r>
              <a:rPr lang="en-US" baseline="0" dirty="0" smtClean="0"/>
              <a:t> </a:t>
            </a:r>
            <a:r>
              <a:rPr lang="en-US" baseline="0" dirty="0" err="1" smtClean="0"/>
              <a:t>tuân</a:t>
            </a:r>
            <a:r>
              <a:rPr lang="en-US" baseline="0" dirty="0" smtClean="0"/>
              <a:t> </a:t>
            </a:r>
            <a:r>
              <a:rPr lang="en-US" baseline="0" dirty="0" err="1" smtClean="0"/>
              <a:t>thủ</a:t>
            </a:r>
            <a:r>
              <a:rPr lang="en-US" baseline="0" dirty="0" smtClean="0"/>
              <a:t> </a:t>
            </a:r>
            <a:r>
              <a:rPr lang="en-US" baseline="0" dirty="0" err="1" smtClean="0"/>
              <a:t>là</a:t>
            </a:r>
            <a:endParaRPr lang="en-US" dirty="0"/>
          </a:p>
        </p:txBody>
      </p:sp>
      <p:sp>
        <p:nvSpPr>
          <p:cNvPr id="4" name="Slide Number Placeholder 3"/>
          <p:cNvSpPr>
            <a:spLocks noGrp="1"/>
          </p:cNvSpPr>
          <p:nvPr>
            <p:ph type="sldNum" sz="quarter" idx="10"/>
          </p:nvPr>
        </p:nvSpPr>
        <p:spPr/>
        <p:txBody>
          <a:bodyPr/>
          <a:lstStyle/>
          <a:p>
            <a:fld id="{08892912-FD5A-420B-843A-C08D9D7FA918}" type="slidenum">
              <a:rPr lang="en-US" smtClean="0"/>
              <a:pPr/>
              <a:t>17</a:t>
            </a:fld>
            <a:endParaRPr lang="en-US"/>
          </a:p>
        </p:txBody>
      </p:sp>
    </p:spTree>
    <p:extLst>
      <p:ext uri="{BB962C8B-B14F-4D97-AF65-F5344CB8AC3E}">
        <p14:creationId xmlns:p14="http://schemas.microsoft.com/office/powerpoint/2010/main" val="1723071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Tuy</a:t>
            </a:r>
            <a:r>
              <a:rPr lang="en-US" baseline="0" dirty="0" smtClean="0"/>
              <a:t> </a:t>
            </a:r>
            <a:r>
              <a:rPr lang="en-US" baseline="0" dirty="0" err="1" smtClean="0"/>
              <a:t>nhiên</a:t>
            </a:r>
            <a:r>
              <a:rPr lang="en-US" baseline="0" dirty="0" smtClean="0"/>
              <a:t> </a:t>
            </a:r>
            <a:r>
              <a:rPr lang="en-US" baseline="0" dirty="0" err="1" smtClean="0"/>
              <a:t>chúng</a:t>
            </a:r>
            <a:r>
              <a:rPr lang="en-US" baseline="0" dirty="0" smtClean="0"/>
              <a:t> ta </a:t>
            </a:r>
            <a:r>
              <a:rPr lang="en-US" baseline="0" dirty="0" err="1" smtClean="0"/>
              <a:t>phải</a:t>
            </a:r>
            <a:r>
              <a:rPr lang="en-US" baseline="0" dirty="0" smtClean="0"/>
              <a:t> </a:t>
            </a:r>
            <a:r>
              <a:rPr lang="en-US" baseline="0" dirty="0" err="1" smtClean="0"/>
              <a:t>thừa</a:t>
            </a:r>
            <a:r>
              <a:rPr lang="en-US" baseline="0" dirty="0" smtClean="0"/>
              <a:t> </a:t>
            </a:r>
            <a:r>
              <a:rPr lang="en-US" baseline="0" dirty="0" err="1" smtClean="0"/>
              <a:t>nhận</a:t>
            </a:r>
            <a:r>
              <a:rPr lang="en-US" baseline="0" dirty="0" smtClean="0"/>
              <a:t> </a:t>
            </a:r>
            <a:r>
              <a:rPr lang="en-US" baseline="0" dirty="0" err="1" smtClean="0"/>
              <a:t>rằng</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sự</a:t>
            </a:r>
            <a:r>
              <a:rPr lang="en-US" baseline="0" dirty="0" smtClean="0"/>
              <a:t> </a:t>
            </a:r>
            <a:r>
              <a:rPr lang="en-US" baseline="0" dirty="0" err="1" smtClean="0"/>
              <a:t>thống</a:t>
            </a:r>
            <a:r>
              <a:rPr lang="en-US" baseline="0" dirty="0" smtClean="0"/>
              <a:t> </a:t>
            </a:r>
            <a:r>
              <a:rPr lang="en-US" baseline="0" dirty="0" err="1" smtClean="0"/>
              <a:t>nhất</a:t>
            </a:r>
            <a:r>
              <a:rPr lang="en-US" baseline="0" dirty="0" smtClean="0"/>
              <a:t> </a:t>
            </a:r>
            <a:r>
              <a:rPr lang="en-US" baseline="0" dirty="0" err="1" smtClean="0"/>
              <a:t>về</a:t>
            </a:r>
            <a:r>
              <a:rPr lang="en-US" baseline="0" dirty="0" smtClean="0"/>
              <a:t> </a:t>
            </a:r>
            <a:r>
              <a:rPr lang="en-US" baseline="0" dirty="0" err="1" smtClean="0"/>
              <a:t>trọng</a:t>
            </a:r>
            <a:r>
              <a:rPr lang="en-US" baseline="0" dirty="0" smtClean="0"/>
              <a:t> </a:t>
            </a:r>
            <a:r>
              <a:rPr lang="en-US" baseline="0" dirty="0" err="1" smtClean="0"/>
              <a:t>số</a:t>
            </a:r>
            <a:r>
              <a:rPr lang="en-US" baseline="0" dirty="0" smtClean="0"/>
              <a:t> </a:t>
            </a:r>
            <a:r>
              <a:rPr lang="en-US" baseline="0" dirty="0" err="1" smtClean="0"/>
              <a:t>mà</a:t>
            </a:r>
            <a:r>
              <a:rPr lang="en-US" baseline="0" dirty="0" smtClean="0"/>
              <a:t> </a:t>
            </a:r>
            <a:r>
              <a:rPr lang="en-US" baseline="0" dirty="0" err="1" smtClean="0"/>
              <a:t>chúng</a:t>
            </a:r>
            <a:r>
              <a:rPr lang="en-US" baseline="0" dirty="0" smtClean="0"/>
              <a:t> ta </a:t>
            </a:r>
            <a:r>
              <a:rPr lang="en-US" baseline="0" dirty="0" err="1" smtClean="0"/>
              <a:t>gán</a:t>
            </a:r>
            <a:r>
              <a:rPr lang="en-US" baseline="0" dirty="0" smtClean="0"/>
              <a:t> </a:t>
            </a:r>
            <a:r>
              <a:rPr lang="en-US" baseline="0" dirty="0" err="1" smtClean="0"/>
              <a:t>cho</a:t>
            </a:r>
            <a:r>
              <a:rPr lang="en-US" baseline="0" dirty="0" smtClean="0"/>
              <a:t> 2 </a:t>
            </a: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là</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và</a:t>
            </a:r>
            <a:r>
              <a:rPr lang="en-US" baseline="0" dirty="0" smtClean="0"/>
              <a:t> </a:t>
            </a:r>
            <a:r>
              <a:rPr lang="en-US" baseline="0" dirty="0" err="1" smtClean="0"/>
              <a:t>phân</a:t>
            </a:r>
            <a:r>
              <a:rPr lang="en-US" baseline="0" dirty="0" smtClean="0"/>
              <a:t> </a:t>
            </a:r>
            <a:r>
              <a:rPr lang="en-US" baseline="0" dirty="0" err="1" smtClean="0"/>
              <a:t>phối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4AC4A8D-82CB-4D3E-B770-8024ABEDE6ED}" type="slidenum">
              <a:rPr lang="en-US" smtClean="0"/>
              <a:pPr/>
              <a:t>6</a:t>
            </a:fld>
            <a:endParaRPr lang="en-US"/>
          </a:p>
        </p:txBody>
      </p:sp>
    </p:spTree>
    <p:extLst>
      <p:ext uri="{BB962C8B-B14F-4D97-AF65-F5344CB8AC3E}">
        <p14:creationId xmlns:p14="http://schemas.microsoft.com/office/powerpoint/2010/main" val="1326943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Chương</a:t>
            </a:r>
            <a:r>
              <a:rPr lang="en-US" baseline="0" dirty="0" smtClean="0"/>
              <a:t> </a:t>
            </a:r>
            <a:r>
              <a:rPr lang="en-US" baseline="0" dirty="0" err="1" smtClean="0"/>
              <a:t>trình</a:t>
            </a:r>
            <a:r>
              <a:rPr lang="en-US" baseline="0" dirty="0" smtClean="0"/>
              <a:t> A </a:t>
            </a:r>
            <a:r>
              <a:rPr lang="en-US" baseline="0" dirty="0" err="1" smtClean="0"/>
              <a:t>và</a:t>
            </a:r>
            <a:r>
              <a:rPr lang="en-US" baseline="0" dirty="0" smtClean="0"/>
              <a:t> B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lợi</a:t>
            </a:r>
            <a:r>
              <a:rPr lang="en-US" baseline="0" dirty="0" smtClean="0"/>
              <a:t> </a:t>
            </a:r>
            <a:r>
              <a:rPr lang="en-US" baseline="0" dirty="0" err="1" smtClean="0"/>
              <a:t>ích</a:t>
            </a:r>
            <a:r>
              <a:rPr lang="en-US" baseline="0" dirty="0" smtClean="0"/>
              <a:t> </a:t>
            </a:r>
            <a:r>
              <a:rPr lang="en-US" baseline="0" dirty="0" err="1" smtClean="0"/>
              <a:t>ròng</a:t>
            </a:r>
            <a:endParaRPr lang="en-US" baseline="0" dirty="0" smtClean="0"/>
          </a:p>
          <a:p>
            <a:r>
              <a:rPr lang="en-US" baseline="0" dirty="0" err="1" smtClean="0"/>
              <a:t>Chương</a:t>
            </a:r>
            <a:r>
              <a:rPr lang="en-US" baseline="0" dirty="0" smtClean="0"/>
              <a:t> </a:t>
            </a:r>
            <a:r>
              <a:rPr lang="en-US" baseline="0" dirty="0" err="1" smtClean="0"/>
              <a:t>trình</a:t>
            </a:r>
            <a:r>
              <a:rPr lang="en-US" baseline="0" dirty="0" smtClean="0"/>
              <a:t> B </a:t>
            </a:r>
            <a:r>
              <a:rPr lang="en-US" baseline="0" dirty="0" err="1" smtClean="0"/>
              <a:t>lợi</a:t>
            </a:r>
            <a:r>
              <a:rPr lang="en-US" baseline="0" dirty="0" smtClean="0"/>
              <a:t> </a:t>
            </a:r>
            <a:r>
              <a:rPr lang="en-US" baseline="0" dirty="0" err="1" smtClean="0"/>
              <a:t>ích</a:t>
            </a:r>
            <a:r>
              <a:rPr lang="en-US" baseline="0" dirty="0" smtClean="0"/>
              <a:t>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phối</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tiến</a:t>
            </a:r>
            <a:r>
              <a:rPr lang="en-US" baseline="0" dirty="0" smtClean="0"/>
              <a:t> </a:t>
            </a:r>
            <a:r>
              <a:rPr lang="en-US" baseline="0" dirty="0" err="1" smtClean="0"/>
              <a:t>bộ</a:t>
            </a:r>
            <a:r>
              <a:rPr lang="en-US" baseline="0" dirty="0" smtClean="0"/>
              <a:t> </a:t>
            </a:r>
            <a:r>
              <a:rPr lang="en-US" baseline="0" dirty="0" err="1" smtClean="0"/>
              <a:t>hơn</a:t>
            </a:r>
            <a:r>
              <a:rPr lang="en-US" baseline="0" dirty="0" smtClean="0"/>
              <a:t> so vs </a:t>
            </a:r>
            <a:r>
              <a:rPr lang="en-US" baseline="0" dirty="0" err="1" smtClean="0"/>
              <a:t>chương</a:t>
            </a:r>
            <a:r>
              <a:rPr lang="en-US" baseline="0" dirty="0" smtClean="0"/>
              <a:t> </a:t>
            </a:r>
            <a:r>
              <a:rPr lang="en-US" baseline="0" dirty="0" err="1" smtClean="0"/>
              <a:t>trình</a:t>
            </a:r>
            <a:r>
              <a:rPr lang="en-US" baseline="0" dirty="0" smtClean="0"/>
              <a:t> A</a:t>
            </a:r>
          </a:p>
          <a:p>
            <a:r>
              <a:rPr lang="en-US" baseline="0" dirty="0" err="1" smtClean="0"/>
              <a:t>Chúng</a:t>
            </a:r>
            <a:r>
              <a:rPr lang="en-US" baseline="0" dirty="0" smtClean="0"/>
              <a:t> ta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cho</a:t>
            </a:r>
            <a:r>
              <a:rPr lang="en-US" baseline="0" dirty="0" smtClean="0"/>
              <a:t> </a:t>
            </a:r>
            <a:r>
              <a:rPr lang="en-US" baseline="0" dirty="0" err="1" smtClean="0"/>
              <a:t>rằng</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thích</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B </a:t>
            </a:r>
            <a:r>
              <a:rPr lang="en-US" baseline="0" dirty="0" err="1" smtClean="0"/>
              <a:t>hơn</a:t>
            </a:r>
            <a:r>
              <a:rPr lang="en-US" baseline="0" dirty="0" smtClean="0"/>
              <a:t> </a:t>
            </a:r>
            <a:r>
              <a:rPr lang="en-US" baseline="0" dirty="0" err="1" smtClean="0"/>
              <a:t>trương</a:t>
            </a:r>
            <a:r>
              <a:rPr lang="en-US" baseline="0" dirty="0" smtClean="0"/>
              <a:t> </a:t>
            </a:r>
            <a:r>
              <a:rPr lang="en-US" baseline="0" dirty="0" err="1" smtClean="0"/>
              <a:t>trình</a:t>
            </a:r>
            <a:r>
              <a:rPr lang="en-US" baseline="0" dirty="0" smtClean="0"/>
              <a:t> A </a:t>
            </a:r>
            <a:r>
              <a:rPr lang="en-US" baseline="0" dirty="0" err="1" smtClean="0"/>
              <a:t>vì</a:t>
            </a:r>
            <a:r>
              <a:rPr lang="en-US" baseline="0" dirty="0" smtClean="0"/>
              <a:t> </a:t>
            </a:r>
            <a:r>
              <a:rPr lang="en-US" baseline="0" dirty="0" err="1" smtClean="0"/>
              <a:t>nó</a:t>
            </a:r>
            <a:r>
              <a:rPr lang="en-US" baseline="0" dirty="0" smtClean="0"/>
              <a:t>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lợi</a:t>
            </a:r>
            <a:r>
              <a:rPr lang="en-US" baseline="0" dirty="0" smtClean="0"/>
              <a:t>  </a:t>
            </a:r>
            <a:r>
              <a:rPr lang="en-US" baseline="0" dirty="0" err="1" smtClean="0"/>
              <a:t>ích</a:t>
            </a:r>
            <a:r>
              <a:rPr lang="en-US" baseline="0" dirty="0" smtClean="0"/>
              <a:t> </a:t>
            </a:r>
            <a:r>
              <a:rPr lang="en-US" baseline="0" dirty="0" err="1" smtClean="0"/>
              <a:t>ròng</a:t>
            </a:r>
            <a:r>
              <a:rPr lang="en-US" baseline="0" dirty="0" smtClean="0"/>
              <a:t> </a:t>
            </a:r>
            <a:r>
              <a:rPr lang="en-US" baseline="0" dirty="0" err="1" smtClean="0"/>
              <a:t>và</a:t>
            </a:r>
            <a:r>
              <a:rPr lang="en-US" baseline="0" dirty="0" smtClean="0"/>
              <a:t> </a:t>
            </a:r>
            <a:r>
              <a:rPr lang="en-US" baseline="0" dirty="0" err="1" smtClean="0"/>
              <a:t>có</a:t>
            </a:r>
            <a:r>
              <a:rPr lang="en-US" baseline="0" dirty="0" smtClean="0"/>
              <a:t> </a:t>
            </a:r>
            <a:r>
              <a:rPr lang="en-US" baseline="0" dirty="0" err="1" smtClean="0"/>
              <a:t>ảnh</a:t>
            </a:r>
            <a:r>
              <a:rPr lang="en-US" baseline="0" dirty="0" smtClean="0"/>
              <a:t> </a:t>
            </a:r>
            <a:r>
              <a:rPr lang="en-US" baseline="0" dirty="0" err="1" smtClean="0"/>
              <a:t>hưởng</a:t>
            </a:r>
            <a:r>
              <a:rPr lang="en-US" baseline="0" dirty="0" smtClean="0"/>
              <a:t> </a:t>
            </a:r>
            <a:r>
              <a:rPr lang="en-US" baseline="0" dirty="0" err="1" smtClean="0"/>
              <a:t>phân</a:t>
            </a:r>
            <a:r>
              <a:rPr lang="en-US" baseline="0" dirty="0" smtClean="0"/>
              <a:t> </a:t>
            </a:r>
            <a:r>
              <a:rPr lang="en-US" baseline="0" dirty="0" err="1" smtClean="0"/>
              <a:t>phối</a:t>
            </a:r>
            <a:r>
              <a:rPr lang="en-US" baseline="0" dirty="0" smtClean="0"/>
              <a:t> </a:t>
            </a:r>
            <a:r>
              <a:rPr lang="en-US" baseline="0" dirty="0" err="1" smtClean="0"/>
              <a:t>tốt</a:t>
            </a:r>
            <a:r>
              <a:rPr lang="en-US" baseline="0" dirty="0" smtClean="0"/>
              <a:t> </a:t>
            </a:r>
            <a:r>
              <a:rPr lang="en-US" baseline="0" dirty="0" err="1" smtClean="0"/>
              <a:t>hơn</a:t>
            </a:r>
            <a:r>
              <a:rPr lang="en-US" baseline="0" dirty="0" smtClean="0"/>
              <a:t>.</a:t>
            </a:r>
          </a:p>
          <a:p>
            <a:r>
              <a:rPr lang="en-US" baseline="0" dirty="0" err="1" smtClean="0"/>
              <a:t>Nhưng</a:t>
            </a:r>
            <a:r>
              <a:rPr lang="en-US" baseline="0" dirty="0" smtClean="0"/>
              <a:t> </a:t>
            </a:r>
            <a:r>
              <a:rPr lang="en-US" baseline="0" dirty="0" err="1" smtClean="0"/>
              <a:t>nếu</a:t>
            </a:r>
            <a:r>
              <a:rPr lang="en-US" baseline="0" dirty="0" smtClean="0"/>
              <a:t> so </a:t>
            </a:r>
            <a:r>
              <a:rPr lang="en-US" baseline="0" dirty="0" err="1" smtClean="0"/>
              <a:t>sánh</a:t>
            </a:r>
            <a:r>
              <a:rPr lang="en-US" baseline="0" dirty="0" smtClean="0"/>
              <a:t> </a:t>
            </a:r>
            <a:r>
              <a:rPr lang="en-US" baseline="0" dirty="0" err="1" smtClean="0"/>
              <a:t>giưa</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B </a:t>
            </a:r>
            <a:r>
              <a:rPr lang="en-US" baseline="0" dirty="0" err="1" smtClean="0"/>
              <a:t>và</a:t>
            </a:r>
            <a:r>
              <a:rPr lang="en-US" baseline="0" dirty="0" smtClean="0"/>
              <a:t> C, </a:t>
            </a:r>
            <a:r>
              <a:rPr lang="en-US" baseline="0" dirty="0" err="1" smtClean="0"/>
              <a:t>lợi</a:t>
            </a:r>
            <a:r>
              <a:rPr lang="en-US" baseline="0" dirty="0" smtClean="0"/>
              <a:t> </a:t>
            </a:r>
            <a:r>
              <a:rPr lang="en-US" baseline="0" dirty="0" err="1" smtClean="0"/>
              <a:t>ích</a:t>
            </a:r>
            <a:r>
              <a:rPr lang="en-US" baseline="0" dirty="0" smtClean="0"/>
              <a:t> </a:t>
            </a:r>
            <a:r>
              <a:rPr lang="en-US" baseline="0" dirty="0" err="1" smtClean="0"/>
              <a:t>ròng</a:t>
            </a:r>
            <a:r>
              <a:rPr lang="en-US" baseline="0" dirty="0" smtClean="0"/>
              <a:t> </a:t>
            </a:r>
            <a:r>
              <a:rPr lang="en-US" baseline="0" dirty="0" err="1" smtClean="0"/>
              <a:t>của</a:t>
            </a:r>
            <a:r>
              <a:rPr lang="en-US" baseline="0" dirty="0" smtClean="0"/>
              <a:t> C </a:t>
            </a:r>
            <a:r>
              <a:rPr lang="en-US" baseline="0" dirty="0" err="1" smtClean="0"/>
              <a:t>cao</a:t>
            </a:r>
            <a:r>
              <a:rPr lang="en-US" baseline="0" dirty="0" smtClean="0"/>
              <a:t> </a:t>
            </a:r>
            <a:r>
              <a:rPr lang="en-US" baseline="0" dirty="0" err="1" smtClean="0"/>
              <a:t>hơn</a:t>
            </a:r>
            <a:r>
              <a:rPr lang="en-US" baseline="0" dirty="0" smtClean="0"/>
              <a:t> B </a:t>
            </a:r>
            <a:r>
              <a:rPr lang="en-US" baseline="0" dirty="0" err="1" smtClean="0"/>
              <a:t>rất</a:t>
            </a:r>
            <a:r>
              <a:rPr lang="en-US" baseline="0" dirty="0" smtClean="0"/>
              <a:t> </a:t>
            </a:r>
            <a:r>
              <a:rPr lang="en-US" baseline="0" dirty="0" err="1" smtClean="0"/>
              <a:t>nhiều</a:t>
            </a:r>
            <a:r>
              <a:rPr lang="en-US" baseline="0" dirty="0" smtClean="0"/>
              <a:t>, </a:t>
            </a:r>
            <a:r>
              <a:rPr lang="en-US" baseline="0" dirty="0" err="1" smtClean="0"/>
              <a:t>nhưng</a:t>
            </a:r>
            <a:r>
              <a:rPr lang="en-US" baseline="0" dirty="0" smtClean="0"/>
              <a:t> </a:t>
            </a:r>
            <a:r>
              <a:rPr lang="en-US" baseline="0" dirty="0" err="1" smtClean="0"/>
              <a:t>lợi</a:t>
            </a:r>
            <a:r>
              <a:rPr lang="en-US" baseline="0" dirty="0" smtClean="0"/>
              <a:t> </a:t>
            </a:r>
            <a:r>
              <a:rPr lang="en-US" baseline="0" dirty="0" err="1" smtClean="0"/>
              <a:t>ích</a:t>
            </a:r>
            <a:r>
              <a:rPr lang="en-US" baseline="0" dirty="0" smtClean="0"/>
              <a:t> k </a:t>
            </a:r>
            <a:r>
              <a:rPr lang="en-US" baseline="0" dirty="0" err="1" smtClean="0"/>
              <a:t>đc</a:t>
            </a:r>
            <a:r>
              <a:rPr lang="en-US" baseline="0" dirty="0" smtClean="0"/>
              <a:t> </a:t>
            </a:r>
            <a:r>
              <a:rPr lang="en-US" baseline="0" dirty="0" err="1" smtClean="0"/>
              <a:t>phân</a:t>
            </a:r>
            <a:r>
              <a:rPr lang="en-US" baseline="0" dirty="0" smtClean="0"/>
              <a:t> </a:t>
            </a:r>
            <a:r>
              <a:rPr lang="en-US" baseline="0" dirty="0" err="1" smtClean="0"/>
              <a:t>phối</a:t>
            </a:r>
            <a:r>
              <a:rPr lang="en-US" baseline="0" dirty="0" smtClean="0"/>
              <a:t> </a:t>
            </a:r>
            <a:r>
              <a:rPr lang="en-US" baseline="0" dirty="0" err="1" smtClean="0"/>
              <a:t>tiến</a:t>
            </a:r>
            <a:r>
              <a:rPr lang="en-US" baseline="0" dirty="0" smtClean="0"/>
              <a:t> </a:t>
            </a:r>
            <a:r>
              <a:rPr lang="en-US" baseline="0" dirty="0" err="1" smtClean="0"/>
              <a:t>bộ</a:t>
            </a:r>
            <a:r>
              <a:rPr lang="en-US" baseline="0" dirty="0" smtClean="0"/>
              <a:t> </a:t>
            </a:r>
            <a:r>
              <a:rPr lang="en-US" baseline="0" dirty="0" err="1" smtClean="0"/>
              <a:t>như</a:t>
            </a:r>
            <a:r>
              <a:rPr lang="en-US" baseline="0" dirty="0" smtClean="0"/>
              <a:t> B </a:t>
            </a:r>
            <a:r>
              <a:rPr lang="en-US" baseline="0" dirty="0" err="1" smtClean="0"/>
              <a:t>mà</a:t>
            </a:r>
            <a:r>
              <a:rPr lang="en-US" baseline="0" dirty="0" smtClean="0"/>
              <a:t> </a:t>
            </a:r>
            <a:r>
              <a:rPr lang="en-US" baseline="0" dirty="0" err="1" smtClean="0"/>
              <a:t>lợi</a:t>
            </a:r>
            <a:r>
              <a:rPr lang="en-US" baseline="0" dirty="0" smtClean="0"/>
              <a:t> </a:t>
            </a:r>
            <a:r>
              <a:rPr lang="en-US" baseline="0" dirty="0" err="1" smtClean="0"/>
              <a:t>ích</a:t>
            </a:r>
            <a:r>
              <a:rPr lang="en-US" baseline="0" dirty="0" smtClean="0"/>
              <a:t> </a:t>
            </a:r>
            <a:r>
              <a:rPr lang="en-US" baseline="0" dirty="0" err="1" smtClean="0"/>
              <a:t>đc</a:t>
            </a:r>
            <a:r>
              <a:rPr lang="en-US" baseline="0" dirty="0" smtClean="0"/>
              <a:t> </a:t>
            </a:r>
            <a:r>
              <a:rPr lang="en-US" baseline="0" dirty="0" err="1" smtClean="0"/>
              <a:t>phân</a:t>
            </a:r>
            <a:r>
              <a:rPr lang="en-US" baseline="0" dirty="0" smtClean="0"/>
              <a:t> </a:t>
            </a:r>
            <a:r>
              <a:rPr lang="en-US" baseline="0" dirty="0" err="1" smtClean="0"/>
              <a:t>phối</a:t>
            </a:r>
            <a:r>
              <a:rPr lang="en-US" baseline="0" dirty="0" smtClean="0"/>
              <a:t> </a:t>
            </a:r>
            <a:r>
              <a:rPr lang="en-US" baseline="0" dirty="0" err="1" smtClean="0"/>
              <a:t>nhiều</a:t>
            </a:r>
            <a:r>
              <a:rPr lang="en-US" baseline="0" dirty="0" smtClean="0"/>
              <a:t> </a:t>
            </a:r>
            <a:r>
              <a:rPr lang="en-US" baseline="0" dirty="0" err="1" smtClean="0"/>
              <a:t>hơn</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a:t>
            </a:r>
            <a:r>
              <a:rPr lang="en-US" baseline="0" dirty="0" err="1" smtClean="0"/>
              <a:t>có</a:t>
            </a:r>
            <a:r>
              <a:rPr lang="en-US" baseline="0" dirty="0" smtClean="0"/>
              <a:t> </a:t>
            </a:r>
            <a:r>
              <a:rPr lang="en-US" baseline="0" dirty="0" err="1" smtClean="0"/>
              <a:t>thu</a:t>
            </a:r>
            <a:r>
              <a:rPr lang="en-US" baseline="0" dirty="0" smtClean="0"/>
              <a:t> </a:t>
            </a:r>
            <a:r>
              <a:rPr lang="en-US" baseline="0" dirty="0" err="1" smtClean="0"/>
              <a:t>nhập</a:t>
            </a:r>
            <a:r>
              <a:rPr lang="en-US" baseline="0" dirty="0" smtClean="0"/>
              <a:t> </a:t>
            </a:r>
            <a:r>
              <a:rPr lang="en-US" baseline="0" dirty="0" err="1" smtClean="0"/>
              <a:t>cao</a:t>
            </a:r>
            <a:r>
              <a:rPr lang="en-US" baseline="0" dirty="0" smtClean="0"/>
              <a:t> </a:t>
            </a:r>
            <a:r>
              <a:rPr lang="en-US" baseline="0" dirty="0" err="1" smtClean="0"/>
              <a:t>hơn</a:t>
            </a:r>
            <a:endParaRPr lang="en-US" baseline="0" dirty="0" smtClean="0"/>
          </a:p>
          <a:p>
            <a:r>
              <a:rPr lang="en-US" baseline="0" dirty="0" err="1" smtClean="0"/>
              <a:t>Nếu</a:t>
            </a:r>
            <a:r>
              <a:rPr lang="en-US" baseline="0" dirty="0" smtClean="0"/>
              <a:t> so </a:t>
            </a:r>
            <a:r>
              <a:rPr lang="en-US" baseline="0" dirty="0" err="1" smtClean="0"/>
              <a:t>sánh</a:t>
            </a:r>
            <a:r>
              <a:rPr lang="en-US" baseline="0" dirty="0" smtClean="0"/>
              <a:t> </a:t>
            </a:r>
            <a:r>
              <a:rPr lang="en-US" baseline="0" dirty="0" err="1" smtClean="0"/>
              <a:t>giữa</a:t>
            </a:r>
            <a:r>
              <a:rPr lang="en-US" baseline="0" dirty="0" smtClean="0"/>
              <a:t> B </a:t>
            </a:r>
            <a:r>
              <a:rPr lang="en-US" baseline="0" dirty="0" err="1" smtClean="0"/>
              <a:t>và</a:t>
            </a:r>
            <a:r>
              <a:rPr lang="en-US" baseline="0" dirty="0" smtClean="0"/>
              <a:t> C </a:t>
            </a:r>
            <a:r>
              <a:rPr lang="en-US" baseline="0" dirty="0" err="1" smtClean="0"/>
              <a:t>lợi</a:t>
            </a:r>
            <a:r>
              <a:rPr lang="en-US" baseline="0" dirty="0" smtClean="0"/>
              <a:t> </a:t>
            </a:r>
            <a:r>
              <a:rPr lang="en-US" baseline="0" dirty="0" err="1" smtClean="0"/>
              <a:t>ích</a:t>
            </a:r>
            <a:r>
              <a:rPr lang="en-US" baseline="0" dirty="0" smtClean="0"/>
              <a:t> </a:t>
            </a:r>
            <a:r>
              <a:rPr lang="en-US" baseline="0" dirty="0" err="1" smtClean="0"/>
              <a:t>ròng</a:t>
            </a:r>
            <a:r>
              <a:rPr lang="en-US" baseline="0" dirty="0" smtClean="0"/>
              <a:t> </a:t>
            </a:r>
            <a:r>
              <a:rPr lang="en-US" baseline="0" dirty="0" err="1" smtClean="0"/>
              <a:t>của</a:t>
            </a:r>
            <a:r>
              <a:rPr lang="en-US" baseline="0" dirty="0" smtClean="0"/>
              <a:t> C </a:t>
            </a:r>
            <a:r>
              <a:rPr lang="en-US" baseline="0" dirty="0" err="1" smtClean="0"/>
              <a:t>cao</a:t>
            </a:r>
            <a:r>
              <a:rPr lang="en-US" baseline="0" dirty="0" smtClean="0"/>
              <a:t> </a:t>
            </a:r>
            <a:r>
              <a:rPr lang="en-US" baseline="0" dirty="0" err="1" smtClean="0"/>
              <a:t>hơn</a:t>
            </a:r>
            <a:r>
              <a:rPr lang="en-US" baseline="0" dirty="0" smtClean="0"/>
              <a:t> B </a:t>
            </a:r>
            <a:r>
              <a:rPr lang="en-US" baseline="0" dirty="0" err="1" smtClean="0"/>
              <a:t>rất</a:t>
            </a:r>
            <a:r>
              <a:rPr lang="en-US" baseline="0" dirty="0" smtClean="0"/>
              <a:t> </a:t>
            </a:r>
            <a:r>
              <a:rPr lang="en-US" baseline="0" dirty="0" err="1" smtClean="0"/>
              <a:t>nhiều</a:t>
            </a:r>
            <a:r>
              <a:rPr lang="en-US" baseline="0" dirty="0" smtClean="0"/>
              <a:t>  </a:t>
            </a:r>
            <a:r>
              <a:rPr lang="en-US" baseline="0" dirty="0" err="1" smtClean="0"/>
              <a:t>nhưng</a:t>
            </a:r>
            <a:r>
              <a:rPr lang="en-US" baseline="0" dirty="0" smtClean="0"/>
              <a:t> </a:t>
            </a:r>
            <a:r>
              <a:rPr lang="en-US" baseline="0" dirty="0" err="1" smtClean="0"/>
              <a:t>lợi</a:t>
            </a:r>
            <a:r>
              <a:rPr lang="en-US" baseline="0" dirty="0" smtClean="0"/>
              <a:t> </a:t>
            </a:r>
            <a:r>
              <a:rPr lang="en-US" baseline="0" dirty="0" err="1" smtClean="0"/>
              <a:t>ích</a:t>
            </a:r>
            <a:r>
              <a:rPr lang="en-US" baseline="0" dirty="0" smtClean="0"/>
              <a:t> </a:t>
            </a:r>
            <a:r>
              <a:rPr lang="en-US" baseline="0" dirty="0" err="1" smtClean="0"/>
              <a:t>lại</a:t>
            </a:r>
            <a:r>
              <a:rPr lang="en-US" baseline="0" dirty="0" smtClean="0"/>
              <a:t> </a:t>
            </a:r>
            <a:r>
              <a:rPr lang="en-US" baseline="0" dirty="0" err="1" smtClean="0"/>
              <a:t>không</a:t>
            </a:r>
            <a:r>
              <a:rPr lang="en-US" baseline="0" dirty="0" smtClean="0"/>
              <a:t>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phối</a:t>
            </a:r>
            <a:r>
              <a:rPr lang="en-US" baseline="0" dirty="0" smtClean="0"/>
              <a:t> </a:t>
            </a:r>
            <a:r>
              <a:rPr lang="en-US" baseline="0" dirty="0" err="1" smtClean="0"/>
              <a:t>tiến</a:t>
            </a:r>
            <a:r>
              <a:rPr lang="en-US" baseline="0" dirty="0" smtClean="0"/>
              <a:t> </a:t>
            </a:r>
            <a:r>
              <a:rPr lang="en-US" baseline="0" dirty="0" err="1" smtClean="0"/>
              <a:t>bộ</a:t>
            </a:r>
            <a:r>
              <a:rPr lang="en-US" baseline="0" dirty="0" smtClean="0"/>
              <a:t> </a:t>
            </a:r>
            <a:r>
              <a:rPr lang="en-US" baseline="0" dirty="0" err="1" smtClean="0"/>
              <a:t>như</a:t>
            </a:r>
            <a:r>
              <a:rPr lang="en-US" baseline="0" dirty="0" smtClean="0"/>
              <a:t> B </a:t>
            </a:r>
            <a:r>
              <a:rPr lang="en-US" baseline="0" dirty="0" err="1" smtClean="0"/>
              <a:t>và</a:t>
            </a:r>
            <a:r>
              <a:rPr lang="en-US" baseline="0" dirty="0" smtClean="0"/>
              <a:t> </a:t>
            </a:r>
            <a:r>
              <a:rPr lang="en-US" baseline="0" dirty="0" err="1" smtClean="0"/>
              <a:t>lợi</a:t>
            </a:r>
            <a:r>
              <a:rPr lang="en-US" baseline="0" dirty="0" smtClean="0"/>
              <a:t> </a:t>
            </a:r>
            <a:r>
              <a:rPr lang="en-US" baseline="0" dirty="0" err="1" smtClean="0"/>
              <a:t>ích</a:t>
            </a:r>
            <a:r>
              <a:rPr lang="en-US" baseline="0" dirty="0" smtClean="0"/>
              <a:t>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phối</a:t>
            </a:r>
            <a:r>
              <a:rPr lang="en-US" baseline="0" dirty="0" smtClean="0"/>
              <a:t> </a:t>
            </a:r>
            <a:r>
              <a:rPr lang="en-US" baseline="0" dirty="0" err="1" smtClean="0"/>
              <a:t>nhiều</a:t>
            </a:r>
            <a:r>
              <a:rPr lang="en-US" baseline="0" dirty="0" smtClean="0"/>
              <a:t> </a:t>
            </a:r>
            <a:r>
              <a:rPr lang="en-US" baseline="0" dirty="0" err="1" smtClean="0"/>
              <a:t>hơn</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a:t>
            </a:r>
            <a:r>
              <a:rPr lang="en-US" baseline="0" dirty="0" err="1" smtClean="0"/>
              <a:t>có</a:t>
            </a:r>
            <a:r>
              <a:rPr lang="en-US" baseline="0" dirty="0" smtClean="0"/>
              <a:t> </a:t>
            </a:r>
            <a:r>
              <a:rPr lang="en-US" baseline="0" dirty="0" err="1" smtClean="0"/>
              <a:t>thu</a:t>
            </a:r>
            <a:r>
              <a:rPr lang="en-US" baseline="0" dirty="0" smtClean="0"/>
              <a:t> </a:t>
            </a:r>
            <a:r>
              <a:rPr lang="en-US" baseline="0" dirty="0" err="1" smtClean="0"/>
              <a:t>nhập</a:t>
            </a:r>
            <a:r>
              <a:rPr lang="en-US" baseline="0" dirty="0" smtClean="0"/>
              <a:t> </a:t>
            </a:r>
            <a:r>
              <a:rPr lang="en-US" baseline="0" dirty="0" err="1" smtClean="0"/>
              <a:t>cao</a:t>
            </a:r>
            <a:r>
              <a:rPr lang="en-US" baseline="0" dirty="0" smtClean="0"/>
              <a:t> </a:t>
            </a:r>
            <a:r>
              <a:rPr lang="en-US" baseline="0" dirty="0" err="1" smtClean="0"/>
              <a:t>khi</a:t>
            </a:r>
            <a:r>
              <a:rPr lang="en-US" baseline="0" dirty="0" smtClean="0"/>
              <a:t> so </a:t>
            </a:r>
            <a:r>
              <a:rPr lang="en-US" baseline="0" dirty="0" err="1" smtClean="0"/>
              <a:t>sánh</a:t>
            </a:r>
            <a:r>
              <a:rPr lang="en-US" baseline="0" dirty="0" smtClean="0"/>
              <a:t> </a:t>
            </a:r>
            <a:r>
              <a:rPr lang="en-US" baseline="0" dirty="0" err="1" smtClean="0"/>
              <a:t>giưa</a:t>
            </a:r>
            <a:r>
              <a:rPr lang="en-US" baseline="0" dirty="0" smtClean="0"/>
              <a:t> B </a:t>
            </a:r>
            <a:r>
              <a:rPr lang="en-US" baseline="0" dirty="0" err="1" smtClean="0"/>
              <a:t>và</a:t>
            </a:r>
            <a:r>
              <a:rPr lang="en-US" baseline="0" dirty="0" smtClean="0"/>
              <a:t> C </a:t>
            </a:r>
            <a:r>
              <a:rPr lang="en-US" baseline="0" dirty="0" err="1" smtClean="0"/>
              <a:t>có</a:t>
            </a:r>
            <a:r>
              <a:rPr lang="en-US" baseline="0" dirty="0" smtClean="0"/>
              <a:t> 2 </a:t>
            </a:r>
            <a:r>
              <a:rPr lang="en-US" baseline="0" dirty="0" err="1" smtClean="0"/>
              <a:t>tranh</a:t>
            </a:r>
            <a:r>
              <a:rPr lang="en-US" baseline="0" dirty="0" smtClean="0"/>
              <a:t> </a:t>
            </a:r>
            <a:r>
              <a:rPr lang="en-US" baseline="0" dirty="0" err="1" smtClean="0"/>
              <a:t>luậ</a:t>
            </a:r>
            <a:r>
              <a:rPr lang="en-US" baseline="0" dirty="0" smtClean="0"/>
              <a:t>  : </a:t>
            </a:r>
            <a:r>
              <a:rPr lang="en-US" baseline="0" dirty="0" err="1" smtClean="0"/>
              <a:t>tranh</a:t>
            </a:r>
            <a:r>
              <a:rPr lang="en-US" baseline="0" dirty="0" smtClean="0"/>
              <a:t> </a:t>
            </a:r>
            <a:r>
              <a:rPr lang="en-US" baseline="0" dirty="0" err="1" smtClean="0"/>
              <a:t>luận</a:t>
            </a:r>
            <a:r>
              <a:rPr lang="en-US" baseline="0" dirty="0" smtClean="0"/>
              <a:t> </a:t>
            </a:r>
            <a:r>
              <a:rPr lang="en-US" baseline="0" dirty="0" err="1" smtClean="0"/>
              <a:t>cho</a:t>
            </a:r>
            <a:r>
              <a:rPr lang="en-US" baseline="0" dirty="0" smtClean="0"/>
              <a:t> </a:t>
            </a:r>
            <a:r>
              <a:rPr lang="en-US" baseline="0" dirty="0" err="1" smtClean="0"/>
              <a:t>rằng</a:t>
            </a:r>
            <a:r>
              <a:rPr lang="en-US" baseline="0" dirty="0" smtClean="0"/>
              <a:t> </a:t>
            </a:r>
            <a:r>
              <a:rPr lang="en-US" baseline="0" dirty="0" err="1" smtClean="0"/>
              <a:t>nên</a:t>
            </a:r>
            <a:r>
              <a:rPr lang="en-US" baseline="0" dirty="0" smtClean="0"/>
              <a:t> </a:t>
            </a:r>
            <a:r>
              <a:rPr lang="en-US" baseline="0" dirty="0" err="1" smtClean="0"/>
              <a:t>chọn</a:t>
            </a:r>
            <a:r>
              <a:rPr lang="en-US" baseline="0" dirty="0" smtClean="0"/>
              <a:t> B </a:t>
            </a:r>
            <a:r>
              <a:rPr lang="en-US" baseline="0" dirty="0" err="1" smtClean="0"/>
              <a:t>vì</a:t>
            </a:r>
            <a:r>
              <a:rPr lang="en-US" baseline="0" dirty="0" smtClean="0"/>
              <a:t> </a:t>
            </a:r>
            <a:r>
              <a:rPr lang="en-US" baseline="0" dirty="0" err="1" smtClean="0"/>
              <a:t>lý</a:t>
            </a:r>
            <a:r>
              <a:rPr lang="en-US" baseline="0" dirty="0" smtClean="0"/>
              <a:t> do </a:t>
            </a:r>
            <a:r>
              <a:rPr lang="en-US" baseline="0" dirty="0" err="1" smtClean="0"/>
              <a:t>phân</a:t>
            </a:r>
            <a:r>
              <a:rPr lang="en-US" baseline="0" dirty="0" smtClean="0"/>
              <a:t> </a:t>
            </a:r>
            <a:r>
              <a:rPr lang="en-US" baseline="0" dirty="0" err="1" smtClean="0"/>
              <a:t>phối</a:t>
            </a:r>
            <a:r>
              <a:rPr lang="en-US" baseline="0" dirty="0" smtClean="0"/>
              <a:t> </a:t>
            </a:r>
            <a:r>
              <a:rPr lang="en-US" baseline="0" dirty="0" err="1" smtClean="0"/>
              <a:t>tranh</a:t>
            </a:r>
            <a:r>
              <a:rPr lang="en-US" baseline="0" dirty="0" smtClean="0"/>
              <a:t> </a:t>
            </a:r>
            <a:r>
              <a:rPr lang="en-US" baseline="0" dirty="0" err="1" smtClean="0"/>
              <a:t>luận</a:t>
            </a:r>
            <a:r>
              <a:rPr lang="en-US" baseline="0" dirty="0" smtClean="0"/>
              <a:t> </a:t>
            </a:r>
            <a:r>
              <a:rPr lang="en-US" baseline="0" dirty="0" err="1" smtClean="0"/>
              <a:t>khác</a:t>
            </a:r>
            <a:r>
              <a:rPr lang="en-US" baseline="0" dirty="0" smtClean="0"/>
              <a:t> </a:t>
            </a:r>
            <a:r>
              <a:rPr lang="en-US" baseline="0" dirty="0" err="1" smtClean="0"/>
              <a:t>nên</a:t>
            </a:r>
            <a:r>
              <a:rPr lang="en-US" baseline="0" dirty="0" smtClean="0"/>
              <a:t> </a:t>
            </a:r>
            <a:r>
              <a:rPr lang="en-US" baseline="0" dirty="0" err="1" smtClean="0"/>
              <a:t>chọn</a:t>
            </a:r>
            <a:r>
              <a:rPr lang="en-US" baseline="0" dirty="0" smtClean="0"/>
              <a:t> C </a:t>
            </a:r>
            <a:r>
              <a:rPr lang="en-US" baseline="0" dirty="0" err="1" smtClean="0"/>
              <a:t>vì</a:t>
            </a:r>
            <a:r>
              <a:rPr lang="en-US" baseline="0" dirty="0" smtClean="0"/>
              <a:t> </a:t>
            </a:r>
            <a:r>
              <a:rPr lang="en-US" baseline="0" dirty="0" err="1" smtClean="0"/>
              <a:t>lợi</a:t>
            </a:r>
            <a:r>
              <a:rPr lang="en-US" baseline="0" dirty="0" smtClean="0"/>
              <a:t> </a:t>
            </a:r>
            <a:r>
              <a:rPr lang="en-US" baseline="0" dirty="0" err="1" smtClean="0"/>
              <a:t>ích</a:t>
            </a:r>
            <a:r>
              <a:rPr lang="en-US" baseline="0" dirty="0" smtClean="0"/>
              <a:t> </a:t>
            </a:r>
            <a:r>
              <a:rPr lang="en-US" baseline="0" dirty="0" err="1" smtClean="0"/>
              <a:t>ròng</a:t>
            </a:r>
            <a:endParaRPr lang="en-US" baseline="0" dirty="0" smtClean="0"/>
          </a:p>
          <a:p>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nếu</a:t>
            </a:r>
            <a:r>
              <a:rPr lang="en-US" baseline="0" dirty="0" smtClean="0"/>
              <a:t> so </a:t>
            </a:r>
            <a:r>
              <a:rPr lang="en-US" baseline="0" dirty="0" err="1" smtClean="0"/>
              <a:t>sánh</a:t>
            </a:r>
            <a:r>
              <a:rPr lang="en-US" baseline="0" dirty="0" smtClean="0"/>
              <a:t> </a:t>
            </a:r>
            <a:r>
              <a:rPr lang="en-US" baseline="0" dirty="0" err="1" smtClean="0"/>
              <a:t>giữa</a:t>
            </a:r>
            <a:r>
              <a:rPr lang="en-US" baseline="0" dirty="0" smtClean="0"/>
              <a:t> B </a:t>
            </a:r>
            <a:r>
              <a:rPr lang="en-US" baseline="0" dirty="0" err="1" smtClean="0"/>
              <a:t>và</a:t>
            </a:r>
            <a:r>
              <a:rPr lang="en-US" baseline="0" dirty="0" smtClean="0"/>
              <a:t> D  </a:t>
            </a:r>
            <a:r>
              <a:rPr lang="en-US" baseline="0" dirty="0" err="1" smtClean="0"/>
              <a:t>cung</a:t>
            </a:r>
            <a:r>
              <a:rPr lang="en-US" baseline="0" dirty="0" smtClean="0"/>
              <a:t> </a:t>
            </a:r>
            <a:r>
              <a:rPr lang="en-US" baseline="0" dirty="0" err="1" smtClean="0"/>
              <a:t>tương</a:t>
            </a:r>
            <a:r>
              <a:rPr lang="en-US" baseline="0" dirty="0" smtClean="0"/>
              <a:t> </a:t>
            </a:r>
            <a:r>
              <a:rPr lang="en-US" baseline="0" dirty="0" err="1" smtClean="0"/>
              <a:t>tự</a:t>
            </a:r>
            <a:endParaRPr lang="en-US" baseline="0" dirty="0" smtClean="0"/>
          </a:p>
          <a:p>
            <a:r>
              <a:rPr lang="en-US" baseline="0" dirty="0" err="1" smtClean="0"/>
              <a:t>Tóm</a:t>
            </a:r>
            <a:r>
              <a:rPr lang="en-US" baseline="0" dirty="0" smtClean="0"/>
              <a:t> </a:t>
            </a:r>
            <a:r>
              <a:rPr lang="en-US" baseline="0" dirty="0" err="1" smtClean="0"/>
              <a:t>lại</a:t>
            </a:r>
            <a:r>
              <a:rPr lang="en-US" baseline="0" dirty="0" smtClean="0"/>
              <a:t> </a:t>
            </a:r>
            <a:r>
              <a:rPr lang="en-US" baseline="0" dirty="0" err="1" smtClean="0"/>
              <a:t>chúng</a:t>
            </a:r>
            <a:r>
              <a:rPr lang="en-US" baseline="0" dirty="0" smtClean="0"/>
              <a:t> ta </a:t>
            </a:r>
            <a:r>
              <a:rPr lang="en-US" baseline="0" dirty="0" err="1" smtClean="0"/>
              <a:t>thấy</a:t>
            </a:r>
            <a:r>
              <a:rPr lang="en-US" baseline="0" dirty="0" smtClean="0"/>
              <a:t> </a:t>
            </a:r>
            <a:r>
              <a:rPr lang="en-US" baseline="0" dirty="0" err="1" smtClean="0"/>
              <a:t>rằng</a:t>
            </a:r>
            <a:r>
              <a:rPr lang="en-US" baseline="0" dirty="0" smtClean="0"/>
              <a:t> </a:t>
            </a:r>
            <a:r>
              <a:rPr lang="en-US" baseline="0" dirty="0" err="1" smtClean="0"/>
              <a:t>người</a:t>
            </a:r>
            <a:r>
              <a:rPr lang="en-US" baseline="0" dirty="0" smtClean="0"/>
              <a:t> </a:t>
            </a:r>
            <a:r>
              <a:rPr lang="en-US" baseline="0" dirty="0" err="1" smtClean="0"/>
              <a:t>có</a:t>
            </a:r>
            <a:r>
              <a:rPr lang="en-US" baseline="0" dirty="0" smtClean="0"/>
              <a:t> </a:t>
            </a:r>
            <a:r>
              <a:rPr lang="en-US" baseline="0" dirty="0" err="1" smtClean="0"/>
              <a:t>thu</a:t>
            </a:r>
            <a:r>
              <a:rPr lang="en-US" baseline="0" dirty="0" smtClean="0"/>
              <a:t> </a:t>
            </a:r>
            <a:r>
              <a:rPr lang="en-US" baseline="0" dirty="0" err="1" smtClean="0"/>
              <a:t>nhập</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tang </a:t>
            </a:r>
            <a:r>
              <a:rPr lang="en-US" baseline="0" dirty="0" err="1" smtClean="0"/>
              <a:t>thu</a:t>
            </a:r>
            <a:r>
              <a:rPr lang="en-US" baseline="0" dirty="0" smtClean="0"/>
              <a:t> </a:t>
            </a:r>
            <a:r>
              <a:rPr lang="en-US" baseline="0" dirty="0" err="1" smtClean="0"/>
              <a:t>nhập</a:t>
            </a:r>
            <a:r>
              <a:rPr lang="en-US" baseline="0" dirty="0" smtClean="0"/>
              <a:t> </a:t>
            </a:r>
            <a:r>
              <a:rPr lang="en-US" baseline="0" dirty="0" err="1" smtClean="0"/>
              <a:t>xét</a:t>
            </a:r>
            <a:r>
              <a:rPr lang="en-US" baseline="0" dirty="0" smtClean="0"/>
              <a:t> </a:t>
            </a:r>
            <a:r>
              <a:rPr lang="en-US" baseline="0" dirty="0" err="1" smtClean="0"/>
              <a:t>trên</a:t>
            </a:r>
            <a:r>
              <a:rPr lang="en-US" baseline="0" dirty="0" smtClean="0"/>
              <a:t> </a:t>
            </a:r>
            <a:r>
              <a:rPr lang="en-US" baseline="0" dirty="0" err="1" smtClean="0"/>
              <a:t>phương</a:t>
            </a:r>
            <a:r>
              <a:rPr lang="en-US" baseline="0" dirty="0" smtClean="0"/>
              <a:t> </a:t>
            </a:r>
            <a:r>
              <a:rPr lang="en-US" baseline="0" dirty="0" err="1" smtClean="0"/>
              <a:t>diện</a:t>
            </a:r>
            <a:r>
              <a:rPr lang="en-US" baseline="0" dirty="0" smtClean="0"/>
              <a:t> </a:t>
            </a:r>
            <a:r>
              <a:rPr lang="en-US" baseline="0" dirty="0" err="1" smtClean="0"/>
              <a:t>tuyệt</a:t>
            </a:r>
            <a:r>
              <a:rPr lang="en-US" baseline="0" dirty="0" smtClean="0"/>
              <a:t> </a:t>
            </a:r>
            <a:r>
              <a:rPr lang="en-US" baseline="0" dirty="0" err="1" smtClean="0"/>
              <a:t>đối</a:t>
            </a:r>
            <a:r>
              <a:rPr lang="en-US" baseline="0" dirty="0" smtClean="0"/>
              <a:t> </a:t>
            </a:r>
            <a:r>
              <a:rPr lang="en-US" baseline="0" dirty="0" err="1" smtClean="0"/>
              <a:t>mặc</a:t>
            </a:r>
            <a:r>
              <a:rPr lang="en-US" baseline="0" dirty="0" smtClean="0"/>
              <a:t> </a:t>
            </a:r>
            <a:r>
              <a:rPr lang="en-US" baseline="0" dirty="0" err="1" smtClean="0"/>
              <a:t>dù</a:t>
            </a:r>
            <a:r>
              <a:rPr lang="en-US" baseline="0" dirty="0" smtClean="0"/>
              <a:t> </a:t>
            </a:r>
            <a:r>
              <a:rPr lang="en-US" baseline="0" dirty="0" err="1" smtClean="0"/>
              <a:t>không</a:t>
            </a:r>
            <a:r>
              <a:rPr lang="en-US" baseline="0" dirty="0" smtClean="0"/>
              <a:t> tang </a:t>
            </a:r>
            <a:r>
              <a:rPr lang="en-US" baseline="0" dirty="0" err="1" smtClean="0"/>
              <a:t>trên</a:t>
            </a:r>
            <a:r>
              <a:rPr lang="en-US" baseline="0" dirty="0" smtClean="0"/>
              <a:t> </a:t>
            </a:r>
            <a:r>
              <a:rPr lang="en-US" baseline="0" dirty="0" err="1" smtClean="0"/>
              <a:t>phương</a:t>
            </a:r>
            <a:r>
              <a:rPr lang="en-US" baseline="0" dirty="0" smtClean="0"/>
              <a:t> </a:t>
            </a:r>
            <a:r>
              <a:rPr lang="en-US" baseline="0" dirty="0" err="1" smtClean="0"/>
              <a:t>diện</a:t>
            </a:r>
            <a:r>
              <a:rPr lang="en-US" baseline="0" dirty="0" smtClean="0"/>
              <a:t> </a:t>
            </a:r>
            <a:r>
              <a:rPr lang="en-US" baseline="0" dirty="0" err="1" smtClean="0"/>
              <a:t>tương</a:t>
            </a:r>
            <a:r>
              <a:rPr lang="en-US" baseline="0" dirty="0" smtClean="0"/>
              <a:t> </a:t>
            </a:r>
            <a:r>
              <a:rPr lang="en-US" baseline="0" dirty="0" err="1" smtClean="0"/>
              <a:t>đối</a:t>
            </a:r>
            <a:endParaRPr lang="en-US" dirty="0"/>
          </a:p>
        </p:txBody>
      </p:sp>
      <p:sp>
        <p:nvSpPr>
          <p:cNvPr id="4" name="Slide Number Placeholder 3"/>
          <p:cNvSpPr>
            <a:spLocks noGrp="1"/>
          </p:cNvSpPr>
          <p:nvPr>
            <p:ph type="sldNum" sz="quarter" idx="10"/>
          </p:nvPr>
        </p:nvSpPr>
        <p:spPr/>
        <p:txBody>
          <a:bodyPr/>
          <a:lstStyle/>
          <a:p>
            <a:fld id="{F4AC4A8D-82CB-4D3E-B770-8024ABEDE6ED}" type="slidenum">
              <a:rPr lang="en-US" smtClean="0"/>
              <a:pPr/>
              <a:t>7</a:t>
            </a:fld>
            <a:endParaRPr lang="en-US"/>
          </a:p>
        </p:txBody>
      </p:sp>
    </p:spTree>
    <p:extLst>
      <p:ext uri="{BB962C8B-B14F-4D97-AF65-F5344CB8AC3E}">
        <p14:creationId xmlns:p14="http://schemas.microsoft.com/office/powerpoint/2010/main" val="172935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Tiêu</a:t>
            </a:r>
            <a:r>
              <a:rPr lang="en-US" baseline="0" dirty="0" smtClean="0"/>
              <a:t> </a:t>
            </a:r>
            <a:r>
              <a:rPr lang="en-US" baseline="0" dirty="0" err="1" smtClean="0"/>
              <a:t>chí</a:t>
            </a:r>
            <a:r>
              <a:rPr lang="en-US" baseline="0" dirty="0" smtClean="0"/>
              <a:t> </a:t>
            </a:r>
            <a:r>
              <a:rPr lang="en-US" baseline="0" dirty="0" err="1" smtClean="0"/>
              <a:t>bình</a:t>
            </a:r>
            <a:r>
              <a:rPr lang="en-US" baseline="0" dirty="0" smtClean="0"/>
              <a:t> </a:t>
            </a:r>
            <a:r>
              <a:rPr lang="en-US" baseline="0" dirty="0" err="1" smtClean="0"/>
              <a:t>đẳng</a:t>
            </a:r>
            <a:r>
              <a:rPr lang="en-US" baseline="0" dirty="0" smtClean="0"/>
              <a:t> </a:t>
            </a:r>
            <a:r>
              <a:rPr lang="en-US" baseline="0" dirty="0" err="1" smtClean="0"/>
              <a:t>cũng</a:t>
            </a:r>
            <a:r>
              <a:rPr lang="en-US" baseline="0" dirty="0" smtClean="0"/>
              <a:t> </a:t>
            </a:r>
            <a:r>
              <a:rPr lang="en-US" baseline="0" dirty="0" err="1" smtClean="0"/>
              <a:t>hiện</a:t>
            </a:r>
            <a:r>
              <a:rPr lang="en-US" baseline="0" dirty="0" smtClean="0"/>
              <a:t> </a:t>
            </a:r>
            <a:r>
              <a:rPr lang="en-US" baseline="0" dirty="0" err="1" smtClean="0"/>
              <a:t>diện</a:t>
            </a:r>
            <a:r>
              <a:rPr lang="en-US" baseline="0" dirty="0" smtClean="0"/>
              <a:t> </a:t>
            </a:r>
            <a:r>
              <a:rPr lang="en-US" baseline="0" dirty="0" err="1" smtClean="0"/>
              <a:t>trong</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các</a:t>
            </a:r>
            <a:r>
              <a:rPr lang="en-US" baseline="0" dirty="0" smtClean="0"/>
              <a:t> </a:t>
            </a:r>
            <a:r>
              <a:rPr lang="en-US" baseline="0" dirty="0" err="1" smtClean="0"/>
              <a:t>chính</a:t>
            </a:r>
            <a:r>
              <a:rPr lang="en-US" baseline="0" dirty="0" smtClean="0"/>
              <a:t> </a:t>
            </a:r>
            <a:r>
              <a:rPr lang="en-US" baseline="0" dirty="0" err="1" smtClean="0"/>
              <a:t>sách</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a:t>
            </a:r>
            <a:r>
              <a:rPr lang="en-US" baseline="0" dirty="0" err="1" smtClean="0"/>
              <a:t>quốc</a:t>
            </a:r>
            <a:r>
              <a:rPr lang="en-US" baseline="0" dirty="0" smtClean="0"/>
              <a:t> </a:t>
            </a:r>
            <a:r>
              <a:rPr lang="en-US" baseline="0" dirty="0" err="1" smtClean="0"/>
              <a:t>tế.sự</a:t>
            </a:r>
            <a:r>
              <a:rPr lang="en-US" baseline="0" dirty="0" smtClean="0"/>
              <a:t> </a:t>
            </a:r>
            <a:r>
              <a:rPr lang="en-US" baseline="0" dirty="0" err="1" smtClean="0"/>
              <a:t>khác</a:t>
            </a:r>
            <a:r>
              <a:rPr lang="en-US" baseline="0" dirty="0" smtClean="0"/>
              <a:t> </a:t>
            </a:r>
            <a:r>
              <a:rPr lang="en-US" baseline="0" dirty="0" err="1" smtClean="0"/>
              <a:t>biệt</a:t>
            </a:r>
            <a:r>
              <a:rPr lang="en-US" baseline="0" dirty="0" smtClean="0"/>
              <a:t> to </a:t>
            </a:r>
            <a:r>
              <a:rPr lang="en-US" baseline="0" dirty="0" err="1" smtClean="0"/>
              <a:t>lớn</a:t>
            </a:r>
            <a:r>
              <a:rPr lang="en-US" baseline="0" dirty="0" smtClean="0"/>
              <a:t> </a:t>
            </a:r>
            <a:r>
              <a:rPr lang="en-US" baseline="0" dirty="0" err="1" smtClean="0"/>
              <a:t>về</a:t>
            </a:r>
            <a:r>
              <a:rPr lang="en-US" baseline="0" dirty="0" smtClean="0"/>
              <a:t> </a:t>
            </a:r>
            <a:r>
              <a:rPr lang="en-US" baseline="0" dirty="0" err="1" smtClean="0"/>
              <a:t>kinh</a:t>
            </a:r>
            <a:r>
              <a:rPr lang="en-US" baseline="0" dirty="0" smtClean="0"/>
              <a:t> </a:t>
            </a:r>
            <a:r>
              <a:rPr lang="en-US" baseline="0" dirty="0" err="1" smtClean="0"/>
              <a:t>tế</a:t>
            </a:r>
            <a:r>
              <a:rPr lang="en-US" baseline="0" dirty="0" smtClean="0"/>
              <a:t> </a:t>
            </a:r>
            <a:r>
              <a:rPr lang="en-US" baseline="0" dirty="0" err="1" smtClean="0"/>
              <a:t>trên</a:t>
            </a:r>
            <a:r>
              <a:rPr lang="en-US" baseline="0" dirty="0" smtClean="0"/>
              <a:t> </a:t>
            </a:r>
            <a:r>
              <a:rPr lang="en-US" baseline="0" dirty="0" err="1" smtClean="0"/>
              <a:t>phạm</a:t>
            </a:r>
            <a:r>
              <a:rPr lang="en-US" baseline="0" dirty="0" smtClean="0"/>
              <a:t> vi </a:t>
            </a:r>
            <a:r>
              <a:rPr lang="en-US" baseline="0" dirty="0" err="1" smtClean="0"/>
              <a:t>toàn</a:t>
            </a:r>
            <a:r>
              <a:rPr lang="en-US" baseline="0" dirty="0" smtClean="0"/>
              <a:t> </a:t>
            </a:r>
            <a:r>
              <a:rPr lang="en-US" baseline="0" dirty="0" err="1" smtClean="0"/>
              <a:t>cầu</a:t>
            </a:r>
            <a:r>
              <a:rPr lang="en-US" baseline="0" dirty="0" smtClean="0"/>
              <a:t> </a:t>
            </a:r>
            <a:r>
              <a:rPr lang="en-US" baseline="0" dirty="0" err="1" smtClean="0"/>
              <a:t>nên</a:t>
            </a:r>
            <a:r>
              <a:rPr lang="en-US" baseline="0" dirty="0" smtClean="0"/>
              <a:t> </a:t>
            </a:r>
            <a:r>
              <a:rPr lang="en-US" baseline="0" dirty="0" err="1" smtClean="0"/>
              <a:t>cách</a:t>
            </a:r>
            <a:r>
              <a:rPr lang="en-US" baseline="0" dirty="0" smtClean="0"/>
              <a:t> </a:t>
            </a:r>
            <a:r>
              <a:rPr lang="en-US" baseline="0" dirty="0" err="1" smtClean="0"/>
              <a:t>nhìn</a:t>
            </a:r>
            <a:r>
              <a:rPr lang="en-US" baseline="0" dirty="0" smtClean="0"/>
              <a:t> </a:t>
            </a:r>
            <a:r>
              <a:rPr lang="en-US" baseline="0" dirty="0" err="1" smtClean="0"/>
              <a:t>nhận</a:t>
            </a:r>
            <a:r>
              <a:rPr lang="en-US" baseline="0" dirty="0" smtClean="0"/>
              <a:t> </a:t>
            </a:r>
            <a:r>
              <a:rPr lang="en-US" baseline="0" dirty="0" err="1" smtClean="0"/>
              <a:t>về</a:t>
            </a:r>
            <a:r>
              <a:rPr lang="en-US" baseline="0" dirty="0" smtClean="0"/>
              <a:t> </a:t>
            </a:r>
            <a:r>
              <a:rPr lang="en-US" baseline="0" dirty="0" err="1" smtClean="0"/>
              <a:t>bình</a:t>
            </a:r>
            <a:r>
              <a:rPr lang="en-US" baseline="0" dirty="0" smtClean="0"/>
              <a:t> </a:t>
            </a:r>
            <a:r>
              <a:rPr lang="en-US" baseline="0" dirty="0" err="1" smtClean="0"/>
              <a:t>đẳng</a:t>
            </a:r>
            <a:r>
              <a:rPr lang="en-US" baseline="0" dirty="0" smtClean="0"/>
              <a:t> </a:t>
            </a:r>
            <a:r>
              <a:rPr lang="en-US" baseline="0" dirty="0" err="1" smtClean="0"/>
              <a:t>cũng</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4AC4A8D-82CB-4D3E-B770-8024ABEDE6ED}" type="slidenum">
              <a:rPr lang="en-US" smtClean="0"/>
              <a:pPr/>
              <a:t>9</a:t>
            </a:fld>
            <a:endParaRPr lang="en-US"/>
          </a:p>
        </p:txBody>
      </p:sp>
    </p:spTree>
    <p:extLst>
      <p:ext uri="{BB962C8B-B14F-4D97-AF65-F5344CB8AC3E}">
        <p14:creationId xmlns:p14="http://schemas.microsoft.com/office/powerpoint/2010/main" val="1533955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Quy</a:t>
            </a:r>
            <a:r>
              <a:rPr lang="en-US" dirty="0" smtClean="0"/>
              <a:t> </a:t>
            </a:r>
            <a:r>
              <a:rPr lang="en-US" dirty="0" err="1" smtClean="0"/>
              <a:t>định</a:t>
            </a:r>
            <a:r>
              <a:rPr lang="en-US" baseline="0" dirty="0" smtClean="0"/>
              <a:t> </a:t>
            </a:r>
            <a:r>
              <a:rPr lang="en-US" baseline="0" dirty="0" err="1" smtClean="0"/>
              <a:t>về</a:t>
            </a:r>
            <a:r>
              <a:rPr lang="en-US" baseline="0" dirty="0" smtClean="0"/>
              <a:t> </a:t>
            </a:r>
            <a:r>
              <a:rPr lang="en-US" baseline="0" dirty="0" err="1" smtClean="0"/>
              <a:t>thải</a:t>
            </a:r>
            <a:r>
              <a:rPr lang="en-US" baseline="0" dirty="0" smtClean="0"/>
              <a:t> </a:t>
            </a:r>
            <a:r>
              <a:rPr lang="en-US" baseline="0" dirty="0" err="1" smtClean="0"/>
              <a:t>khí</a:t>
            </a:r>
            <a:r>
              <a:rPr lang="en-US" baseline="0" dirty="0" smtClean="0"/>
              <a:t> </a:t>
            </a:r>
            <a:r>
              <a:rPr lang="en-US" baseline="0" dirty="0" err="1" smtClean="0"/>
              <a:t>từ</a:t>
            </a:r>
            <a:r>
              <a:rPr lang="en-US" baseline="0" dirty="0" smtClean="0"/>
              <a:t> </a:t>
            </a:r>
            <a:r>
              <a:rPr lang="en-US" baseline="0" dirty="0" err="1" smtClean="0"/>
              <a:t>các</a:t>
            </a:r>
            <a:r>
              <a:rPr lang="en-US" baseline="0" dirty="0" smtClean="0"/>
              <a:t> </a:t>
            </a:r>
            <a:r>
              <a:rPr lang="en-US" baseline="0" dirty="0" err="1" smtClean="0"/>
              <a:t>nhà</a:t>
            </a:r>
            <a:r>
              <a:rPr lang="en-US" baseline="0" dirty="0" smtClean="0"/>
              <a:t> </a:t>
            </a:r>
            <a:r>
              <a:rPr lang="en-US" baseline="0" dirty="0" err="1" smtClean="0"/>
              <a:t>máy</a:t>
            </a:r>
            <a:r>
              <a:rPr lang="en-US" baseline="0" dirty="0" smtClean="0"/>
              <a:t> </a:t>
            </a:r>
            <a:r>
              <a:rPr lang="en-US" baseline="0" dirty="0" err="1" smtClean="0"/>
              <a:t>điện</a:t>
            </a:r>
            <a:r>
              <a:rPr lang="en-US" baseline="0" dirty="0" smtClean="0"/>
              <a:t>  </a:t>
            </a:r>
            <a:r>
              <a:rPr lang="en-US" baseline="0" dirty="0" err="1" smtClean="0"/>
              <a:t>sẽ</a:t>
            </a:r>
            <a:r>
              <a:rPr lang="en-US" baseline="0" dirty="0" smtClean="0"/>
              <a:t> </a:t>
            </a:r>
            <a:r>
              <a:rPr lang="en-US" baseline="0" dirty="0" err="1" smtClean="0"/>
              <a:t>làm</a:t>
            </a:r>
            <a:r>
              <a:rPr lang="en-US" baseline="0" dirty="0" smtClean="0"/>
              <a:t> tang chi </a:t>
            </a:r>
            <a:r>
              <a:rPr lang="en-US" baseline="0" dirty="0" err="1" smtClean="0"/>
              <a:t>phí</a:t>
            </a:r>
            <a:r>
              <a:rPr lang="en-US" baseline="0" dirty="0" smtClean="0"/>
              <a:t> </a:t>
            </a:r>
            <a:r>
              <a:rPr lang="en-US" baseline="0" dirty="0" err="1" smtClean="0"/>
              <a:t>điện</a:t>
            </a:r>
            <a:r>
              <a:rPr lang="en-US" baseline="0" dirty="0" smtClean="0"/>
              <a:t> </a:t>
            </a:r>
            <a:r>
              <a:rPr lang="en-US" baseline="0" dirty="0" err="1" smtClean="0"/>
              <a:t>năng</a:t>
            </a:r>
            <a:r>
              <a:rPr lang="en-US" baseline="0" dirty="0" smtClean="0"/>
              <a:t> </a:t>
            </a:r>
            <a:r>
              <a:rPr lang="en-US" baseline="0" dirty="0" err="1" smtClean="0"/>
              <a:t>và</a:t>
            </a:r>
            <a:r>
              <a:rPr lang="en-US" baseline="0" dirty="0" smtClean="0"/>
              <a:t> </a:t>
            </a:r>
            <a:r>
              <a:rPr lang="en-US" baseline="0" dirty="0" err="1" smtClean="0"/>
              <a:t>việc</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ảnh</a:t>
            </a:r>
            <a:r>
              <a:rPr lang="en-US" baseline="0" dirty="0" smtClean="0"/>
              <a:t> </a:t>
            </a:r>
            <a:r>
              <a:rPr lang="en-US" baseline="0" dirty="0" err="1" smtClean="0"/>
              <a:t>hưởng</a:t>
            </a:r>
            <a:r>
              <a:rPr lang="en-US" baseline="0" dirty="0" smtClean="0"/>
              <a:t> </a:t>
            </a:r>
            <a:r>
              <a:rPr lang="en-US" baseline="0" dirty="0" err="1" smtClean="0"/>
              <a:t>đến</a:t>
            </a:r>
            <a:r>
              <a:rPr lang="en-US" baseline="0" dirty="0" smtClean="0"/>
              <a:t> </a:t>
            </a:r>
            <a:r>
              <a:rPr lang="en-US" baseline="0" dirty="0" err="1" smtClean="0"/>
              <a:t>các</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không</a:t>
            </a:r>
            <a:r>
              <a:rPr lang="en-US" baseline="0" dirty="0" smtClean="0"/>
              <a:t> </a:t>
            </a:r>
            <a:r>
              <a:rPr lang="en-US" baseline="0" dirty="0" err="1" smtClean="0"/>
              <a:t>phải</a:t>
            </a:r>
            <a:r>
              <a:rPr lang="en-US" baseline="0" dirty="0" smtClean="0"/>
              <a:t> </a:t>
            </a:r>
            <a:r>
              <a:rPr lang="en-US" baseline="0" dirty="0" err="1" smtClean="0"/>
              <a:t>là</a:t>
            </a:r>
            <a:r>
              <a:rPr lang="en-US" baseline="0" dirty="0" smtClean="0"/>
              <a:t> </a:t>
            </a:r>
            <a:r>
              <a:rPr lang="en-US" baseline="0" dirty="0" err="1" smtClean="0"/>
              <a:t>quá</a:t>
            </a:r>
            <a:r>
              <a:rPr lang="en-US" baseline="0" dirty="0" smtClean="0"/>
              <a:t> </a:t>
            </a:r>
            <a:r>
              <a:rPr lang="en-US" baseline="0" dirty="0" err="1" smtClean="0"/>
              <a:t>khó</a:t>
            </a:r>
            <a:r>
              <a:rPr lang="en-US" baseline="0" dirty="0" smtClean="0"/>
              <a:t> </a:t>
            </a:r>
            <a:r>
              <a:rPr lang="en-US" baseline="0" dirty="0" err="1" smtClean="0"/>
              <a:t>bởi</a:t>
            </a:r>
            <a:r>
              <a:rPr lang="en-US" baseline="0" dirty="0" smtClean="0"/>
              <a:t> </a:t>
            </a:r>
            <a:r>
              <a:rPr lang="en-US" baseline="0" dirty="0" err="1" smtClean="0"/>
              <a:t>vì</a:t>
            </a:r>
            <a:r>
              <a:rPr lang="en-US" baseline="0" dirty="0" smtClean="0"/>
              <a:t> </a:t>
            </a:r>
            <a:r>
              <a:rPr lang="en-US" baseline="0" dirty="0" err="1" smtClean="0"/>
              <a:t>chúng</a:t>
            </a:r>
            <a:r>
              <a:rPr lang="en-US" baseline="0" dirty="0" smtClean="0"/>
              <a:t> ta </a:t>
            </a:r>
            <a:r>
              <a:rPr lang="en-US" baseline="0" dirty="0" err="1" smtClean="0"/>
              <a:t>thu</a:t>
            </a:r>
            <a:r>
              <a:rPr lang="en-US" baseline="0" dirty="0" smtClean="0"/>
              <a:t> </a:t>
            </a:r>
            <a:r>
              <a:rPr lang="en-US" baseline="0" dirty="0" err="1" smtClean="0"/>
              <a:t>thập</a:t>
            </a:r>
            <a:r>
              <a:rPr lang="en-US" baseline="0" dirty="0" smtClean="0"/>
              <a:t> </a:t>
            </a:r>
            <a:r>
              <a:rPr lang="en-US" baseline="0" dirty="0" err="1" smtClean="0"/>
              <a:t>được</a:t>
            </a:r>
            <a:r>
              <a:rPr lang="en-US" baseline="0" dirty="0" smtClean="0"/>
              <a:t> </a:t>
            </a:r>
            <a:r>
              <a:rPr lang="en-US" baseline="0" dirty="0" err="1" smtClean="0"/>
              <a:t>đầy</a:t>
            </a:r>
            <a:r>
              <a:rPr lang="en-US" baseline="0" dirty="0" smtClean="0"/>
              <a:t> </a:t>
            </a:r>
            <a:r>
              <a:rPr lang="en-US" baseline="0" dirty="0" err="1" smtClean="0"/>
              <a:t>đủ</a:t>
            </a:r>
            <a:r>
              <a:rPr lang="en-US" baseline="0" dirty="0" smtClean="0"/>
              <a:t> </a:t>
            </a:r>
            <a:r>
              <a:rPr lang="en-US" baseline="0" dirty="0" err="1" smtClean="0"/>
              <a:t>về</a:t>
            </a:r>
            <a:r>
              <a:rPr lang="en-US" baseline="0" dirty="0" smtClean="0"/>
              <a:t> </a:t>
            </a:r>
            <a:r>
              <a:rPr lang="en-US" baseline="0" dirty="0" err="1" smtClean="0"/>
              <a:t>tiêu</a:t>
            </a:r>
            <a:r>
              <a:rPr lang="en-US" baseline="0" dirty="0" smtClean="0"/>
              <a:t> </a:t>
            </a:r>
            <a:r>
              <a:rPr lang="en-US" baseline="0" dirty="0" err="1" smtClean="0"/>
              <a:t>dụng</a:t>
            </a:r>
            <a:r>
              <a:rPr lang="en-US" baseline="0" dirty="0" smtClean="0"/>
              <a:t> </a:t>
            </a:r>
            <a:r>
              <a:rPr lang="en-US" baseline="0" dirty="0" err="1" smtClean="0"/>
              <a:t>điện</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nhóm</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4AC4A8D-82CB-4D3E-B770-8024ABEDE6ED}" type="slidenum">
              <a:rPr lang="en-US" smtClean="0"/>
              <a:pPr/>
              <a:t>10</a:t>
            </a:fld>
            <a:endParaRPr lang="en-US"/>
          </a:p>
        </p:txBody>
      </p:sp>
    </p:spTree>
    <p:extLst>
      <p:ext uri="{BB962C8B-B14F-4D97-AF65-F5344CB8AC3E}">
        <p14:creationId xmlns:p14="http://schemas.microsoft.com/office/powerpoint/2010/main" val="599430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Slide Image Placeholder 1"/>
          <p:cNvSpPr>
            <a:spLocks noGrp="1" noRot="1" noChangeAspect="1"/>
          </p:cNvSpPr>
          <p:nvPr>
            <p:ph type="sldImg"/>
          </p:nvPr>
        </p:nvSpPr>
        <p:spPr/>
      </p:sp>
      <p:sp>
        <p:nvSpPr>
          <p:cNvPr id="1048607" name="Notes Placeholder 2"/>
          <p:cNvSpPr>
            <a:spLocks noGrp="1"/>
          </p:cNvSpPr>
          <p:nvPr>
            <p:ph type="body" idx="1"/>
          </p:nvPr>
        </p:nvSpPr>
        <p:spPr/>
        <p:txBody>
          <a:bodyPr/>
          <a:lstStyle/>
          <a:p>
            <a:r>
              <a:rPr lang="en-US" dirty="0"/>
              <a:t>Việc ban hành các luật thì các vấn đề được giải quyết. 
Nhưng dường như không phải ai cũng tuân theo, mà thậm chí ngay cả nhưng quốc gia có hệ thống luật và thể chế mạnh. </a:t>
            </a:r>
          </a:p>
        </p:txBody>
      </p:sp>
      <p:sp>
        <p:nvSpPr>
          <p:cNvPr id="1048608" name="Slide Number Placeholder 3"/>
          <p:cNvSpPr>
            <a:spLocks noGrp="1"/>
          </p:cNvSpPr>
          <p:nvPr>
            <p:ph type="sldNum" sz="quarter" idx="10"/>
          </p:nvPr>
        </p:nvSpPr>
        <p:spPr/>
        <p:txBody>
          <a:bodyPr/>
          <a:lstStyle/>
          <a:p>
            <a:fld id="{F4AC4A8D-82CB-4D3E-B770-8024ABEDE6ED}" type="slidenum">
              <a:rPr lang="en-US" smtClean="0"/>
              <a:pPr/>
              <a:t>11</a:t>
            </a:fld>
            <a:endParaRPr lang="en-US"/>
          </a:p>
        </p:txBody>
      </p:sp>
    </p:spTree>
    <p:extLst>
      <p:ext uri="{BB962C8B-B14F-4D97-AF65-F5344CB8AC3E}">
        <p14:creationId xmlns:p14="http://schemas.microsoft.com/office/powerpoint/2010/main" val="180598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Slide Image Placeholder 1"/>
          <p:cNvSpPr>
            <a:spLocks noGrp="1" noRot="1" noChangeAspect="1"/>
          </p:cNvSpPr>
          <p:nvPr>
            <p:ph type="sldImg"/>
          </p:nvPr>
        </p:nvSpPr>
        <p:spPr/>
      </p:sp>
      <p:sp>
        <p:nvSpPr>
          <p:cNvPr id="1048612" name="Notes Placeholder 2"/>
          <p:cNvSpPr>
            <a:spLocks noGrp="1"/>
          </p:cNvSpPr>
          <p:nvPr>
            <p:ph type="body" idx="1"/>
          </p:nvPr>
        </p:nvSpPr>
        <p:spPr/>
        <p:txBody>
          <a:bodyPr/>
          <a:lstStyle/>
          <a:p>
            <a:r>
              <a:rPr lang="en-US" baseline="0" dirty="0" smtClean="0"/>
              <a:t>Các chính sách khác có thể được thực hiện với chi phí thấp hơn. 
Nhưng chúng ta có thể tốt hơn khi chúng ta áp dụng một chính sách không hoàn hảo nhưng có hiệu lực. </a:t>
            </a:r>
          </a:p>
        </p:txBody>
      </p:sp>
      <p:sp>
        <p:nvSpPr>
          <p:cNvPr id="1048613" name="Slide Number Placeholder 3"/>
          <p:cNvSpPr>
            <a:spLocks noGrp="1"/>
          </p:cNvSpPr>
          <p:nvPr>
            <p:ph type="sldNum" sz="quarter" idx="10"/>
          </p:nvPr>
        </p:nvSpPr>
        <p:spPr/>
        <p:txBody>
          <a:bodyPr/>
          <a:lstStyle/>
          <a:p>
            <a:fld id="{F4AC4A8D-82CB-4D3E-B770-8024ABEDE6ED}" type="slidenum">
              <a:rPr lang="en-US" smtClean="0"/>
              <a:pPr/>
              <a:t>12</a:t>
            </a:fld>
            <a:endParaRPr lang="en-US"/>
          </a:p>
        </p:txBody>
      </p:sp>
    </p:spTree>
    <p:extLst>
      <p:ext uri="{BB962C8B-B14F-4D97-AF65-F5344CB8AC3E}">
        <p14:creationId xmlns:p14="http://schemas.microsoft.com/office/powerpoint/2010/main" val="1009307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Slide Image Placeholder 1"/>
          <p:cNvSpPr>
            <a:spLocks noGrp="1" noRot="1" noChangeAspect="1"/>
          </p:cNvSpPr>
          <p:nvPr>
            <p:ph type="sldImg"/>
          </p:nvPr>
        </p:nvSpPr>
        <p:spPr/>
      </p:sp>
      <p:sp>
        <p:nvSpPr>
          <p:cNvPr id="1048617" name="Notes Placeholder 2"/>
          <p:cNvSpPr>
            <a:spLocks noGrp="1"/>
          </p:cNvSpPr>
          <p:nvPr>
            <p:ph type="body" idx="1"/>
          </p:nvPr>
        </p:nvSpPr>
        <p:spPr/>
        <p:txBody>
          <a:bodyPr/>
          <a:lstStyle/>
          <a:p>
            <a:endParaRPr lang="en-US" dirty="0"/>
          </a:p>
        </p:txBody>
      </p:sp>
      <p:sp>
        <p:nvSpPr>
          <p:cNvPr id="1048618" name="Slide Number Placeholder 3"/>
          <p:cNvSpPr>
            <a:spLocks noGrp="1"/>
          </p:cNvSpPr>
          <p:nvPr>
            <p:ph type="sldNum" sz="quarter" idx="10"/>
          </p:nvPr>
        </p:nvSpPr>
        <p:spPr/>
        <p:txBody>
          <a:bodyPr/>
          <a:lstStyle/>
          <a:p>
            <a:fld id="{F4AC4A8D-82CB-4D3E-B770-8024ABEDE6ED}" type="slidenum">
              <a:rPr lang="en-US" smtClean="0"/>
              <a:pPr/>
              <a:t>13</a:t>
            </a:fld>
            <a:endParaRPr lang="en-US"/>
          </a:p>
        </p:txBody>
      </p:sp>
    </p:spTree>
    <p:extLst>
      <p:ext uri="{BB962C8B-B14F-4D97-AF65-F5344CB8AC3E}">
        <p14:creationId xmlns:p14="http://schemas.microsoft.com/office/powerpoint/2010/main" val="1926387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Slide Image Placeholder 1"/>
          <p:cNvSpPr>
            <a:spLocks noGrp="1" noRot="1" noChangeAspect="1"/>
          </p:cNvSpPr>
          <p:nvPr>
            <p:ph type="sldImg"/>
          </p:nvPr>
        </p:nvSpPr>
        <p:spPr/>
      </p:sp>
      <p:sp>
        <p:nvSpPr>
          <p:cNvPr id="1048597" name="Notes Placeholder 2"/>
          <p:cNvSpPr>
            <a:spLocks noGrp="1"/>
          </p:cNvSpPr>
          <p:nvPr>
            <p:ph type="body" idx="1"/>
          </p:nvPr>
        </p:nvSpPr>
        <p:spPr/>
        <p:txBody>
          <a:bodyPr/>
          <a:lstStyle/>
          <a:p>
            <a:r>
              <a:rPr lang="en-US" dirty="0"/>
              <a:t>- khi luật môi trường được thực hiện một các nghiêm khắc, những chủ thể gây ô nhiễm là những người thông minh và những người chịu mất tiền thường tìm những cách khác nhau để làm thất bại việc giám sát. 
</a:t>
            </a:r>
          </a:p>
        </p:txBody>
      </p:sp>
      <p:sp>
        <p:nvSpPr>
          <p:cNvPr id="1048598" name="Slide Number Placeholder 3"/>
          <p:cNvSpPr>
            <a:spLocks noGrp="1"/>
          </p:cNvSpPr>
          <p:nvPr>
            <p:ph type="sldNum" sz="quarter" idx="10"/>
          </p:nvPr>
        </p:nvSpPr>
        <p:spPr/>
        <p:txBody>
          <a:bodyPr/>
          <a:lstStyle/>
          <a:p>
            <a:fld id="{F4AC4A8D-82CB-4D3E-B770-8024ABEDE6ED}" type="slidenum">
              <a:rPr lang="en-US" smtClean="0"/>
              <a:pPr/>
              <a:t>14</a:t>
            </a:fld>
            <a:endParaRPr lang="en-US"/>
          </a:p>
        </p:txBody>
      </p:sp>
    </p:spTree>
    <p:extLst>
      <p:ext uri="{BB962C8B-B14F-4D97-AF65-F5344CB8AC3E}">
        <p14:creationId xmlns:p14="http://schemas.microsoft.com/office/powerpoint/2010/main" val="3488254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696200" cy="1074738"/>
          </a:xfrm>
        </p:spPr>
        <p:txBody>
          <a:bodyPr/>
          <a:lstStyle/>
          <a:p>
            <a:r>
              <a:rPr lang="en-US" sz="3600" dirty="0" smtClean="0">
                <a:latin typeface="Times New Roman" pitchFamily="18" charset="0"/>
                <a:cs typeface="Times New Roman" pitchFamily="18" charset="0"/>
              </a:rPr>
              <a:t>HIỆU QUẢ VÀ HIỆU QUẢ CHI PHÍ</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1828800"/>
            <a:ext cx="8229600" cy="4691062"/>
          </a:xfrm>
        </p:spPr>
        <p:txBody>
          <a:bodyPr/>
          <a:lstStyle/>
          <a:p>
            <a:pPr>
              <a:buFont typeface="Wingdings" panose="05000000000000000000" pitchFamily="2" charset="2"/>
              <a:buChar char="Ø"/>
            </a:pP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Hiệu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quả</a:t>
            </a:r>
            <a:r>
              <a:rPr lang="en-US" sz="3200" dirty="0" smtClean="0">
                <a:latin typeface="Times New Roman" pitchFamily="18" charset="0"/>
                <a:cs typeface="Times New Roman" pitchFamily="18" charset="0"/>
              </a:rPr>
              <a:t> ”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nghĩa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sự</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cân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bằng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giữa</a:t>
            </a:r>
            <a:r>
              <a:rPr lang="en-US" sz="3200" dirty="0" smtClean="0">
                <a:latin typeface="Times New Roman" pitchFamily="18" charset="0"/>
                <a:cs typeface="Times New Roman" pitchFamily="18" charset="0"/>
              </a:rPr>
              <a:t> chi </a:t>
            </a:r>
            <a:r>
              <a:rPr lang="en-US" sz="3200" dirty="0" err="1" smtClean="0">
                <a:latin typeface="Times New Roman" pitchFamily="18" charset="0"/>
                <a:cs typeface="Times New Roman" pitchFamily="18" charset="0"/>
              </a:rPr>
              <a:t>phí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xử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lý</a:t>
            </a:r>
            <a:r>
              <a:rPr lang="en-US" sz="3200" dirty="0" smtClean="0">
                <a:latin typeface="Times New Roman" pitchFamily="18" charset="0"/>
                <a:cs typeface="Times New Roman" pitchFamily="18" charset="0"/>
              </a:rPr>
              <a:t> ô </a:t>
            </a:r>
            <a:r>
              <a:rPr lang="en-US" sz="3200" dirty="0" err="1" smtClean="0">
                <a:latin typeface="Times New Roman" pitchFamily="18" charset="0"/>
                <a:cs typeface="Times New Roman" pitchFamily="18" charset="0"/>
              </a:rPr>
              <a:t>nhiễm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thiệt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hại</a:t>
            </a:r>
            <a:r>
              <a:rPr lang="en-US" sz="3200" dirty="0" smtClean="0">
                <a:latin typeface="Times New Roman" pitchFamily="18" charset="0"/>
                <a:cs typeface="Times New Roman" pitchFamily="18" charset="0"/>
              </a:rPr>
              <a:t> do ô </a:t>
            </a:r>
            <a:r>
              <a:rPr lang="en-US" sz="3200" dirty="0" err="1" smtClean="0">
                <a:latin typeface="Times New Roman" pitchFamily="18" charset="0"/>
                <a:cs typeface="Times New Roman" pitchFamily="18" charset="0"/>
              </a:rPr>
              <a:t>nhiễm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gây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nên</a:t>
            </a:r>
            <a:r>
              <a:rPr lang="en-US" sz="3200" dirty="0" smtClean="0">
                <a:latin typeface="Times New Roman" pitchFamily="18" charset="0"/>
                <a:cs typeface="Times New Roman" pitchFamily="18" charset="0"/>
              </a:rPr>
              <a:t>.</a:t>
            </a:r>
          </a:p>
          <a:p>
            <a:pPr>
              <a:buFont typeface="Wingdings" panose="05000000000000000000" pitchFamily="2" charset="2"/>
              <a:buChar char="Ø"/>
            </a:pPr>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chính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sách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môi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trường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được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xem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hiệu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quả</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nếu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chính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sách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đó</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làm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cho</a:t>
            </a:r>
            <a:r>
              <a:rPr lang="en-US" sz="3200" dirty="0" smtClean="0">
                <a:latin typeface="Times New Roman" pitchFamily="18" charset="0"/>
                <a:cs typeface="Times New Roman" pitchFamily="18" charset="0"/>
              </a:rPr>
              <a:t> ta </a:t>
            </a:r>
            <a:r>
              <a:rPr lang="en-US" sz="3200" dirty="0" err="1" smtClean="0">
                <a:latin typeface="Times New Roman" pitchFamily="18" charset="0"/>
                <a:cs typeface="Times New Roman" pitchFamily="18" charset="0"/>
              </a:rPr>
              <a:t>đạt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được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hoặc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đạt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được</a:t>
            </a:r>
            <a:r>
              <a:rPr lang="en-US" sz="3200" dirty="0" smtClean="0">
                <a:latin typeface="Times New Roman" pitchFamily="18" charset="0"/>
                <a:cs typeface="Times New Roman" pitchFamily="18" charset="0"/>
              </a:rPr>
              <a:t> chi </a:t>
            </a:r>
            <a:r>
              <a:rPr lang="en-US" sz="3200" dirty="0" err="1" smtClean="0">
                <a:latin typeface="Times New Roman" pitchFamily="18" charset="0"/>
                <a:cs typeface="Times New Roman" pitchFamily="18" charset="0"/>
              </a:rPr>
              <a:t>phí</a:t>
            </a:r>
            <a:r>
              <a:rPr lang="en-US" sz="3200" dirty="0" smtClean="0">
                <a:latin typeface="Times New Roman" pitchFamily="18" charset="0"/>
                <a:cs typeface="Times New Roman" pitchFamily="18" charset="0"/>
              </a:rPr>
              <a:t> ô </a:t>
            </a:r>
            <a:r>
              <a:rPr lang="en-US" sz="3200" dirty="0" err="1" smtClean="0">
                <a:latin typeface="Times New Roman" pitchFamily="18" charset="0"/>
                <a:cs typeface="Times New Roman" pitchFamily="18" charset="0"/>
              </a:rPr>
              <a:t>nhiễm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biên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bằng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thiệt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hại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biên</a:t>
            </a:r>
            <a:r>
              <a:rPr lang="en-US" sz="3200" dirty="0" smtClean="0">
                <a:latin typeface="Times New Roman" pitchFamily="18" charset="0"/>
                <a:cs typeface="Times New Roman" pitchFamily="18" charset="0"/>
              </a:rPr>
              <a:t> </a:t>
            </a:r>
          </a:p>
          <a:p>
            <a:pPr>
              <a:buFont typeface="Wingdings" panose="05000000000000000000" pitchFamily="2" charset="2"/>
              <a:buChar char="Ø"/>
            </a:pP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3177713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28601"/>
            <a:ext cx="3200400" cy="990600"/>
          </a:xfrm>
        </p:spPr>
        <p:txBody>
          <a:bodyPr/>
          <a:lstStyle/>
          <a:p>
            <a:r>
              <a:rPr lang="en-US" sz="3600" b="1" dirty="0" smtClean="0">
                <a:latin typeface="Times New Roman" pitchFamily="18" charset="0"/>
                <a:cs typeface="Times New Roman" pitchFamily="18" charset="0"/>
              </a:rPr>
              <a:t>CÔNG BẰNG</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524000"/>
            <a:ext cx="8451660" cy="5334000"/>
          </a:xfrm>
        </p:spPr>
        <p:txBody>
          <a:bodyPr>
            <a:noAutofit/>
          </a:bodyPr>
          <a:lstStyle/>
          <a:p>
            <a:pPr marL="0" indent="0">
              <a:buNone/>
            </a:pPr>
            <a:r>
              <a:rPr lang="en-US" sz="3000" dirty="0" err="1" smtClean="0">
                <a:latin typeface="Times New Roman" panose="02020603050405020304" pitchFamily="18" charset="0"/>
                <a:cs typeface="Times New Roman" panose="02020603050405020304" pitchFamily="18" charset="0"/>
              </a:rPr>
              <a:t>Ví</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dụ</a:t>
            </a:r>
            <a:r>
              <a:rPr lang="en-US" sz="3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qui </a:t>
            </a:r>
            <a:r>
              <a:rPr lang="en-US" sz="2800" dirty="0" err="1" smtClean="0">
                <a:latin typeface="Times New Roman" panose="02020603050405020304" pitchFamily="18" charset="0"/>
                <a:cs typeface="Times New Roman" panose="02020603050405020304" pitchFamily="18" charset="0"/>
              </a:rPr>
              <a:t>định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về</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thải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máy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điện</a:t>
            </a:r>
            <a:r>
              <a:rPr lang="en-US" sz="2800" dirty="0" smtClean="0">
                <a:latin typeface="Times New Roman" panose="02020603050405020304" pitchFamily="18" charset="0"/>
                <a:cs typeface="Times New Roman" panose="02020603050405020304" pitchFamily="18" charset="0"/>
              </a:rPr>
              <a:t>.</a:t>
            </a:r>
          </a:p>
          <a:p>
            <a:pPr marL="0" indent="0">
              <a:buNone/>
            </a:pPr>
            <a:r>
              <a:rPr lang="en-US" sz="2800" dirty="0" err="1" smtClean="0">
                <a:latin typeface="Times New Roman" panose="02020603050405020304" pitchFamily="18" charset="0"/>
                <a:cs typeface="Times New Roman" panose="02020603050405020304" pitchFamily="18" charset="0"/>
              </a:rPr>
              <a:t>Lợi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ích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chúng</a:t>
            </a:r>
            <a:r>
              <a:rPr lang="en-US" sz="2800" dirty="0" smtClean="0">
                <a:latin typeface="Times New Roman" panose="02020603050405020304" pitchFamily="18" charset="0"/>
                <a:cs typeface="Times New Roman" panose="02020603050405020304" pitchFamily="18" charset="0"/>
              </a:rPr>
              <a:t> ta </a:t>
            </a:r>
            <a:r>
              <a:rPr lang="en-US" sz="2800" dirty="0" err="1" smtClean="0">
                <a:latin typeface="Times New Roman" panose="02020603050405020304" pitchFamily="18" charset="0"/>
                <a:cs typeface="Times New Roman" panose="02020603050405020304" pitchFamily="18" charset="0"/>
              </a:rPr>
              <a:t>cần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phải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định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thay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đổi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lượng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môi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trường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những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đối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tượng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nhập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nhau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thế</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thông</a:t>
            </a:r>
            <a:r>
              <a:rPr lang="en-US" sz="2800" dirty="0" smtClean="0">
                <a:latin typeface="Times New Roman" panose="02020603050405020304" pitchFamily="18" charset="0"/>
                <a:cs typeface="Times New Roman" panose="02020603050405020304" pitchFamily="18" charset="0"/>
              </a:rPr>
              <a:t> tin </a:t>
            </a:r>
            <a:r>
              <a:rPr lang="en-US" sz="2800" dirty="0" err="1" smtClean="0">
                <a:latin typeface="Times New Roman" panose="02020603050405020304" pitchFamily="18" charset="0"/>
                <a:cs typeface="Times New Roman" panose="02020603050405020304" pitchFamily="18" charset="0"/>
              </a:rPr>
              <a:t>này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thập</a:t>
            </a:r>
            <a:r>
              <a:rPr lang="en-US" sz="2800" dirty="0" smtClean="0">
                <a:latin typeface="Times New Roman" panose="02020603050405020304" pitchFamily="18" charset="0"/>
                <a:cs typeface="Times New Roman" panose="02020603050405020304" pitchFamily="18" charset="0"/>
              </a:rPr>
              <a:t>.</a:t>
            </a:r>
          </a:p>
          <a:p>
            <a:pPr marL="0" indent="0">
              <a:buNone/>
            </a:pPr>
            <a:r>
              <a:rPr lang="en-US" sz="2800" dirty="0" err="1" smtClean="0">
                <a:latin typeface="Times New Roman" panose="02020603050405020304" pitchFamily="18" charset="0"/>
                <a:cs typeface="Times New Roman" panose="02020603050405020304" pitchFamily="18" charset="0"/>
              </a:rPr>
              <a:t>Khó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khăn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khách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hàng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sẽ</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thực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kiệm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thoát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khỏi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ảnh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hưởng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tăng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800" dirty="0" err="1" smtClean="0">
                <a:latin typeface="Times New Roman" panose="02020603050405020304" pitchFamily="18" charset="0"/>
                <a:cs typeface="Times New Roman" panose="02020603050405020304" pitchFamily="18" charset="0"/>
              </a:rPr>
              <a:t>Thuốc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sâu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hóa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độc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hại</a:t>
            </a:r>
            <a:r>
              <a:rPr lang="en-US" sz="2800" dirty="0" smtClean="0">
                <a:latin typeface="Times New Roman" panose="02020603050405020304" pitchFamily="18" charset="0"/>
                <a:cs typeface="Times New Roman" panose="02020603050405020304" pitchFamily="18" charset="0"/>
              </a:rPr>
              <a:t>:</a:t>
            </a:r>
          </a:p>
          <a:p>
            <a:pPr marL="0" indent="0">
              <a:buNone/>
            </a:pPr>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Dường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chúng</a:t>
            </a:r>
            <a:r>
              <a:rPr lang="en-US" sz="2800" dirty="0" smtClean="0">
                <a:latin typeface="Times New Roman" panose="02020603050405020304" pitchFamily="18" charset="0"/>
                <a:cs typeface="Times New Roman" panose="02020603050405020304" pitchFamily="18" charset="0"/>
              </a:rPr>
              <a:t> ta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gì</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về</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hành</a:t>
            </a:r>
            <a:r>
              <a:rPr lang="en-US" sz="2800" dirty="0" smtClean="0">
                <a:latin typeface="Times New Roman" panose="02020603050405020304" pitchFamily="18" charset="0"/>
                <a:cs typeface="Times New Roman" panose="02020603050405020304" pitchFamily="18" charset="0"/>
              </a:rPr>
              <a:t> vi </a:t>
            </a:r>
            <a:r>
              <a:rPr lang="en-US" sz="2800" dirty="0" err="1" smtClean="0">
                <a:latin typeface="Times New Roman" panose="02020603050405020304" pitchFamily="18" charset="0"/>
                <a:cs typeface="Times New Roman" panose="02020603050405020304" pitchFamily="18" charset="0"/>
              </a:rPr>
              <a:t>tiêu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dùng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hàng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hóa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theo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nhóm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nhập</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2374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ctrTitle"/>
          </p:nvPr>
        </p:nvSpPr>
        <p:spPr>
          <a:xfrm>
            <a:off x="1600200" y="457200"/>
            <a:ext cx="3533021" cy="762628"/>
          </a:xfrm>
        </p:spPr>
        <p:txBody>
          <a:bodyPr>
            <a:normAutofit/>
          </a:bodyPr>
          <a:lstStyle/>
          <a:p>
            <a:r>
              <a:rPr lang="en-US" b="1" dirty="0" smtClean="0">
                <a:latin typeface="Times New Roman" pitchFamily="18" charset="0"/>
                <a:cs typeface="Times New Roman" pitchFamily="18" charset="0"/>
              </a:rPr>
              <a:t>HIỆU LỰC </a:t>
            </a:r>
            <a:endParaRPr lang="en-US" b="1" dirty="0">
              <a:latin typeface="Times New Roman" pitchFamily="18" charset="0"/>
              <a:cs typeface="Times New Roman" pitchFamily="18" charset="0"/>
            </a:endParaRPr>
          </a:p>
        </p:txBody>
      </p:sp>
      <p:sp>
        <p:nvSpPr>
          <p:cNvPr id="1048605" name="Subtitle 2"/>
          <p:cNvSpPr>
            <a:spLocks noGrp="1"/>
          </p:cNvSpPr>
          <p:nvPr>
            <p:ph type="subTitle" idx="1"/>
          </p:nvPr>
        </p:nvSpPr>
        <p:spPr>
          <a:xfrm>
            <a:off x="521595" y="2137895"/>
            <a:ext cx="8329610" cy="4018207"/>
          </a:xfrm>
        </p:spPr>
        <p:txBody>
          <a:bodyPr/>
          <a:lstStyle/>
          <a:p>
            <a:pPr algn="l"/>
            <a:r>
              <a:rPr lang="en-US" sz="3600" dirty="0" smtClean="0">
                <a:latin typeface="Times New Roman" pitchFamily="18" charset="0"/>
                <a:cs typeface="Times New Roman" pitchFamily="18" charset="0"/>
              </a:rPr>
              <a:t>Ban hành và </a:t>
            </a:r>
            <a:r>
              <a:rPr lang="en-US" altLang="en-US" sz="3600" dirty="0" smtClean="0">
                <a:latin typeface="Times New Roman" pitchFamily="18" charset="0"/>
                <a:cs typeface="Times New Roman" pitchFamily="18" charset="0"/>
              </a:rPr>
              <a:t>đảm </a:t>
            </a:r>
            <a:r>
              <a:rPr lang="en-US" altLang="vi-VN" sz="3600" dirty="0" smtClean="0">
                <a:latin typeface="Times New Roman" pitchFamily="18" charset="0"/>
                <a:cs typeface="Times New Roman" pitchFamily="18" charset="0"/>
              </a:rPr>
              <a:t>bảo thực hiện các quy </a:t>
            </a:r>
            <a:r>
              <a:rPr lang="vi-VN" altLang="en-US" sz="3600" dirty="0" smtClean="0">
                <a:latin typeface="Times New Roman" pitchFamily="18" charset="0"/>
                <a:cs typeface="Times New Roman" pitchFamily="18" charset="0"/>
              </a:rPr>
              <a:t>định đòi </a:t>
            </a:r>
            <a:r>
              <a:rPr lang="en-US" altLang="vi-VN" sz="3600" dirty="0" err="1" smtClean="0">
                <a:latin typeface="Times New Roman" pitchFamily="18" charset="0"/>
                <a:cs typeface="Times New Roman" pitchFamily="18" charset="0"/>
              </a:rPr>
              <a:t>hỏi</a:t>
            </a:r>
            <a:r>
              <a:rPr lang="en-US" altLang="vi-VN" sz="3600" dirty="0" smtClean="0">
                <a:latin typeface="Times New Roman" pitchFamily="18" charset="0"/>
                <a:cs typeface="Times New Roman" pitchFamily="18" charset="0"/>
              </a:rPr>
              <a:t> </a:t>
            </a:r>
            <a:r>
              <a:rPr lang="en-US" altLang="vi-VN" sz="3600" dirty="0" smtClean="0">
                <a:latin typeface="Times New Roman" pitchFamily="18" charset="0"/>
                <a:cs typeface="Times New Roman" pitchFamily="18" charset="0"/>
              </a:rPr>
              <a:t>:</a:t>
            </a:r>
          </a:p>
          <a:p>
            <a:pPr marL="571500" indent="-571500" algn="l">
              <a:buFont typeface="Arial" panose="020B0604020202020204" pitchFamily="34" charset="0"/>
              <a:buChar char="•"/>
            </a:pPr>
            <a:r>
              <a:rPr lang="en-US" altLang="vi-VN" sz="3600" dirty="0" err="1" smtClean="0">
                <a:latin typeface="Times New Roman" pitchFamily="18" charset="0"/>
                <a:cs typeface="Times New Roman" pitchFamily="18" charset="0"/>
              </a:rPr>
              <a:t>Nguồn</a:t>
            </a:r>
            <a:r>
              <a:rPr lang="en-US" altLang="vi-VN" sz="3600" dirty="0" smtClean="0">
                <a:latin typeface="Times New Roman" pitchFamily="18" charset="0"/>
                <a:cs typeface="Times New Roman" pitchFamily="18" charset="0"/>
              </a:rPr>
              <a:t> </a:t>
            </a:r>
            <a:r>
              <a:rPr lang="en-US" altLang="vi-VN" sz="3600" dirty="0" smtClean="0">
                <a:latin typeface="Times New Roman" pitchFamily="18" charset="0"/>
                <a:cs typeface="Times New Roman" pitchFamily="18" charset="0"/>
              </a:rPr>
              <a:t>lực con </a:t>
            </a:r>
            <a:r>
              <a:rPr lang="en-US" altLang="vi-VN" sz="3600" dirty="0" err="1" smtClean="0">
                <a:latin typeface="Times New Roman" pitchFamily="18" charset="0"/>
                <a:cs typeface="Times New Roman" pitchFamily="18" charset="0"/>
              </a:rPr>
              <a:t>người</a:t>
            </a:r>
            <a:endParaRPr lang="en-US" altLang="vi-VN" sz="3600" dirty="0">
              <a:latin typeface="Times New Roman" pitchFamily="18" charset="0"/>
              <a:cs typeface="Times New Roman" pitchFamily="18" charset="0"/>
            </a:endParaRPr>
          </a:p>
          <a:p>
            <a:pPr marL="571500" indent="-571500" algn="l">
              <a:buFont typeface="Arial" panose="020B0604020202020204" pitchFamily="34" charset="0"/>
              <a:buChar char="•"/>
            </a:pPr>
            <a:r>
              <a:rPr lang="en-US" altLang="vi-VN" sz="3600" dirty="0" err="1" smtClean="0">
                <a:latin typeface="Times New Roman" pitchFamily="18" charset="0"/>
                <a:cs typeface="Times New Roman" pitchFamily="18" charset="0"/>
              </a:rPr>
              <a:t>Thời</a:t>
            </a:r>
            <a:r>
              <a:rPr lang="en-US" altLang="vi-VN" sz="3600" dirty="0" smtClean="0">
                <a:latin typeface="Times New Roman" pitchFamily="18" charset="0"/>
                <a:cs typeface="Times New Roman" pitchFamily="18" charset="0"/>
              </a:rPr>
              <a:t> </a:t>
            </a:r>
            <a:r>
              <a:rPr lang="en-US" altLang="vi-VN" sz="3600" dirty="0" err="1" smtClean="0">
                <a:latin typeface="Times New Roman" pitchFamily="18" charset="0"/>
                <a:cs typeface="Times New Roman" pitchFamily="18" charset="0"/>
              </a:rPr>
              <a:t>gian</a:t>
            </a:r>
            <a:r>
              <a:rPr lang="en-US" altLang="vi-VN" sz="3600" dirty="0" smtClean="0">
                <a:latin typeface="Times New Roman" pitchFamily="18" charset="0"/>
                <a:cs typeface="Times New Roman" pitchFamily="18" charset="0"/>
              </a:rPr>
              <a:t> </a:t>
            </a:r>
            <a:endParaRPr lang="en-US" altLang="vi-VN" sz="3600" dirty="0">
              <a:latin typeface="Times New Roman" pitchFamily="18" charset="0"/>
              <a:cs typeface="Times New Roman" pitchFamily="18" charset="0"/>
            </a:endParaRPr>
          </a:p>
          <a:p>
            <a:pPr marL="571500" indent="-571500" algn="l">
              <a:buFont typeface="Arial" panose="020B0604020202020204" pitchFamily="34" charset="0"/>
              <a:buChar char="•"/>
            </a:pPr>
            <a:r>
              <a:rPr lang="en-US" altLang="vi-VN" sz="3600" dirty="0" err="1" smtClean="0">
                <a:latin typeface="Times New Roman" pitchFamily="18" charset="0"/>
                <a:cs typeface="Times New Roman" pitchFamily="18" charset="0"/>
              </a:rPr>
              <a:t>Thể</a:t>
            </a:r>
            <a:r>
              <a:rPr lang="en-US" altLang="vi-VN" sz="3600" dirty="0" smtClean="0">
                <a:latin typeface="Times New Roman" pitchFamily="18" charset="0"/>
                <a:cs typeface="Times New Roman" pitchFamily="18" charset="0"/>
              </a:rPr>
              <a:t> </a:t>
            </a:r>
            <a:r>
              <a:rPr lang="en-US" altLang="vi-VN" sz="3600" dirty="0" smtClean="0">
                <a:latin typeface="Times New Roman" pitchFamily="18" charset="0"/>
                <a:cs typeface="Times New Roman" pitchFamily="18" charset="0"/>
              </a:rPr>
              <a:t>lực </a:t>
            </a:r>
            <a:endParaRPr lang="en-US" sz="3600" dirty="0" smtClean="0">
              <a:latin typeface="Times New Roman" pitchFamily="18" charset="0"/>
              <a:cs typeface="Times New Roman"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04"/>
                                        </p:tgtEl>
                                        <p:attrNameLst>
                                          <p:attrName>style.visibility</p:attrName>
                                        </p:attrNameLst>
                                      </p:cBhvr>
                                      <p:to>
                                        <p:strVal val="visible"/>
                                      </p:to>
                                    </p:set>
                                    <p:anim calcmode="lin" valueType="num">
                                      <p:cBhvr additive="base">
                                        <p:cTn id="7" dur="500" fill="hold"/>
                                        <p:tgtEl>
                                          <p:spTgt spid="1048604"/>
                                        </p:tgtEl>
                                        <p:attrNameLst>
                                          <p:attrName>ppt_x</p:attrName>
                                        </p:attrNameLst>
                                      </p:cBhvr>
                                      <p:tavLst>
                                        <p:tav tm="0">
                                          <p:val>
                                            <p:strVal val="#ppt_x"/>
                                          </p:val>
                                        </p:tav>
                                        <p:tav tm="100000">
                                          <p:val>
                                            <p:strVal val="#ppt_x"/>
                                          </p:val>
                                        </p:tav>
                                      </p:tavLst>
                                    </p:anim>
                                    <p:anim calcmode="lin" valueType="num">
                                      <p:cBhvr additive="base">
                                        <p:cTn id="8" dur="500" fill="hold"/>
                                        <p:tgtEl>
                                          <p:spTgt spid="104860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048605">
                                            <p:txEl>
                                              <p:pRg st="0" end="0"/>
                                            </p:txEl>
                                          </p:spTgt>
                                        </p:tgtEl>
                                        <p:attrNameLst>
                                          <p:attrName>style.visibility</p:attrName>
                                        </p:attrNameLst>
                                      </p:cBhvr>
                                      <p:to>
                                        <p:strVal val="visible"/>
                                      </p:to>
                                    </p:set>
                                    <p:animEffect transition="in" filter="barn(inVertical)">
                                      <p:cBhvr>
                                        <p:cTn id="13" dur="500"/>
                                        <p:tgtEl>
                                          <p:spTgt spid="104860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048605">
                                            <p:txEl>
                                              <p:pRg st="1" end="1"/>
                                            </p:txEl>
                                          </p:spTgt>
                                        </p:tgtEl>
                                        <p:attrNameLst>
                                          <p:attrName>style.visibility</p:attrName>
                                        </p:attrNameLst>
                                      </p:cBhvr>
                                      <p:to>
                                        <p:strVal val="visible"/>
                                      </p:to>
                                    </p:set>
                                    <p:animEffect transition="in" filter="barn(inVertical)">
                                      <p:cBhvr>
                                        <p:cTn id="18" dur="500"/>
                                        <p:tgtEl>
                                          <p:spTgt spid="104860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048605">
                                            <p:txEl>
                                              <p:pRg st="2" end="2"/>
                                            </p:txEl>
                                          </p:spTgt>
                                        </p:tgtEl>
                                        <p:attrNameLst>
                                          <p:attrName>style.visibility</p:attrName>
                                        </p:attrNameLst>
                                      </p:cBhvr>
                                      <p:to>
                                        <p:strVal val="visible"/>
                                      </p:to>
                                    </p:set>
                                    <p:animEffect transition="in" filter="barn(inVertical)">
                                      <p:cBhvr>
                                        <p:cTn id="23" dur="500"/>
                                        <p:tgtEl>
                                          <p:spTgt spid="104860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48605">
                                            <p:txEl>
                                              <p:pRg st="3" end="3"/>
                                            </p:txEl>
                                          </p:spTgt>
                                        </p:tgtEl>
                                        <p:attrNameLst>
                                          <p:attrName>style.visibility</p:attrName>
                                        </p:attrNameLst>
                                      </p:cBhvr>
                                      <p:to>
                                        <p:strVal val="visible"/>
                                      </p:to>
                                    </p:set>
                                    <p:animEffect transition="in" filter="barn(inVertical)">
                                      <p:cBhvr>
                                        <p:cTn id="28" dur="500"/>
                                        <p:tgtEl>
                                          <p:spTgt spid="104860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4" grpId="0"/>
      <p:bldP spid="104860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1752600" y="0"/>
            <a:ext cx="2743200" cy="1325563"/>
          </a:xfrm>
        </p:spPr>
        <p:txBody>
          <a:bodyPr/>
          <a:lstStyle/>
          <a:p>
            <a:r>
              <a:rPr lang="en-US" sz="3600" b="1" dirty="0" smtClean="0">
                <a:latin typeface="Times New Roman" pitchFamily="18" charset="0"/>
                <a:cs typeface="Times New Roman" pitchFamily="18" charset="0"/>
              </a:rPr>
              <a:t>HIỆU LỰC </a:t>
            </a:r>
            <a:endParaRPr lang="en-US" sz="3600" b="1" dirty="0">
              <a:latin typeface="Times New Roman" pitchFamily="18" charset="0"/>
              <a:cs typeface="Times New Roman" pitchFamily="18" charset="0"/>
            </a:endParaRPr>
          </a:p>
        </p:txBody>
      </p:sp>
      <p:sp>
        <p:nvSpPr>
          <p:cNvPr id="1048610" name="Rectangle 4"/>
          <p:cNvSpPr/>
          <p:nvPr/>
        </p:nvSpPr>
        <p:spPr>
          <a:xfrm>
            <a:off x="304800" y="1524000"/>
            <a:ext cx="8839201" cy="4739759"/>
          </a:xfrm>
          <a:prstGeom prst="rect">
            <a:avLst/>
          </a:prstGeom>
        </p:spPr>
        <p:txBody>
          <a:bodyPr wrap="square">
            <a:spAutoFit/>
          </a:bodyPr>
          <a:lstStyle/>
          <a:p>
            <a:r>
              <a:rPr lang="en-US" sz="3000" dirty="0" err="1" smtClean="0">
                <a:solidFill>
                  <a:schemeClr val="accent2"/>
                </a:solidFill>
                <a:latin typeface="Times New Roman" panose="02020603050405020304" pitchFamily="18" charset="0"/>
                <a:cs typeface="Times New Roman" panose="02020603050405020304" pitchFamily="18" charset="0"/>
              </a:rPr>
              <a:t>Chính</a:t>
            </a:r>
            <a:r>
              <a:rPr lang="en-US" sz="3000" dirty="0" smtClean="0">
                <a:solidFill>
                  <a:schemeClr val="accent2"/>
                </a:solidFill>
                <a:latin typeface="Times New Roman" panose="02020603050405020304" pitchFamily="18" charset="0"/>
                <a:cs typeface="Times New Roman" panose="02020603050405020304" pitchFamily="18" charset="0"/>
              </a:rPr>
              <a:t> </a:t>
            </a:r>
            <a:r>
              <a:rPr lang="en-US" sz="3000" dirty="0" err="1" smtClean="0">
                <a:solidFill>
                  <a:schemeClr val="accent2"/>
                </a:solidFill>
                <a:latin typeface="Times New Roman" panose="02020603050405020304" pitchFamily="18" charset="0"/>
                <a:cs typeface="Times New Roman" panose="02020603050405020304" pitchFamily="18" charset="0"/>
              </a:rPr>
              <a:t>sách</a:t>
            </a:r>
            <a:r>
              <a:rPr lang="en-US" sz="3000" dirty="0" smtClean="0">
                <a:solidFill>
                  <a:schemeClr val="accent2"/>
                </a:solidFill>
                <a:latin typeface="Times New Roman" panose="02020603050405020304" pitchFamily="18" charset="0"/>
                <a:cs typeface="Times New Roman" panose="02020603050405020304" pitchFamily="18" charset="0"/>
              </a:rPr>
              <a:t> </a:t>
            </a:r>
            <a:r>
              <a:rPr lang="en-US" altLang="en-US" sz="3000" dirty="0" err="1" smtClean="0">
                <a:solidFill>
                  <a:schemeClr val="accent2"/>
                </a:solidFill>
                <a:latin typeface="Times New Roman" panose="02020603050405020304" pitchFamily="18" charset="0"/>
                <a:cs typeface="Times New Roman" panose="02020603050405020304" pitchFamily="18" charset="0"/>
              </a:rPr>
              <a:t>được</a:t>
            </a:r>
            <a:r>
              <a:rPr lang="en-US" altLang="en-US"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smtClean="0">
                <a:solidFill>
                  <a:schemeClr val="accent2"/>
                </a:solidFill>
                <a:latin typeface="Times New Roman" panose="02020603050405020304" pitchFamily="18" charset="0"/>
                <a:cs typeface="Times New Roman" panose="02020603050405020304" pitchFamily="18" charset="0"/>
              </a:rPr>
              <a:t>ban </a:t>
            </a:r>
            <a:r>
              <a:rPr lang="en-US" altLang="vi-VN" sz="3000" dirty="0" err="1" smtClean="0">
                <a:solidFill>
                  <a:schemeClr val="accent2"/>
                </a:solidFill>
                <a:latin typeface="Times New Roman" panose="02020603050405020304" pitchFamily="18" charset="0"/>
                <a:cs typeface="Times New Roman" panose="02020603050405020304" pitchFamily="18" charset="0"/>
              </a:rPr>
              <a:t>hành</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bằng</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cách</a:t>
            </a:r>
            <a:r>
              <a:rPr lang="en-US" altLang="vi-VN" sz="3000" dirty="0" smtClean="0">
                <a:solidFill>
                  <a:schemeClr val="accent2"/>
                </a:solidFill>
                <a:latin typeface="Times New Roman" panose="02020603050405020304" pitchFamily="18" charset="0"/>
                <a:cs typeface="Times New Roman" panose="02020603050405020304" pitchFamily="18" charset="0"/>
              </a:rPr>
              <a:t>:</a:t>
            </a:r>
            <a:endParaRPr lang="en-US" altLang="vi-VN" sz="3000" dirty="0">
              <a:solidFill>
                <a:schemeClr val="accent2"/>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tLang="vi-VN" sz="3000" dirty="0" err="1" smtClean="0">
                <a:solidFill>
                  <a:schemeClr val="accent2"/>
                </a:solidFill>
                <a:latin typeface="Times New Roman" panose="02020603050405020304" pitchFamily="18" charset="0"/>
                <a:cs typeface="Times New Roman" panose="02020603050405020304" pitchFamily="18" charset="0"/>
              </a:rPr>
              <a:t>Giám</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sát</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sự</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phát</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thải</a:t>
            </a:r>
            <a:endParaRPr lang="en-US" altLang="vi-VN" sz="3000" dirty="0">
              <a:solidFill>
                <a:schemeClr val="accent2"/>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Sử</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dụng</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công</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nghệ</a:t>
            </a:r>
            <a:r>
              <a:rPr lang="en-US" altLang="vi-VN" sz="3000" dirty="0" smtClean="0">
                <a:solidFill>
                  <a:schemeClr val="accent2"/>
                </a:solidFill>
                <a:latin typeface="Times New Roman" panose="02020603050405020304" pitchFamily="18" charset="0"/>
                <a:cs typeface="Times New Roman" panose="02020603050405020304" pitchFamily="18" charset="0"/>
              </a:rPr>
              <a:t> </a:t>
            </a:r>
            <a:endParaRPr lang="en-US" altLang="vi-VN" sz="3000" dirty="0" smtClean="0">
              <a:solidFill>
                <a:schemeClr val="accent2"/>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tLang="vi-VN" sz="3000" dirty="0" err="1" smtClean="0">
                <a:solidFill>
                  <a:schemeClr val="accent2"/>
                </a:solidFill>
                <a:latin typeface="Times New Roman" panose="02020603050405020304" pitchFamily="18" charset="0"/>
                <a:cs typeface="Times New Roman" panose="02020603050405020304" pitchFamily="18" charset="0"/>
              </a:rPr>
              <a:t>S</a:t>
            </a:r>
            <a:r>
              <a:rPr lang="en-US" altLang="vi-VN" sz="3000" dirty="0" err="1" smtClean="0">
                <a:solidFill>
                  <a:schemeClr val="accent2"/>
                </a:solidFill>
                <a:latin typeface="Times New Roman" panose="02020603050405020304" pitchFamily="18" charset="0"/>
                <a:cs typeface="Times New Roman" panose="02020603050405020304" pitchFamily="18" charset="0"/>
              </a:rPr>
              <a:t>ử</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dụng</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hệ</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thống</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pháp</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lý</a:t>
            </a:r>
            <a:r>
              <a:rPr lang="en-US" altLang="vi-VN" sz="3000" dirty="0" smtClean="0">
                <a:solidFill>
                  <a:schemeClr val="accent2"/>
                </a:solidFill>
                <a:latin typeface="Times New Roman" panose="02020603050405020304" pitchFamily="18" charset="0"/>
                <a:cs typeface="Times New Roman" panose="02020603050405020304" pitchFamily="18" charset="0"/>
              </a:rPr>
              <a:t> </a:t>
            </a:r>
            <a:endParaRPr lang="en-US" sz="3000" dirty="0">
              <a:solidFill>
                <a:schemeClr val="accent2"/>
              </a:solidFill>
              <a:latin typeface="Times New Roman" panose="02020603050405020304" pitchFamily="18" charset="0"/>
              <a:cs typeface="Times New Roman" panose="02020603050405020304" pitchFamily="18" charset="0"/>
            </a:endParaRPr>
          </a:p>
          <a:p>
            <a:endParaRPr lang="en-US" sz="3000" dirty="0">
              <a:solidFill>
                <a:schemeClr val="accent2"/>
              </a:solidFill>
              <a:latin typeface="Times New Roman" panose="02020603050405020304" pitchFamily="18" charset="0"/>
              <a:cs typeface="Times New Roman" panose="02020603050405020304" pitchFamily="18" charset="0"/>
            </a:endParaRPr>
          </a:p>
          <a:p>
            <a:r>
              <a:rPr lang="en-US" altLang="vi-VN" sz="3000" dirty="0" err="1" smtClean="0">
                <a:solidFill>
                  <a:schemeClr val="accent2"/>
                </a:solidFill>
                <a:latin typeface="Times New Roman" panose="02020603050405020304" pitchFamily="18" charset="0"/>
                <a:cs typeface="Times New Roman" panose="02020603050405020304" pitchFamily="18" charset="0"/>
              </a:rPr>
              <a:t>Những</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bất</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cập</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khi</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sử</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dụng</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chính</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sách</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smtClean="0">
                <a:solidFill>
                  <a:schemeClr val="accent2"/>
                </a:solidFill>
                <a:latin typeface="Times New Roman" panose="02020603050405020304" pitchFamily="18" charset="0"/>
                <a:cs typeface="Times New Roman" panose="02020603050405020304" pitchFamily="18" charset="0"/>
              </a:rPr>
              <a:t>:</a:t>
            </a:r>
            <a:endParaRPr lang="en-US" altLang="vi-VN" sz="3000" dirty="0">
              <a:solidFill>
                <a:schemeClr val="accent2"/>
              </a:solidFill>
              <a:latin typeface="Times New Roman" panose="02020603050405020304" pitchFamily="18" charset="0"/>
              <a:cs typeface="Times New Roman" panose="02020603050405020304" pitchFamily="18" charset="0"/>
            </a:endParaRPr>
          </a:p>
          <a:p>
            <a:r>
              <a:rPr lang="en-US" altLang="vi-VN" sz="3000" dirty="0" err="1" smtClean="0">
                <a:solidFill>
                  <a:schemeClr val="accent2"/>
                </a:solidFill>
                <a:latin typeface="Times New Roman" panose="02020603050405020304" pitchFamily="18" charset="0"/>
                <a:cs typeface="Times New Roman" panose="02020603050405020304" pitchFamily="18" charset="0"/>
              </a:rPr>
              <a:t>Tốn</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smtClean="0">
                <a:solidFill>
                  <a:schemeClr val="accent2"/>
                </a:solidFill>
                <a:latin typeface="Times New Roman" panose="02020603050405020304" pitchFamily="18" charset="0"/>
                <a:cs typeface="Times New Roman" panose="02020603050405020304" pitchFamily="18" charset="0"/>
              </a:rPr>
              <a:t>chi </a:t>
            </a:r>
            <a:r>
              <a:rPr lang="en-US" altLang="vi-VN" sz="3000" dirty="0" err="1" smtClean="0">
                <a:solidFill>
                  <a:schemeClr val="accent2"/>
                </a:solidFill>
                <a:latin typeface="Times New Roman" panose="02020603050405020304" pitchFamily="18" charset="0"/>
                <a:cs typeface="Times New Roman" panose="02020603050405020304" pitchFamily="18" charset="0"/>
              </a:rPr>
              <a:t>phí</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thuê</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quản</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lý</a:t>
            </a:r>
            <a:r>
              <a:rPr lang="en-US" altLang="vi-VN" sz="3000" dirty="0" smtClean="0">
                <a:solidFill>
                  <a:schemeClr val="accent2"/>
                </a:solidFill>
                <a:latin typeface="Times New Roman" panose="02020603050405020304" pitchFamily="18" charset="0"/>
                <a:cs typeface="Times New Roman" panose="02020603050405020304" pitchFamily="18" charset="0"/>
              </a:rPr>
              <a:t> </a:t>
            </a:r>
            <a:endParaRPr lang="en-US" altLang="vi-VN" sz="3000" dirty="0">
              <a:solidFill>
                <a:schemeClr val="accent2"/>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tLang="vi-VN" sz="3000" dirty="0" err="1" smtClean="0">
                <a:solidFill>
                  <a:schemeClr val="accent2"/>
                </a:solidFill>
                <a:latin typeface="Times New Roman" panose="02020603050405020304" pitchFamily="18" charset="0"/>
                <a:cs typeface="Times New Roman" panose="02020603050405020304" pitchFamily="18" charset="0"/>
              </a:rPr>
              <a:t>Biện</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pháp</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kỹ</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thuật</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phức</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tạp</a:t>
            </a:r>
            <a:r>
              <a:rPr lang="en-US" altLang="vi-VN" sz="3000" dirty="0" smtClean="0">
                <a:solidFill>
                  <a:schemeClr val="accent2"/>
                </a:solidFill>
                <a:latin typeface="Times New Roman" panose="02020603050405020304" pitchFamily="18" charset="0"/>
                <a:cs typeface="Times New Roman" panose="02020603050405020304" pitchFamily="18" charset="0"/>
              </a:rPr>
              <a:t> </a:t>
            </a:r>
            <a:endParaRPr lang="en-US" altLang="vi-VN" sz="3000" dirty="0">
              <a:solidFill>
                <a:schemeClr val="accent2"/>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tLang="vi-VN" sz="3000" dirty="0" err="1" smtClean="0">
                <a:solidFill>
                  <a:schemeClr val="accent2"/>
                </a:solidFill>
                <a:latin typeface="Times New Roman" panose="02020603050405020304" pitchFamily="18" charset="0"/>
                <a:cs typeface="Times New Roman" panose="02020603050405020304" pitchFamily="18" charset="0"/>
              </a:rPr>
              <a:t>Dễ</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thực</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thi</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mà</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không</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thực</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tế</a:t>
            </a:r>
            <a:endParaRPr lang="en-US" altLang="vi-VN" sz="3000" dirty="0">
              <a:solidFill>
                <a:schemeClr val="accent2"/>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Khi</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thực</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thi</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chính</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sách</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quá</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000" dirty="0" err="1" smtClean="0">
                <a:solidFill>
                  <a:schemeClr val="accent2"/>
                </a:solidFill>
                <a:latin typeface="Times New Roman" panose="02020603050405020304" pitchFamily="18" charset="0"/>
                <a:cs typeface="Times New Roman" panose="02020603050405020304" pitchFamily="18" charset="0"/>
              </a:rPr>
              <a:t>tốn</a:t>
            </a:r>
            <a:r>
              <a:rPr lang="en-US" altLang="vi-VN" sz="3000" dirty="0" smtClean="0">
                <a:solidFill>
                  <a:schemeClr val="accent2"/>
                </a:solidFill>
                <a:latin typeface="Times New Roman" panose="02020603050405020304" pitchFamily="18" charset="0"/>
                <a:cs typeface="Times New Roman" panose="02020603050405020304" pitchFamily="18" charset="0"/>
              </a:rPr>
              <a:t> </a:t>
            </a:r>
            <a:r>
              <a:rPr lang="en-US" altLang="vi-VN" sz="3200" dirty="0" err="1" smtClean="0">
                <a:solidFill>
                  <a:schemeClr val="accent2"/>
                </a:solidFill>
                <a:latin typeface="Times New Roman" panose="02020603050405020304" pitchFamily="18" charset="0"/>
                <a:cs typeface="Times New Roman" panose="02020603050405020304" pitchFamily="18" charset="0"/>
              </a:rPr>
              <a:t>kém</a:t>
            </a:r>
            <a:r>
              <a:rPr lang="en-US" altLang="vi-VN" sz="3200" dirty="0" smtClean="0">
                <a:solidFill>
                  <a:schemeClr val="accent2"/>
                </a:solidFill>
                <a:latin typeface="Times New Roman" panose="02020603050405020304" pitchFamily="18" charset="0"/>
                <a:cs typeface="Times New Roman" panose="02020603050405020304" pitchFamily="18" charset="0"/>
              </a:rPr>
              <a:t> </a:t>
            </a:r>
            <a:endParaRPr lang="en-US" sz="3200"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10"/>
                                        </p:tgtEl>
                                        <p:attrNameLst>
                                          <p:attrName>style.visibility</p:attrName>
                                        </p:attrNameLst>
                                      </p:cBhvr>
                                      <p:to>
                                        <p:strVal val="visible"/>
                                      </p:to>
                                    </p:set>
                                    <p:anim calcmode="lin" valueType="num">
                                      <p:cBhvr additive="base">
                                        <p:cTn id="7" dur="500" fill="hold"/>
                                        <p:tgtEl>
                                          <p:spTgt spid="1048610"/>
                                        </p:tgtEl>
                                        <p:attrNameLst>
                                          <p:attrName>ppt_x</p:attrName>
                                        </p:attrNameLst>
                                      </p:cBhvr>
                                      <p:tavLst>
                                        <p:tav tm="0">
                                          <p:val>
                                            <p:strVal val="#ppt_x"/>
                                          </p:val>
                                        </p:tav>
                                        <p:tav tm="100000">
                                          <p:val>
                                            <p:strVal val="#ppt_x"/>
                                          </p:val>
                                        </p:tav>
                                      </p:tavLst>
                                    </p:anim>
                                    <p:anim calcmode="lin" valueType="num">
                                      <p:cBhvr additive="base">
                                        <p:cTn id="8" dur="500" fill="hold"/>
                                        <p:tgtEl>
                                          <p:spTgt spid="10486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1676400" y="228600"/>
            <a:ext cx="3200400" cy="1325563"/>
          </a:xfrm>
        </p:spPr>
        <p:txBody>
          <a:bodyPr/>
          <a:lstStyle/>
          <a:p>
            <a:r>
              <a:rPr lang="en-US" sz="3600" b="1" dirty="0" smtClean="0">
                <a:latin typeface="Times New Roman" pitchFamily="18" charset="0"/>
                <a:cs typeface="Times New Roman" pitchFamily="18" charset="0"/>
              </a:rPr>
              <a:t>HIỆU LỰC </a:t>
            </a:r>
            <a:endParaRPr lang="en-US" sz="3600" b="1" dirty="0">
              <a:latin typeface="Times New Roman" pitchFamily="18" charset="0"/>
              <a:cs typeface="Times New Roman" pitchFamily="18" charset="0"/>
            </a:endParaRPr>
          </a:p>
        </p:txBody>
      </p:sp>
      <p:sp>
        <p:nvSpPr>
          <p:cNvPr id="1048615" name="Content Placeholder 2"/>
          <p:cNvSpPr>
            <a:spLocks noGrp="1"/>
          </p:cNvSpPr>
          <p:nvPr>
            <p:ph idx="1"/>
          </p:nvPr>
        </p:nvSpPr>
        <p:spPr>
          <a:xfrm>
            <a:off x="663413" y="2057400"/>
            <a:ext cx="7718587" cy="3737701"/>
          </a:xfrm>
        </p:spPr>
        <p:txBody>
          <a:bodyPr>
            <a:normAutofit/>
          </a:bodyPr>
          <a:lstStyle/>
          <a:p>
            <a:pPr marL="0" indent="0">
              <a:buNone/>
            </a:pPr>
            <a:r>
              <a:rPr lang="en-US" dirty="0" err="1" smtClean="0"/>
              <a:t>Có</a:t>
            </a:r>
            <a:r>
              <a:rPr lang="en-US" dirty="0" smtClean="0"/>
              <a:t> 2 </a:t>
            </a:r>
            <a:r>
              <a:rPr lang="en-US" dirty="0" err="1" smtClean="0"/>
              <a:t>bước</a:t>
            </a:r>
            <a:r>
              <a:rPr lang="en-US" dirty="0" smtClean="0"/>
              <a:t> </a:t>
            </a:r>
            <a:r>
              <a:rPr lang="en-US" dirty="0" err="1" smtClean="0"/>
              <a:t>chính</a:t>
            </a:r>
            <a:r>
              <a:rPr lang="en-US" dirty="0" smtClean="0"/>
              <a:t> </a:t>
            </a:r>
            <a:r>
              <a:rPr lang="en-US" dirty="0" err="1" smtClean="0"/>
              <a:t>trong</a:t>
            </a:r>
            <a:r>
              <a:rPr lang="en-US" dirty="0" smtClean="0"/>
              <a:t> </a:t>
            </a:r>
            <a:r>
              <a:rPr lang="en-US" dirty="0" err="1" smtClean="0"/>
              <a:t>thực</a:t>
            </a:r>
            <a:r>
              <a:rPr lang="en-US" dirty="0" smtClean="0"/>
              <a:t> </a:t>
            </a:r>
            <a:r>
              <a:rPr lang="en-US" dirty="0" err="1" smtClean="0"/>
              <a:t>thi</a:t>
            </a:r>
            <a:r>
              <a:rPr lang="en-US" dirty="0" smtClean="0"/>
              <a:t> </a:t>
            </a:r>
            <a:r>
              <a:rPr lang="en-US" dirty="0" err="1" smtClean="0"/>
              <a:t>chính</a:t>
            </a:r>
            <a:r>
              <a:rPr lang="en-US" dirty="0" smtClean="0"/>
              <a:t> </a:t>
            </a:r>
            <a:r>
              <a:rPr lang="en-US" dirty="0" err="1" smtClean="0"/>
              <a:t>sách</a:t>
            </a:r>
            <a:r>
              <a:rPr lang="en-US" dirty="0" smtClean="0"/>
              <a:t>:</a:t>
            </a:r>
          </a:p>
          <a:p>
            <a:r>
              <a:rPr lang="en-US" dirty="0" err="1" smtClean="0"/>
              <a:t>Giám</a:t>
            </a:r>
            <a:r>
              <a:rPr lang="en-US" dirty="0" smtClean="0"/>
              <a:t> </a:t>
            </a:r>
            <a:r>
              <a:rPr lang="en-US" dirty="0" err="1" smtClean="0"/>
              <a:t>sát</a:t>
            </a:r>
            <a:endParaRPr lang="en-US" dirty="0" smtClean="0"/>
          </a:p>
          <a:p>
            <a:r>
              <a:rPr lang="en-US" dirty="0" err="1" smtClean="0"/>
              <a:t>Trừng</a:t>
            </a:r>
            <a:r>
              <a:rPr lang="en-US" dirty="0" smtClean="0"/>
              <a:t> </a:t>
            </a:r>
            <a:r>
              <a:rPr lang="en-US" dirty="0" err="1" smtClean="0"/>
              <a:t>phạt</a:t>
            </a:r>
            <a:endParaRPr 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48615">
                                            <p:txEl>
                                              <p:pRg st="0" end="0"/>
                                            </p:txEl>
                                          </p:spTgt>
                                        </p:tgtEl>
                                        <p:attrNameLst>
                                          <p:attrName>style.visibility</p:attrName>
                                        </p:attrNameLst>
                                      </p:cBhvr>
                                      <p:to>
                                        <p:strVal val="visible"/>
                                      </p:to>
                                    </p:set>
                                    <p:animEffect transition="in" filter="barn(inVertical)">
                                      <p:cBhvr>
                                        <p:cTn id="7" dur="500"/>
                                        <p:tgtEl>
                                          <p:spTgt spid="10486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48615">
                                            <p:txEl>
                                              <p:pRg st="1" end="1"/>
                                            </p:txEl>
                                          </p:spTgt>
                                        </p:tgtEl>
                                        <p:attrNameLst>
                                          <p:attrName>style.visibility</p:attrName>
                                        </p:attrNameLst>
                                      </p:cBhvr>
                                      <p:to>
                                        <p:strVal val="visible"/>
                                      </p:to>
                                    </p:set>
                                    <p:animEffect transition="in" filter="barn(inVertical)">
                                      <p:cBhvr>
                                        <p:cTn id="12" dur="500"/>
                                        <p:tgtEl>
                                          <p:spTgt spid="10486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48615">
                                            <p:txEl>
                                              <p:pRg st="2" end="2"/>
                                            </p:txEl>
                                          </p:spTgt>
                                        </p:tgtEl>
                                        <p:attrNameLst>
                                          <p:attrName>style.visibility</p:attrName>
                                        </p:attrNameLst>
                                      </p:cBhvr>
                                      <p:to>
                                        <p:strVal val="visible"/>
                                      </p:to>
                                    </p:set>
                                    <p:animEffect transition="in" filter="barn(inVertical)">
                                      <p:cBhvr>
                                        <p:cTn id="17" dur="500"/>
                                        <p:tgtEl>
                                          <p:spTgt spid="10486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1676400" y="363585"/>
            <a:ext cx="3276600" cy="1008016"/>
          </a:xfrm>
        </p:spPr>
        <p:txBody>
          <a:bodyPr>
            <a:normAutofit/>
          </a:bodyPr>
          <a:lstStyle/>
          <a:p>
            <a:r>
              <a:rPr lang="en-US" sz="3600" b="1" dirty="0" smtClean="0">
                <a:latin typeface="Times New Roman" pitchFamily="18" charset="0"/>
                <a:cs typeface="Times New Roman" pitchFamily="18" charset="0"/>
              </a:rPr>
              <a:t>HIỆU LỰC </a:t>
            </a:r>
            <a:endParaRPr lang="en-US" sz="3600" b="1" dirty="0">
              <a:latin typeface="Times New Roman" pitchFamily="18" charset="0"/>
              <a:cs typeface="Times New Roman" pitchFamily="18" charset="0"/>
            </a:endParaRPr>
          </a:p>
        </p:txBody>
      </p:sp>
      <p:sp>
        <p:nvSpPr>
          <p:cNvPr id="1048595" name="Content Placeholder 2"/>
          <p:cNvSpPr>
            <a:spLocks noGrp="1"/>
          </p:cNvSpPr>
          <p:nvPr>
            <p:ph idx="1"/>
          </p:nvPr>
        </p:nvSpPr>
        <p:spPr>
          <a:xfrm>
            <a:off x="290070" y="1891874"/>
            <a:ext cx="8126388" cy="4698005"/>
          </a:xfrm>
        </p:spPr>
        <p:txBody>
          <a:bodyPr anchor="t">
            <a:normAutofit/>
          </a:bodyPr>
          <a:lstStyle/>
          <a:p>
            <a:pPr lvl="1" algn="l">
              <a:buFont typeface="Arial" panose="020B0604020202020204" pitchFamily="34" charset="0"/>
              <a:buChar char="•"/>
            </a:pPr>
            <a:r>
              <a:rPr lang="en-US" altLang="vi-VN" dirty="0"/>
              <a:t>Giám sát : Là </a:t>
            </a:r>
            <a:r>
              <a:rPr lang="vi-VN" altLang="en-US" dirty="0"/>
              <a:t>đánh </a:t>
            </a:r>
            <a:r>
              <a:rPr lang="en-US" altLang="vi-VN" dirty="0"/>
              <a:t>giá kết quả của chủ thể gây </a:t>
            </a:r>
            <a:r>
              <a:rPr lang="vi-VN" altLang="en-US" dirty="0"/>
              <a:t>ô </a:t>
            </a:r>
            <a:r>
              <a:rPr lang="en-US" altLang="vi-VN" dirty="0"/>
              <a:t>nhiễm theo các yêu cầu </a:t>
            </a:r>
            <a:r>
              <a:rPr lang="vi-VN" altLang="en-US" dirty="0"/>
              <a:t>được </a:t>
            </a:r>
            <a:r>
              <a:rPr lang="en-US" altLang="vi-VN" dirty="0"/>
              <a:t>quy </a:t>
            </a:r>
            <a:r>
              <a:rPr lang="vi-VN" altLang="en-US" dirty="0"/>
              <a:t>định</a:t>
            </a:r>
            <a:r>
              <a:rPr lang="en-US" altLang="vi-VN" dirty="0"/>
              <a:t> trong luật.  </a:t>
            </a:r>
            <a:endParaRPr lang="vi-VN" dirty="0"/>
          </a:p>
          <a:p>
            <a:pPr lvl="1" algn="l">
              <a:buFont typeface="Arial" panose="020B0604020202020204" pitchFamily="34" charset="0"/>
              <a:buChar char="•"/>
            </a:pPr>
            <a:r>
              <a:rPr lang="en-US" altLang="vi-VN" dirty="0"/>
              <a:t> G</a:t>
            </a:r>
            <a:r>
              <a:rPr lang="en-US" dirty="0"/>
              <a:t>iám sát thông thường là cần thiết </a:t>
            </a:r>
            <a:endParaRPr lang="vi-VN" dirty="0"/>
          </a:p>
          <a:p>
            <a:pPr lvl="1" algn="l">
              <a:buFont typeface="Arial" panose="020B0604020202020204" pitchFamily="34" charset="0"/>
              <a:buChar char="•"/>
            </a:pPr>
            <a:r>
              <a:rPr lang="en-US" dirty="0"/>
              <a:t> Giám sát không đúng với một số chính sách duy nhất, đó là thiết phục đạo </a:t>
            </a:r>
            <a:r>
              <a:rPr lang="en-US" altLang="en-US" dirty="0"/>
              <a:t>đ</a:t>
            </a:r>
            <a:r>
              <a:rPr lang="en-US" dirty="0"/>
              <a:t>ức. </a:t>
            </a:r>
            <a:endParaRPr lang="vi-VN" dirty="0"/>
          </a:p>
          <a:p>
            <a:pPr lvl="1" algn="l">
              <a:buFont typeface="Arial" panose="020B0604020202020204" pitchFamily="34" charset="0"/>
              <a:buChar char="•"/>
            </a:pPr>
            <a:r>
              <a:rPr lang="en-US" dirty="0"/>
              <a:t> Giám sát hành vi gây ô nhiễm còn phức tạp hơn so với theo dõi nhiệt độ</a:t>
            </a:r>
            <a:endParaRPr lang="vi-VN"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48595">
                                            <p:txEl>
                                              <p:pRg st="0" end="0"/>
                                            </p:txEl>
                                          </p:spTgt>
                                        </p:tgtEl>
                                        <p:attrNameLst>
                                          <p:attrName>style.visibility</p:attrName>
                                        </p:attrNameLst>
                                      </p:cBhvr>
                                      <p:to>
                                        <p:strVal val="visible"/>
                                      </p:to>
                                    </p:set>
                                    <p:animEffect transition="in" filter="barn(inVertical)">
                                      <p:cBhvr>
                                        <p:cTn id="7" dur="500"/>
                                        <p:tgtEl>
                                          <p:spTgt spid="1048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48595">
                                            <p:txEl>
                                              <p:pRg st="1" end="1"/>
                                            </p:txEl>
                                          </p:spTgt>
                                        </p:tgtEl>
                                        <p:attrNameLst>
                                          <p:attrName>style.visibility</p:attrName>
                                        </p:attrNameLst>
                                      </p:cBhvr>
                                      <p:to>
                                        <p:strVal val="visible"/>
                                      </p:to>
                                    </p:set>
                                    <p:animEffect transition="in" filter="barn(inVertical)">
                                      <p:cBhvr>
                                        <p:cTn id="12" dur="500"/>
                                        <p:tgtEl>
                                          <p:spTgt spid="10485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48595">
                                            <p:txEl>
                                              <p:pRg st="2" end="2"/>
                                            </p:txEl>
                                          </p:spTgt>
                                        </p:tgtEl>
                                        <p:attrNameLst>
                                          <p:attrName>style.visibility</p:attrName>
                                        </p:attrNameLst>
                                      </p:cBhvr>
                                      <p:to>
                                        <p:strVal val="visible"/>
                                      </p:to>
                                    </p:set>
                                    <p:animEffect transition="in" filter="barn(inVertical)">
                                      <p:cBhvr>
                                        <p:cTn id="17" dur="500"/>
                                        <p:tgtEl>
                                          <p:spTgt spid="10485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48595">
                                            <p:txEl>
                                              <p:pRg st="3" end="3"/>
                                            </p:txEl>
                                          </p:spTgt>
                                        </p:tgtEl>
                                        <p:attrNameLst>
                                          <p:attrName>style.visibility</p:attrName>
                                        </p:attrNameLst>
                                      </p:cBhvr>
                                      <p:to>
                                        <p:strVal val="visible"/>
                                      </p:to>
                                    </p:set>
                                    <p:animEffect transition="in" filter="barn(inVertical)">
                                      <p:cBhvr>
                                        <p:cTn id="22" dur="500"/>
                                        <p:tgtEl>
                                          <p:spTgt spid="10485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48595">
                                            <p:txEl>
                                              <p:pRg st="1" end="1"/>
                                            </p:txEl>
                                          </p:spTgt>
                                        </p:tgtEl>
                                        <p:attrNameLst>
                                          <p:attrName>style.visibility</p:attrName>
                                        </p:attrNameLst>
                                      </p:cBhvr>
                                      <p:to>
                                        <p:strVal val="visible"/>
                                      </p:to>
                                    </p:set>
                                    <p:animEffect transition="in" filter="barn(inVertical)">
                                      <p:cBhvr>
                                        <p:cTn id="27" dur="500"/>
                                        <p:tgtEl>
                                          <p:spTgt spid="104859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048595">
                                            <p:txEl>
                                              <p:pRg st="1" end="1"/>
                                            </p:txEl>
                                          </p:spTgt>
                                        </p:tgtEl>
                                        <p:attrNameLst>
                                          <p:attrName>style.visibility</p:attrName>
                                        </p:attrNameLst>
                                      </p:cBhvr>
                                      <p:to>
                                        <p:strVal val="visible"/>
                                      </p:to>
                                    </p:set>
                                    <p:animEffect transition="in" filter="barn(inVertical)">
                                      <p:cBhvr>
                                        <p:cTn id="32" dur="500"/>
                                        <p:tgtEl>
                                          <p:spTgt spid="10485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048590"/>
          <p:cNvSpPr>
            <a:spLocks noGrp="1"/>
          </p:cNvSpPr>
          <p:nvPr>
            <p:ph type="title"/>
          </p:nvPr>
        </p:nvSpPr>
        <p:spPr>
          <a:xfrm>
            <a:off x="1676400" y="304800"/>
            <a:ext cx="3877280" cy="1194830"/>
          </a:xfrm>
        </p:spPr>
        <p:txBody>
          <a:bodyPr/>
          <a:lstStyle/>
          <a:p>
            <a:r>
              <a:rPr lang="en-US" altLang="vi-VN" sz="3600" b="1" dirty="0">
                <a:latin typeface="Times New Roman" pitchFamily="18" charset="0"/>
                <a:cs typeface="Times New Roman" pitchFamily="18" charset="0"/>
              </a:rPr>
              <a:t>HIỆU LỰC </a:t>
            </a:r>
            <a:endParaRPr lang="vi-VN" sz="3600" b="1" dirty="0">
              <a:latin typeface="Times New Roman" pitchFamily="18" charset="0"/>
              <a:cs typeface="Times New Roman" pitchFamily="18" charset="0"/>
            </a:endParaRPr>
          </a:p>
        </p:txBody>
      </p:sp>
      <p:sp>
        <p:nvSpPr>
          <p:cNvPr id="1048592" name="Content Placeholder 1048591"/>
          <p:cNvSpPr>
            <a:spLocks noGrp="1"/>
          </p:cNvSpPr>
          <p:nvPr>
            <p:ph idx="1"/>
          </p:nvPr>
        </p:nvSpPr>
        <p:spPr>
          <a:xfrm>
            <a:off x="609600" y="1981200"/>
            <a:ext cx="8229600" cy="4462462"/>
          </a:xfrm>
        </p:spPr>
        <p:txBody>
          <a:bodyPr/>
          <a:lstStyle/>
          <a:p>
            <a:r>
              <a:rPr lang="en-US" altLang="vi-VN" sz="3200" dirty="0" err="1" smtClean="0">
                <a:latin typeface="Times New Roman" pitchFamily="18" charset="0"/>
                <a:cs typeface="Times New Roman" pitchFamily="18" charset="0"/>
              </a:rPr>
              <a:t>Trừng</a:t>
            </a:r>
            <a:r>
              <a:rPr lang="en-US" altLang="vi-VN" sz="3200" dirty="0" smtClean="0">
                <a:latin typeface="Times New Roman" pitchFamily="18" charset="0"/>
                <a:cs typeface="Times New Roman" pitchFamily="18" charset="0"/>
              </a:rPr>
              <a:t> </a:t>
            </a:r>
            <a:r>
              <a:rPr lang="en-US" altLang="vi-VN" sz="3200" dirty="0">
                <a:latin typeface="Times New Roman" pitchFamily="18" charset="0"/>
                <a:cs typeface="Times New Roman" pitchFamily="18" charset="0"/>
              </a:rPr>
              <a:t>phạt: là  việc </a:t>
            </a:r>
            <a:r>
              <a:rPr lang="vi-VN" altLang="en-US" sz="3200" dirty="0">
                <a:latin typeface="Times New Roman" pitchFamily="18" charset="0"/>
                <a:cs typeface="Times New Roman" pitchFamily="18" charset="0"/>
              </a:rPr>
              <a:t>đưa </a:t>
            </a:r>
            <a:r>
              <a:rPr lang="en-US" altLang="vi-VN" sz="3200" dirty="0">
                <a:latin typeface="Times New Roman" pitchFamily="18" charset="0"/>
                <a:cs typeface="Times New Roman" pitchFamily="18" charset="0"/>
              </a:rPr>
              <a:t>ra tòa những trường hợp vi phạm pháp luật. </a:t>
            </a:r>
            <a:endParaRPr lang="vi-VN" sz="3200" dirty="0">
              <a:latin typeface="Times New Roman" pitchFamily="18" charset="0"/>
              <a:cs typeface="Times New Roman" pitchFamily="18" charset="0"/>
            </a:endParaRPr>
          </a:p>
          <a:p>
            <a:r>
              <a:rPr lang="en-US" altLang="vi-VN" sz="3200" dirty="0">
                <a:latin typeface="Times New Roman" pitchFamily="18" charset="0"/>
                <a:cs typeface="Times New Roman" pitchFamily="18" charset="0"/>
              </a:rPr>
              <a:t>Các bước thực hiện của trừng phạt:                                                    + Phát hiện </a:t>
            </a:r>
            <a:r>
              <a:rPr lang="vi-VN" altLang="en-US" sz="3200" dirty="0">
                <a:latin typeface="Times New Roman" pitchFamily="18" charset="0"/>
                <a:cs typeface="Times New Roman" pitchFamily="18" charset="0"/>
              </a:rPr>
              <a:t>được </a:t>
            </a:r>
            <a:r>
              <a:rPr lang="en-US" altLang="vi-VN" sz="3200" dirty="0">
                <a:latin typeface="Times New Roman" pitchFamily="18" charset="0"/>
                <a:cs typeface="Times New Roman" pitchFamily="18" charset="0"/>
              </a:rPr>
              <a:t>người vi phạm                                                                                                                                                       + </a:t>
            </a:r>
            <a:r>
              <a:rPr lang="vi-VN" altLang="en-US" sz="3200" dirty="0">
                <a:latin typeface="Times New Roman" pitchFamily="18" charset="0"/>
                <a:cs typeface="Times New Roman" pitchFamily="18" charset="0"/>
              </a:rPr>
              <a:t>Đưa </a:t>
            </a:r>
            <a:r>
              <a:rPr lang="en-US" altLang="vi-VN" sz="3200" dirty="0">
                <a:latin typeface="Times New Roman" pitchFamily="18" charset="0"/>
                <a:cs typeface="Times New Roman" pitchFamily="18" charset="0"/>
              </a:rPr>
              <a:t>họ ra tòa.                                                                                           + Xử phạt theo quy </a:t>
            </a:r>
            <a:r>
              <a:rPr lang="vi-VN" altLang="en-US" sz="3200" dirty="0">
                <a:latin typeface="Times New Roman" pitchFamily="18" charset="0"/>
                <a:cs typeface="Times New Roman" pitchFamily="18" charset="0"/>
              </a:rPr>
              <a:t>định </a:t>
            </a:r>
            <a:r>
              <a:rPr lang="en-US" altLang="vi-VN" sz="3200" dirty="0">
                <a:latin typeface="Times New Roman" pitchFamily="18" charset="0"/>
                <a:cs typeface="Times New Roman" pitchFamily="18" charset="0"/>
              </a:rPr>
              <a:t>của pháp luật</a:t>
            </a:r>
            <a:endParaRPr lang="vi-VN"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048587"/>
          <p:cNvSpPr>
            <a:spLocks noGrp="1"/>
          </p:cNvSpPr>
          <p:nvPr>
            <p:ph type="title"/>
          </p:nvPr>
        </p:nvSpPr>
        <p:spPr>
          <a:xfrm>
            <a:off x="1676401" y="281959"/>
            <a:ext cx="3962400" cy="1165841"/>
          </a:xfrm>
        </p:spPr>
        <p:txBody>
          <a:bodyPr/>
          <a:lstStyle/>
          <a:p>
            <a:r>
              <a:rPr lang="en-US" altLang="vi-VN" sz="3600" b="1" dirty="0">
                <a:latin typeface="Times New Roman" pitchFamily="18" charset="0"/>
                <a:cs typeface="Times New Roman" pitchFamily="18" charset="0"/>
              </a:rPr>
              <a:t>HIỆU LỰC </a:t>
            </a:r>
            <a:endParaRPr lang="vi-VN" sz="3600" b="1" dirty="0">
              <a:latin typeface="Times New Roman" pitchFamily="18" charset="0"/>
              <a:cs typeface="Times New Roman" pitchFamily="18" charset="0"/>
            </a:endParaRPr>
          </a:p>
        </p:txBody>
      </p:sp>
      <p:sp>
        <p:nvSpPr>
          <p:cNvPr id="1048589" name="Content Placeholder 1048588"/>
          <p:cNvSpPr>
            <a:spLocks noGrp="1"/>
          </p:cNvSpPr>
          <p:nvPr>
            <p:ph idx="1"/>
          </p:nvPr>
        </p:nvSpPr>
        <p:spPr>
          <a:xfrm>
            <a:off x="457200" y="1633538"/>
            <a:ext cx="8382000" cy="4919662"/>
          </a:xfrm>
        </p:spPr>
        <p:txBody>
          <a:bodyPr/>
          <a:lstStyle/>
          <a:p>
            <a:r>
              <a:rPr lang="en-US" altLang="vi-VN" sz="3200" dirty="0">
                <a:latin typeface="Times New Roman" pitchFamily="18" charset="0"/>
                <a:cs typeface="Times New Roman" pitchFamily="18" charset="0"/>
              </a:rPr>
              <a:t>Trừng phạt càng nặng - tiền phạt cao, phạt tù </a:t>
            </a:r>
            <a:r>
              <a:rPr lang="vi-VN" altLang="en-US" sz="3200" dirty="0">
                <a:latin typeface="Times New Roman" pitchFamily="18" charset="0"/>
                <a:cs typeface="Times New Roman" pitchFamily="18" charset="0"/>
              </a:rPr>
              <a:t>đối </a:t>
            </a:r>
            <a:r>
              <a:rPr lang="en-US" altLang="vi-VN" sz="3200" dirty="0">
                <a:latin typeface="Times New Roman" pitchFamily="18" charset="0"/>
                <a:cs typeface="Times New Roman" pitchFamily="18" charset="0"/>
              </a:rPr>
              <a:t>với người vi phạm,....thì tác dụng ngăn chặn vi phạm của luật tốt hơn. </a:t>
            </a:r>
            <a:endParaRPr lang="vi-VN" sz="3200" dirty="0">
              <a:latin typeface="Times New Roman" pitchFamily="18" charset="0"/>
              <a:cs typeface="Times New Roman" pitchFamily="18" charset="0"/>
            </a:endParaRPr>
          </a:p>
          <a:p>
            <a:r>
              <a:rPr lang="en-US" altLang="vi-VN" sz="3200" dirty="0">
                <a:latin typeface="Times New Roman" pitchFamily="18" charset="0"/>
                <a:cs typeface="Times New Roman" pitchFamily="18" charset="0"/>
              </a:rPr>
              <a:t>Nhưng nó chứa dụng một nghịc lý:                                                                               + Xử phạt : </a:t>
            </a:r>
            <a:r>
              <a:rPr lang="vi-VN" altLang="en-US" sz="3200" dirty="0">
                <a:latin typeface="Times New Roman" pitchFamily="18" charset="0"/>
                <a:cs typeface="Times New Roman" pitchFamily="18" charset="0"/>
              </a:rPr>
              <a:t>đình </a:t>
            </a:r>
            <a:r>
              <a:rPr lang="en-US" altLang="vi-VN" sz="3200" dirty="0">
                <a:latin typeface="Times New Roman" pitchFamily="18" charset="0"/>
                <a:cs typeface="Times New Roman" pitchFamily="18" charset="0"/>
              </a:rPr>
              <a:t>chỉ kinh doanh, xử phạt tài chính nặng, bỏ tù giám </a:t>
            </a:r>
            <a:r>
              <a:rPr lang="vi-VN" altLang="en-US" sz="3200" dirty="0">
                <a:latin typeface="Times New Roman" pitchFamily="18" charset="0"/>
                <a:cs typeface="Times New Roman" pitchFamily="18" charset="0"/>
              </a:rPr>
              <a:t>đốc</a:t>
            </a:r>
            <a:r>
              <a:rPr lang="en-US" altLang="vi-VN" sz="3200" dirty="0">
                <a:latin typeface="Times New Roman" pitchFamily="18" charset="0"/>
                <a:cs typeface="Times New Roman" pitchFamily="18" charset="0"/>
              </a:rPr>
              <a:t>...                                                                                                                                                                           + </a:t>
            </a:r>
            <a:r>
              <a:rPr lang="vi-VN" altLang="en-US" sz="3200" dirty="0">
                <a:latin typeface="Times New Roman" pitchFamily="18" charset="0"/>
                <a:cs typeface="Times New Roman" pitchFamily="18" charset="0"/>
              </a:rPr>
              <a:t>Ảnh </a:t>
            </a:r>
            <a:r>
              <a:rPr lang="en-US" altLang="vi-VN" sz="3200" dirty="0">
                <a:latin typeface="Times New Roman" pitchFamily="18" charset="0"/>
                <a:cs typeface="Times New Roman" pitchFamily="18" charset="0"/>
              </a:rPr>
              <a:t>hưởng : </a:t>
            </a:r>
            <a:r>
              <a:rPr lang="vi-VN" altLang="en-US" sz="3200" dirty="0">
                <a:latin typeface="Times New Roman" pitchFamily="18" charset="0"/>
                <a:cs typeface="Times New Roman" pitchFamily="18" charset="0"/>
              </a:rPr>
              <a:t>đe </a:t>
            </a:r>
            <a:r>
              <a:rPr lang="en-US" altLang="vi-VN" sz="3200" dirty="0">
                <a:latin typeface="Times New Roman" pitchFamily="18" charset="0"/>
                <a:cs typeface="Times New Roman" pitchFamily="18" charset="0"/>
              </a:rPr>
              <a:t>dọa kế sinh nhai, mất việc làm,...                        </a:t>
            </a:r>
            <a:endParaRPr lang="en-US" altLang="vi-VN" sz="3200" dirty="0" smtClean="0">
              <a:latin typeface="Times New Roman" pitchFamily="18" charset="0"/>
              <a:cs typeface="Times New Roman" pitchFamily="18" charset="0"/>
            </a:endParaRPr>
          </a:p>
          <a:p>
            <a:pPr marL="0" indent="0">
              <a:buNone/>
            </a:pPr>
            <a:r>
              <a:rPr lang="en-US" altLang="vi-VN" sz="3200" dirty="0" smtClean="0">
                <a:latin typeface="Times New Roman" pitchFamily="18" charset="0"/>
                <a:cs typeface="Times New Roman" pitchFamily="18" charset="0"/>
              </a:rPr>
              <a:t> </a:t>
            </a:r>
            <a:r>
              <a:rPr lang="en-US" altLang="vi-VN" sz="3200" dirty="0">
                <a:latin typeface="Times New Roman" pitchFamily="18" charset="0"/>
                <a:cs typeface="Times New Roman" pitchFamily="18" charset="0"/>
              </a:rPr>
              <a:t>=&gt; Vì vậy việc lựa chọn phạt nhẹ hơn so với quy </a:t>
            </a:r>
            <a:r>
              <a:rPr lang="vi-VN" altLang="en-US" sz="3200" dirty="0">
                <a:latin typeface="Times New Roman" pitchFamily="18" charset="0"/>
                <a:cs typeface="Times New Roman" pitchFamily="18" charset="0"/>
              </a:rPr>
              <a:t>định </a:t>
            </a:r>
            <a:r>
              <a:rPr lang="en-US" altLang="vi-VN" sz="3200" dirty="0">
                <a:latin typeface="Times New Roman" pitchFamily="18" charset="0"/>
                <a:cs typeface="Times New Roman" pitchFamily="18" charset="0"/>
              </a:rPr>
              <a:t>của pháp luật. </a:t>
            </a:r>
            <a:endParaRPr lang="vi-VN"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048585"/>
          <p:cNvSpPr>
            <a:spLocks noGrp="1"/>
          </p:cNvSpPr>
          <p:nvPr>
            <p:ph type="title"/>
          </p:nvPr>
        </p:nvSpPr>
        <p:spPr>
          <a:xfrm>
            <a:off x="1772315" y="318940"/>
            <a:ext cx="7886700" cy="1325563"/>
          </a:xfrm>
        </p:spPr>
        <p:txBody>
          <a:bodyPr/>
          <a:lstStyle/>
          <a:p>
            <a:r>
              <a:rPr lang="en-US" altLang="vi-VN" b="1"/>
              <a:t>HIỆU LỰC </a:t>
            </a:r>
            <a:endParaRPr lang="vi-VN" b="1"/>
          </a:p>
        </p:txBody>
      </p:sp>
      <p:pic>
        <p:nvPicPr>
          <p:cNvPr id="6" name="Content Placeholder 5"/>
          <p:cNvPicPr>
            <a:picLocks noGrp="1"/>
          </p:cNvPicPr>
          <p:nvPr>
            <p:ph idx="1"/>
          </p:nvPr>
        </p:nvPicPr>
        <p:blipFill rotWithShape="1">
          <a:blip r:embed="rId3"/>
          <a:srcRect l="5846" t="26795" r="69231" b="43842"/>
          <a:stretch/>
        </p:blipFill>
        <p:spPr bwMode="auto">
          <a:xfrm>
            <a:off x="210215" y="2414516"/>
            <a:ext cx="3124200" cy="2147962"/>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4"/>
          <a:srcRect l="12340" t="23090" r="37820" b="11062"/>
          <a:stretch/>
        </p:blipFill>
        <p:spPr bwMode="auto">
          <a:xfrm>
            <a:off x="5105400" y="2362203"/>
            <a:ext cx="3505200" cy="2200275"/>
          </a:xfrm>
          <a:prstGeom prst="rect">
            <a:avLst/>
          </a:prstGeom>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696200" cy="944563"/>
          </a:xfrm>
        </p:spPr>
        <p:txBody>
          <a:bodyPr/>
          <a:lstStyle/>
          <a:p>
            <a:r>
              <a:rPr lang="en-US" sz="3600" dirty="0">
                <a:latin typeface="Times New Roman" pitchFamily="18" charset="0"/>
                <a:cs typeface="Times New Roman" pitchFamily="18" charset="0"/>
              </a:rPr>
              <a:t>HIỆU QUẢ VÀ HIỆU QUẢ CHI PHÍ</a:t>
            </a:r>
          </a:p>
        </p:txBody>
      </p:sp>
      <p:sp>
        <p:nvSpPr>
          <p:cNvPr id="3" name="Content Placeholder 2"/>
          <p:cNvSpPr>
            <a:spLocks noGrp="1"/>
          </p:cNvSpPr>
          <p:nvPr>
            <p:ph idx="1"/>
          </p:nvPr>
        </p:nvSpPr>
        <p:spPr>
          <a:xfrm>
            <a:off x="609600" y="1752600"/>
            <a:ext cx="7924800" cy="4572000"/>
          </a:xfrm>
        </p:spPr>
        <p:txBody>
          <a:bodyPr/>
          <a:lstStyle/>
          <a:p>
            <a:pPr>
              <a:buFont typeface="Wingdings" panose="05000000000000000000" pitchFamily="2" charset="2"/>
              <a:buChar char="q"/>
            </a:pPr>
            <a:r>
              <a:rPr lang="en-US" sz="3200" dirty="0"/>
              <a:t> </a:t>
            </a:r>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suy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nghĩ</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về</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môi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trường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tiếp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cận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từ</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tập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trung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hóa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đến</a:t>
            </a:r>
            <a:r>
              <a:rPr lang="en-US" sz="3200" dirty="0" smtClean="0">
                <a:latin typeface="Times New Roman" pitchFamily="18" charset="0"/>
                <a:cs typeface="Times New Roman" pitchFamily="18" charset="0"/>
              </a:rPr>
              <a:t> phi </a:t>
            </a:r>
            <a:r>
              <a:rPr lang="en-US" sz="3200" dirty="0" err="1" smtClean="0">
                <a:latin typeface="Times New Roman" pitchFamily="18" charset="0"/>
                <a:cs typeface="Times New Roman" pitchFamily="18" charset="0"/>
              </a:rPr>
              <a:t>tập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trung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hóa</a:t>
            </a:r>
            <a:r>
              <a:rPr lang="en-US" sz="3200" dirty="0" smtClean="0">
                <a:latin typeface="Times New Roman" pitchFamily="18" charset="0"/>
                <a:cs typeface="Times New Roman" pitchFamily="18" charset="0"/>
              </a:rPr>
              <a:t>.</a:t>
            </a:r>
          </a:p>
          <a:p>
            <a:pPr lvl="1">
              <a:buFont typeface="Wingdings" panose="05000000000000000000" pitchFamily="2" charset="2"/>
              <a:buChar char="ü"/>
            </a:pPr>
            <a:r>
              <a:rPr lang="en-US" sz="3200" dirty="0" smtClean="0">
                <a:latin typeface="Times New Roman" pitchFamily="18" charset="0"/>
                <a:cs typeface="Times New Roman" pitchFamily="18" charset="0"/>
              </a:rPr>
              <a:t> </a:t>
            </a:r>
            <a:r>
              <a:rPr lang="en-US" sz="3200" dirty="0" err="1">
                <a:latin typeface="Times New Roman" pitchFamily="18" charset="0"/>
                <a:cs typeface="Times New Roman" pitchFamily="18" charset="0"/>
              </a:rPr>
              <a:t>C</a:t>
            </a:r>
            <a:r>
              <a:rPr lang="en-US" sz="3200" dirty="0" err="1" smtClean="0">
                <a:latin typeface="Times New Roman" pitchFamily="18" charset="0"/>
                <a:cs typeface="Times New Roman" pitchFamily="18" charset="0"/>
              </a:rPr>
              <a:t>hính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sách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tập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trung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hóa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những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trách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nhiệm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quyết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định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quan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đảm</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bảo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hàm</a:t>
            </a:r>
            <a:r>
              <a:rPr lang="en-US" sz="3200" dirty="0" smtClean="0">
                <a:latin typeface="Times New Roman" pitchFamily="18" charset="0"/>
                <a:cs typeface="Times New Roman" pitchFamily="18" charset="0"/>
              </a:rPr>
              <a:t> chi </a:t>
            </a:r>
            <a:r>
              <a:rPr lang="en-US" sz="3200" dirty="0" err="1" smtClean="0">
                <a:latin typeface="Times New Roman" pitchFamily="18" charset="0"/>
                <a:cs typeface="Times New Roman" pitchFamily="18" charset="0"/>
              </a:rPr>
              <a:t>phí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giảm</a:t>
            </a:r>
            <a:r>
              <a:rPr lang="en-US" sz="3200" dirty="0" smtClean="0">
                <a:latin typeface="Times New Roman" pitchFamily="18" charset="0"/>
                <a:cs typeface="Times New Roman" pitchFamily="18" charset="0"/>
              </a:rPr>
              <a:t> ô </a:t>
            </a:r>
            <a:r>
              <a:rPr lang="en-US" sz="3200" dirty="0" err="1" smtClean="0">
                <a:latin typeface="Times New Roman" pitchFamily="18" charset="0"/>
                <a:cs typeface="Times New Roman" pitchFamily="18" charset="0"/>
              </a:rPr>
              <a:t>nhiễm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thích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hợp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hàm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thiệt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hại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biên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bước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thực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hiện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để</a:t>
            </a:r>
            <a:r>
              <a:rPr lang="en-US" sz="3200" dirty="0" smtClean="0">
                <a:latin typeface="Times New Roman" pitchFamily="18" charset="0"/>
                <a:cs typeface="Times New Roman" pitchFamily="18" charset="0"/>
              </a:rPr>
              <a:t> 2 </a:t>
            </a:r>
            <a:r>
              <a:rPr lang="en-US" sz="3200" dirty="0" err="1" smtClean="0">
                <a:latin typeface="Times New Roman" pitchFamily="18" charset="0"/>
                <a:cs typeface="Times New Roman" pitchFamily="18" charset="0"/>
              </a:rPr>
              <a:t>hàm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này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tiến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điểm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bằng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nhau</a:t>
            </a:r>
            <a:r>
              <a:rPr lang="en-US" sz="3200" dirty="0" smtClean="0">
                <a:latin typeface="Times New Roman" pitchFamily="18" charset="0"/>
                <a:cs typeface="Times New Roman" pitchFamily="18" charset="0"/>
              </a:rPr>
              <a:t>.</a:t>
            </a:r>
          </a:p>
          <a:p>
            <a:pPr marL="457200" lvl="1" indent="0">
              <a:buNone/>
            </a:pPr>
            <a:endParaRPr lang="en-US" sz="3200" dirty="0" smtClean="0"/>
          </a:p>
          <a:p>
            <a:pPr lvl="1">
              <a:buFont typeface="Wingdings" panose="05000000000000000000" pitchFamily="2" charset="2"/>
              <a:buChar char="ü"/>
            </a:pPr>
            <a:endParaRPr lang="en-US" dirty="0"/>
          </a:p>
        </p:txBody>
      </p:sp>
    </p:spTree>
    <p:extLst>
      <p:ext uri="{BB962C8B-B14F-4D97-AF65-F5344CB8AC3E}">
        <p14:creationId xmlns:p14="http://schemas.microsoft.com/office/powerpoint/2010/main" val="2991269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82575"/>
            <a:ext cx="7620000" cy="944563"/>
          </a:xfrm>
        </p:spPr>
        <p:txBody>
          <a:bodyPr/>
          <a:lstStyle/>
          <a:p>
            <a:r>
              <a:rPr lang="en-US" sz="3600" dirty="0">
                <a:latin typeface="Times New Roman" pitchFamily="18" charset="0"/>
                <a:cs typeface="Times New Roman" pitchFamily="18" charset="0"/>
              </a:rPr>
              <a:t>HIỆU QUẢ VÀ HIỆU QUẢ CHI PHÍ</a:t>
            </a:r>
          </a:p>
        </p:txBody>
      </p:sp>
      <p:sp>
        <p:nvSpPr>
          <p:cNvPr id="3" name="Content Placeholder 2"/>
          <p:cNvSpPr>
            <a:spLocks noGrp="1"/>
          </p:cNvSpPr>
          <p:nvPr>
            <p:ph idx="1"/>
          </p:nvPr>
        </p:nvSpPr>
        <p:spPr>
          <a:xfrm>
            <a:off x="609600" y="1981200"/>
            <a:ext cx="8001000" cy="4343400"/>
          </a:xfrm>
        </p:spPr>
        <p:txBody>
          <a:bodyPr/>
          <a:lstStyle/>
          <a:p>
            <a:pPr>
              <a:buFont typeface="Wingdings" panose="05000000000000000000" pitchFamily="2" charset="2"/>
              <a:buChar char="ü"/>
            </a:pPr>
            <a:r>
              <a:rPr lang="en-US" sz="36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Chính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sách</a:t>
            </a:r>
            <a:r>
              <a:rPr lang="en-US" sz="3200" dirty="0" smtClean="0">
                <a:latin typeface="Times New Roman" pitchFamily="18" charset="0"/>
                <a:cs typeface="Times New Roman" pitchFamily="18" charset="0"/>
              </a:rPr>
              <a:t> phi </a:t>
            </a:r>
            <a:r>
              <a:rPr lang="en-US" sz="3200" dirty="0" err="1" smtClean="0">
                <a:latin typeface="Times New Roman" pitchFamily="18" charset="0"/>
                <a:cs typeface="Times New Roman" pitchFamily="18" charset="0"/>
              </a:rPr>
              <a:t>tập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trung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sự</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động</a:t>
            </a:r>
            <a:r>
              <a:rPr lang="en-US" sz="3200" dirty="0" smtClean="0">
                <a:latin typeface="Times New Roman" pitchFamily="18" charset="0"/>
                <a:cs typeface="Times New Roman" pitchFamily="18" charset="0"/>
              </a:rPr>
              <a:t> qua </a:t>
            </a:r>
            <a:r>
              <a:rPr lang="en-US" sz="3200" dirty="0" err="1" smtClean="0">
                <a:latin typeface="Times New Roman" pitchFamily="18" charset="0"/>
                <a:cs typeface="Times New Roman" pitchFamily="18" charset="0"/>
              </a:rPr>
              <a:t>lại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giữa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nhiều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người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ra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quyết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định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những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đánh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mỗi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nhân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về</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thực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tình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hình</a:t>
            </a:r>
            <a:r>
              <a:rPr lang="en-US" sz="3200" dirty="0" smtClean="0">
                <a:latin typeface="Times New Roman" pitchFamily="18" charset="0"/>
                <a:cs typeface="Times New Roman" pitchFamily="18" charset="0"/>
              </a:rPr>
              <a:t> </a:t>
            </a:r>
          </a:p>
          <a:p>
            <a:pPr marL="0" indent="0">
              <a:buNone/>
            </a:pP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Sự</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động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này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nhằm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thể</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hiện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thông</a:t>
            </a:r>
            <a:r>
              <a:rPr lang="en-US" sz="3200" dirty="0" smtClean="0">
                <a:latin typeface="Times New Roman" pitchFamily="18" charset="0"/>
                <a:cs typeface="Times New Roman" pitchFamily="18" charset="0"/>
              </a:rPr>
              <a:t> tin </a:t>
            </a:r>
            <a:r>
              <a:rPr lang="en-US" sz="3200" dirty="0" err="1" smtClean="0">
                <a:latin typeface="Times New Roman" pitchFamily="18" charset="0"/>
                <a:cs typeface="Times New Roman" pitchFamily="18" charset="0"/>
              </a:rPr>
              <a:t>về</a:t>
            </a:r>
            <a:r>
              <a:rPr lang="en-US" sz="3200" dirty="0" smtClean="0">
                <a:latin typeface="Times New Roman" pitchFamily="18" charset="0"/>
                <a:cs typeface="Times New Roman" pitchFamily="18" charset="0"/>
              </a:rPr>
              <a:t> chi </a:t>
            </a:r>
            <a:r>
              <a:rPr lang="en-US" sz="3200" dirty="0" err="1" smtClean="0">
                <a:latin typeface="Times New Roman" pitchFamily="18" charset="0"/>
                <a:cs typeface="Times New Roman" pitchFamily="18" charset="0"/>
              </a:rPr>
              <a:t>phí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giảm</a:t>
            </a:r>
            <a:r>
              <a:rPr lang="en-US" sz="3200" dirty="0" smtClean="0">
                <a:latin typeface="Times New Roman" pitchFamily="18" charset="0"/>
                <a:cs typeface="Times New Roman" pitchFamily="18" charset="0"/>
              </a:rPr>
              <a:t> ô </a:t>
            </a:r>
            <a:r>
              <a:rPr lang="en-US" sz="3200" dirty="0" err="1" smtClean="0">
                <a:latin typeface="Times New Roman" pitchFamily="18" charset="0"/>
                <a:cs typeface="Times New Roman" pitchFamily="18" charset="0"/>
              </a:rPr>
              <a:t>nhiễm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biên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thiệt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hại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biên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để</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điều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chỉnh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hai</a:t>
            </a:r>
            <a:r>
              <a:rPr lang="en-US" sz="3200" dirty="0" smtClean="0">
                <a:latin typeface="Times New Roman" pitchFamily="18" charset="0"/>
                <a:cs typeface="Times New Roman" pitchFamily="18" charset="0"/>
              </a:rPr>
              <a:t> chi </a:t>
            </a:r>
            <a:r>
              <a:rPr lang="en-US" sz="3200" dirty="0" err="1" smtClean="0">
                <a:latin typeface="Times New Roman" pitchFamily="18" charset="0"/>
                <a:cs typeface="Times New Roman" pitchFamily="18" charset="0"/>
              </a:rPr>
              <a:t>phí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bằng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nhau</a:t>
            </a:r>
            <a:r>
              <a:rPr lang="en-US" sz="3200" dirty="0" smtClean="0">
                <a:latin typeface="Times New Roman" pitchFamily="18" charset="0"/>
                <a:cs typeface="Times New Roman" pitchFamily="18" charset="0"/>
              </a:rPr>
              <a:t>.</a:t>
            </a:r>
          </a:p>
          <a:p>
            <a:pPr>
              <a:buFont typeface="Wingdings" panose="05000000000000000000" pitchFamily="2" charset="2"/>
              <a:buChar char="ü"/>
            </a:pPr>
            <a:endParaRPr lang="en-US" dirty="0"/>
          </a:p>
          <a:p>
            <a:pPr>
              <a:buFont typeface="Wingdings" panose="05000000000000000000" pitchFamily="2" charset="2"/>
              <a:buChar char="ü"/>
            </a:pPr>
            <a:endParaRPr lang="en-US" dirty="0" smtClean="0"/>
          </a:p>
          <a:p>
            <a:pPr marL="0" indent="0">
              <a:buNone/>
            </a:pPr>
            <a:endParaRPr lang="en-US" dirty="0"/>
          </a:p>
        </p:txBody>
      </p:sp>
    </p:spTree>
    <p:extLst>
      <p:ext uri="{BB962C8B-B14F-4D97-AF65-F5344CB8AC3E}">
        <p14:creationId xmlns:p14="http://schemas.microsoft.com/office/powerpoint/2010/main" val="2911322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HIỆU QUẢ VÀ HIỆU QUẢ CHI PHÍ</a:t>
            </a:r>
            <a:endParaRPr lang="en-US" dirty="0"/>
          </a:p>
        </p:txBody>
      </p:sp>
      <p:pic>
        <p:nvPicPr>
          <p:cNvPr id="4" name="Content Placeholder 3"/>
          <p:cNvPicPr>
            <a:picLocks noGrp="1"/>
          </p:cNvPicPr>
          <p:nvPr>
            <p:ph idx="1"/>
          </p:nvPr>
        </p:nvPicPr>
        <p:blipFill rotWithShape="1">
          <a:blip r:embed="rId2"/>
          <a:srcRect l="18910" t="32212" r="18750" b="15622"/>
          <a:stretch/>
        </p:blipFill>
        <p:spPr bwMode="auto">
          <a:xfrm>
            <a:off x="685799" y="1828800"/>
            <a:ext cx="7543801" cy="3429000"/>
          </a:xfrm>
          <a:prstGeom prst="rect">
            <a:avLst/>
          </a:prstGeom>
          <a:ln w="12700" cap="sq">
            <a:solidFill>
              <a:srgbClr val="000000"/>
            </a:solidFill>
            <a:miter lim="800000"/>
          </a:ln>
          <a:effectLst>
            <a:outerShdw blurRad="57150" dist="50800" dir="2700000" algn="tl" rotWithShape="0">
              <a:srgbClr val="000000">
                <a:alpha val="4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185286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82575"/>
            <a:ext cx="7696200" cy="944563"/>
          </a:xfrm>
        </p:spPr>
        <p:txBody>
          <a:bodyPr/>
          <a:lstStyle/>
          <a:p>
            <a:r>
              <a:rPr lang="en-US" sz="3600" dirty="0" smtClean="0">
                <a:latin typeface="Times New Roman" pitchFamily="18" charset="0"/>
                <a:cs typeface="Times New Roman" pitchFamily="18" charset="0"/>
              </a:rPr>
              <a:t>HIỆU QUẢ VÀ HIỆU QUẢ CHI PHÍ</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1752600"/>
            <a:ext cx="8229600" cy="4691062"/>
          </a:xfrm>
        </p:spPr>
        <p:txBody>
          <a:bodyPr/>
          <a:lstStyle/>
          <a:p>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Hiệu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quả</a:t>
            </a:r>
            <a:r>
              <a:rPr lang="en-US" sz="3200" dirty="0" smtClean="0">
                <a:latin typeface="Times New Roman" pitchFamily="18" charset="0"/>
                <a:cs typeface="Times New Roman" pitchFamily="18" charset="0"/>
              </a:rPr>
              <a:t> chi </a:t>
            </a:r>
            <a:r>
              <a:rPr lang="en-US" sz="3200" dirty="0" err="1" smtClean="0">
                <a:latin typeface="Times New Roman" pitchFamily="18" charset="0"/>
                <a:cs typeface="Times New Roman" pitchFamily="18" charset="0"/>
              </a:rPr>
              <a:t>phí</a:t>
            </a:r>
            <a:r>
              <a:rPr lang="en-US" sz="3200" dirty="0" smtClean="0">
                <a:latin typeface="Times New Roman" pitchFamily="18" charset="0"/>
                <a:cs typeface="Times New Roman" pitchFamily="18" charset="0"/>
              </a:rPr>
              <a:t> ” ở </a:t>
            </a:r>
            <a:r>
              <a:rPr lang="en-US" sz="3200" dirty="0" err="1" smtClean="0">
                <a:latin typeface="Times New Roman" pitchFamily="18" charset="0"/>
                <a:cs typeface="Times New Roman" pitchFamily="18" charset="0"/>
              </a:rPr>
              <a:t>đây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tiêu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quản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không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xác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định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được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đường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thiệt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hại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biên</a:t>
            </a:r>
            <a:r>
              <a:rPr lang="en-US" sz="3200" dirty="0" smtClean="0">
                <a:latin typeface="Times New Roman" pitchFamily="18" charset="0"/>
                <a:cs typeface="Times New Roman" pitchFamily="18" charset="0"/>
              </a:rPr>
              <a:t>. </a:t>
            </a:r>
          </a:p>
          <a:p>
            <a:r>
              <a:rPr lang="en-US" sz="3200" dirty="0" err="1" smtClean="0">
                <a:latin typeface="Times New Roman" pitchFamily="18" charset="0"/>
                <a:cs typeface="Times New Roman" pitchFamily="18" charset="0"/>
              </a:rPr>
              <a:t>Nó</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phép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tối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thiểu</a:t>
            </a:r>
            <a:r>
              <a:rPr lang="en-US" sz="3200" dirty="0" smtClean="0">
                <a:latin typeface="Times New Roman" pitchFamily="18" charset="0"/>
                <a:cs typeface="Times New Roman" pitchFamily="18" charset="0"/>
              </a:rPr>
              <a:t> chi </a:t>
            </a:r>
            <a:r>
              <a:rPr lang="en-US" sz="3200" dirty="0" err="1" smtClean="0">
                <a:latin typeface="Times New Roman" pitchFamily="18" charset="0"/>
                <a:cs typeface="Times New Roman" pitchFamily="18" charset="0"/>
              </a:rPr>
              <a:t>phí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để</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đạt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được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mục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tiêu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nhất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định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về</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chất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lượng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môi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trường</a:t>
            </a:r>
            <a:r>
              <a:rPr lang="en-US" sz="3200" dirty="0" smtClean="0">
                <a:latin typeface="Times New Roman" pitchFamily="18" charset="0"/>
                <a:cs typeface="Times New Roman" pitchFamily="18" charset="0"/>
              </a:rPr>
              <a:t>.</a:t>
            </a:r>
          </a:p>
          <a:p>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phép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xã</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hội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đạt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được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mục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tiêu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chất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lượng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môi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trường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hơn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chính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sách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không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hiệu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quả</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vì</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nó</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tiết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kiệm</a:t>
            </a:r>
            <a:r>
              <a:rPr lang="en-US" sz="3200" dirty="0" smtClean="0">
                <a:latin typeface="Times New Roman" pitchFamily="18" charset="0"/>
                <a:cs typeface="Times New Roman" pitchFamily="18" charset="0"/>
              </a:rPr>
              <a:t> chi </a:t>
            </a:r>
            <a:r>
              <a:rPr lang="en-US" sz="3200" dirty="0" err="1" smtClean="0">
                <a:latin typeface="Times New Roman" pitchFamily="18" charset="0"/>
                <a:cs typeface="Times New Roman" pitchFamily="18" charset="0"/>
              </a:rPr>
              <a:t>phí</a:t>
            </a:r>
            <a:r>
              <a:rPr lang="en-US" sz="3200" dirty="0">
                <a:latin typeface="Times New Roman" pitchFamily="18" charset="0"/>
                <a:cs typeface="Times New Roman" pitchFamily="18" charset="0"/>
              </a:rPr>
              <a:t>.</a:t>
            </a:r>
          </a:p>
        </p:txBody>
      </p:sp>
    </p:spTree>
    <p:extLst>
      <p:ext uri="{BB962C8B-B14F-4D97-AF65-F5344CB8AC3E}">
        <p14:creationId xmlns:p14="http://schemas.microsoft.com/office/powerpoint/2010/main" val="33712836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57200"/>
            <a:ext cx="3533021" cy="762628"/>
          </a:xfrm>
        </p:spPr>
        <p:txBody>
          <a:bodyPr>
            <a:normAutofit/>
          </a:bodyPr>
          <a:lstStyle/>
          <a:p>
            <a:r>
              <a:rPr lang="en-US" b="1" dirty="0" smtClean="0">
                <a:latin typeface="Times New Roman" pitchFamily="18" charset="0"/>
                <a:cs typeface="Times New Roman" pitchFamily="18" charset="0"/>
              </a:rPr>
              <a:t>CÔNG BẰNG</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521595" y="1905000"/>
            <a:ext cx="8329610" cy="4419599"/>
          </a:xfrm>
        </p:spPr>
        <p:txBody>
          <a:bodyPr/>
          <a:lstStyle/>
          <a:p>
            <a:pPr algn="l"/>
            <a:r>
              <a:rPr lang="vi-VN" sz="3200" dirty="0" smtClean="0">
                <a:latin typeface="Times New Roman" pitchFamily="18" charset="0"/>
                <a:cs typeface="Times New Roman" pitchFamily="18" charset="0"/>
              </a:rPr>
              <a:t>Công bằng là </a:t>
            </a:r>
            <a:r>
              <a:rPr lang="vi-VN" sz="3200" dirty="0">
                <a:latin typeface="Times New Roman" pitchFamily="18" charset="0"/>
                <a:cs typeface="Times New Roman" pitchFamily="18" charset="0"/>
              </a:rPr>
              <a:t>vấn đề đạo đức và là sự quan tâm của người khá giả đối với nhưng người kém may </a:t>
            </a:r>
            <a:r>
              <a:rPr lang="vi-VN" sz="3200" dirty="0" smtClean="0">
                <a:latin typeface="Times New Roman" pitchFamily="18" charset="0"/>
                <a:cs typeface="Times New Roman" pitchFamily="18" charset="0"/>
              </a:rPr>
              <a:t>mắn</a:t>
            </a:r>
            <a:r>
              <a:rPr lang="en-US" sz="3200" dirty="0" smtClean="0">
                <a:latin typeface="Times New Roman" pitchFamily="18" charset="0"/>
                <a:cs typeface="Times New Roman" pitchFamily="18" charset="0"/>
              </a:rPr>
              <a:t>.</a:t>
            </a:r>
          </a:p>
          <a:p>
            <a:pPr algn="l"/>
            <a:r>
              <a:rPr lang="en-US" sz="3200" dirty="0" smtClean="0">
                <a:latin typeface="Times New Roman" pitchFamily="18" charset="0"/>
                <a:cs typeface="Times New Roman" pitchFamily="18" charset="0"/>
                <a:sym typeface="Wingdings" panose="05000000000000000000" pitchFamily="2" charset="2"/>
              </a:rPr>
              <a:t></a:t>
            </a:r>
            <a:r>
              <a:rPr lang="en-US" sz="3200" dirty="0" smtClean="0">
                <a:latin typeface="Times New Roman" pitchFamily="18" charset="0"/>
                <a:cs typeface="Times New Roman" pitchFamily="18" charset="0"/>
              </a:rPr>
              <a:t>L</a:t>
            </a:r>
            <a:r>
              <a:rPr lang="vi-VN" sz="3200" dirty="0" smtClean="0">
                <a:latin typeface="Times New Roman" pitchFamily="18" charset="0"/>
                <a:cs typeface="Times New Roman" pitchFamily="18" charset="0"/>
              </a:rPr>
              <a:t>à </a:t>
            </a:r>
            <a:r>
              <a:rPr lang="vi-VN" sz="3200" dirty="0">
                <a:latin typeface="Times New Roman" pitchFamily="18" charset="0"/>
                <a:cs typeface="Times New Roman" pitchFamily="18" charset="0"/>
              </a:rPr>
              <a:t>một tiêu chí quan trọng khác để đánh giá chính sách môi </a:t>
            </a:r>
            <a:r>
              <a:rPr lang="vi-VN" sz="3200" dirty="0" smtClean="0">
                <a:latin typeface="Times New Roman" pitchFamily="18" charset="0"/>
                <a:cs typeface="Times New Roman" pitchFamily="18" charset="0"/>
              </a:rPr>
              <a:t>trường</a:t>
            </a:r>
            <a:endParaRPr lang="en-US" sz="3200" dirty="0" smtClean="0">
              <a:latin typeface="Times New Roman" pitchFamily="18" charset="0"/>
              <a:cs typeface="Times New Roman" pitchFamily="18" charset="0"/>
            </a:endParaRPr>
          </a:p>
          <a:p>
            <a:pPr algn="l"/>
            <a:r>
              <a:rPr lang="vi-VN" sz="3200" dirty="0" smtClean="0">
                <a:latin typeface="Times New Roman" pitchFamily="18" charset="0"/>
                <a:cs typeface="Times New Roman" pitchFamily="18" charset="0"/>
                <a:sym typeface="Wingdings" panose="05000000000000000000" pitchFamily="2" charset="2"/>
              </a:rPr>
              <a:t></a:t>
            </a:r>
            <a:r>
              <a:rPr lang="vi-VN" sz="3200" dirty="0" smtClean="0">
                <a:latin typeface="Times New Roman" pitchFamily="18" charset="0"/>
                <a:cs typeface="Times New Roman" pitchFamily="18" charset="0"/>
              </a:rPr>
              <a:t>Là </a:t>
            </a:r>
            <a:r>
              <a:rPr lang="vi-VN" sz="3200" dirty="0">
                <a:latin typeface="Times New Roman" pitchFamily="18" charset="0"/>
                <a:cs typeface="Times New Roman" pitchFamily="18" charset="0"/>
              </a:rPr>
              <a:t>mối quan tâm để chính sách đạt hiệu lực bởi vì chính sách </a:t>
            </a:r>
            <a:r>
              <a:rPr lang="en-US" sz="3200" dirty="0" err="1" smtClean="0">
                <a:latin typeface="Times New Roman" pitchFamily="18" charset="0"/>
                <a:cs typeface="Times New Roman" pitchFamily="18" charset="0"/>
              </a:rPr>
              <a:t>sẽ</a:t>
            </a:r>
            <a:r>
              <a:rPr lang="vi-VN" sz="3200" dirty="0" smtClean="0">
                <a:latin typeface="Times New Roman" pitchFamily="18" charset="0"/>
                <a:cs typeface="Times New Roman" pitchFamily="18" charset="0"/>
              </a:rPr>
              <a:t> </a:t>
            </a:r>
            <a:r>
              <a:rPr lang="vi-VN" sz="3200" dirty="0">
                <a:latin typeface="Times New Roman" pitchFamily="18" charset="0"/>
                <a:cs typeface="Times New Roman" pitchFamily="18" charset="0"/>
              </a:rPr>
              <a:t>không được ủng hộ nếu được coi là không bình đẳng</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42613455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28600"/>
            <a:ext cx="3526934" cy="1158874"/>
          </a:xfrm>
        </p:spPr>
        <p:txBody>
          <a:bodyPr/>
          <a:lstStyle/>
          <a:p>
            <a:r>
              <a:rPr lang="en-US" sz="3600" b="1" dirty="0" smtClean="0">
                <a:latin typeface="Times New Roman" pitchFamily="18" charset="0"/>
                <a:cs typeface="Times New Roman" pitchFamily="18" charset="0"/>
              </a:rPr>
              <a:t>CÔNG BẰNG</a:t>
            </a:r>
            <a:endParaRPr lang="en-US" sz="3600"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36209250"/>
              </p:ext>
            </p:extLst>
          </p:nvPr>
        </p:nvGraphicFramePr>
        <p:xfrm>
          <a:off x="386365" y="2163650"/>
          <a:ext cx="8567670" cy="3077372"/>
        </p:xfrm>
        <a:graphic>
          <a:graphicData uri="http://schemas.openxmlformats.org/drawingml/2006/table">
            <a:tbl>
              <a:tblPr firstRow="1" bandRow="1">
                <a:tableStyleId>{5C22544A-7EE6-4342-B048-85BDC9FD1C3A}</a:tableStyleId>
              </a:tblPr>
              <a:tblGrid>
                <a:gridCol w="1427945"/>
                <a:gridCol w="1427945"/>
                <a:gridCol w="1427945"/>
                <a:gridCol w="1427945"/>
                <a:gridCol w="1427945"/>
                <a:gridCol w="1427945"/>
              </a:tblGrid>
              <a:tr h="578843">
                <a:tc>
                  <a:txBody>
                    <a:bodyPr/>
                    <a:lstStyle/>
                    <a:p>
                      <a:pPr algn="ctr"/>
                      <a:r>
                        <a:rPr lang="en-US" sz="2200" dirty="0" err="1" smtClean="0">
                          <a:latin typeface="Times New Roman" pitchFamily="18" charset="0"/>
                          <a:cs typeface="Times New Roman" pitchFamily="18" charset="0"/>
                        </a:rPr>
                        <a:t>Chương</a:t>
                      </a:r>
                      <a:r>
                        <a:rPr lang="en-US" sz="2200" baseline="0" dirty="0" smtClean="0">
                          <a:latin typeface="Times New Roman" pitchFamily="18" charset="0"/>
                          <a:cs typeface="Times New Roman" pitchFamily="18" charset="0"/>
                        </a:rPr>
                        <a:t> </a:t>
                      </a:r>
                      <a:r>
                        <a:rPr lang="en-US" sz="2200" baseline="0" dirty="0" err="1" smtClean="0">
                          <a:latin typeface="Times New Roman" pitchFamily="18" charset="0"/>
                          <a:cs typeface="Times New Roman" pitchFamily="18" charset="0"/>
                        </a:rPr>
                        <a:t>trình</a:t>
                      </a:r>
                      <a:endParaRPr lang="en-US" sz="2200" dirty="0">
                        <a:latin typeface="Times New Roman" pitchFamily="18" charset="0"/>
                        <a:cs typeface="Times New Roman" pitchFamily="18" charset="0"/>
                      </a:endParaRPr>
                    </a:p>
                  </a:txBody>
                  <a:tcPr marL="68580" marR="68580"/>
                </a:tc>
                <a:tc>
                  <a:txBody>
                    <a:bodyPr/>
                    <a:lstStyle/>
                    <a:p>
                      <a:pPr algn="ctr"/>
                      <a:r>
                        <a:rPr lang="en-US" sz="2200" dirty="0" err="1" smtClean="0">
                          <a:latin typeface="Times New Roman" pitchFamily="18" charset="0"/>
                          <a:cs typeface="Times New Roman" pitchFamily="18" charset="0"/>
                        </a:rPr>
                        <a:t>Tổng</a:t>
                      </a:r>
                      <a:r>
                        <a:rPr lang="en-US" sz="2200" baseline="0" dirty="0" smtClean="0">
                          <a:latin typeface="Times New Roman" pitchFamily="18" charset="0"/>
                          <a:cs typeface="Times New Roman" pitchFamily="18" charset="0"/>
                        </a:rPr>
                        <a:t> chi </a:t>
                      </a:r>
                      <a:r>
                        <a:rPr lang="en-US" sz="2200" baseline="0" dirty="0" err="1" smtClean="0">
                          <a:latin typeface="Times New Roman" pitchFamily="18" charset="0"/>
                          <a:cs typeface="Times New Roman" pitchFamily="18" charset="0"/>
                        </a:rPr>
                        <a:t>phí</a:t>
                      </a:r>
                      <a:endParaRPr lang="en-US" sz="2200" dirty="0">
                        <a:latin typeface="Times New Roman" pitchFamily="18" charset="0"/>
                        <a:cs typeface="Times New Roman" pitchFamily="18" charset="0"/>
                      </a:endParaRPr>
                    </a:p>
                  </a:txBody>
                  <a:tcPr marL="68580" marR="68580"/>
                </a:tc>
                <a:tc>
                  <a:txBody>
                    <a:bodyPr/>
                    <a:lstStyle/>
                    <a:p>
                      <a:pPr algn="ctr"/>
                      <a:r>
                        <a:rPr lang="en-US" sz="2200" dirty="0" err="1" smtClean="0">
                          <a:latin typeface="Times New Roman" pitchFamily="18" charset="0"/>
                          <a:cs typeface="Times New Roman" pitchFamily="18" charset="0"/>
                        </a:rPr>
                        <a:t>Tổng</a:t>
                      </a:r>
                      <a:r>
                        <a:rPr lang="en-US" sz="2200" baseline="0" dirty="0" smtClean="0">
                          <a:latin typeface="Times New Roman" pitchFamily="18" charset="0"/>
                          <a:cs typeface="Times New Roman" pitchFamily="18" charset="0"/>
                        </a:rPr>
                        <a:t> </a:t>
                      </a:r>
                      <a:r>
                        <a:rPr lang="en-US" sz="2200" baseline="0" dirty="0" err="1" smtClean="0">
                          <a:latin typeface="Times New Roman" pitchFamily="18" charset="0"/>
                          <a:cs typeface="Times New Roman" pitchFamily="18" charset="0"/>
                        </a:rPr>
                        <a:t>lợi</a:t>
                      </a:r>
                      <a:r>
                        <a:rPr lang="en-US" sz="2200" baseline="0" dirty="0" smtClean="0">
                          <a:latin typeface="Times New Roman" pitchFamily="18" charset="0"/>
                          <a:cs typeface="Times New Roman" pitchFamily="18" charset="0"/>
                        </a:rPr>
                        <a:t> </a:t>
                      </a:r>
                      <a:r>
                        <a:rPr lang="en-US" sz="2200" baseline="0" dirty="0" err="1" smtClean="0">
                          <a:latin typeface="Times New Roman" pitchFamily="18" charset="0"/>
                          <a:cs typeface="Times New Roman" pitchFamily="18" charset="0"/>
                        </a:rPr>
                        <a:t>ích</a:t>
                      </a:r>
                      <a:endParaRPr lang="en-US" sz="2200" dirty="0">
                        <a:latin typeface="Times New Roman" pitchFamily="18" charset="0"/>
                        <a:cs typeface="Times New Roman" pitchFamily="18" charset="0"/>
                      </a:endParaRPr>
                    </a:p>
                  </a:txBody>
                  <a:tcPr marL="68580" marR="68580"/>
                </a:tc>
                <a:tc>
                  <a:txBody>
                    <a:bodyPr/>
                    <a:lstStyle/>
                    <a:p>
                      <a:pPr algn="ctr"/>
                      <a:r>
                        <a:rPr lang="en-US" sz="2200" dirty="0" err="1" smtClean="0">
                          <a:latin typeface="Times New Roman" pitchFamily="18" charset="0"/>
                          <a:cs typeface="Times New Roman" pitchFamily="18" charset="0"/>
                        </a:rPr>
                        <a:t>Lợi</a:t>
                      </a:r>
                      <a:r>
                        <a:rPr lang="en-US" sz="2200" baseline="0" dirty="0" smtClean="0">
                          <a:latin typeface="Times New Roman" pitchFamily="18" charset="0"/>
                          <a:cs typeface="Times New Roman" pitchFamily="18" charset="0"/>
                        </a:rPr>
                        <a:t> </a:t>
                      </a:r>
                      <a:r>
                        <a:rPr lang="en-US" sz="2200" baseline="0" dirty="0" err="1" smtClean="0">
                          <a:latin typeface="Times New Roman" pitchFamily="18" charset="0"/>
                          <a:cs typeface="Times New Roman" pitchFamily="18" charset="0"/>
                        </a:rPr>
                        <a:t>ích</a:t>
                      </a:r>
                      <a:r>
                        <a:rPr lang="en-US" sz="2200" baseline="0" dirty="0" smtClean="0">
                          <a:latin typeface="Times New Roman" pitchFamily="18" charset="0"/>
                          <a:cs typeface="Times New Roman" pitchFamily="18" charset="0"/>
                        </a:rPr>
                        <a:t> </a:t>
                      </a:r>
                      <a:r>
                        <a:rPr lang="en-US" sz="2200" baseline="0" dirty="0" err="1" smtClean="0">
                          <a:latin typeface="Times New Roman" pitchFamily="18" charset="0"/>
                          <a:cs typeface="Times New Roman" pitchFamily="18" charset="0"/>
                        </a:rPr>
                        <a:t>ròng</a:t>
                      </a:r>
                      <a:endParaRPr lang="en-US" sz="2200" dirty="0">
                        <a:latin typeface="Times New Roman" pitchFamily="18" charset="0"/>
                        <a:cs typeface="Times New Roman" pitchFamily="18" charset="0"/>
                      </a:endParaRPr>
                    </a:p>
                  </a:txBody>
                  <a:tcPr marL="68580" marR="68580"/>
                </a:tc>
                <a:tc>
                  <a:txBody>
                    <a:bodyPr/>
                    <a:lstStyle/>
                    <a:p>
                      <a:pPr algn="ctr"/>
                      <a:r>
                        <a:rPr lang="en-US" sz="2200" dirty="0" smtClean="0">
                          <a:latin typeface="Times New Roman" pitchFamily="18" charset="0"/>
                          <a:cs typeface="Times New Roman" pitchFamily="18" charset="0"/>
                        </a:rPr>
                        <a:t>Thu </a:t>
                      </a:r>
                      <a:r>
                        <a:rPr lang="en-US" sz="2200" dirty="0" err="1" smtClean="0">
                          <a:latin typeface="Times New Roman" pitchFamily="18" charset="0"/>
                          <a:cs typeface="Times New Roman" pitchFamily="18" charset="0"/>
                        </a:rPr>
                        <a:t>nhập</a:t>
                      </a:r>
                      <a:r>
                        <a:rPr lang="en-US" sz="2200" baseline="0" dirty="0" smtClean="0">
                          <a:latin typeface="Times New Roman" pitchFamily="18" charset="0"/>
                          <a:cs typeface="Times New Roman" pitchFamily="18" charset="0"/>
                        </a:rPr>
                        <a:t> </a:t>
                      </a:r>
                      <a:r>
                        <a:rPr lang="en-US" sz="2200" baseline="0" dirty="0" err="1" smtClean="0">
                          <a:latin typeface="Times New Roman" pitchFamily="18" charset="0"/>
                          <a:cs typeface="Times New Roman" pitchFamily="18" charset="0"/>
                        </a:rPr>
                        <a:t>thấp</a:t>
                      </a:r>
                      <a:endParaRPr lang="en-US" sz="2200" dirty="0">
                        <a:latin typeface="Times New Roman" pitchFamily="18" charset="0"/>
                        <a:cs typeface="Times New Roman" pitchFamily="18" charset="0"/>
                      </a:endParaRPr>
                    </a:p>
                  </a:txBody>
                  <a:tcPr marL="68580" marR="68580"/>
                </a:tc>
                <a:tc>
                  <a:txBody>
                    <a:bodyPr/>
                    <a:lstStyle/>
                    <a:p>
                      <a:pPr algn="ctr"/>
                      <a:r>
                        <a:rPr lang="en-US" sz="2200" dirty="0" smtClean="0">
                          <a:latin typeface="Times New Roman" pitchFamily="18" charset="0"/>
                          <a:cs typeface="Times New Roman" pitchFamily="18" charset="0"/>
                        </a:rPr>
                        <a:t>Thu nhập</a:t>
                      </a:r>
                      <a:r>
                        <a:rPr lang="en-US" sz="2200" baseline="0" dirty="0" smtClean="0">
                          <a:latin typeface="Times New Roman" pitchFamily="18" charset="0"/>
                          <a:cs typeface="Times New Roman" pitchFamily="18" charset="0"/>
                        </a:rPr>
                        <a:t> cao</a:t>
                      </a:r>
                      <a:endParaRPr lang="en-US" sz="2200" dirty="0">
                        <a:latin typeface="Times New Roman" pitchFamily="18" charset="0"/>
                        <a:cs typeface="Times New Roman" pitchFamily="18" charset="0"/>
                      </a:endParaRPr>
                    </a:p>
                  </a:txBody>
                  <a:tcPr marL="68580" marR="68580"/>
                </a:tc>
              </a:tr>
              <a:tr h="578843">
                <a:tc>
                  <a:txBody>
                    <a:bodyPr/>
                    <a:lstStyle/>
                    <a:p>
                      <a:pPr algn="ctr"/>
                      <a:r>
                        <a:rPr lang="en-US" sz="2000" dirty="0" smtClean="0">
                          <a:solidFill>
                            <a:schemeClr val="tx1"/>
                          </a:solidFill>
                        </a:rPr>
                        <a:t>A</a:t>
                      </a:r>
                      <a:endParaRPr lang="en-US" sz="2000" dirty="0">
                        <a:solidFill>
                          <a:schemeClr val="tx1"/>
                        </a:solidFill>
                      </a:endParaRPr>
                    </a:p>
                  </a:txBody>
                  <a:tcPr marL="68580" marR="68580"/>
                </a:tc>
                <a:tc>
                  <a:txBody>
                    <a:bodyPr/>
                    <a:lstStyle/>
                    <a:p>
                      <a:pPr algn="ctr"/>
                      <a:r>
                        <a:rPr lang="en-US" sz="2000" dirty="0" smtClean="0"/>
                        <a:t>50</a:t>
                      </a:r>
                      <a:endParaRPr lang="en-US" sz="2000" dirty="0"/>
                    </a:p>
                  </a:txBody>
                  <a:tcPr marL="68580" marR="68580"/>
                </a:tc>
                <a:tc>
                  <a:txBody>
                    <a:bodyPr/>
                    <a:lstStyle/>
                    <a:p>
                      <a:pPr algn="ctr"/>
                      <a:r>
                        <a:rPr lang="en-US" sz="2000" dirty="0" smtClean="0"/>
                        <a:t>100</a:t>
                      </a:r>
                      <a:endParaRPr lang="en-US" sz="2000" dirty="0"/>
                    </a:p>
                  </a:txBody>
                  <a:tcPr marL="68580" marR="68580"/>
                </a:tc>
                <a:tc>
                  <a:txBody>
                    <a:bodyPr/>
                    <a:lstStyle/>
                    <a:p>
                      <a:pPr algn="ctr"/>
                      <a:r>
                        <a:rPr lang="en-US" sz="2000" dirty="0" smtClean="0"/>
                        <a:t>50</a:t>
                      </a:r>
                      <a:endParaRPr lang="en-US" sz="2000" dirty="0"/>
                    </a:p>
                  </a:txBody>
                  <a:tcPr marL="68580" marR="68580"/>
                </a:tc>
                <a:tc>
                  <a:txBody>
                    <a:bodyPr/>
                    <a:lstStyle/>
                    <a:p>
                      <a:pPr algn="ctr"/>
                      <a:r>
                        <a:rPr lang="en-US" sz="2000" dirty="0" smtClean="0"/>
                        <a:t>25</a:t>
                      </a:r>
                      <a:endParaRPr lang="en-US" sz="2000" dirty="0"/>
                    </a:p>
                  </a:txBody>
                  <a:tcPr marL="68580" marR="68580"/>
                </a:tc>
                <a:tc>
                  <a:txBody>
                    <a:bodyPr/>
                    <a:lstStyle/>
                    <a:p>
                      <a:pPr algn="ctr"/>
                      <a:r>
                        <a:rPr lang="en-US" sz="2000" dirty="0" smtClean="0"/>
                        <a:t>25</a:t>
                      </a:r>
                      <a:endParaRPr lang="en-US" sz="2000" dirty="0"/>
                    </a:p>
                  </a:txBody>
                  <a:tcPr marL="68580" marR="68580"/>
                </a:tc>
              </a:tr>
              <a:tr h="578843">
                <a:tc>
                  <a:txBody>
                    <a:bodyPr/>
                    <a:lstStyle/>
                    <a:p>
                      <a:pPr algn="ctr"/>
                      <a:r>
                        <a:rPr lang="en-US" sz="2000" dirty="0" smtClean="0">
                          <a:solidFill>
                            <a:schemeClr val="tx1"/>
                          </a:solidFill>
                        </a:rPr>
                        <a:t>B</a:t>
                      </a:r>
                      <a:endParaRPr lang="en-US" sz="2000" dirty="0">
                        <a:solidFill>
                          <a:schemeClr val="tx1"/>
                        </a:solidFill>
                      </a:endParaRPr>
                    </a:p>
                  </a:txBody>
                  <a:tcPr marL="68580" marR="68580"/>
                </a:tc>
                <a:tc>
                  <a:txBody>
                    <a:bodyPr/>
                    <a:lstStyle/>
                    <a:p>
                      <a:pPr algn="ctr"/>
                      <a:r>
                        <a:rPr lang="en-US" sz="2000" dirty="0" smtClean="0"/>
                        <a:t>50</a:t>
                      </a:r>
                      <a:endParaRPr lang="en-US" sz="2000" dirty="0"/>
                    </a:p>
                  </a:txBody>
                  <a:tcPr marL="68580" marR="68580"/>
                </a:tc>
                <a:tc>
                  <a:txBody>
                    <a:bodyPr/>
                    <a:lstStyle/>
                    <a:p>
                      <a:pPr algn="ctr"/>
                      <a:r>
                        <a:rPr lang="en-US" sz="2000" dirty="0" smtClean="0"/>
                        <a:t>100</a:t>
                      </a:r>
                      <a:endParaRPr lang="en-US" sz="2000" dirty="0"/>
                    </a:p>
                  </a:txBody>
                  <a:tcPr marL="68580" marR="68580"/>
                </a:tc>
                <a:tc>
                  <a:txBody>
                    <a:bodyPr/>
                    <a:lstStyle/>
                    <a:p>
                      <a:pPr algn="ctr"/>
                      <a:r>
                        <a:rPr lang="en-US" sz="2000" dirty="0" smtClean="0"/>
                        <a:t>50</a:t>
                      </a:r>
                      <a:endParaRPr lang="en-US" sz="2000" dirty="0"/>
                    </a:p>
                  </a:txBody>
                  <a:tcPr marL="68580" marR="68580"/>
                </a:tc>
                <a:tc>
                  <a:txBody>
                    <a:bodyPr/>
                    <a:lstStyle/>
                    <a:p>
                      <a:pPr algn="ctr"/>
                      <a:r>
                        <a:rPr lang="en-US" sz="2000" dirty="0" smtClean="0"/>
                        <a:t>30</a:t>
                      </a:r>
                      <a:endParaRPr lang="en-US" sz="2000" dirty="0"/>
                    </a:p>
                  </a:txBody>
                  <a:tcPr marL="68580" marR="68580"/>
                </a:tc>
                <a:tc>
                  <a:txBody>
                    <a:bodyPr/>
                    <a:lstStyle/>
                    <a:p>
                      <a:pPr algn="ctr"/>
                      <a:r>
                        <a:rPr lang="en-US" sz="2000" dirty="0" smtClean="0"/>
                        <a:t>30</a:t>
                      </a:r>
                      <a:endParaRPr lang="en-US" sz="2000" dirty="0"/>
                    </a:p>
                  </a:txBody>
                  <a:tcPr marL="68580" marR="68580"/>
                </a:tc>
              </a:tr>
              <a:tr h="578843">
                <a:tc>
                  <a:txBody>
                    <a:bodyPr/>
                    <a:lstStyle/>
                    <a:p>
                      <a:pPr algn="ctr"/>
                      <a:r>
                        <a:rPr lang="en-US" sz="2000" dirty="0" smtClean="0"/>
                        <a:t>C</a:t>
                      </a:r>
                      <a:endParaRPr lang="en-US" sz="2000" dirty="0"/>
                    </a:p>
                  </a:txBody>
                  <a:tcPr marL="68580" marR="68580"/>
                </a:tc>
                <a:tc>
                  <a:txBody>
                    <a:bodyPr/>
                    <a:lstStyle/>
                    <a:p>
                      <a:pPr algn="ctr"/>
                      <a:r>
                        <a:rPr lang="en-US" sz="2000" dirty="0" smtClean="0"/>
                        <a:t>50</a:t>
                      </a:r>
                      <a:endParaRPr lang="en-US" sz="2000" dirty="0"/>
                    </a:p>
                  </a:txBody>
                  <a:tcPr marL="68580" marR="68580"/>
                </a:tc>
                <a:tc>
                  <a:txBody>
                    <a:bodyPr/>
                    <a:lstStyle/>
                    <a:p>
                      <a:pPr algn="ctr"/>
                      <a:r>
                        <a:rPr lang="en-US" sz="2000" dirty="0" smtClean="0"/>
                        <a:t>140</a:t>
                      </a:r>
                      <a:endParaRPr lang="en-US" sz="2000" dirty="0"/>
                    </a:p>
                  </a:txBody>
                  <a:tcPr marL="68580" marR="68580"/>
                </a:tc>
                <a:tc>
                  <a:txBody>
                    <a:bodyPr/>
                    <a:lstStyle/>
                    <a:p>
                      <a:pPr algn="ctr"/>
                      <a:r>
                        <a:rPr lang="en-US" sz="2000" dirty="0" smtClean="0"/>
                        <a:t>90</a:t>
                      </a:r>
                      <a:endParaRPr lang="en-US" sz="2000" dirty="0"/>
                    </a:p>
                  </a:txBody>
                  <a:tcPr marL="68580" marR="68580"/>
                </a:tc>
                <a:tc>
                  <a:txBody>
                    <a:bodyPr/>
                    <a:lstStyle/>
                    <a:p>
                      <a:pPr algn="ctr"/>
                      <a:r>
                        <a:rPr lang="en-US" sz="2000" dirty="0" smtClean="0"/>
                        <a:t>20</a:t>
                      </a:r>
                      <a:endParaRPr lang="en-US" sz="2000" dirty="0"/>
                    </a:p>
                  </a:txBody>
                  <a:tcPr marL="68580" marR="68580"/>
                </a:tc>
                <a:tc>
                  <a:txBody>
                    <a:bodyPr/>
                    <a:lstStyle/>
                    <a:p>
                      <a:pPr algn="ctr"/>
                      <a:r>
                        <a:rPr lang="en-US" sz="2000" dirty="0" smtClean="0"/>
                        <a:t>70</a:t>
                      </a:r>
                      <a:endParaRPr lang="en-US" sz="2000" dirty="0"/>
                    </a:p>
                  </a:txBody>
                  <a:tcPr marL="68580" marR="68580"/>
                </a:tc>
              </a:tr>
              <a:tr h="578843">
                <a:tc>
                  <a:txBody>
                    <a:bodyPr/>
                    <a:lstStyle/>
                    <a:p>
                      <a:pPr algn="ctr"/>
                      <a:r>
                        <a:rPr lang="en-US" sz="2000" dirty="0" smtClean="0"/>
                        <a:t>D</a:t>
                      </a:r>
                      <a:endParaRPr lang="en-US" sz="2000" dirty="0"/>
                    </a:p>
                  </a:txBody>
                  <a:tcPr marL="68580" marR="68580"/>
                </a:tc>
                <a:tc>
                  <a:txBody>
                    <a:bodyPr/>
                    <a:lstStyle/>
                    <a:p>
                      <a:pPr algn="ctr"/>
                      <a:r>
                        <a:rPr lang="en-US" sz="2000" dirty="0" smtClean="0"/>
                        <a:t>50</a:t>
                      </a:r>
                      <a:endParaRPr lang="en-US" sz="2000" dirty="0"/>
                    </a:p>
                  </a:txBody>
                  <a:tcPr marL="68580" marR="68580"/>
                </a:tc>
                <a:tc>
                  <a:txBody>
                    <a:bodyPr/>
                    <a:lstStyle/>
                    <a:p>
                      <a:pPr algn="ctr"/>
                      <a:r>
                        <a:rPr lang="en-US" sz="2000" dirty="0" smtClean="0"/>
                        <a:t>140</a:t>
                      </a:r>
                      <a:endParaRPr lang="en-US" sz="2000" dirty="0"/>
                    </a:p>
                  </a:txBody>
                  <a:tcPr marL="68580" marR="68580"/>
                </a:tc>
                <a:tc>
                  <a:txBody>
                    <a:bodyPr/>
                    <a:lstStyle/>
                    <a:p>
                      <a:pPr algn="ctr"/>
                      <a:r>
                        <a:rPr lang="en-US" sz="2000" dirty="0" smtClean="0"/>
                        <a:t>90</a:t>
                      </a:r>
                      <a:endParaRPr lang="en-US" sz="2000" dirty="0"/>
                    </a:p>
                  </a:txBody>
                  <a:tcPr marL="68580" marR="68580"/>
                </a:tc>
                <a:tc>
                  <a:txBody>
                    <a:bodyPr/>
                    <a:lstStyle/>
                    <a:p>
                      <a:pPr algn="ctr"/>
                      <a:r>
                        <a:rPr lang="en-US" sz="2000" dirty="0" smtClean="0"/>
                        <a:t>40</a:t>
                      </a:r>
                      <a:endParaRPr lang="en-US" sz="2000" dirty="0"/>
                    </a:p>
                  </a:txBody>
                  <a:tcPr marL="68580" marR="68580"/>
                </a:tc>
                <a:tc>
                  <a:txBody>
                    <a:bodyPr/>
                    <a:lstStyle/>
                    <a:p>
                      <a:pPr algn="ctr"/>
                      <a:r>
                        <a:rPr lang="en-US" sz="2000" dirty="0" smtClean="0"/>
                        <a:t>50</a:t>
                      </a:r>
                      <a:endParaRPr lang="en-US" sz="2000" dirty="0"/>
                    </a:p>
                  </a:txBody>
                  <a:tcPr marL="68580" marR="68580"/>
                </a:tc>
              </a:tr>
            </a:tbl>
          </a:graphicData>
        </a:graphic>
      </p:graphicFrame>
      <p:sp>
        <p:nvSpPr>
          <p:cNvPr id="5" name="Rectangle 4"/>
          <p:cNvSpPr/>
          <p:nvPr/>
        </p:nvSpPr>
        <p:spPr>
          <a:xfrm>
            <a:off x="381000" y="5410200"/>
            <a:ext cx="8548351" cy="954107"/>
          </a:xfrm>
          <a:prstGeom prst="rect">
            <a:avLst/>
          </a:prstGeom>
        </p:spPr>
        <p:txBody>
          <a:bodyPr wrap="square">
            <a:spAutoFit/>
          </a:bodyPr>
          <a:lstStyle/>
          <a:p>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chi </a:t>
            </a:r>
            <a:r>
              <a:rPr lang="en-US" sz="2800" dirty="0" err="1" smtClean="0">
                <a:latin typeface="Times New Roman" panose="02020603050405020304" pitchFamily="18" charset="0"/>
                <a:cs typeface="Times New Roman" panose="02020603050405020304" pitchFamily="18" charset="0"/>
              </a:rPr>
              <a:t>phí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lợi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ích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kiểm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soát</a:t>
            </a:r>
            <a:r>
              <a:rPr lang="en-US" sz="2800" dirty="0" smtClean="0">
                <a:latin typeface="Times New Roman" panose="02020603050405020304" pitchFamily="18" charset="0"/>
                <a:cs typeface="Times New Roman" panose="02020603050405020304" pitchFamily="18" charset="0"/>
              </a:rPr>
              <a:t> ô </a:t>
            </a:r>
            <a:r>
              <a:rPr lang="en-US" sz="2800" dirty="0" err="1" smtClean="0">
                <a:latin typeface="Times New Roman" panose="02020603050405020304" pitchFamily="18" charset="0"/>
                <a:cs typeface="Times New Roman" panose="02020603050405020304" pitchFamily="18" charset="0"/>
              </a:rPr>
              <a:t>nhiễm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vùng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đó</a:t>
            </a:r>
            <a:endParaRPr lang="en-US" sz="2800" dirty="0">
              <a:latin typeface="Times New Roman" panose="02020603050405020304" pitchFamily="18" charset="0"/>
              <a:cs typeface="Times New Roman" panose="02020603050405020304" pitchFamily="18" charset="0"/>
            </a:endParaRPr>
          </a:p>
        </p:txBody>
      </p:sp>
      <p:sp>
        <p:nvSpPr>
          <p:cNvPr id="3" name="Oval 2"/>
          <p:cNvSpPr/>
          <p:nvPr/>
        </p:nvSpPr>
        <p:spPr>
          <a:xfrm>
            <a:off x="665328" y="2759826"/>
            <a:ext cx="910988" cy="4503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665328" y="3392958"/>
            <a:ext cx="910988" cy="4503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5005316" y="2759826"/>
            <a:ext cx="859809" cy="541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50</a:t>
            </a:r>
            <a:endParaRPr lang="en-US" dirty="0"/>
          </a:p>
        </p:txBody>
      </p:sp>
      <p:sp>
        <p:nvSpPr>
          <p:cNvPr id="9" name="Oval 8"/>
          <p:cNvSpPr/>
          <p:nvPr/>
        </p:nvSpPr>
        <p:spPr>
          <a:xfrm>
            <a:off x="5010434" y="3356172"/>
            <a:ext cx="854691" cy="487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50</a:t>
            </a:r>
            <a:endParaRPr lang="en-US" dirty="0"/>
          </a:p>
        </p:txBody>
      </p:sp>
      <p:sp>
        <p:nvSpPr>
          <p:cNvPr id="13" name="Right Arrow 12"/>
          <p:cNvSpPr/>
          <p:nvPr/>
        </p:nvSpPr>
        <p:spPr>
          <a:xfrm>
            <a:off x="4882487" y="3774505"/>
            <a:ext cx="3828197" cy="17108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854690" y="3424999"/>
            <a:ext cx="578325" cy="349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5" name="Rectangle 14"/>
          <p:cNvSpPr/>
          <p:nvPr/>
        </p:nvSpPr>
        <p:spPr>
          <a:xfrm>
            <a:off x="854690" y="3957079"/>
            <a:ext cx="578325" cy="462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8" name="Rectangle 17"/>
          <p:cNvSpPr/>
          <p:nvPr/>
        </p:nvSpPr>
        <p:spPr>
          <a:xfrm>
            <a:off x="5210032" y="3356172"/>
            <a:ext cx="450377" cy="466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50</a:t>
            </a:r>
            <a:endParaRPr lang="en-US" dirty="0"/>
          </a:p>
        </p:txBody>
      </p:sp>
      <p:sp>
        <p:nvSpPr>
          <p:cNvPr id="19" name="Rectangle 18"/>
          <p:cNvSpPr/>
          <p:nvPr/>
        </p:nvSpPr>
        <p:spPr>
          <a:xfrm>
            <a:off x="5210032" y="3957079"/>
            <a:ext cx="450377" cy="462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90</a:t>
            </a:r>
            <a:endParaRPr lang="en-US" dirty="0"/>
          </a:p>
        </p:txBody>
      </p:sp>
      <p:sp>
        <p:nvSpPr>
          <p:cNvPr id="22" name="Right Arrow 21"/>
          <p:cNvSpPr/>
          <p:nvPr/>
        </p:nvSpPr>
        <p:spPr>
          <a:xfrm>
            <a:off x="7185547" y="4023062"/>
            <a:ext cx="644857" cy="28660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6525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inVertic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arn(inVertical)">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inVertical)">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barn(inVertical)">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1000"/>
                                        <p:tgtEl>
                                          <p:spTgt spid="14"/>
                                        </p:tgtEl>
                                      </p:cBhvr>
                                    </p:animEffect>
                                    <p:anim calcmode="lin" valueType="num">
                                      <p:cBhvr>
                                        <p:cTn id="46" dur="1000" fill="hold"/>
                                        <p:tgtEl>
                                          <p:spTgt spid="14"/>
                                        </p:tgtEl>
                                        <p:attrNameLst>
                                          <p:attrName>ppt_x</p:attrName>
                                        </p:attrNameLst>
                                      </p:cBhvr>
                                      <p:tavLst>
                                        <p:tav tm="0">
                                          <p:val>
                                            <p:strVal val="#ppt_x"/>
                                          </p:val>
                                        </p:tav>
                                        <p:tav tm="100000">
                                          <p:val>
                                            <p:strVal val="#ppt_x"/>
                                          </p:val>
                                        </p:tav>
                                      </p:tavLst>
                                    </p:anim>
                                    <p:anim calcmode="lin" valueType="num">
                                      <p:cBhvr>
                                        <p:cTn id="4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1000"/>
                                        <p:tgtEl>
                                          <p:spTgt spid="19"/>
                                        </p:tgtEl>
                                      </p:cBhvr>
                                    </p:animEffect>
                                    <p:anim calcmode="lin" valueType="num">
                                      <p:cBhvr>
                                        <p:cTn id="60" dur="1000" fill="hold"/>
                                        <p:tgtEl>
                                          <p:spTgt spid="19"/>
                                        </p:tgtEl>
                                        <p:attrNameLst>
                                          <p:attrName>ppt_x</p:attrName>
                                        </p:attrNameLst>
                                      </p:cBhvr>
                                      <p:tavLst>
                                        <p:tav tm="0">
                                          <p:val>
                                            <p:strVal val="#ppt_x"/>
                                          </p:val>
                                        </p:tav>
                                        <p:tav tm="100000">
                                          <p:val>
                                            <p:strVal val="#ppt_x"/>
                                          </p:val>
                                        </p:tav>
                                      </p:tavLst>
                                    </p:anim>
                                    <p:anim calcmode="lin" valueType="num">
                                      <p:cBhvr>
                                        <p:cTn id="6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1000"/>
                                        <p:tgtEl>
                                          <p:spTgt spid="18"/>
                                        </p:tgtEl>
                                      </p:cBhvr>
                                    </p:animEffect>
                                    <p:anim calcmode="lin" valueType="num">
                                      <p:cBhvr>
                                        <p:cTn id="67" dur="1000" fill="hold"/>
                                        <p:tgtEl>
                                          <p:spTgt spid="18"/>
                                        </p:tgtEl>
                                        <p:attrNameLst>
                                          <p:attrName>ppt_x</p:attrName>
                                        </p:attrNameLst>
                                      </p:cBhvr>
                                      <p:tavLst>
                                        <p:tav tm="0">
                                          <p:val>
                                            <p:strVal val="#ppt_x"/>
                                          </p:val>
                                        </p:tav>
                                        <p:tav tm="100000">
                                          <p:val>
                                            <p:strVal val="#ppt_x"/>
                                          </p:val>
                                        </p:tav>
                                      </p:tavLst>
                                    </p:anim>
                                    <p:anim calcmode="lin" valueType="num">
                                      <p:cBhvr>
                                        <p:cTn id="6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barn(inVertical)">
                                      <p:cBhvr>
                                        <p:cTn id="7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7" grpId="0" animBg="1"/>
      <p:bldP spid="8" grpId="0" animBg="1"/>
      <p:bldP spid="9" grpId="0" animBg="1"/>
      <p:bldP spid="13" grpId="0" animBg="1"/>
      <p:bldP spid="14" grpId="0" animBg="1"/>
      <p:bldP spid="15" grpId="0" animBg="1"/>
      <p:bldP spid="18" grpId="0" animBg="1"/>
      <p:bldP spid="19"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28600"/>
            <a:ext cx="3276600" cy="1213017"/>
          </a:xfrm>
        </p:spPr>
        <p:txBody>
          <a:bodyPr/>
          <a:lstStyle/>
          <a:p>
            <a:r>
              <a:rPr lang="en-US" sz="3600" b="1" dirty="0" smtClean="0">
                <a:latin typeface="Times New Roman" pitchFamily="18" charset="0"/>
                <a:cs typeface="Times New Roman" pitchFamily="18" charset="0"/>
              </a:rPr>
              <a:t>CÔNG BẰNG</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733800" y="2133600"/>
            <a:ext cx="4822493" cy="3592773"/>
          </a:xfrm>
        </p:spPr>
        <p:txBody>
          <a:bodyPr>
            <a:normAutofit/>
          </a:bodyPr>
          <a:lstStyle/>
          <a:p>
            <a:pPr marL="0" indent="0" algn="ctr">
              <a:buNone/>
            </a:pPr>
            <a:endParaRPr lang="en-US" sz="3600" dirty="0" smtClean="0">
              <a:latin typeface="Times New Roman" panose="02020603050405020304" pitchFamily="18" charset="0"/>
              <a:cs typeface="Times New Roman" panose="02020603050405020304" pitchFamily="18" charset="0"/>
            </a:endParaRPr>
          </a:p>
          <a:p>
            <a:pPr marL="0" indent="0" algn="ctr">
              <a:buNone/>
            </a:pPr>
            <a:r>
              <a:rPr lang="en-US" sz="3200" dirty="0" err="1" smtClean="0">
                <a:latin typeface="Times New Roman" pitchFamily="18" charset="0"/>
                <a:cs typeface="Times New Roman" pitchFamily="18" charset="0"/>
              </a:rPr>
              <a:t>Cần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phải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nhấn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mạnh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như</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thế</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nào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về</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động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phân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phối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chính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sách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môi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trường</a:t>
            </a:r>
            <a:r>
              <a:rPr lang="en-US" sz="3200" dirty="0" smtClean="0">
                <a:latin typeface="Times New Roman" pitchFamily="18" charset="0"/>
                <a:cs typeface="Times New Roman" pitchFamily="18" charset="0"/>
              </a:rPr>
              <a:t> so </a:t>
            </a:r>
            <a:r>
              <a:rPr lang="en-US" sz="3200" dirty="0" err="1" smtClean="0">
                <a:latin typeface="Times New Roman" pitchFamily="18" charset="0"/>
                <a:cs typeface="Times New Roman" pitchFamily="18" charset="0"/>
              </a:rPr>
              <a:t>với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khía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cạnh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khác</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a:p>
            <a:pPr marL="0" indent="0" algn="ctr">
              <a:buNone/>
            </a:pPr>
            <a:endParaRPr lang="en-US" sz="3600" dirty="0" smtClean="0">
              <a:latin typeface="Times New Roman" panose="02020603050405020304" pitchFamily="18" charset="0"/>
              <a:cs typeface="Times New Roman" panose="02020603050405020304" pitchFamily="18" charset="0"/>
            </a:endParaRPr>
          </a:p>
          <a:p>
            <a:pPr marL="0" indent="0" algn="ctr">
              <a:buNone/>
            </a:pPr>
            <a:endParaRPr lang="en-US" sz="3600" dirty="0">
              <a:latin typeface="Times New Roman" panose="02020603050405020304" pitchFamily="18" charset="0"/>
              <a:cs typeface="Times New Roman" panose="02020603050405020304" pitchFamily="18" charset="0"/>
            </a:endParaRPr>
          </a:p>
          <a:p>
            <a:pPr marL="0" indent="0" algn="ctr">
              <a:buNone/>
            </a:pPr>
            <a:endParaRPr lang="en-US" sz="3600" dirty="0" smtClean="0">
              <a:latin typeface="Times New Roman" panose="02020603050405020304" pitchFamily="18" charset="0"/>
              <a:cs typeface="Times New Roman" panose="02020603050405020304" pitchFamily="18" charset="0"/>
            </a:endParaRPr>
          </a:p>
          <a:p>
            <a:pPr marL="0" indent="0" algn="ctr">
              <a:buNone/>
            </a:pPr>
            <a:endParaRPr lang="en-US" sz="3600" dirty="0">
              <a:latin typeface="Times New Roman" panose="02020603050405020304" pitchFamily="18" charset="0"/>
              <a:cs typeface="Times New Roman" panose="02020603050405020304" pitchFamily="18" charset="0"/>
            </a:endParaRPr>
          </a:p>
          <a:p>
            <a:pPr marL="0" indent="0" algn="ctr">
              <a:buNone/>
            </a:pPr>
            <a:endParaRPr lang="en-US" sz="3600" dirty="0" smtClean="0">
              <a:latin typeface="Times New Roman" panose="02020603050405020304" pitchFamily="18" charset="0"/>
              <a:cs typeface="Times New Roman" panose="02020603050405020304" pitchFamily="18" charset="0"/>
            </a:endParaRPr>
          </a:p>
          <a:p>
            <a:pPr marL="0" indent="0" algn="ctr">
              <a:buNone/>
            </a:pPr>
            <a:endParaRPr lang="en-US" sz="3600" dirty="0">
              <a:latin typeface="Times New Roman" panose="02020603050405020304" pitchFamily="18" charset="0"/>
              <a:cs typeface="Times New Roman" panose="02020603050405020304" pitchFamily="18" charset="0"/>
            </a:endParaRPr>
          </a:p>
        </p:txBody>
      </p:sp>
      <p:sp>
        <p:nvSpPr>
          <p:cNvPr id="4" name="Cloud 3"/>
          <p:cNvSpPr/>
          <p:nvPr/>
        </p:nvSpPr>
        <p:spPr>
          <a:xfrm>
            <a:off x="818866" y="2470245"/>
            <a:ext cx="2610134" cy="248389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latin typeface="Times New Roman" panose="02020603050405020304" pitchFamily="18" charset="0"/>
                <a:cs typeface="Times New Roman" panose="02020603050405020304" pitchFamily="18" charset="0"/>
              </a:rPr>
              <a:t>???</a:t>
            </a:r>
            <a:endParaRPr 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16081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28600"/>
            <a:ext cx="3352800" cy="1325563"/>
          </a:xfrm>
        </p:spPr>
        <p:txBody>
          <a:bodyPr/>
          <a:lstStyle/>
          <a:p>
            <a:r>
              <a:rPr lang="en-US" sz="3600" b="1" dirty="0" smtClean="0">
                <a:latin typeface="Times New Roman" pitchFamily="18" charset="0"/>
                <a:cs typeface="Times New Roman" pitchFamily="18" charset="0"/>
              </a:rPr>
              <a:t>CÔNG BẰNG</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733265"/>
            <a:ext cx="8382000" cy="4967787"/>
          </a:xfrm>
        </p:spPr>
        <p:txBody>
          <a:bodyPr>
            <a:normAutofit fontScale="70000" lnSpcReduction="20000"/>
          </a:bodyPr>
          <a:lstStyle/>
          <a:p>
            <a:r>
              <a:rPr lang="en-US" sz="4300" dirty="0" err="1" smtClean="0">
                <a:latin typeface="Times New Roman" pitchFamily="18" charset="0"/>
                <a:cs typeface="Times New Roman" pitchFamily="18" charset="0"/>
              </a:rPr>
              <a:t>Có</a:t>
            </a:r>
            <a:r>
              <a:rPr lang="en-US" sz="4300" dirty="0" smtClean="0">
                <a:latin typeface="Times New Roman" pitchFamily="18" charset="0"/>
                <a:cs typeface="Times New Roman" pitchFamily="18" charset="0"/>
              </a:rPr>
              <a:t> </a:t>
            </a:r>
            <a:r>
              <a:rPr lang="en-US" sz="4300" dirty="0" err="1" smtClean="0">
                <a:latin typeface="Times New Roman" pitchFamily="18" charset="0"/>
                <a:cs typeface="Times New Roman" pitchFamily="18" charset="0"/>
              </a:rPr>
              <a:t>tranh</a:t>
            </a:r>
            <a:r>
              <a:rPr lang="en-US" sz="4300" dirty="0" smtClean="0">
                <a:latin typeface="Times New Roman" pitchFamily="18" charset="0"/>
                <a:cs typeface="Times New Roman" pitchFamily="18" charset="0"/>
              </a:rPr>
              <a:t> </a:t>
            </a:r>
            <a:r>
              <a:rPr lang="en-US" sz="4300" dirty="0" err="1" smtClean="0">
                <a:latin typeface="Times New Roman" pitchFamily="18" charset="0"/>
                <a:cs typeface="Times New Roman" pitchFamily="18" charset="0"/>
              </a:rPr>
              <a:t>luận</a:t>
            </a:r>
            <a:r>
              <a:rPr lang="en-US" sz="4300" dirty="0" smtClean="0">
                <a:latin typeface="Times New Roman" pitchFamily="18" charset="0"/>
                <a:cs typeface="Times New Roman" pitchFamily="18" charset="0"/>
              </a:rPr>
              <a:t> </a:t>
            </a:r>
            <a:r>
              <a:rPr lang="en-US" sz="4300" dirty="0" err="1" smtClean="0">
                <a:latin typeface="Times New Roman" pitchFamily="18" charset="0"/>
                <a:cs typeface="Times New Roman" pitchFamily="18" charset="0"/>
              </a:rPr>
              <a:t>cho</a:t>
            </a:r>
            <a:r>
              <a:rPr lang="en-US" sz="4300" dirty="0" smtClean="0">
                <a:latin typeface="Times New Roman" pitchFamily="18" charset="0"/>
                <a:cs typeface="Times New Roman" pitchFamily="18" charset="0"/>
              </a:rPr>
              <a:t> </a:t>
            </a:r>
            <a:r>
              <a:rPr lang="en-US" sz="4300" dirty="0" err="1" smtClean="0">
                <a:latin typeface="Times New Roman" pitchFamily="18" charset="0"/>
                <a:cs typeface="Times New Roman" pitchFamily="18" charset="0"/>
              </a:rPr>
              <a:t>rằng</a:t>
            </a:r>
            <a:r>
              <a:rPr lang="en-US" sz="4300" dirty="0" smtClean="0">
                <a:latin typeface="Times New Roman" pitchFamily="18" charset="0"/>
                <a:cs typeface="Times New Roman" pitchFamily="18" charset="0"/>
              </a:rPr>
              <a:t>:</a:t>
            </a:r>
          </a:p>
          <a:p>
            <a:pPr marL="0" indent="0">
              <a:buNone/>
            </a:pPr>
            <a:r>
              <a:rPr lang="vi-VN" sz="4300" dirty="0">
                <a:latin typeface="Times New Roman" pitchFamily="18" charset="0"/>
                <a:cs typeface="Times New Roman" pitchFamily="18" charset="0"/>
              </a:rPr>
              <a:t>suy thoái môi trường tràn lan, xã hội cần chú trọng chủ yếu vào những chính sách hiệu quả nhất – mang lại ảnh hưởng lớn nhất từ nguồn lực đã sử </a:t>
            </a:r>
            <a:r>
              <a:rPr lang="vi-VN" sz="4300" dirty="0" smtClean="0">
                <a:latin typeface="Times New Roman" pitchFamily="18" charset="0"/>
                <a:cs typeface="Times New Roman" pitchFamily="18" charset="0"/>
              </a:rPr>
              <a:t>dụng</a:t>
            </a:r>
            <a:r>
              <a:rPr lang="en-US" sz="4300" dirty="0" smtClean="0">
                <a:latin typeface="Times New Roman" pitchFamily="18" charset="0"/>
                <a:cs typeface="Times New Roman" pitchFamily="18" charset="0"/>
              </a:rPr>
              <a:t>.</a:t>
            </a:r>
          </a:p>
          <a:p>
            <a:r>
              <a:rPr lang="en-US" sz="4300" dirty="0" err="1" smtClean="0">
                <a:latin typeface="Times New Roman" pitchFamily="18" charset="0"/>
                <a:cs typeface="Times New Roman" pitchFamily="18" charset="0"/>
              </a:rPr>
              <a:t>Tranh</a:t>
            </a:r>
            <a:r>
              <a:rPr lang="en-US" sz="4300" dirty="0" smtClean="0">
                <a:latin typeface="Times New Roman" pitchFamily="18" charset="0"/>
                <a:cs typeface="Times New Roman" pitchFamily="18" charset="0"/>
              </a:rPr>
              <a:t> </a:t>
            </a:r>
            <a:r>
              <a:rPr lang="en-US" sz="4300" dirty="0" err="1" smtClean="0">
                <a:latin typeface="Times New Roman" pitchFamily="18" charset="0"/>
                <a:cs typeface="Times New Roman" pitchFamily="18" charset="0"/>
              </a:rPr>
              <a:t>luận</a:t>
            </a:r>
            <a:r>
              <a:rPr lang="en-US" sz="4300" dirty="0" smtClean="0">
                <a:latin typeface="Times New Roman" pitchFamily="18" charset="0"/>
                <a:cs typeface="Times New Roman" pitchFamily="18" charset="0"/>
              </a:rPr>
              <a:t> </a:t>
            </a:r>
            <a:r>
              <a:rPr lang="en-US" sz="4300" dirty="0" err="1" smtClean="0">
                <a:latin typeface="Times New Roman" pitchFamily="18" charset="0"/>
                <a:cs typeface="Times New Roman" pitchFamily="18" charset="0"/>
              </a:rPr>
              <a:t>khác</a:t>
            </a:r>
            <a:r>
              <a:rPr lang="en-US" sz="4300" dirty="0" smtClean="0">
                <a:latin typeface="Times New Roman" pitchFamily="18" charset="0"/>
                <a:cs typeface="Times New Roman" pitchFamily="18" charset="0"/>
              </a:rPr>
              <a:t> </a:t>
            </a:r>
            <a:r>
              <a:rPr lang="en-US" sz="4300" dirty="0" err="1" smtClean="0">
                <a:latin typeface="Times New Roman" pitchFamily="18" charset="0"/>
                <a:cs typeface="Times New Roman" pitchFamily="18" charset="0"/>
              </a:rPr>
              <a:t>cho</a:t>
            </a:r>
            <a:r>
              <a:rPr lang="en-US" sz="4300" dirty="0" smtClean="0">
                <a:latin typeface="Times New Roman" pitchFamily="18" charset="0"/>
                <a:cs typeface="Times New Roman" pitchFamily="18" charset="0"/>
              </a:rPr>
              <a:t> </a:t>
            </a:r>
            <a:r>
              <a:rPr lang="en-US" sz="4300" dirty="0" err="1" smtClean="0">
                <a:latin typeface="Times New Roman" pitchFamily="18" charset="0"/>
                <a:cs typeface="Times New Roman" pitchFamily="18" charset="0"/>
              </a:rPr>
              <a:t>rằng</a:t>
            </a:r>
            <a:r>
              <a:rPr lang="en-US" sz="4300" dirty="0" smtClean="0">
                <a:latin typeface="Times New Roman" pitchFamily="18" charset="0"/>
                <a:cs typeface="Times New Roman" pitchFamily="18" charset="0"/>
              </a:rPr>
              <a:t>:</a:t>
            </a:r>
          </a:p>
          <a:p>
            <a:pPr marL="0" indent="0">
              <a:buNone/>
            </a:pPr>
            <a:r>
              <a:rPr lang="vi-VN" sz="4300" dirty="0" smtClean="0">
                <a:latin typeface="Times New Roman" pitchFamily="18" charset="0"/>
                <a:cs typeface="Times New Roman" pitchFamily="18" charset="0"/>
              </a:rPr>
              <a:t>xã hội cần tránh sử dụng nhưng chính sách dù hiệu quả nhưng có những tác động mạnh mẽ.</a:t>
            </a:r>
            <a:endParaRPr lang="en-US" sz="4300" dirty="0" smtClean="0">
              <a:latin typeface="Times New Roman" pitchFamily="18" charset="0"/>
              <a:cs typeface="Times New Roman" pitchFamily="18" charset="0"/>
            </a:endParaRPr>
          </a:p>
          <a:p>
            <a:pPr marL="0" indent="0">
              <a:buNone/>
            </a:pPr>
            <a:r>
              <a:rPr lang="vi-VN" sz="4300" dirty="0" smtClean="0">
                <a:latin typeface="Times New Roman" pitchFamily="18" charset="0"/>
                <a:cs typeface="Times New Roman" pitchFamily="18" charset="0"/>
                <a:sym typeface="Wingdings" panose="05000000000000000000" pitchFamily="2" charset="2"/>
              </a:rPr>
              <a:t></a:t>
            </a:r>
            <a:r>
              <a:rPr lang="en-US" sz="4300" dirty="0" err="1" smtClean="0">
                <a:latin typeface="Times New Roman" pitchFamily="18" charset="0"/>
                <a:cs typeface="Times New Roman" pitchFamily="18" charset="0"/>
                <a:sym typeface="Wingdings" panose="05000000000000000000" pitchFamily="2" charset="2"/>
              </a:rPr>
              <a:t>Tác</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động</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phân</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phối</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và</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điều</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tiết</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đó</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phụ</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thuộc</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rất</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nhiều</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vào</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đánh</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giá</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cá</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nhân</a:t>
            </a:r>
            <a:r>
              <a:rPr lang="en-US" sz="4300" dirty="0" smtClean="0">
                <a:latin typeface="Times New Roman" pitchFamily="18" charset="0"/>
                <a:cs typeface="Times New Roman" pitchFamily="18" charset="0"/>
                <a:sym typeface="Wingdings" panose="05000000000000000000" pitchFamily="2" charset="2"/>
              </a:rPr>
              <a:t> – </a:t>
            </a:r>
            <a:r>
              <a:rPr lang="en-US" sz="4300" dirty="0" err="1" smtClean="0">
                <a:latin typeface="Times New Roman" pitchFamily="18" charset="0"/>
                <a:cs typeface="Times New Roman" pitchFamily="18" charset="0"/>
                <a:sym typeface="Wingdings" panose="05000000000000000000" pitchFamily="2" charset="2"/>
              </a:rPr>
              <a:t>chúng</a:t>
            </a:r>
            <a:r>
              <a:rPr lang="en-US" sz="4300" dirty="0" smtClean="0">
                <a:latin typeface="Times New Roman" pitchFamily="18" charset="0"/>
                <a:cs typeface="Times New Roman" pitchFamily="18" charset="0"/>
                <a:sym typeface="Wingdings" panose="05000000000000000000" pitchFamily="2" charset="2"/>
              </a:rPr>
              <a:t> ta </a:t>
            </a:r>
            <a:r>
              <a:rPr lang="en-US" sz="4300" dirty="0" err="1" smtClean="0">
                <a:latin typeface="Times New Roman" pitchFamily="18" charset="0"/>
                <a:cs typeface="Times New Roman" pitchFamily="18" charset="0"/>
                <a:sym typeface="Wingdings" panose="05000000000000000000" pitchFamily="2" charset="2"/>
              </a:rPr>
              <a:t>cần</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phải</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ghi</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nhớ</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rằng</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cần</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đặt</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một</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trọng</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số</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nhất</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định</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cho</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khía</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cạnh</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phân</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phối</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khi</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lựa</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chọn</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chính</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sách</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môi</a:t>
            </a:r>
            <a:r>
              <a:rPr lang="en-US" sz="4300" dirty="0" smtClean="0">
                <a:latin typeface="Times New Roman" pitchFamily="18" charset="0"/>
                <a:cs typeface="Times New Roman" pitchFamily="18" charset="0"/>
                <a:sym typeface="Wingdings" panose="05000000000000000000" pitchFamily="2" charset="2"/>
              </a:rPr>
              <a:t> </a:t>
            </a:r>
            <a:r>
              <a:rPr lang="en-US" sz="4300" dirty="0" err="1" smtClean="0">
                <a:latin typeface="Times New Roman" pitchFamily="18" charset="0"/>
                <a:cs typeface="Times New Roman" pitchFamily="18" charset="0"/>
                <a:sym typeface="Wingdings" panose="05000000000000000000" pitchFamily="2" charset="2"/>
              </a:rPr>
              <a:t>trường</a:t>
            </a:r>
            <a:r>
              <a:rPr lang="en-US" sz="4300" dirty="0" smtClean="0">
                <a:latin typeface="Times New Roman" pitchFamily="18" charset="0"/>
                <a:cs typeface="Times New Roman" pitchFamily="18" charset="0"/>
                <a:sym typeface="Wingdings" panose="05000000000000000000" pitchFamily="2" charset="2"/>
              </a:rPr>
              <a:t>.</a:t>
            </a:r>
            <a:endParaRPr lang="en-US" sz="4300" dirty="0" smtClean="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6184315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770</TotalTime>
  <Words>1485</Words>
  <Application>Microsoft Office PowerPoint</Application>
  <PresentationFormat>On-screen Show (4:3)</PresentationFormat>
  <Paragraphs>139</Paragraphs>
  <Slides>17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宋体</vt:lpstr>
      <vt:lpstr>Arial</vt:lpstr>
      <vt:lpstr>Calibri</vt:lpstr>
      <vt:lpstr>Times New Roman</vt:lpstr>
      <vt:lpstr>Wingdings</vt:lpstr>
      <vt:lpstr>Default Design</vt:lpstr>
      <vt:lpstr>HIỆU QUẢ VÀ HIỆU QUẢ CHI PHÍ</vt:lpstr>
      <vt:lpstr>HIỆU QUẢ VÀ HIỆU QUẢ CHI PHÍ</vt:lpstr>
      <vt:lpstr>HIỆU QUẢ VÀ HIỆU QUẢ CHI PHÍ</vt:lpstr>
      <vt:lpstr>HIỆU QUẢ VÀ HIỆU QUẢ CHI PHÍ</vt:lpstr>
      <vt:lpstr>HIỆU QUẢ VÀ HIỆU QUẢ CHI PHÍ</vt:lpstr>
      <vt:lpstr>CÔNG BẰNG</vt:lpstr>
      <vt:lpstr>CÔNG BẰNG</vt:lpstr>
      <vt:lpstr>CÔNG BẰNG</vt:lpstr>
      <vt:lpstr>CÔNG BẰNG</vt:lpstr>
      <vt:lpstr>CÔNG BẰNG</vt:lpstr>
      <vt:lpstr>HIỆU LỰC </vt:lpstr>
      <vt:lpstr>HIỆU LỰC </vt:lpstr>
      <vt:lpstr>HIỆU LỰC </vt:lpstr>
      <vt:lpstr>HIỆU LỰC </vt:lpstr>
      <vt:lpstr>HIỆU LỰC </vt:lpstr>
      <vt:lpstr>HIỆU LỰC </vt:lpstr>
      <vt:lpstr>HIỆU LỰC </vt:lpstr>
    </vt:vector>
  </TitlesOfParts>
  <Company>CANTHO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win 8</cp:lastModifiedBy>
  <cp:revision>64</cp:revision>
  <dcterms:created xsi:type="dcterms:W3CDTF">2008-08-06T06:37:20Z</dcterms:created>
  <dcterms:modified xsi:type="dcterms:W3CDTF">2019-02-27T08:45:01Z</dcterms:modified>
</cp:coreProperties>
</file>