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82" r:id="rId4"/>
    <p:sldId id="260" r:id="rId5"/>
    <p:sldId id="296" r:id="rId6"/>
    <p:sldId id="299" r:id="rId7"/>
    <p:sldId id="298" r:id="rId8"/>
    <p:sldId id="283" r:id="rId9"/>
    <p:sldId id="278" r:id="rId10"/>
    <p:sldId id="300" r:id="rId11"/>
    <p:sldId id="301" r:id="rId12"/>
    <p:sldId id="284" r:id="rId13"/>
    <p:sldId id="288" r:id="rId14"/>
    <p:sldId id="302" r:id="rId15"/>
    <p:sldId id="270" r:id="rId16"/>
    <p:sldId id="271" r:id="rId17"/>
    <p:sldId id="267" r:id="rId18"/>
    <p:sldId id="268" r:id="rId19"/>
    <p:sldId id="291" r:id="rId20"/>
    <p:sldId id="292" r:id="rId21"/>
    <p:sldId id="293" r:id="rId22"/>
    <p:sldId id="294" r:id="rId23"/>
    <p:sldId id="295" r:id="rId24"/>
    <p:sldId id="273" r:id="rId25"/>
    <p:sldId id="275" r:id="rId26"/>
    <p:sldId id="269" r:id="rId27"/>
    <p:sldId id="263" r:id="rId28"/>
    <p:sldId id="285" r:id="rId29"/>
    <p:sldId id="277" r:id="rId30"/>
    <p:sldId id="286" r:id="rId31"/>
    <p:sldId id="264" r:id="rId32"/>
  </p:sldIdLst>
  <p:sldSz cx="9144000" cy="6858000" type="screen4x3"/>
  <p:notesSz cx="6781800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87946" autoAdjust="0"/>
  </p:normalViewPr>
  <p:slideViewPr>
    <p:cSldViewPr snapToGrid="0">
      <p:cViewPr varScale="1">
        <p:scale>
          <a:sx n="65" d="100"/>
          <a:sy n="65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778A0-9BAD-48AD-B745-9C6D29AD5596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84FF51A-7C94-4B92-9EA9-4139489FCEA3}" type="pres">
      <dgm:prSet presAssocID="{490778A0-9BAD-48AD-B745-9C6D29AD55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059BDA0-B68E-44BE-9E3B-8DE1CB1EEA50}" type="presOf" srcId="{490778A0-9BAD-48AD-B745-9C6D29AD5596}" destId="{F84FF51A-7C94-4B92-9EA9-4139489FCEA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C2319-DFBC-44AB-A010-FA1ACFA4484E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8180" y="4751983"/>
            <a:ext cx="54254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3878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1451" y="9378824"/>
            <a:ext cx="293878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A1D3-5240-437E-9A7F-BAF8E74B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0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60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1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 Will</a:t>
            </a:r>
            <a:r>
              <a:rPr lang="en-US" baseline="0" dirty="0" smtClean="0"/>
              <a:t> be proved in the next slide (hidden state)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11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K=</a:t>
            </a:r>
          </a:p>
          <a:p>
            <a:r>
              <a:rPr lang="en-US" dirty="0" smtClean="0"/>
              <a:t>V=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6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4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29415-4778-441B-8FC4-829DAA215353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4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8991-3A70-4846-9905-ABB5FC0350F4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3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6F3CB4-FEE6-4771-9310-9B3FCCE295B7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03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456-592E-4D82-A5D4-3ABBCF0E65E5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113396-27A1-4EE6-9A77-399F32F44FB0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0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E85-80DB-459C-B919-FBA074CDF51D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9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1053-F462-4065-8B6F-B9033574D936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077-D169-420F-A670-4655273FF930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5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1148-E9D5-48E3-8D4A-B8B4DAEFC54B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30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00D70F-868C-4DB1-ADDA-4452773DEA8F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4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A592-973F-4EA7-9A56-DA29536DD0EB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6CF749-E572-428A-B5EA-2E5D0F3C3BE3}" type="datetime1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9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13" Type="http://schemas.openxmlformats.org/officeDocument/2006/relationships/image" Target="../media/image29.gif"/><Relationship Id="rId3" Type="http://schemas.openxmlformats.org/officeDocument/2006/relationships/image" Target="../media/image20.gif"/><Relationship Id="rId7" Type="http://schemas.openxmlformats.org/officeDocument/2006/relationships/image" Target="../media/image23.gif"/><Relationship Id="rId12" Type="http://schemas.openxmlformats.org/officeDocument/2006/relationships/image" Target="../media/image2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11" Type="http://schemas.openxmlformats.org/officeDocument/2006/relationships/image" Target="../media/image27.gif"/><Relationship Id="rId5" Type="http://schemas.openxmlformats.org/officeDocument/2006/relationships/image" Target="../media/image21.gif"/><Relationship Id="rId10" Type="http://schemas.openxmlformats.org/officeDocument/2006/relationships/image" Target="../media/image26.gif"/><Relationship Id="rId4" Type="http://schemas.openxmlformats.org/officeDocument/2006/relationships/image" Target="../media/image12.gif"/><Relationship Id="rId9" Type="http://schemas.openxmlformats.org/officeDocument/2006/relationships/image" Target="../media/image25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gif"/><Relationship Id="rId3" Type="http://schemas.openxmlformats.org/officeDocument/2006/relationships/image" Target="../media/image31.gif"/><Relationship Id="rId7" Type="http://schemas.openxmlformats.org/officeDocument/2006/relationships/image" Target="../media/image35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gif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image" Target="../media/image38.gif"/><Relationship Id="rId7" Type="http://schemas.openxmlformats.org/officeDocument/2006/relationships/image" Target="../media/image41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11" Type="http://schemas.openxmlformats.org/officeDocument/2006/relationships/image" Target="../media/image44.gif"/><Relationship Id="rId5" Type="http://schemas.openxmlformats.org/officeDocument/2006/relationships/image" Target="../media/image40.gif"/><Relationship Id="rId10" Type="http://schemas.openxmlformats.org/officeDocument/2006/relationships/image" Target="../media/image43.gif"/><Relationship Id="rId4" Type="http://schemas.openxmlformats.org/officeDocument/2006/relationships/image" Target="../media/image39.gif"/><Relationship Id="rId9" Type="http://schemas.openxmlformats.org/officeDocument/2006/relationships/image" Target="../media/image4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98054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cap="none" dirty="0" smtClean="0">
                <a:solidFill>
                  <a:srgbClr val="002060"/>
                </a:solidFill>
              </a:rPr>
              <a:t>A Method of Hand Gesture Recognition  </a:t>
            </a:r>
            <a:r>
              <a:rPr lang="en-US" altLang="zh-TW" sz="4400" cap="none" dirty="0">
                <a:solidFill>
                  <a:srgbClr val="002060"/>
                </a:solidFill>
              </a:rPr>
              <a:t>Using </a:t>
            </a:r>
            <a:r>
              <a:rPr lang="en-US" altLang="zh-TW" sz="4400" cap="none" dirty="0" smtClean="0">
                <a:solidFill>
                  <a:srgbClr val="002060"/>
                </a:solidFill>
              </a:rPr>
              <a:t>Kinect </a:t>
            </a:r>
            <a:r>
              <a:rPr lang="en-US" altLang="zh-TW" sz="4400" cap="none" dirty="0">
                <a:solidFill>
                  <a:srgbClr val="002060"/>
                </a:solidFill>
              </a:rPr>
              <a:t>Sensor</a:t>
            </a:r>
            <a:endParaRPr lang="zh-TW" altLang="en-US" sz="4400" cap="none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319" y="3475747"/>
            <a:ext cx="8188411" cy="2397831"/>
          </a:xfrm>
        </p:spPr>
        <p:txBody>
          <a:bodyPr>
            <a:noAutofit/>
          </a:bodyPr>
          <a:lstStyle/>
          <a:p>
            <a:pPr algn="ctr"/>
            <a:endParaRPr lang="en-US" altLang="zh-TW" sz="2800" cap="none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800" cap="none" dirty="0">
                <a:solidFill>
                  <a:schemeClr val="tx1"/>
                </a:solidFill>
              </a:rPr>
              <a:t>	 </a:t>
            </a:r>
            <a:r>
              <a:rPr lang="en-US" altLang="zh-TW" sz="2800" cap="none" dirty="0" smtClean="0">
                <a:solidFill>
                  <a:schemeClr val="tx1"/>
                </a:solidFill>
              </a:rPr>
              <a:t>		HVTH: Nguyen </a:t>
            </a:r>
            <a:r>
              <a:rPr lang="en-US" altLang="zh-TW" sz="2800" cap="none" dirty="0">
                <a:solidFill>
                  <a:schemeClr val="tx1"/>
                </a:solidFill>
              </a:rPr>
              <a:t>T</a:t>
            </a:r>
            <a:r>
              <a:rPr lang="en-US" altLang="zh-TW" sz="2800" cap="none" dirty="0" smtClean="0">
                <a:solidFill>
                  <a:schemeClr val="tx1"/>
                </a:solidFill>
              </a:rPr>
              <a:t>rong Tri -12140051</a:t>
            </a:r>
            <a:endParaRPr lang="en-US" altLang="zh-TW" sz="2800" cap="none" dirty="0">
              <a:solidFill>
                <a:schemeClr val="tx1"/>
              </a:solidFill>
            </a:endParaRPr>
          </a:p>
          <a:p>
            <a:pPr algn="ctr"/>
            <a:r>
              <a:rPr lang="en-US" altLang="zh-TW" sz="2800" cap="none" dirty="0" smtClean="0">
                <a:solidFill>
                  <a:schemeClr val="tx1"/>
                </a:solidFill>
              </a:rPr>
              <a:t>	  GVHD: TS. Truong Quang Vinh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Existed problems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objectives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38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34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 smtClean="0">
                <a:solidFill>
                  <a:srgbClr val="002060"/>
                </a:solidFill>
              </a:rPr>
              <a:t>Research content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Kinect camera</a:t>
            </a:r>
          </a:p>
          <a:p>
            <a:r>
              <a:rPr lang="en-US" dirty="0" smtClean="0"/>
              <a:t>Study </a:t>
            </a:r>
            <a:r>
              <a:rPr lang="en-US" dirty="0" err="1" smtClean="0"/>
              <a:t>OpenNI</a:t>
            </a:r>
            <a:r>
              <a:rPr lang="en-US" dirty="0" smtClean="0"/>
              <a:t>/Nite2,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err="1" smtClean="0"/>
              <a:t>Reasearch</a:t>
            </a:r>
            <a:r>
              <a:rPr lang="en-US" dirty="0" smtClean="0"/>
              <a:t> previous </a:t>
            </a:r>
            <a:r>
              <a:rPr lang="en-US" dirty="0" err="1" smtClean="0"/>
              <a:t>ogthorigim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 experiment with Kinect system</a:t>
            </a:r>
          </a:p>
          <a:p>
            <a:r>
              <a:rPr lang="en-US" dirty="0" smtClean="0"/>
              <a:t>Propose </a:t>
            </a:r>
            <a:r>
              <a:rPr lang="en-US" dirty="0" err="1" smtClean="0"/>
              <a:t>agthogiims</a:t>
            </a:r>
            <a:endParaRPr lang="en-US" dirty="0" smtClean="0"/>
          </a:p>
          <a:p>
            <a:r>
              <a:rPr lang="en-US" dirty="0" smtClean="0"/>
              <a:t>Implement and verify </a:t>
            </a:r>
            <a:r>
              <a:rPr lang="en-US" smtClean="0"/>
              <a:t>the 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9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Scope and constraints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773552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Scope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</a:rPr>
              <a:t>Recognize </a:t>
            </a:r>
            <a:r>
              <a:rPr lang="en-US" sz="3400" dirty="0">
                <a:solidFill>
                  <a:schemeClr val="tx1"/>
                </a:solidFill>
              </a:rPr>
              <a:t>10 hand </a:t>
            </a:r>
            <a:r>
              <a:rPr lang="en-US" sz="3400" dirty="0" smtClean="0">
                <a:solidFill>
                  <a:schemeClr val="tx1"/>
                </a:solidFill>
              </a:rPr>
              <a:t>gestures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</a:rPr>
              <a:t>Implement proposed algorithm on computer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</a:rPr>
              <a:t>Use library </a:t>
            </a:r>
            <a:r>
              <a:rPr lang="en-US" sz="3400" dirty="0" err="1" smtClean="0">
                <a:solidFill>
                  <a:schemeClr val="tx1"/>
                </a:solidFill>
              </a:rPr>
              <a:t>OpenCV</a:t>
            </a:r>
            <a:r>
              <a:rPr lang="en-US" sz="3400" dirty="0" smtClean="0">
                <a:solidFill>
                  <a:schemeClr val="tx1"/>
                </a:solidFill>
              </a:rPr>
              <a:t>, OpenNI2/Nite2</a:t>
            </a:r>
            <a:endParaRPr lang="vi-VN" sz="3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Constraints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</a:rPr>
              <a:t>Indoor </a:t>
            </a:r>
            <a:r>
              <a:rPr lang="en-US" sz="3400" dirty="0" smtClean="0">
                <a:solidFill>
                  <a:schemeClr val="tx1"/>
                </a:solidFill>
              </a:rPr>
              <a:t>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</a:rPr>
              <a:t>Hand detection Range </a:t>
            </a:r>
            <a:r>
              <a:rPr lang="en-US" sz="3400" dirty="0">
                <a:solidFill>
                  <a:schemeClr val="tx1"/>
                </a:solidFill>
              </a:rPr>
              <a:t>is between </a:t>
            </a:r>
            <a:r>
              <a:rPr lang="en-US" sz="3400" dirty="0" smtClean="0">
                <a:solidFill>
                  <a:schemeClr val="tx1"/>
                </a:solidFill>
              </a:rPr>
              <a:t>0.6m </a:t>
            </a:r>
            <a:r>
              <a:rPr lang="en-US" sz="3400" dirty="0">
                <a:solidFill>
                  <a:schemeClr val="tx1"/>
                </a:solidFill>
              </a:rPr>
              <a:t>and </a:t>
            </a:r>
            <a:r>
              <a:rPr lang="en-US" sz="3400" dirty="0" smtClean="0">
                <a:solidFill>
                  <a:schemeClr val="tx1"/>
                </a:solidFill>
              </a:rPr>
              <a:t>1m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</a:rPr>
              <a:t>Hand direction angle [-45</a:t>
            </a:r>
            <a:r>
              <a:rPr lang="en-US" sz="3400" baseline="30000" dirty="0" smtClean="0">
                <a:solidFill>
                  <a:schemeClr val="tx1"/>
                </a:solidFill>
              </a:rPr>
              <a:t>o</a:t>
            </a:r>
            <a:r>
              <a:rPr lang="en-US" sz="3400" dirty="0" smtClean="0">
                <a:solidFill>
                  <a:schemeClr val="tx1"/>
                </a:solidFill>
              </a:rPr>
              <a:t>; 45</a:t>
            </a:r>
            <a:r>
              <a:rPr lang="en-US" sz="3400" baseline="30000" dirty="0" smtClean="0">
                <a:solidFill>
                  <a:schemeClr val="tx1"/>
                </a:solidFill>
              </a:rPr>
              <a:t>o</a:t>
            </a:r>
            <a:r>
              <a:rPr lang="en-US" sz="3400" dirty="0" smtClean="0">
                <a:solidFill>
                  <a:schemeClr val="tx1"/>
                </a:solidFill>
              </a:rPr>
              <a:t>]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</a:rPr>
              <a:t>Hand is right hand or invert left </a:t>
            </a:r>
            <a:r>
              <a:rPr lang="en-US" sz="3400" dirty="0" smtClean="0">
                <a:solidFill>
                  <a:schemeClr val="tx1"/>
                </a:solidFill>
              </a:rPr>
              <a:t>hand</a:t>
            </a:r>
          </a:p>
        </p:txBody>
      </p:sp>
    </p:spTree>
    <p:extLst>
      <p:ext uri="{BB962C8B-B14F-4D97-AF65-F5344CB8AC3E}">
        <p14:creationId xmlns:p14="http://schemas.microsoft.com/office/powerpoint/2010/main" val="152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results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50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/>
            </a:r>
            <a:br>
              <a:rPr lang="en-US" altLang="zh-TW" sz="4400" cap="none" dirty="0">
                <a:solidFill>
                  <a:schemeClr val="tx1"/>
                </a:solidFill>
              </a:rPr>
            </a:br>
            <a:r>
              <a:rPr lang="en-US" altLang="zh-TW" sz="4400" cap="none" dirty="0" smtClean="0">
                <a:solidFill>
                  <a:schemeClr val="tx1"/>
                </a:solidFill>
              </a:rPr>
              <a:t>The </a:t>
            </a:r>
            <a:r>
              <a:rPr lang="en-US" altLang="zh-TW" sz="4400" cap="none" dirty="0">
                <a:solidFill>
                  <a:schemeClr val="tx1"/>
                </a:solidFill>
              </a:rPr>
              <a:t>Proposed </a:t>
            </a:r>
            <a:r>
              <a:rPr lang="en-US" altLang="zh-TW" sz="4400" cap="none" dirty="0" smtClean="0">
                <a:solidFill>
                  <a:schemeClr val="tx1"/>
                </a:solidFill>
              </a:rPr>
              <a:t>Method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1708036"/>
              </p:ext>
            </p:extLst>
          </p:nvPr>
        </p:nvGraphicFramePr>
        <p:xfrm>
          <a:off x="828328" y="2108886"/>
          <a:ext cx="7450699" cy="444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586" y="2009812"/>
            <a:ext cx="5727058" cy="44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>
              <a:spcBef>
                <a:spcPts val="0"/>
              </a:spcBef>
            </a:pPr>
            <a:r>
              <a:rPr lang="en-US" altLang="zh-TW" sz="4400" kern="0" cap="none" dirty="0" smtClean="0">
                <a:solidFill>
                  <a:sysClr val="windowText" lastClr="000000"/>
                </a:solidFill>
              </a:rPr>
              <a:t>Hand Segmentation</a:t>
            </a:r>
            <a:endParaRPr lang="zh-TW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228003"/>
                <a:ext cx="7989752" cy="3940977"/>
              </a:xfrm>
            </p:spPr>
            <p:txBody>
              <a:bodyPr anchor="t" anchorCtr="0"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q"/>
                </a:pPr>
                <a:r>
                  <a:rPr lang="en-US" altLang="zh-TW" sz="3600" dirty="0" smtClean="0">
                    <a:solidFill>
                      <a:schemeClr val="tx1"/>
                    </a:solidFill>
                  </a:rPr>
                  <a:t>Find hands through depth image and hand point</a:t>
                </a:r>
              </a:p>
              <a:p>
                <a:pPr lvl="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Ƕ = {</m:t>
                    </m:r>
                    <m:sSub>
                      <m:sSubPr>
                        <m:ctrlPr>
                          <a:rPr lang="vi-V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D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) &lt; 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D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) + </m:t>
                    </m:r>
                    <m:sSub>
                      <m:sSubPr>
                        <m:ctrlP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|</m:t>
                    </m:r>
                    <m:sSub>
                      <m:sSubPr>
                        <m:ctrlP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i="1">
                        <a:solidFill>
                          <a:schemeClr val="tx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sz="2800" i="1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</a:rPr>
                      <m:t>&lt;</m:t>
                    </m:r>
                    <m:r>
                      <m:rPr>
                        <m:nor/>
                      </m:rPr>
                      <a:rPr lang="en-US" sz="2800" i="1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3200" dirty="0">
                  <a:solidFill>
                    <a:schemeClr val="tx1"/>
                  </a:solidFill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vi-V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vi-V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64000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228003"/>
                <a:ext cx="7989752" cy="3940977"/>
              </a:xfrm>
              <a:blipFill rotWithShape="0">
                <a:blip r:embed="rId2"/>
                <a:stretch>
                  <a:fillRect l="-1831" t="-24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0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476518"/>
            <a:ext cx="7989752" cy="1256572"/>
          </a:xfr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D8047"/>
              </a:buClr>
              <a:buSzPct val="92000"/>
            </a:pPr>
            <a:r>
              <a:rPr lang="en-US" altLang="zh-TW" sz="4000" cap="none" dirty="0">
                <a:solidFill>
                  <a:schemeClr val="tx1"/>
                </a:solidFill>
              </a:rPr>
              <a:t/>
            </a:r>
            <a:br>
              <a:rPr lang="en-US" altLang="zh-TW" sz="4000" cap="none" dirty="0">
                <a:solidFill>
                  <a:schemeClr val="tx1"/>
                </a:solidFill>
              </a:rPr>
            </a:br>
            <a:r>
              <a:rPr lang="en-US" altLang="zh-TW" sz="4400" kern="0" cap="none" dirty="0" smtClean="0">
                <a:solidFill>
                  <a:sysClr val="windowText" lastClr="000000"/>
                </a:solidFill>
              </a:rPr>
              <a:t>Hand Segmentation</a:t>
            </a:r>
            <a:endParaRPr lang="en-US" altLang="zh-TW" sz="40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975" y="1297086"/>
            <a:ext cx="7989752" cy="36307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vi-V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0" y="2342702"/>
            <a:ext cx="3155807" cy="31947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57468" y="5739510"/>
            <a:ext cx="28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Depth Image with hand point</a:t>
            </a:r>
            <a:endParaRPr lang="vi-VN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43926" y="5713647"/>
            <a:ext cx="155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Hand region</a:t>
            </a:r>
            <a:endParaRPr lang="vi-VN" i="1" dirty="0"/>
          </a:p>
        </p:txBody>
      </p:sp>
      <p:pic>
        <p:nvPicPr>
          <p:cNvPr id="20" name="Content Placeholder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999" y="2342702"/>
            <a:ext cx="3389854" cy="31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138974"/>
          </a:xfrm>
        </p:spPr>
        <p:txBody>
          <a:bodyPr>
            <a:noAutofit/>
          </a:bodyPr>
          <a:lstStyle/>
          <a:p>
            <a:pPr lvl="0"/>
            <a:r>
              <a:rPr lang="en-US" altLang="zh-TW" sz="4400" cap="none" dirty="0" smtClean="0">
                <a:solidFill>
                  <a:schemeClr val="tx1"/>
                </a:solidFill>
              </a:rPr>
              <a:t>Find Hand Contour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01" y="3073094"/>
            <a:ext cx="3013656" cy="2459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20" y="3073095"/>
            <a:ext cx="2665926" cy="2459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0873" y="5532466"/>
            <a:ext cx="23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cvFindContour</a:t>
            </a:r>
            <a:r>
              <a:rPr lang="en-US" i="1" dirty="0" smtClean="0"/>
              <a:t>()</a:t>
            </a:r>
            <a:endParaRPr lang="vi-VN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3017" y="5601285"/>
            <a:ext cx="396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Hand contour based on the greatest area</a:t>
            </a:r>
            <a:endParaRPr lang="vi-VN" i="1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940977"/>
          </a:xfrm>
        </p:spPr>
        <p:txBody>
          <a:bodyPr anchor="t" anchorCtr="0"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altLang="zh-TW" sz="3600" dirty="0">
                <a:solidFill>
                  <a:schemeClr val="tx1"/>
                </a:solidFill>
              </a:rPr>
              <a:t>Find </a:t>
            </a:r>
            <a:r>
              <a:rPr lang="en-US" altLang="zh-TW" sz="3600" dirty="0" smtClean="0">
                <a:solidFill>
                  <a:schemeClr val="tx1"/>
                </a:solidFill>
              </a:rPr>
              <a:t>hand contour with maximum area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cap="none" dirty="0">
                <a:solidFill>
                  <a:schemeClr val="tx1"/>
                </a:solidFill>
              </a:rPr>
              <a:t>Orientation relative to the </a:t>
            </a:r>
            <a:r>
              <a:rPr lang="en-US" sz="3600" b="1" cap="none" dirty="0" smtClean="0">
                <a:solidFill>
                  <a:schemeClr val="tx1"/>
                </a:solidFill>
              </a:rPr>
              <a:t>horizontal (1)</a:t>
            </a:r>
            <a:endParaRPr lang="en-US" sz="3600" b="1" cap="none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31" y="2311070"/>
            <a:ext cx="3914775" cy="3086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2049" name="Picture 1" descr="\begin{figure}&#10;\par&#10;\centerline{&#10;\psfig {figure=figure27.ps}&#10;}&#10;\par\end{figure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93" y="2230499"/>
            <a:ext cx="5102207" cy="348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Outline</a:t>
            </a:r>
            <a:endParaRPr lang="zh-TW" alt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The Proposed Method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Constraints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Experimental Results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b="1" cap="none" dirty="0">
                <a:solidFill>
                  <a:schemeClr val="tx1"/>
                </a:solidFill>
              </a:rPr>
              <a:t>O</a:t>
            </a:r>
            <a:r>
              <a:rPr lang="en-US" sz="3400" b="1" cap="none" dirty="0" smtClean="0">
                <a:solidFill>
                  <a:schemeClr val="tx1"/>
                </a:solidFill>
              </a:rPr>
              <a:t>rientation </a:t>
            </a:r>
            <a:r>
              <a:rPr lang="en-US" sz="3400" b="1" cap="none" dirty="0">
                <a:solidFill>
                  <a:schemeClr val="tx1"/>
                </a:solidFill>
              </a:rPr>
              <a:t>relative </a:t>
            </a:r>
            <a:r>
              <a:rPr lang="en-US" sz="3400" b="1" cap="none" dirty="0" smtClean="0">
                <a:solidFill>
                  <a:schemeClr val="tx1"/>
                </a:solidFill>
              </a:rPr>
              <a:t>to the horizontal (2)</a:t>
            </a:r>
            <a:endParaRPr lang="en-US" sz="3400" b="1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379274"/>
          </a:xfrm>
        </p:spPr>
        <p:txBody>
          <a:bodyPr anchor="t"/>
          <a:lstStyle/>
          <a:p>
            <a:r>
              <a:rPr lang="en-US" dirty="0" smtClean="0"/>
              <a:t>Moment of </a:t>
            </a:r>
            <a:r>
              <a:rPr lang="en-US" dirty="0"/>
              <a:t>order (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q</a:t>
            </a:r>
            <a:r>
              <a:rPr lang="en-US" dirty="0"/>
              <a:t>) is defined as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Adapting </a:t>
            </a:r>
            <a:r>
              <a:rPr lang="en-US" dirty="0"/>
              <a:t>this to scalar (</a:t>
            </a:r>
            <a:r>
              <a:rPr lang="en-US" dirty="0" smtClean="0"/>
              <a:t>greyscale/binary) </a:t>
            </a:r>
            <a:r>
              <a:rPr lang="en-US" dirty="0"/>
              <a:t>image with pixel intensities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), raw image moments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 are calculated </a:t>
            </a:r>
            <a:r>
              <a:rPr lang="en-US" dirty="0" smtClean="0"/>
              <a:t>by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i="1" dirty="0"/>
              <a:t>area</a:t>
            </a:r>
            <a:r>
              <a:rPr lang="en-US" dirty="0"/>
              <a:t> is given by the 0</a:t>
            </a:r>
            <a:r>
              <a:rPr lang="en-US" i="1" baseline="30000" dirty="0"/>
              <a:t>th</a:t>
            </a:r>
            <a:r>
              <a:rPr lang="en-US" dirty="0"/>
              <a:t> moment of the object: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i="1" dirty="0" smtClean="0"/>
              <a:t>center </a:t>
            </a:r>
            <a:r>
              <a:rPr lang="en-US" i="1" dirty="0"/>
              <a:t>of mass</a:t>
            </a:r>
            <a:r>
              <a:rPr lang="en-US" dirty="0"/>
              <a:t>, denoted by           is given by the 1</a:t>
            </a:r>
            <a:r>
              <a:rPr lang="en-US" i="1" baseline="30000" dirty="0"/>
              <a:t>st</a:t>
            </a:r>
            <a:r>
              <a:rPr lang="en-US" dirty="0"/>
              <a:t> moments of the object: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θ is the angle of its major axis to </a:t>
            </a:r>
            <a:r>
              <a:rPr lang="en-US" dirty="0" smtClean="0"/>
              <a:t>the horizontal is calculated: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26" name="Picture 2" descr=" M_{pq}=\int\limits_{-\infty}^{\infty} \int\limits_{-\infty}^{\infty} x^py^qf(x,y) \,dx\, 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39" y="2130665"/>
            <a:ext cx="24669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_{ij} = \sum_x \sum_y x^i y^j I(x,y)\,\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47" y="3448588"/>
            <a:ext cx="1905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begin{displaymath}&#10;A = \int \int b(x,y) dx dy. \end{displaymath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14" y="4163428"/>
            <a:ext cx="16383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$(\overline{x},\overline{y}),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96" y="4644105"/>
            <a:ext cx="4857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\begin{displaymath}&#10;\overline{x} = \frac{\int \int x b(x,y)dxdy}{ \int \int b(x,y)dxdy}, \end{displaymath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46" y="5055769"/>
            <a:ext cx="16478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begin{displaymath}&#10;\overline{y} = \frac{\int \int y b(x,y)dxdy}{ \int \int b(x,y)dxdy}. \end{displaymath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38" y="5040648"/>
            <a:ext cx="16287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4570" y="6102815"/>
            <a:ext cx="2181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94800"/>
          </a:xfrm>
        </p:spPr>
        <p:txBody>
          <a:bodyPr>
            <a:noAutofit/>
          </a:bodyPr>
          <a:lstStyle/>
          <a:p>
            <a:pPr algn="ctr"/>
            <a:r>
              <a:rPr lang="en-US" sz="3400" b="1" cap="none" dirty="0">
                <a:solidFill>
                  <a:schemeClr val="tx1"/>
                </a:solidFill>
              </a:rPr>
              <a:t>O</a:t>
            </a:r>
            <a:r>
              <a:rPr lang="en-US" sz="3400" b="1" cap="none" dirty="0" smtClean="0">
                <a:solidFill>
                  <a:schemeClr val="tx1"/>
                </a:solidFill>
              </a:rPr>
              <a:t>rientation </a:t>
            </a:r>
            <a:r>
              <a:rPr lang="en-US" sz="3400" b="1" cap="none" dirty="0">
                <a:solidFill>
                  <a:schemeClr val="tx1"/>
                </a:solidFill>
              </a:rPr>
              <a:t>relative </a:t>
            </a:r>
            <a:r>
              <a:rPr lang="en-US" sz="3400" b="1" cap="none" dirty="0" smtClean="0">
                <a:solidFill>
                  <a:schemeClr val="tx1"/>
                </a:solidFill>
              </a:rPr>
              <a:t>to the horizontal (3)</a:t>
            </a:r>
            <a:endParaRPr lang="en-US" sz="3400" b="1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8699"/>
            <a:ext cx="7989752" cy="4502562"/>
          </a:xfrm>
        </p:spPr>
        <p:txBody>
          <a:bodyPr anchor="t"/>
          <a:lstStyle/>
          <a:p>
            <a:r>
              <a:rPr lang="en-US" dirty="0"/>
              <a:t>Generally we use the axis of minimum </a:t>
            </a:r>
            <a:r>
              <a:rPr lang="en-US" dirty="0" smtClean="0"/>
              <a:t>moment of inertia </a:t>
            </a:r>
            <a:r>
              <a:rPr lang="en-US" dirty="0"/>
              <a:t>of the object to identify the orientation. This is the axis of least 2</a:t>
            </a:r>
            <a:r>
              <a:rPr lang="en-US" i="1" baseline="30000" dirty="0"/>
              <a:t>nd</a:t>
            </a:r>
            <a:r>
              <a:rPr lang="en-US" dirty="0"/>
              <a:t> moment. </a:t>
            </a:r>
          </a:p>
          <a:p>
            <a:r>
              <a:rPr lang="en-US" dirty="0" smtClean="0"/>
              <a:t>We </a:t>
            </a:r>
            <a:r>
              <a:rPr lang="en-US" dirty="0"/>
              <a:t>want to find the line for which the integral                                  is a minimum, where </a:t>
            </a:r>
            <a:r>
              <a:rPr lang="en-US" i="1" dirty="0"/>
              <a:t>r</a:t>
            </a:r>
            <a:r>
              <a:rPr lang="en-US" dirty="0"/>
              <a:t> is the perpendicular distance from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to the line we want to </a:t>
            </a:r>
            <a:r>
              <a:rPr lang="en-US" dirty="0" smtClean="0"/>
              <a:t>find</a:t>
            </a:r>
          </a:p>
          <a:p>
            <a:r>
              <a:rPr lang="en-US" dirty="0"/>
              <a:t>The solution for the equation of this line is made more convenient if we </a:t>
            </a:r>
            <a:r>
              <a:rPr lang="en-US" dirty="0" err="1"/>
              <a:t>parametrise</a:t>
            </a:r>
            <a:r>
              <a:rPr lang="en-US" dirty="0"/>
              <a:t> the line </a:t>
            </a:r>
            <a:r>
              <a:rPr lang="en-US" dirty="0" smtClean="0"/>
              <a:t>using </a:t>
            </a:r>
            <a:r>
              <a:rPr lang="en-US" baseline="30000" dirty="0" smtClean="0"/>
              <a:t>(1)</a:t>
            </a:r>
            <a:r>
              <a:rPr lang="en-US" dirty="0" smtClean="0"/>
              <a:t>  </a:t>
            </a:r>
          </a:p>
          <a:p>
            <a:r>
              <a:rPr lang="en-US" dirty="0"/>
              <a:t>We now have to find the value </a:t>
            </a:r>
            <a:r>
              <a:rPr lang="en-US" dirty="0" smtClean="0"/>
              <a:t>of       </a:t>
            </a:r>
            <a:r>
              <a:rPr lang="en-US" dirty="0"/>
              <a:t>that minimizes </a:t>
            </a:r>
            <a:r>
              <a:rPr lang="en-US" i="1" dirty="0"/>
              <a:t>I</a:t>
            </a:r>
            <a:r>
              <a:rPr lang="en-US" dirty="0"/>
              <a:t>. To do this, we change coordinates so that we are now working with respect to the </a:t>
            </a:r>
            <a:r>
              <a:rPr lang="en-US" dirty="0" err="1"/>
              <a:t>centre</a:t>
            </a:r>
            <a:r>
              <a:rPr lang="en-US" dirty="0"/>
              <a:t> of mass: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proved that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076" name="Picture 4" descr="\begin{displaymath}&#10;I = \int \int r^{2} b(x,y) dx dy \end{displaymath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62" y="2539834"/>
            <a:ext cx="17049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 descr="\begin{figure}&#10;\par&#10;\centerline{&#10;\psfig {figure=figure27.ps}&#10;}&#10;\par\end{figure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65" y="3369848"/>
            <a:ext cx="5102207" cy="348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begin{displaymath}&#10;x \sin\theta - y \cos\theta + \rho = 0.\end{displaymath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41" y="3505662"/>
            <a:ext cx="1828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$\theta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65" y="3927226"/>
            <a:ext cx="149705" cy="1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NgoVanMao\Google Drive\Thac si\HocKy4\XuLyAnh\Project\CentrerPoint\Binary Images_files\fiximg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1" y="4563256"/>
            <a:ext cx="47625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\begin{displaymath}&#10;r^{2} = (x\sin\theta - y\cos\theta + \rho)^{2}. \end{displaymath}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91" y="5023223"/>
            <a:ext cx="21145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\begin{displaymath}&#10;x\sin\theta - y\cos\theta + \rho = x'\sin\theta - y'\cos\theta, \end{displaymath}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92" y="4645969"/>
            <a:ext cx="30099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\begin{displaymath}&#10;\Rightarrow I = a \sin^{2}\theta - b \sin\theta\cos\theta + c \cos^{2}\theta, \end{displaymath}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77" y="11423317"/>
            <a:ext cx="29337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\begin{displaymath}&#10;I = \int \int (x'\sin\theta - y'\cos\theta)^{2}b(x',y')dx' dy' \end{displaymath}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14" y="5478375"/>
            <a:ext cx="3152775" cy="3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 descr="C:\Users\NgoVanMao\Google Drive\Thac si\HocKy4\XuLyAnh\Project\CentrerPoint\Binary Images_files\fiximg7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712" y="5564418"/>
            <a:ext cx="47625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 descr="\begin{displaymath}&#10;\tan 2\theta = \frac{b}{a-c}, \end{displaymath}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33" y="6019747"/>
            <a:ext cx="11715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122" name="Picture 2" descr="\begin{displaymath}&#10;I = \int \int (x\sin\theta - y\cos\theta + \rho)^{2} b(x,y)dx dy. \end{displaymat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847148"/>
            <a:ext cx="3257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409" y="1415534"/>
            <a:ext cx="7561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differentiate with respect to </a:t>
            </a:r>
            <a:r>
              <a:rPr lang="en-US" dirty="0" smtClean="0"/>
              <a:t>       and </a:t>
            </a:r>
            <a:r>
              <a:rPr lang="en-US" dirty="0"/>
              <a:t>set the resulting expression to 0, giving </a:t>
            </a:r>
          </a:p>
        </p:txBody>
      </p:sp>
      <p:pic>
        <p:nvPicPr>
          <p:cNvPr id="5124" name="Picture 4" descr="$\rho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6" y="1329122"/>
            <a:ext cx="232352" cy="5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\begin{displaymath}&#10;\int \int 2(x\sin\theta - y\cos\theta + \rho) b(x,y)dx dy = 0, \end{displaymath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1" y="1957689"/>
            <a:ext cx="32956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\begin{displaymath}&#10;\int \int x\sin\theta b(x,y)dx dy&#10;- \int \int y\cos\theta b(x,y)dx dy&#10;+ \int \int \rho b(x,y)dx dy = 0. \end{displaymath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46" y="2501987"/>
            <a:ext cx="5372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7409" y="3046285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Multiplying and dividing by </a:t>
            </a:r>
            <a:r>
              <a:rPr lang="en-US" dirty="0" smtClean="0"/>
              <a:t>                                              gives </a:t>
            </a:r>
            <a:endParaRPr lang="en-US" dirty="0"/>
          </a:p>
        </p:txBody>
      </p:sp>
      <p:pic>
        <p:nvPicPr>
          <p:cNvPr id="5130" name="Picture 10" descr="$ A = \int \int b(x,y)dx dy 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156" y="3118231"/>
            <a:ext cx="15240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\begin{displaymath}&#10;A \left( \frac{\int \int x\sin\theta b(x,y)dx dy}{\int \int ...&#10; ...nt \int \rho b(x,y)dx dy} {\int \int b(x,y)dx dy}&#10;\right) = 0, \end{displaymath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31" y="3523694"/>
            <a:ext cx="57340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\begin{displaymath}&#10;A(\overline{x} \sin\theta - \overline{y} \cos\theta + \rho) = 0, \end{displaymath}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21" y="4400142"/>
            <a:ext cx="21145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107" name="Picture 11" descr="\begin{displaymath}&#10;I = \frac{1}{2}(c+a) - \frac{1}{2}(a-c)\cos 2\theta - \frac{1}{2}b\sin 2\theta. \end{displaymath}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05" y="1389706"/>
            <a:ext cx="32385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$b\sin\theta\cos\theta = \frac{b}{2}\sin 2\theta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3" y="1003259"/>
            <a:ext cx="1647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103" name="Picture 7" descr="$\cos 2\theta = 2\cos^{2}\theta -1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80" y="1022310"/>
            <a:ext cx="15716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NgoVanMao\Google Drive\Thac si\HocKy4\XuLyAnh\Project\CentrerPoint\Binary Images_files\fiximg8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395" y="1449834"/>
            <a:ext cx="4762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15223" y="2810809"/>
            <a:ext cx="770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differentiate this expression with respect </a:t>
            </a:r>
            <a:r>
              <a:rPr lang="en-US" dirty="0" smtClean="0"/>
              <a:t>to    </a:t>
            </a:r>
            <a:r>
              <a:rPr lang="en-US" dirty="0"/>
              <a:t>and set the result to 0, obtaining </a:t>
            </a:r>
          </a:p>
        </p:txBody>
      </p:sp>
      <p:pic>
        <p:nvPicPr>
          <p:cNvPr id="4109" name="Picture 13" descr="$\theta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1" y="2853833"/>
            <a:ext cx="181309" cy="24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\begin{displaymath}&#10;(a-c) \sin 2\theta - b \cos 2\theta = 0, \end{displaymath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05" y="3258442"/>
            <a:ext cx="21145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\begin{displaymath}&#10;\tan 2\theta = \frac{b}{a-c}, \end{displaymath}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22" y="3267105"/>
            <a:ext cx="11715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\begin{displaymath}&#10;\sin 2\theta = \frac{ \pm b}{\sqrt{b^{2} + (a-c)^{2}}}, \end{displaymath}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07" y="4222433"/>
            <a:ext cx="18478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\begin{displaymath}&#10;\cos 2\theta = \frac{ \pm (a-c)}{\sqrt{b^{2} + (a-c)^{2}}}.\end{displaymath}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22" y="4205080"/>
            <a:ext cx="1866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60901" y="5009305"/>
            <a:ext cx="7424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case that </a:t>
            </a:r>
            <a:r>
              <a:rPr lang="en-US" i="1" dirty="0"/>
              <a:t>b</a:t>
            </a:r>
            <a:r>
              <a:rPr lang="en-US" dirty="0"/>
              <a:t>=0 and 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/>
              <a:t>c</a:t>
            </a:r>
            <a:r>
              <a:rPr lang="en-US" dirty="0"/>
              <a:t> we see that </a:t>
            </a:r>
            <a:r>
              <a:rPr lang="en-US" i="1" dirty="0"/>
              <a:t>I</a:t>
            </a:r>
            <a:r>
              <a:rPr lang="en-US" dirty="0"/>
              <a:t> is unaffected by the direction of axis of orientation, that is, our object is rotationally symmetric.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0901" y="5751863"/>
            <a:ext cx="6609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ratio </a:t>
            </a:r>
            <a:r>
              <a:rPr lang="en-US" dirty="0" smtClean="0"/>
              <a:t>                 gives </a:t>
            </a:r>
            <a:r>
              <a:rPr lang="en-US" dirty="0"/>
              <a:t>us some idea of how rounded the object is.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ratio will be 0 for a line and 1 for a circle. </a:t>
            </a:r>
          </a:p>
        </p:txBody>
      </p:sp>
      <p:pic>
        <p:nvPicPr>
          <p:cNvPr id="4123" name="Picture 27" descr="$\frac{I_{min}}{I_{max}}$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99" y="5668172"/>
            <a:ext cx="549358" cy="5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Find </a:t>
            </a:r>
            <a:r>
              <a:rPr lang="en-US" altLang="zh-TW" sz="4400" cap="none" dirty="0">
                <a:solidFill>
                  <a:schemeClr val="tx1"/>
                </a:solidFill>
              </a:rPr>
              <a:t>P</a:t>
            </a:r>
            <a:r>
              <a:rPr lang="en-US" altLang="zh-TW" sz="4400" cap="none" dirty="0" smtClean="0">
                <a:solidFill>
                  <a:schemeClr val="tx1"/>
                </a:solidFill>
              </a:rPr>
              <a:t>alm Center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altLang="zh-TW" sz="2600" dirty="0" smtClean="0">
                <a:solidFill>
                  <a:schemeClr val="tx1"/>
                </a:solidFill>
              </a:rPr>
              <a:t>Inscribed circle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600" dirty="0" smtClean="0">
                <a:solidFill>
                  <a:schemeClr val="tx1"/>
                </a:solidFill>
              </a:rPr>
              <a:t>Minimum inner distance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600" dirty="0" smtClean="0">
              <a:solidFill>
                <a:schemeClr val="tx1"/>
              </a:solidFill>
            </a:endParaRPr>
          </a:p>
          <a:p>
            <a:pPr lvl="1"/>
            <a:endParaRPr lang="en-US" altLang="zh-TW" sz="2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600" dirty="0" smtClean="0">
                <a:solidFill>
                  <a:schemeClr val="tx1"/>
                </a:solidFill>
              </a:rPr>
              <a:t>Maximum element of inner distances set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95" y="3188260"/>
            <a:ext cx="4214326" cy="787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72" y="4963420"/>
            <a:ext cx="3502974" cy="629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21" y="1160635"/>
            <a:ext cx="3412901" cy="33089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85709" y="3188260"/>
            <a:ext cx="568036" cy="635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1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4400" cap="none" dirty="0" smtClean="0">
                <a:solidFill>
                  <a:schemeClr val="tx1"/>
                </a:solidFill>
              </a:rPr>
              <a:t>Finger detection</a:t>
            </a:r>
            <a:endParaRPr lang="zh-TW" alt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altLang="zh-TW" sz="2400" dirty="0">
                <a:solidFill>
                  <a:schemeClr val="tx1"/>
                </a:solidFill>
              </a:rPr>
              <a:t>Detect </a:t>
            </a:r>
            <a:r>
              <a:rPr lang="en-US" altLang="zh-TW" sz="2400" dirty="0" smtClean="0">
                <a:solidFill>
                  <a:schemeClr val="tx1"/>
                </a:solidFill>
              </a:rPr>
              <a:t>fingertips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</a:rPr>
              <a:t>K-curvature method, K=20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</a:rPr>
              <a:t>Find an isosceles triangle with V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TW" sz="2400" dirty="0" smtClean="0">
                <a:solidFill>
                  <a:schemeClr val="tx1"/>
                </a:solidFill>
              </a:rPr>
              <a:t>V: Every vertex on the hand contour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</a:rPr>
              <a:t>Set a maximum threshold to the vertex angle</a:t>
            </a:r>
          </a:p>
          <a:p>
            <a:pPr marL="324000" lvl="1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           V </a:t>
            </a:r>
            <a:r>
              <a:rPr lang="en-US" altLang="zh-TW" sz="2400" dirty="0">
                <a:solidFill>
                  <a:schemeClr val="tx1"/>
                </a:solidFill>
              </a:rPr>
              <a:t>= 60</a:t>
            </a:r>
            <a:r>
              <a:rPr lang="en-US" altLang="zh-TW" sz="2400" baseline="30000" dirty="0">
                <a:solidFill>
                  <a:schemeClr val="tx1"/>
                </a:solidFill>
              </a:rPr>
              <a:t>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altLang="zh-TW" sz="2400" dirty="0" smtClean="0">
                <a:solidFill>
                  <a:schemeClr val="tx1"/>
                </a:solidFill>
              </a:rPr>
              <a:t>Remove redundant points having distance to hand center is less than 1.5*R</a:t>
            </a:r>
          </a:p>
          <a:p>
            <a:pPr marL="0" lv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19" y="1770803"/>
            <a:ext cx="2409825" cy="260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86905" y="2613134"/>
                <a:ext cx="135383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10000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905" y="2613134"/>
                <a:ext cx="1353832" cy="661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532" y="4729975"/>
            <a:ext cx="1909071" cy="6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9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cap="none" dirty="0">
                <a:solidFill>
                  <a:schemeClr val="tx1"/>
                </a:solidFill>
              </a:rPr>
              <a:t>Finger name identification</a:t>
            </a: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581192" y="2172587"/>
            <a:ext cx="5197422" cy="1678978"/>
          </a:xfrm>
        </p:spPr>
        <p:txBody>
          <a:bodyPr anchor="t" anchorCtr="0">
            <a:noAutofit/>
          </a:bodyPr>
          <a:lstStyle/>
          <a:p>
            <a:pPr lvl="0"/>
            <a:r>
              <a:rPr lang="en-US" altLang="zh-TW" sz="2400" dirty="0" smtClean="0">
                <a:solidFill>
                  <a:schemeClr val="tx1"/>
                </a:solidFill>
              </a:rPr>
              <a:t>Name of finger is labeled based </a:t>
            </a:r>
            <a:r>
              <a:rPr lang="en-US" altLang="zh-TW" sz="2400" dirty="0">
                <a:solidFill>
                  <a:schemeClr val="tx1"/>
                </a:solidFill>
              </a:rPr>
              <a:t>on </a:t>
            </a:r>
            <a:r>
              <a:rPr lang="en-US" altLang="zh-TW" sz="2400" dirty="0" smtClean="0">
                <a:solidFill>
                  <a:schemeClr val="tx1"/>
                </a:solidFill>
              </a:rPr>
              <a:t>the angle range between </a:t>
            </a:r>
            <a:r>
              <a:rPr lang="en-US" sz="2400" dirty="0">
                <a:solidFill>
                  <a:schemeClr val="tx1"/>
                </a:solidFill>
              </a:rPr>
              <a:t>the horizontal </a:t>
            </a:r>
            <a:r>
              <a:rPr lang="en-US" altLang="zh-TW" sz="2400" dirty="0" smtClean="0">
                <a:solidFill>
                  <a:schemeClr val="tx1"/>
                </a:solidFill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</a:rPr>
              <a:t>the line from hand center to each fingertip.</a:t>
            </a:r>
          </a:p>
          <a:p>
            <a:pPr marL="0" lv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8" y="1891591"/>
            <a:ext cx="2723809" cy="273333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55474"/>
              </p:ext>
            </p:extLst>
          </p:nvPr>
        </p:nvGraphicFramePr>
        <p:xfrm>
          <a:off x="525674" y="4360863"/>
          <a:ext cx="5459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15"/>
                <a:gridCol w="909915"/>
                <a:gridCol w="909915"/>
                <a:gridCol w="909915"/>
                <a:gridCol w="909915"/>
                <a:gridCol w="909915"/>
              </a:tblGrid>
              <a:tr h="632817">
                <a:tc>
                  <a:txBody>
                    <a:bodyPr/>
                    <a:lstStyle/>
                    <a:p>
                      <a:r>
                        <a:rPr lang="en-US" dirty="0" smtClean="0"/>
                        <a:t>Finger name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Thumb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Little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Angle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 Angle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136</a:t>
                      </a:r>
                      <a:endParaRPr lang="vi-VN" dirty="0" smtClean="0"/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5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Gesture Representation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337554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TW" sz="2800" dirty="0" smtClean="0">
                <a:solidFill>
                  <a:schemeClr val="tx1"/>
                </a:solidFill>
              </a:rPr>
              <a:t>All information about hands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Palm center location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Finger number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Fingertips location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Name of fingers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sz="2800" dirty="0" smtClean="0">
                <a:solidFill>
                  <a:schemeClr val="tx1"/>
                </a:solidFill>
              </a:rPr>
              <a:t>Gestures 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Number from 0 to 10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7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 smtClean="0">
                <a:solidFill>
                  <a:srgbClr val="002060"/>
                </a:solidFill>
              </a:rPr>
              <a:t>Experimental Results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Experimental Results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Fingertips are </a:t>
            </a:r>
            <a:r>
              <a:rPr lang="en-US" altLang="zh-TW" sz="2800" dirty="0">
                <a:solidFill>
                  <a:schemeClr val="tx1"/>
                </a:solidFill>
              </a:rPr>
              <a:t>detected </a:t>
            </a:r>
            <a:r>
              <a:rPr lang="en-US" altLang="zh-TW" sz="2800" dirty="0" smtClean="0">
                <a:solidFill>
                  <a:schemeClr val="tx1"/>
                </a:solidFill>
              </a:rPr>
              <a:t>exactly </a:t>
            </a:r>
            <a:r>
              <a:rPr lang="en-US" altLang="zh-TW" sz="2800" dirty="0">
                <a:solidFill>
                  <a:schemeClr val="tx1"/>
                </a:solidFill>
              </a:rPr>
              <a:t>100</a:t>
            </a:r>
            <a:r>
              <a:rPr lang="en-US" altLang="zh-TW" sz="2800" dirty="0" smtClean="0">
                <a:solidFill>
                  <a:schemeClr val="tx1"/>
                </a:solidFill>
              </a:rPr>
              <a:t>%.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The finger names detection </a:t>
            </a:r>
            <a:r>
              <a:rPr lang="en-US" altLang="zh-TW" sz="2800" dirty="0">
                <a:solidFill>
                  <a:schemeClr val="tx1"/>
                </a:solidFill>
              </a:rPr>
              <a:t>successful rate can </a:t>
            </a:r>
            <a:r>
              <a:rPr lang="en-US" altLang="zh-TW" sz="2800" dirty="0" smtClean="0">
                <a:solidFill>
                  <a:schemeClr val="tx1"/>
                </a:solidFill>
              </a:rPr>
              <a:t>reach near 90% with the opening hand.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Confuse gestures when </a:t>
            </a:r>
            <a:r>
              <a:rPr lang="en-US" altLang="zh-TW" sz="2800" dirty="0" smtClean="0">
                <a:solidFill>
                  <a:schemeClr val="tx1"/>
                </a:solidFill>
              </a:rPr>
              <a:t>the number </a:t>
            </a:r>
            <a:r>
              <a:rPr lang="en-US" altLang="zh-TW" sz="2800" dirty="0">
                <a:solidFill>
                  <a:schemeClr val="tx1"/>
                </a:solidFill>
              </a:rPr>
              <a:t>of </a:t>
            </a:r>
            <a:r>
              <a:rPr lang="en-US" altLang="zh-TW" sz="2800" dirty="0" smtClean="0">
                <a:solidFill>
                  <a:schemeClr val="tx1"/>
                </a:solidFill>
              </a:rPr>
              <a:t>fingers </a:t>
            </a:r>
            <a:r>
              <a:rPr lang="en-US" altLang="zh-TW" sz="2800" dirty="0">
                <a:solidFill>
                  <a:schemeClr val="tx1"/>
                </a:solidFill>
              </a:rPr>
              <a:t>is three.</a:t>
            </a:r>
          </a:p>
          <a:p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4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 smtClean="0">
                <a:solidFill>
                  <a:srgbClr val="002060"/>
                </a:solidFill>
              </a:rPr>
              <a:t>Introduction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2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 smtClean="0">
                <a:solidFill>
                  <a:srgbClr val="002060"/>
                </a:solidFill>
              </a:rPr>
              <a:t>Conclusion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16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cap="none" dirty="0" smtClean="0">
                <a:solidFill>
                  <a:schemeClr val="tx1"/>
                </a:solidFill>
              </a:rPr>
              <a:t>Conclusion</a:t>
            </a:r>
            <a:endParaRPr lang="zh-TW" altLang="en-US" sz="40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305795"/>
          </a:xfrm>
        </p:spPr>
        <p:txBody>
          <a:bodyPr anchor="t" anchorCtr="0">
            <a:normAutofit fontScale="92500"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Present  a simple method to detect </a:t>
            </a:r>
            <a:r>
              <a:rPr lang="en-US" altLang="zh-TW" sz="2800" dirty="0">
                <a:solidFill>
                  <a:schemeClr val="tx1"/>
                </a:solidFill>
              </a:rPr>
              <a:t>hands’ positions and gestures</a:t>
            </a: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NO training, NO database</a:t>
            </a: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Future works</a:t>
            </a:r>
          </a:p>
          <a:p>
            <a:pPr marL="576000" lvl="2"/>
            <a:r>
              <a:rPr lang="en-US" altLang="zh-TW" sz="2600" dirty="0" smtClean="0">
                <a:solidFill>
                  <a:schemeClr val="tx1"/>
                </a:solidFill>
              </a:rPr>
              <a:t>Improve </a:t>
            </a:r>
            <a:r>
              <a:rPr lang="en-US" altLang="zh-TW" sz="2600" dirty="0" smtClean="0">
                <a:solidFill>
                  <a:schemeClr val="tx1"/>
                </a:solidFill>
              </a:rPr>
              <a:t>detecting the orientation of the hand to </a:t>
            </a:r>
            <a:r>
              <a:rPr lang="en-US" altLang="zh-TW" sz="2600" dirty="0" smtClean="0">
                <a:solidFill>
                  <a:schemeClr val="tx1"/>
                </a:solidFill>
              </a:rPr>
              <a:t>obtain better </a:t>
            </a:r>
            <a:r>
              <a:rPr lang="en-US" altLang="zh-TW" sz="2600" dirty="0" smtClean="0">
                <a:solidFill>
                  <a:schemeClr val="tx1"/>
                </a:solidFill>
              </a:rPr>
              <a:t>result</a:t>
            </a:r>
          </a:p>
          <a:p>
            <a:pPr marL="576000" lvl="2"/>
            <a:r>
              <a:rPr lang="en-US" altLang="zh-TW" sz="2600" dirty="0" smtClean="0">
                <a:solidFill>
                  <a:schemeClr val="tx1"/>
                </a:solidFill>
              </a:rPr>
              <a:t>Using training process from feature </a:t>
            </a:r>
            <a:r>
              <a:rPr lang="en-US" altLang="zh-TW" sz="2600" dirty="0">
                <a:solidFill>
                  <a:schemeClr val="tx1"/>
                </a:solidFill>
              </a:rPr>
              <a:t>vector </a:t>
            </a:r>
            <a:r>
              <a:rPr lang="en-US" altLang="zh-TW" sz="2600" dirty="0" smtClean="0">
                <a:solidFill>
                  <a:schemeClr val="tx1"/>
                </a:solidFill>
              </a:rPr>
              <a:t>F = {number of  fingers, angle between </a:t>
            </a:r>
            <a:r>
              <a:rPr lang="en-US" altLang="zh-TW" sz="2800" dirty="0">
                <a:solidFill>
                  <a:schemeClr val="tx1"/>
                </a:solidFill>
              </a:rPr>
              <a:t>range between </a:t>
            </a:r>
            <a:r>
              <a:rPr lang="en-US" sz="2800" dirty="0">
                <a:solidFill>
                  <a:schemeClr val="tx1"/>
                </a:solidFill>
              </a:rPr>
              <a:t>horizontal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and </a:t>
            </a:r>
            <a:r>
              <a:rPr lang="en-US" altLang="zh-TW" sz="2800" dirty="0">
                <a:solidFill>
                  <a:schemeClr val="tx1"/>
                </a:solidFill>
              </a:rPr>
              <a:t>the line from hand center to each fingertip</a:t>
            </a:r>
            <a:r>
              <a:rPr lang="en-US" altLang="zh-TW" sz="2800" dirty="0" smtClean="0">
                <a:solidFill>
                  <a:schemeClr val="tx1"/>
                </a:solidFill>
              </a:rPr>
              <a:t>.</a:t>
            </a:r>
            <a:r>
              <a:rPr lang="en-US" altLang="zh-TW" sz="2600" dirty="0" smtClean="0">
                <a:solidFill>
                  <a:schemeClr val="tx1"/>
                </a:solidFill>
              </a:rPr>
              <a:t>}</a:t>
            </a:r>
            <a:endParaRPr lang="en-US" altLang="zh-TW" sz="2600" dirty="0" smtClean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7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Introduction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In human-computer interaction (</a:t>
            </a:r>
            <a:r>
              <a:rPr lang="en-US" altLang="zh-TW" sz="2800" dirty="0">
                <a:solidFill>
                  <a:schemeClr val="tx1"/>
                </a:solidFill>
              </a:rPr>
              <a:t>HCI</a:t>
            </a:r>
            <a:r>
              <a:rPr lang="en-US" altLang="zh-TW" sz="2800" dirty="0" smtClean="0">
                <a:solidFill>
                  <a:schemeClr val="tx1"/>
                </a:solidFill>
              </a:rPr>
              <a:t>) system, recognizing hand and finger gestures are significant.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Computer </a:t>
            </a:r>
            <a:r>
              <a:rPr lang="en-US" altLang="zh-TW" sz="2600" dirty="0" smtClean="0">
                <a:solidFill>
                  <a:schemeClr val="tx1"/>
                </a:solidFill>
              </a:rPr>
              <a:t>games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Remote </a:t>
            </a:r>
            <a:r>
              <a:rPr lang="en-US" altLang="zh-TW" sz="2600" dirty="0" smtClean="0">
                <a:solidFill>
                  <a:schemeClr val="tx1"/>
                </a:solidFill>
              </a:rPr>
              <a:t>control</a:t>
            </a: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Depth-sensing </a:t>
            </a:r>
            <a:r>
              <a:rPr lang="en-US" altLang="zh-TW" sz="2800" dirty="0" smtClean="0">
                <a:solidFill>
                  <a:schemeClr val="tx1"/>
                </a:solidFill>
              </a:rPr>
              <a:t>camera (Kinect,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Xtion</a:t>
            </a:r>
            <a:r>
              <a:rPr lang="en-US" altLang="zh-TW" sz="2800" dirty="0" smtClean="0">
                <a:solidFill>
                  <a:schemeClr val="tx1"/>
                </a:solidFill>
              </a:rPr>
              <a:t>) add a dimension  to increase accuracy.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7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Introduction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Kinect sensor</a:t>
            </a:r>
          </a:p>
          <a:p>
            <a:endParaRPr lang="en-US" altLang="zh-TW" sz="2800" dirty="0" smtClean="0">
              <a:solidFill>
                <a:schemeClr val="tx1"/>
              </a:solidFill>
            </a:endParaRPr>
          </a:p>
          <a:p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2840075"/>
            <a:ext cx="5943600" cy="2406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60" y="2728859"/>
            <a:ext cx="2578832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1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Introduction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Kinect sensor-Depth information</a:t>
            </a:r>
          </a:p>
          <a:p>
            <a:endParaRPr lang="en-US" altLang="zh-TW" sz="2800" dirty="0" smtClean="0">
              <a:solidFill>
                <a:schemeClr val="tx1"/>
              </a:solidFill>
            </a:endParaRPr>
          </a:p>
          <a:p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25551" y="3156154"/>
            <a:ext cx="3304867" cy="275131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374776" y="2834439"/>
            <a:ext cx="4293911" cy="33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 smtClean="0">
                <a:solidFill>
                  <a:srgbClr val="002060"/>
                </a:solidFill>
              </a:rPr>
              <a:t>Related Works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Related</a:t>
            </a:r>
            <a:r>
              <a:rPr lang="zh-TW" altLang="en-US" sz="4400" cap="none" dirty="0" smtClean="0">
                <a:solidFill>
                  <a:schemeClr val="tx1"/>
                </a:solidFill>
              </a:rPr>
              <a:t> </a:t>
            </a:r>
            <a:r>
              <a:rPr lang="en-US" altLang="zh-TW" sz="4400" cap="none" dirty="0" smtClean="0">
                <a:solidFill>
                  <a:schemeClr val="tx1"/>
                </a:solidFill>
              </a:rPr>
              <a:t>Works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chemeClr val="tx1"/>
                </a:solidFill>
              </a:rPr>
              <a:t>Hand gesture recognition using color information</a:t>
            </a:r>
          </a:p>
          <a:p>
            <a:pPr lvl="1"/>
            <a:r>
              <a:rPr lang="en-US" altLang="zh-TW" sz="3200" dirty="0" smtClean="0">
                <a:solidFill>
                  <a:schemeClr val="tx1"/>
                </a:solidFill>
              </a:rPr>
              <a:t>Depend </a:t>
            </a:r>
            <a:r>
              <a:rPr lang="en-US" altLang="zh-TW" sz="3200" dirty="0">
                <a:solidFill>
                  <a:schemeClr val="tx1"/>
                </a:solidFill>
              </a:rPr>
              <a:t>on </a:t>
            </a:r>
            <a:r>
              <a:rPr lang="en-US" altLang="zh-TW" sz="3200" dirty="0" smtClean="0">
                <a:solidFill>
                  <a:schemeClr val="tx1"/>
                </a:solidFill>
              </a:rPr>
              <a:t>environment (can’t recognition in low light condition </a:t>
            </a:r>
            <a:r>
              <a:rPr lang="en-US" altLang="zh-TW" sz="3200" dirty="0">
                <a:solidFill>
                  <a:schemeClr val="tx1"/>
                </a:solidFill>
              </a:rPr>
              <a:t>or </a:t>
            </a:r>
            <a:r>
              <a:rPr lang="en-US" altLang="zh-TW" sz="3200" dirty="0" smtClean="0">
                <a:solidFill>
                  <a:schemeClr val="tx1"/>
                </a:solidFill>
              </a:rPr>
              <a:t>tool (</a:t>
            </a:r>
            <a:r>
              <a:rPr lang="en-US" altLang="zh-TW" sz="3200" dirty="0">
                <a:solidFill>
                  <a:schemeClr val="tx1"/>
                </a:solidFill>
              </a:rPr>
              <a:t>color gloves, </a:t>
            </a:r>
            <a:r>
              <a:rPr lang="en-US" altLang="zh-TW" sz="3200" dirty="0" smtClean="0">
                <a:solidFill>
                  <a:schemeClr val="tx1"/>
                </a:solidFill>
              </a:rPr>
              <a:t>color belt) 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lvl="1"/>
            <a:r>
              <a:rPr lang="en-US" altLang="zh-TW" sz="3200" dirty="0" smtClean="0">
                <a:solidFill>
                  <a:schemeClr val="tx1"/>
                </a:solidFill>
              </a:rPr>
              <a:t>Difficult </a:t>
            </a:r>
            <a:r>
              <a:rPr lang="en-US" altLang="zh-TW" sz="3200" dirty="0">
                <a:solidFill>
                  <a:schemeClr val="tx1"/>
                </a:solidFill>
              </a:rPr>
              <a:t>to </a:t>
            </a:r>
            <a:r>
              <a:rPr lang="en-US" altLang="zh-TW" sz="3200" dirty="0" smtClean="0">
                <a:solidFill>
                  <a:schemeClr val="tx1"/>
                </a:solidFill>
              </a:rPr>
              <a:t>distinguish </a:t>
            </a:r>
            <a:r>
              <a:rPr lang="en-US" altLang="zh-TW" sz="3200" dirty="0">
                <a:solidFill>
                  <a:schemeClr val="tx1"/>
                </a:solidFill>
              </a:rPr>
              <a:t>between  </a:t>
            </a:r>
            <a:r>
              <a:rPr lang="en-US" altLang="zh-TW" sz="3200" dirty="0" smtClean="0">
                <a:solidFill>
                  <a:schemeClr val="tx1"/>
                </a:solidFill>
              </a:rPr>
              <a:t>face and hand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solidFill>
                  <a:schemeClr val="tx1"/>
                </a:solidFill>
              </a:rPr>
              <a:t>Complex training </a:t>
            </a:r>
            <a:r>
              <a:rPr lang="en-US" altLang="zh-TW" sz="3200" dirty="0" smtClean="0">
                <a:solidFill>
                  <a:schemeClr val="tx1"/>
                </a:solidFill>
              </a:rPr>
              <a:t>with large database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18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紅利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imes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</TotalTime>
  <Words>803</Words>
  <Application>Microsoft Office PowerPoint</Application>
  <PresentationFormat>On-screen Show (4:3)</PresentationFormat>
  <Paragraphs>189</Paragraphs>
  <Slides>31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紅利</vt:lpstr>
      <vt:lpstr>A Method of Hand Gesture Recognition  Using Kinect Sensor</vt:lpstr>
      <vt:lpstr>Outline</vt:lpstr>
      <vt:lpstr>Introduction</vt:lpstr>
      <vt:lpstr>Introduction</vt:lpstr>
      <vt:lpstr>Introduction</vt:lpstr>
      <vt:lpstr>INtroduction</vt:lpstr>
      <vt:lpstr>Introduction</vt:lpstr>
      <vt:lpstr>Related Works</vt:lpstr>
      <vt:lpstr>Related Works</vt:lpstr>
      <vt:lpstr>Objectives</vt:lpstr>
      <vt:lpstr>Approach</vt:lpstr>
      <vt:lpstr>Research content</vt:lpstr>
      <vt:lpstr>Scope and constraints</vt:lpstr>
      <vt:lpstr>Premier results</vt:lpstr>
      <vt:lpstr> The Proposed Method</vt:lpstr>
      <vt:lpstr>Hand Segmentation</vt:lpstr>
      <vt:lpstr> Hand Segmentation</vt:lpstr>
      <vt:lpstr>Find Hand Contour</vt:lpstr>
      <vt:lpstr>Orientation relative to the horizontal (1)</vt:lpstr>
      <vt:lpstr>Orientation relative to the horizontal (2)</vt:lpstr>
      <vt:lpstr>Orientation relative to the horizontal (3)</vt:lpstr>
      <vt:lpstr>PowerPoint Presentation</vt:lpstr>
      <vt:lpstr>PowerPoint Presentation</vt:lpstr>
      <vt:lpstr>Find Palm Center</vt:lpstr>
      <vt:lpstr>Finger detection</vt:lpstr>
      <vt:lpstr>Finger name identification</vt:lpstr>
      <vt:lpstr>Gesture Representation</vt:lpstr>
      <vt:lpstr>Experimental Results</vt:lpstr>
      <vt:lpstr>Experimental Results</vt:lpstr>
      <vt:lpstr>Conclusion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Detection Project 2014</dc:title>
  <dc:creator>Ngo Van Mao</dc:creator>
  <cp:lastModifiedBy>My PC</cp:lastModifiedBy>
  <cp:revision>128</cp:revision>
  <cp:lastPrinted>2013-12-25T01:31:18Z</cp:lastPrinted>
  <dcterms:created xsi:type="dcterms:W3CDTF">2013-12-23T06:50:15Z</dcterms:created>
  <dcterms:modified xsi:type="dcterms:W3CDTF">2014-05-24T05:11:11Z</dcterms:modified>
</cp:coreProperties>
</file>