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319" r:id="rId2"/>
    <p:sldId id="320" r:id="rId3"/>
    <p:sldId id="282" r:id="rId4"/>
    <p:sldId id="260" r:id="rId5"/>
    <p:sldId id="304" r:id="rId6"/>
    <p:sldId id="305" r:id="rId7"/>
    <p:sldId id="283" r:id="rId8"/>
    <p:sldId id="317" r:id="rId9"/>
    <p:sldId id="278" r:id="rId10"/>
    <p:sldId id="307" r:id="rId11"/>
    <p:sldId id="321" r:id="rId12"/>
    <p:sldId id="308" r:id="rId13"/>
    <p:sldId id="270" r:id="rId14"/>
    <p:sldId id="271" r:id="rId15"/>
    <p:sldId id="268" r:id="rId16"/>
    <p:sldId id="322" r:id="rId17"/>
    <p:sldId id="316" r:id="rId18"/>
    <p:sldId id="315" r:id="rId19"/>
    <p:sldId id="314" r:id="rId20"/>
    <p:sldId id="309" r:id="rId21"/>
    <p:sldId id="324" r:id="rId22"/>
    <p:sldId id="318" r:id="rId23"/>
    <p:sldId id="323" r:id="rId24"/>
    <p:sldId id="326" r:id="rId25"/>
    <p:sldId id="325" r:id="rId26"/>
    <p:sldId id="327" r:id="rId27"/>
    <p:sldId id="329" r:id="rId28"/>
    <p:sldId id="331" r:id="rId29"/>
    <p:sldId id="328" r:id="rId30"/>
    <p:sldId id="332" r:id="rId31"/>
    <p:sldId id="330" r:id="rId32"/>
    <p:sldId id="313" r:id="rId33"/>
    <p:sldId id="286" r:id="rId34"/>
  </p:sldIdLst>
  <p:sldSz cx="9144000" cy="6858000" type="screen4x3"/>
  <p:notesSz cx="6781800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7" autoAdjust="0"/>
    <p:restoredTop sz="87946" autoAdjust="0"/>
  </p:normalViewPr>
  <p:slideViewPr>
    <p:cSldViewPr snapToGrid="0">
      <p:cViewPr varScale="1">
        <p:scale>
          <a:sx n="67" d="100"/>
          <a:sy n="67" d="100"/>
        </p:scale>
        <p:origin x="93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C2319-DFBC-44AB-A010-FA1ACFA4484E}" type="datetimeFigureOut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8180" y="4751983"/>
            <a:ext cx="54254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38780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1451" y="9378824"/>
            <a:ext cx="2938780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5A1D3-5240-437E-9A7F-BAF8E74BF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40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352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049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271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038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59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51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chemeClr val="tx1"/>
                </a:solidFill>
              </a:rPr>
              <a:t>[1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08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60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1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46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K=</a:t>
            </a:r>
          </a:p>
          <a:p>
            <a:r>
              <a:rPr lang="en-US" dirty="0" smtClean="0"/>
              <a:t>V=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000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421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A1D3-5240-437E-9A7F-BAF8E74BF5E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42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29415-4778-441B-8FC4-829DAA215353}" type="datetime1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43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8991-3A70-4846-9905-ABB5FC0350F4}" type="datetime1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3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6F3CB4-FEE6-4771-9310-9B3FCCE295B7}" type="datetime1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03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0456-592E-4D82-A5D4-3ABBCF0E65E5}" type="datetime1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2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113396-27A1-4EE6-9A77-399F32F44FB0}" type="datetime1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03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2E85-80DB-459C-B919-FBA074CDF51D}" type="datetime1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49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1053-F462-4065-8B6F-B9033574D936}" type="datetime1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2077-D169-420F-A670-4655273FF930}" type="datetime1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05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1148-E9D5-48E3-8D4A-B8B4DAEFC54B}" type="datetime1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30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00D70F-868C-4DB1-ADDA-4452773DEA8F}" type="datetime1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84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A592-973F-4EA7-9A56-DA29536DD0EB}" type="datetime1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89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6CF749-E572-428A-B5EA-2E5D0F3C3BE3}" type="datetime1">
              <a:rPr lang="zh-TW" altLang="en-US" smtClean="0"/>
              <a:t>2014/12/15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53C5C1-5AFA-4146-A699-64B7AFF547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399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60648" y="1433051"/>
            <a:ext cx="7989752" cy="1598054"/>
          </a:xfrm>
        </p:spPr>
        <p:txBody>
          <a:bodyPr>
            <a:noAutofit/>
          </a:bodyPr>
          <a:lstStyle/>
          <a:p>
            <a:pPr algn="ctr"/>
            <a:r>
              <a:rPr lang="en-US" altLang="zh-TW" sz="4400" cap="none" dirty="0">
                <a:solidFill>
                  <a:srgbClr val="002060"/>
                </a:solidFill>
              </a:rPr>
              <a:t>H</a:t>
            </a:r>
            <a:r>
              <a:rPr lang="en-US" altLang="zh-TW" sz="4400" cap="none" dirty="0" smtClean="0">
                <a:solidFill>
                  <a:srgbClr val="002060"/>
                </a:solidFill>
              </a:rPr>
              <a:t>and gesture recognition using Kinect sensor</a:t>
            </a:r>
            <a:endParaRPr lang="zh-TW" altLang="en-US" sz="4400" cap="none" dirty="0">
              <a:solidFill>
                <a:srgbClr val="00206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319" y="3475747"/>
            <a:ext cx="8188411" cy="2845514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cap="none" dirty="0" smtClean="0">
                <a:solidFill>
                  <a:schemeClr val="tx1"/>
                </a:solidFill>
              </a:rPr>
              <a:t>		Master Thesis </a:t>
            </a:r>
            <a:r>
              <a:rPr lang="en-US" altLang="zh-TW" sz="2800" cap="none" dirty="0" smtClean="0">
                <a:solidFill>
                  <a:schemeClr val="tx1"/>
                </a:solidFill>
              </a:rPr>
              <a:t>		</a:t>
            </a:r>
          </a:p>
          <a:p>
            <a:pPr algn="ctr"/>
            <a:r>
              <a:rPr lang="en-US" altLang="zh-TW" sz="2800" cap="none" dirty="0" smtClean="0">
                <a:solidFill>
                  <a:schemeClr val="tx1"/>
                </a:solidFill>
              </a:rPr>
              <a:t>	</a:t>
            </a:r>
          </a:p>
          <a:p>
            <a:pPr algn="ctr"/>
            <a:r>
              <a:rPr lang="en-US" altLang="zh-TW" sz="2800" cap="none" dirty="0" smtClean="0">
                <a:solidFill>
                  <a:schemeClr val="tx1"/>
                </a:solidFill>
              </a:rPr>
              <a:t>   	</a:t>
            </a:r>
            <a:r>
              <a:rPr lang="en-US" altLang="zh-TW" sz="2800" cap="none" dirty="0">
                <a:solidFill>
                  <a:schemeClr val="tx1"/>
                </a:solidFill>
              </a:rPr>
              <a:t>	</a:t>
            </a:r>
            <a:r>
              <a:rPr lang="en-US" altLang="zh-TW" sz="2800" cap="none" dirty="0" smtClean="0">
                <a:solidFill>
                  <a:schemeClr val="tx1"/>
                </a:solidFill>
              </a:rPr>
              <a:t>	   Supervisor  : Dr. Truong Quang Vinh</a:t>
            </a:r>
            <a:endParaRPr lang="en-US" altLang="zh-TW" sz="2800" cap="none" dirty="0">
              <a:solidFill>
                <a:schemeClr val="tx1"/>
              </a:solidFill>
            </a:endParaRPr>
          </a:p>
          <a:p>
            <a:pPr algn="ctr"/>
            <a:r>
              <a:rPr lang="en-US" altLang="zh-TW" sz="2800" cap="none" dirty="0">
                <a:solidFill>
                  <a:schemeClr val="tx1"/>
                </a:solidFill>
              </a:rPr>
              <a:t> </a:t>
            </a:r>
            <a:r>
              <a:rPr lang="en-US" altLang="zh-TW" sz="2800" cap="none" dirty="0" smtClean="0">
                <a:solidFill>
                  <a:schemeClr val="tx1"/>
                </a:solidFill>
              </a:rPr>
              <a:t>			   Presented by:</a:t>
            </a:r>
            <a:r>
              <a:rPr lang="en-US" altLang="zh-TW" sz="2800" cap="none" dirty="0">
                <a:solidFill>
                  <a:schemeClr val="tx1"/>
                </a:solidFill>
              </a:rPr>
              <a:t>	   </a:t>
            </a:r>
            <a:r>
              <a:rPr lang="en-US" altLang="zh-TW" sz="2800" cap="none" dirty="0" smtClean="0">
                <a:solidFill>
                  <a:schemeClr val="tx1"/>
                </a:solidFill>
              </a:rPr>
              <a:t>Nguyen </a:t>
            </a:r>
            <a:r>
              <a:rPr lang="en-US" altLang="zh-TW" sz="2800" cap="none" dirty="0">
                <a:solidFill>
                  <a:schemeClr val="tx1"/>
                </a:solidFill>
              </a:rPr>
              <a:t>T</a:t>
            </a:r>
            <a:r>
              <a:rPr lang="en-US" altLang="zh-TW" sz="2800" cap="none" dirty="0" smtClean="0">
                <a:solidFill>
                  <a:schemeClr val="tx1"/>
                </a:solidFill>
              </a:rPr>
              <a:t>rong Tri 	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7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1082332"/>
          </a:xfrm>
        </p:spPr>
        <p:txBody>
          <a:bodyPr>
            <a:normAutofit/>
          </a:bodyPr>
          <a:lstStyle/>
          <a:p>
            <a:r>
              <a:rPr lang="en-US" altLang="zh-TW" sz="4400" cap="none" dirty="0">
                <a:solidFill>
                  <a:schemeClr val="tx1"/>
                </a:solidFill>
              </a:rPr>
              <a:t>Related</a:t>
            </a:r>
            <a:r>
              <a:rPr lang="zh-TW" altLang="en-US" sz="4400" cap="none" dirty="0">
                <a:solidFill>
                  <a:schemeClr val="tx1"/>
                </a:solidFill>
              </a:rPr>
              <a:t> </a:t>
            </a:r>
            <a:r>
              <a:rPr lang="en-US" altLang="zh-TW" sz="4400" cap="none" dirty="0" smtClean="0">
                <a:solidFill>
                  <a:schemeClr val="tx1"/>
                </a:solidFill>
              </a:rPr>
              <a:t>Work</a:t>
            </a:r>
            <a:endParaRPr lang="vi-V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49" y="1928813"/>
            <a:ext cx="8972551" cy="523398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2600" dirty="0">
                <a:solidFill>
                  <a:schemeClr val="tx1"/>
                </a:solidFill>
              </a:rPr>
              <a:t>Depth image based approaches</a:t>
            </a:r>
            <a:endParaRPr lang="en-US" altLang="zh-TW" sz="26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[</a:t>
            </a:r>
            <a:r>
              <a:rPr lang="en-US" sz="2000" dirty="0" smtClean="0">
                <a:solidFill>
                  <a:schemeClr val="tx1"/>
                </a:solidFill>
              </a:rPr>
              <a:t>4] </a:t>
            </a:r>
            <a:r>
              <a:rPr lang="en-US" sz="2000" dirty="0">
                <a:solidFill>
                  <a:schemeClr val="tx1"/>
                </a:solidFill>
              </a:rPr>
              <a:t>Yi Li, “Hand gesture recognition using Kinect”, </a:t>
            </a:r>
            <a:r>
              <a:rPr lang="en-US" sz="2000" i="1" dirty="0">
                <a:solidFill>
                  <a:schemeClr val="tx1"/>
                </a:solidFill>
              </a:rPr>
              <a:t>Software Engineering and Service Science (ICSESS), </a:t>
            </a:r>
            <a:r>
              <a:rPr lang="en-US" sz="2000" i="1" dirty="0" smtClean="0">
                <a:solidFill>
                  <a:schemeClr val="tx1"/>
                </a:solidFill>
              </a:rPr>
              <a:t>IEEE </a:t>
            </a:r>
            <a:r>
              <a:rPr lang="en-US" sz="2000" i="1" dirty="0">
                <a:solidFill>
                  <a:schemeClr val="tx1"/>
                </a:solidFill>
              </a:rPr>
              <a:t>3rd International Conference on, </a:t>
            </a:r>
            <a:r>
              <a:rPr lang="en-US" sz="2000" dirty="0" smtClean="0">
                <a:solidFill>
                  <a:schemeClr val="tx1"/>
                </a:solidFill>
              </a:rPr>
              <a:t>2012.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</a:rPr>
              <a:t>Hand extraction</a:t>
            </a:r>
            <a:r>
              <a:rPr lang="en-US" sz="2000" dirty="0" smtClean="0">
                <a:solidFill>
                  <a:schemeClr val="tx1"/>
                </a:solidFill>
              </a:rPr>
              <a:t>: Using K-means Algorithm with Z-range = [60cm, 80cm]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</a:rPr>
              <a:t>Hand feature extraction</a:t>
            </a:r>
            <a:r>
              <a:rPr lang="en-US" sz="2000" dirty="0" smtClean="0">
                <a:solidFill>
                  <a:schemeClr val="tx1"/>
                </a:solidFill>
              </a:rPr>
              <a:t>: Number of fingers, finger name,  angles </a:t>
            </a:r>
            <a:r>
              <a:rPr lang="en-US" sz="2000" dirty="0">
                <a:solidFill>
                  <a:schemeClr val="tx1"/>
                </a:solidFill>
              </a:rPr>
              <a:t>between extended fingers </a:t>
            </a:r>
            <a:r>
              <a:rPr lang="en-US" sz="2000" dirty="0" smtClean="0">
                <a:solidFill>
                  <a:schemeClr val="tx1"/>
                </a:solidFill>
              </a:rPr>
              <a:t> and hand center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TW" sz="2000" b="1" dirty="0" smtClean="0">
                <a:solidFill>
                  <a:schemeClr val="tx1"/>
                </a:solidFill>
              </a:rPr>
              <a:t>Hand gesture classification</a:t>
            </a:r>
            <a:r>
              <a:rPr lang="en-US" altLang="zh-TW" sz="2000" dirty="0" smtClean="0">
                <a:solidFill>
                  <a:schemeClr val="tx1"/>
                </a:solidFill>
              </a:rPr>
              <a:t>:  No training. User needs </a:t>
            </a:r>
            <a:r>
              <a:rPr lang="en-US" altLang="zh-TW" sz="2000" dirty="0">
                <a:solidFill>
                  <a:schemeClr val="tx1"/>
                </a:solidFill>
              </a:rPr>
              <a:t>to open the hand </a:t>
            </a:r>
            <a:r>
              <a:rPr lang="en-US" altLang="zh-TW" sz="2000" dirty="0" smtClean="0">
                <a:solidFill>
                  <a:schemeClr val="tx1"/>
                </a:solidFill>
              </a:rPr>
              <a:t>before </a:t>
            </a:r>
            <a:r>
              <a:rPr lang="en-US" altLang="zh-TW" sz="2000" dirty="0">
                <a:solidFill>
                  <a:schemeClr val="tx1"/>
                </a:solidFill>
              </a:rPr>
              <a:t>performing a </a:t>
            </a:r>
            <a:r>
              <a:rPr lang="en-US" altLang="zh-TW" sz="2000" dirty="0" smtClean="0">
                <a:solidFill>
                  <a:schemeClr val="tx1"/>
                </a:solidFill>
              </a:rPr>
              <a:t>gesture. Three </a:t>
            </a:r>
            <a:r>
              <a:rPr lang="en-US" sz="2000" dirty="0" smtClean="0">
                <a:solidFill>
                  <a:schemeClr val="tx1"/>
                </a:solidFill>
              </a:rPr>
              <a:t>classifier  l</a:t>
            </a:r>
            <a:r>
              <a:rPr lang="en-US" altLang="zh-TW" sz="2000" dirty="0">
                <a:solidFill>
                  <a:schemeClr val="tx1"/>
                </a:solidFill>
              </a:rPr>
              <a:t>ayers: </a:t>
            </a:r>
            <a:r>
              <a:rPr lang="en-US" altLang="zh-TW" sz="2000" dirty="0" smtClean="0">
                <a:solidFill>
                  <a:schemeClr val="tx1"/>
                </a:solidFill>
              </a:rPr>
              <a:t> finger  </a:t>
            </a:r>
            <a:r>
              <a:rPr lang="en-US" altLang="zh-TW" sz="2000" dirty="0">
                <a:solidFill>
                  <a:schemeClr val="tx1"/>
                </a:solidFill>
              </a:rPr>
              <a:t>counting, finger  name </a:t>
            </a:r>
            <a:r>
              <a:rPr lang="en-US" altLang="zh-TW" sz="2000" dirty="0" smtClean="0">
                <a:solidFill>
                  <a:schemeClr val="tx1"/>
                </a:solidFill>
              </a:rPr>
              <a:t>collecting</a:t>
            </a:r>
            <a:r>
              <a:rPr lang="en-US" altLang="zh-TW" sz="2000" dirty="0">
                <a:solidFill>
                  <a:schemeClr val="tx1"/>
                </a:solidFill>
              </a:rPr>
              <a:t>, and vector </a:t>
            </a:r>
            <a:r>
              <a:rPr lang="en-US" altLang="zh-TW" sz="2000" dirty="0" smtClean="0">
                <a:solidFill>
                  <a:schemeClr val="tx1"/>
                </a:solidFill>
              </a:rPr>
              <a:t>matching.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000" dirty="0" smtClean="0">
                <a:solidFill>
                  <a:schemeClr val="tx1"/>
                </a:solidFill>
              </a:rPr>
              <a:t>[5] </a:t>
            </a:r>
            <a:r>
              <a:rPr lang="en-US" sz="2000" dirty="0" smtClean="0">
                <a:solidFill>
                  <a:schemeClr val="tx1"/>
                </a:solidFill>
              </a:rPr>
              <a:t>Yan </a:t>
            </a:r>
            <a:r>
              <a:rPr lang="en-US" sz="2000" dirty="0">
                <a:solidFill>
                  <a:schemeClr val="tx1"/>
                </a:solidFill>
              </a:rPr>
              <a:t>Wen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i="1" dirty="0" smtClean="0">
                <a:solidFill>
                  <a:schemeClr val="tx1"/>
                </a:solidFill>
              </a:rPr>
              <a:t>et. al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"A Robust Method of Detecting Hand Gestures Using Depth Sensors," </a:t>
            </a:r>
            <a:r>
              <a:rPr lang="en-US" sz="2000" i="1" dirty="0">
                <a:solidFill>
                  <a:schemeClr val="tx1"/>
                </a:solidFill>
              </a:rPr>
              <a:t>Haptic Audio Visual Environments and Games (HAVE), IEEE International Workshop on, </a:t>
            </a:r>
            <a:r>
              <a:rPr lang="en-US" sz="2000" dirty="0">
                <a:solidFill>
                  <a:schemeClr val="tx1"/>
                </a:solidFill>
              </a:rPr>
              <a:t>2012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Hand Extraction</a:t>
            </a:r>
            <a:r>
              <a:rPr lang="en-US" sz="2000" dirty="0">
                <a:solidFill>
                  <a:schemeClr val="tx1"/>
                </a:solidFill>
              </a:rPr>
              <a:t>: Use K-means Algorithm with Z-range = </a:t>
            </a:r>
            <a:r>
              <a:rPr lang="en-US" sz="2000" dirty="0" smtClean="0">
                <a:solidFill>
                  <a:schemeClr val="tx1"/>
                </a:solidFill>
              </a:rPr>
              <a:t>Min Depth +-10 cm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Hand </a:t>
            </a:r>
            <a:r>
              <a:rPr lang="en-US" sz="2000" b="1" dirty="0" smtClean="0">
                <a:solidFill>
                  <a:schemeClr val="tx1"/>
                </a:solidFill>
              </a:rPr>
              <a:t>Features</a:t>
            </a:r>
            <a:r>
              <a:rPr lang="en-US" sz="2000" dirty="0" smtClean="0">
                <a:solidFill>
                  <a:schemeClr val="tx1"/>
                </a:solidFill>
              </a:rPr>
              <a:t>: Number of fingers, palm center, fingertips.</a:t>
            </a:r>
            <a:endParaRPr lang="en-US" altLang="zh-TW" sz="2000" dirty="0">
              <a:solidFill>
                <a:schemeClr val="tx1"/>
              </a:solidFill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3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cap="none" dirty="0" smtClean="0">
                <a:solidFill>
                  <a:prstClr val="black"/>
                </a:solidFill>
              </a:rPr>
              <a:t>Related</a:t>
            </a:r>
            <a:r>
              <a:rPr lang="zh-TW" altLang="en-US" sz="4400" cap="none" dirty="0" smtClean="0">
                <a:solidFill>
                  <a:prstClr val="black"/>
                </a:solidFill>
              </a:rPr>
              <a:t> </a:t>
            </a:r>
            <a:r>
              <a:rPr lang="en-US" altLang="zh-TW" sz="4400" cap="none" dirty="0" smtClean="0">
                <a:solidFill>
                  <a:prstClr val="black"/>
                </a:solidFill>
              </a:rPr>
              <a:t>Work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98511"/>
            <a:ext cx="7989752" cy="385587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>
                <a:solidFill>
                  <a:schemeClr val="tx1"/>
                </a:solidFill>
              </a:rPr>
              <a:t>RGB image based </a:t>
            </a:r>
            <a:r>
              <a:rPr lang="en-US" altLang="zh-TW" sz="2600" dirty="0" smtClean="0">
                <a:solidFill>
                  <a:schemeClr val="tx1"/>
                </a:solidFill>
              </a:rPr>
              <a:t>approaches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[</a:t>
            </a:r>
            <a:r>
              <a:rPr lang="en-US" sz="2200" dirty="0">
                <a:solidFill>
                  <a:schemeClr val="tx1"/>
                </a:solidFill>
              </a:rPr>
              <a:t>8] </a:t>
            </a:r>
            <a:r>
              <a:rPr lang="en-US" sz="2200" dirty="0" smtClean="0">
                <a:solidFill>
                  <a:schemeClr val="tx1"/>
                </a:solidFill>
              </a:rPr>
              <a:t>Fabio Domini, </a:t>
            </a:r>
            <a:r>
              <a:rPr lang="en-US" sz="2200" i="1" dirty="0" smtClean="0">
                <a:solidFill>
                  <a:schemeClr val="tx1"/>
                </a:solidFill>
              </a:rPr>
              <a:t>et al.</a:t>
            </a:r>
            <a:r>
              <a:rPr lang="en-US" sz="2200" dirty="0" smtClean="0">
                <a:solidFill>
                  <a:schemeClr val="tx1"/>
                </a:solidFill>
              </a:rPr>
              <a:t>, "Hand </a:t>
            </a:r>
            <a:r>
              <a:rPr lang="en-US" sz="2200" dirty="0">
                <a:solidFill>
                  <a:schemeClr val="tx1"/>
                </a:solidFill>
              </a:rPr>
              <a:t>Gesture Recognition with Depth Data," </a:t>
            </a:r>
            <a:r>
              <a:rPr lang="en-US" sz="2200" i="1" dirty="0">
                <a:solidFill>
                  <a:schemeClr val="tx1"/>
                </a:solidFill>
              </a:rPr>
              <a:t>ARTEMIS '13 Proceedings of the 4th ACM/IEEE international workshop </a:t>
            </a:r>
            <a:r>
              <a:rPr lang="en-US" sz="2200" i="1" dirty="0" smtClean="0">
                <a:solidFill>
                  <a:schemeClr val="tx1"/>
                </a:solidFill>
              </a:rPr>
              <a:t>on</a:t>
            </a:r>
            <a:r>
              <a:rPr lang="en-US" sz="2200" dirty="0" smtClean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tx1"/>
                </a:solidFill>
              </a:rPr>
              <a:t>pp. 9-16, 2013. </a:t>
            </a:r>
            <a:endParaRPr lang="en-US" sz="22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</a:rPr>
              <a:t>Hand </a:t>
            </a:r>
            <a:r>
              <a:rPr lang="en-US" sz="2200" b="1" dirty="0" smtClean="0">
                <a:solidFill>
                  <a:schemeClr val="tx1"/>
                </a:solidFill>
              </a:rPr>
              <a:t>extraction</a:t>
            </a:r>
            <a:r>
              <a:rPr lang="en-US" sz="2200" dirty="0" smtClean="0">
                <a:solidFill>
                  <a:schemeClr val="tx1"/>
                </a:solidFill>
              </a:rPr>
              <a:t>: Using closest point and CIELAB color space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tx1"/>
                </a:solidFill>
              </a:rPr>
              <a:t>Hand feature extraction</a:t>
            </a:r>
            <a:r>
              <a:rPr lang="en-US" sz="2200" dirty="0" smtClean="0">
                <a:solidFill>
                  <a:schemeClr val="tx1"/>
                </a:solidFill>
              </a:rPr>
              <a:t>: Distance features computed on the finger samples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and Curvature features computed on the hand contour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TW" sz="2200" b="1" dirty="0" smtClean="0">
                <a:solidFill>
                  <a:schemeClr val="tx1"/>
                </a:solidFill>
              </a:rPr>
              <a:t>Hand classification</a:t>
            </a:r>
            <a:r>
              <a:rPr lang="en-US" altLang="zh-TW" sz="2200" dirty="0" smtClean="0">
                <a:solidFill>
                  <a:schemeClr val="tx1"/>
                </a:solidFill>
              </a:rPr>
              <a:t>: Using SVM to recognize 10 gestures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tx1"/>
                </a:solidFill>
              </a:rPr>
              <a:t>Result: </a:t>
            </a:r>
            <a:r>
              <a:rPr lang="en-US" sz="2200" dirty="0" smtClean="0">
                <a:solidFill>
                  <a:schemeClr val="tx1"/>
                </a:solidFill>
              </a:rPr>
              <a:t>99.5% with 11 gestures</a:t>
            </a:r>
            <a:endParaRPr lang="en-US" sz="2200" b="1" dirty="0" smtClean="0">
              <a:solidFill>
                <a:schemeClr val="tx1"/>
              </a:solidFill>
            </a:endParaRPr>
          </a:p>
          <a:p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5" y="5198023"/>
            <a:ext cx="3456019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cap="none" dirty="0">
                <a:solidFill>
                  <a:srgbClr val="002060"/>
                </a:solidFill>
              </a:rPr>
              <a:t>The Proposed Method</a:t>
            </a:r>
            <a:endParaRPr lang="zh-TW" altLang="en-US" sz="5400" cap="none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91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60" y="1892860"/>
            <a:ext cx="5612680" cy="146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660" y="5867552"/>
            <a:ext cx="5612680" cy="95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660" y="3349427"/>
            <a:ext cx="5612680" cy="25181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1020858"/>
          </a:xfrm>
        </p:spPr>
        <p:txBody>
          <a:bodyPr>
            <a:noAutofit/>
          </a:bodyPr>
          <a:lstStyle/>
          <a:p>
            <a:r>
              <a:rPr lang="en-US" altLang="zh-TW" sz="4400" cap="none" dirty="0">
                <a:solidFill>
                  <a:schemeClr val="tx1"/>
                </a:solidFill>
              </a:rPr>
              <a:t/>
            </a:r>
            <a:br>
              <a:rPr lang="en-US" altLang="zh-TW" sz="4400" cap="none" dirty="0">
                <a:solidFill>
                  <a:schemeClr val="tx1"/>
                </a:solidFill>
              </a:rPr>
            </a:br>
            <a:r>
              <a:rPr lang="en-US" altLang="zh-TW" sz="4400" cap="none" dirty="0" smtClean="0">
                <a:solidFill>
                  <a:schemeClr val="tx1"/>
                </a:solidFill>
              </a:rPr>
              <a:t>The </a:t>
            </a:r>
            <a:r>
              <a:rPr lang="en-US" altLang="zh-TW" sz="4400" cap="none" dirty="0">
                <a:solidFill>
                  <a:schemeClr val="tx1"/>
                </a:solidFill>
              </a:rPr>
              <a:t>Proposed </a:t>
            </a:r>
            <a:r>
              <a:rPr lang="en-US" altLang="zh-TW" sz="4400" cap="none" dirty="0" smtClean="0">
                <a:solidFill>
                  <a:schemeClr val="tx1"/>
                </a:solidFill>
              </a:rPr>
              <a:t>Method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pSp>
        <p:nvGrpSpPr>
          <p:cNvPr id="25" name="Group 24"/>
          <p:cNvGrpSpPr/>
          <p:nvPr/>
        </p:nvGrpSpPr>
        <p:grpSpPr>
          <a:xfrm>
            <a:off x="3590926" y="5611163"/>
            <a:ext cx="2338387" cy="527536"/>
            <a:chOff x="4281499" y="3508957"/>
            <a:chExt cx="2338387" cy="56095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449898" y="3508957"/>
              <a:ext cx="114300" cy="560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564198" y="3508957"/>
              <a:ext cx="1055688" cy="5357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281499" y="3508957"/>
              <a:ext cx="1282699" cy="5357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740150" y="3164894"/>
            <a:ext cx="2806700" cy="450599"/>
            <a:chOff x="4125015" y="3352744"/>
            <a:chExt cx="2806700" cy="473362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351994" y="3352744"/>
              <a:ext cx="119221" cy="4733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4125015" y="3352744"/>
              <a:ext cx="1226979" cy="4287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351994" y="3352744"/>
              <a:ext cx="1579721" cy="4287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525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>
                <a:solidFill>
                  <a:schemeClr val="tx1"/>
                </a:solidFill>
              </a:rPr>
              <a:t>The Proposed Method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00238"/>
                <a:ext cx="7989752" cy="4677543"/>
              </a:xfrm>
            </p:spPr>
            <p:txBody>
              <a:bodyPr anchor="t" anchorCtr="0">
                <a:normAutofit/>
              </a:bodyPr>
              <a:lstStyle/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en-US" altLang="zh-TW" sz="2400" b="1" kern="0" dirty="0" smtClean="0">
                    <a:solidFill>
                      <a:sysClr val="windowText" lastClr="000000"/>
                    </a:solidFill>
                  </a:rPr>
                  <a:t>Hand Extraction</a:t>
                </a:r>
              </a:p>
              <a:p>
                <a:pPr marL="0" lvl="0" indent="0">
                  <a:buNone/>
                </a:pPr>
                <a:r>
                  <a:rPr lang="en-US" altLang="zh-TW" sz="2400" kern="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Find hand using depth image and hand point</a:t>
                </a:r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2000" b="1" smtClean="0">
                          <a:solidFill>
                            <a:schemeClr val="tx1"/>
                          </a:solidFill>
                        </a:rPr>
                        <m:t>H</m:t>
                      </m:r>
                      <m:r>
                        <m:rPr>
                          <m:nor/>
                        </m:rPr>
                        <a:rPr lang="vi-VN" sz="2000" b="1" i="1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b="1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vi-VN" sz="2000" b="1" i="1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b="1" smtClean="0">
                          <a:solidFill>
                            <a:schemeClr val="tx1"/>
                          </a:solidFill>
                        </a:rPr>
                        <m:t>{</m:t>
                      </m:r>
                      <m:sSub>
                        <m:sSubPr>
                          <m:ctrlP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vi-VN" sz="2000" b="1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vi-VN" sz="2000" b="1" i="1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b="1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vi-VN" sz="2000" b="1" i="1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b="1">
                          <a:solidFill>
                            <a:schemeClr val="tx1"/>
                          </a:solidFill>
                        </a:rPr>
                        <m:t>(|</m:t>
                      </m:r>
                      <m:sSub>
                        <m:sSubPr>
                          <m:ctrlP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vi-VN" sz="2000" b="1" i="1">
                          <a:solidFill>
                            <a:schemeClr val="tx1"/>
                          </a:solidFill>
                        </a:rPr>
                        <m:t> − </m:t>
                      </m:r>
                      <m:sSub>
                        <m:sSubPr>
                          <m:ctrlP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r>
                        <m:rPr>
                          <m:nor/>
                        </m:rPr>
                        <a:rPr lang="vi-VN" sz="2000" b="1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vi-VN" sz="2000" b="1" i="1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b="1">
                          <a:solidFill>
                            <a:schemeClr val="tx1"/>
                          </a:solidFill>
                        </a:rPr>
                        <m:t>&lt;</m:t>
                      </m:r>
                      <m:r>
                        <m:rPr>
                          <m:nor/>
                        </m:rPr>
                        <a:rPr lang="vi-VN" sz="2000" b="1" i="1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vi-V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∩ </m:t>
                      </m:r>
                      <m:r>
                        <m:rPr>
                          <m:nor/>
                        </m:rPr>
                        <a:rPr lang="vi-VN" sz="2000" b="1">
                          <a:solidFill>
                            <a:schemeClr val="tx1"/>
                          </a:solidFill>
                        </a:rPr>
                        <m:t>(|</m:t>
                      </m:r>
                      <m:sSub>
                        <m:sSubPr>
                          <m:ctrlP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vi-VN" sz="2000" b="1" i="1">
                          <a:solidFill>
                            <a:schemeClr val="tx1"/>
                          </a:solidFill>
                        </a:rPr>
                        <m:t> − </m:t>
                      </m:r>
                      <m:sSub>
                        <m:sSubPr>
                          <m:ctrlP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r>
                        <m:rPr>
                          <m:nor/>
                        </m:rPr>
                        <a:rPr lang="vi-VN" sz="2000" b="1">
                          <a:solidFill>
                            <a:schemeClr val="tx1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vi-VN" sz="2000" b="1" i="1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b="1">
                          <a:solidFill>
                            <a:schemeClr val="tx1"/>
                          </a:solidFill>
                        </a:rPr>
                        <m:t>&lt;</m:t>
                      </m:r>
                      <m:r>
                        <m:rPr>
                          <m:nor/>
                        </m:rPr>
                        <a:rPr lang="vi-VN" sz="2000" b="1" i="1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vi-V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))∩(</m:t>
                      </m:r>
                      <m:sSub>
                        <m:sSubPr>
                          <m:ctrlP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vi-VN" sz="2000" b="1">
                          <a:solidFill>
                            <a:schemeClr val="tx1"/>
                          </a:solidFill>
                        </a:rPr>
                        <m:t> &lt; </m:t>
                      </m:r>
                      <m:sSub>
                        <m:sSubPr>
                          <m:ctrlP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r>
                        <m:rPr>
                          <m:nor/>
                        </m:rPr>
                        <a:rPr lang="vi-VN" sz="2000" b="1" i="1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vi-VN" sz="2000" b="1">
                          <a:solidFill>
                            <a:schemeClr val="tx1"/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vi-VN" sz="2000" b="1" i="1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vi-V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vi-V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vi-V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vi-V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vi-V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vi-V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vi-V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𝟔𝟒𝟎𝟎𝟎</m:t>
                        </m:r>
                      </m:num>
                      <m:den>
                        <m:r>
                          <a:rPr lang="vi-V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vi-V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vi-V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000" b="1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vi-V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vi-V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vi-V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vi-V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vi-V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vi-V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vi-VN" sz="2000" b="1" dirty="0">
                    <a:solidFill>
                      <a:schemeClr val="tx1"/>
                    </a:solidFill>
                  </a:rPr>
                  <a:t> (mm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endParaRPr lang="vi-VN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00238"/>
                <a:ext cx="7989752" cy="4677543"/>
              </a:xfrm>
              <a:blipFill rotWithShape="0">
                <a:blip r:embed="rId2"/>
                <a:stretch>
                  <a:fillRect l="-839" t="-10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Content Placeholder 14"/>
          <p:cNvPicPr/>
          <p:nvPr/>
        </p:nvPicPr>
        <p:blipFill>
          <a:blip r:embed="rId3"/>
          <a:stretch>
            <a:fillRect/>
          </a:stretch>
        </p:blipFill>
        <p:spPr>
          <a:xfrm>
            <a:off x="4943476" y="4239009"/>
            <a:ext cx="2357438" cy="208225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781870" y="4239009"/>
            <a:ext cx="3161605" cy="208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138974"/>
          </a:xfrm>
        </p:spPr>
        <p:txBody>
          <a:bodyPr>
            <a:noAutofit/>
          </a:bodyPr>
          <a:lstStyle/>
          <a:p>
            <a:pPr lvl="0"/>
            <a:r>
              <a:rPr lang="en-US" altLang="zh-TW" sz="4400" cap="none" dirty="0">
                <a:solidFill>
                  <a:schemeClr val="tx1"/>
                </a:solidFill>
              </a:rPr>
              <a:t>The Proposed Method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358535"/>
          </a:xfrm>
        </p:spPr>
        <p:txBody>
          <a:bodyPr anchor="t" anchorCtr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800" b="1" kern="0" dirty="0">
                <a:solidFill>
                  <a:sysClr val="windowText" lastClr="000000"/>
                </a:solidFill>
              </a:rPr>
              <a:t>Hand </a:t>
            </a:r>
            <a:r>
              <a:rPr lang="en-US" altLang="zh-TW" sz="2800" b="1" kern="0" dirty="0" smtClean="0">
                <a:solidFill>
                  <a:sysClr val="windowText" lastClr="000000"/>
                </a:solidFill>
              </a:rPr>
              <a:t>Extraction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TW" sz="2800" dirty="0" smtClean="0">
                <a:solidFill>
                  <a:schemeClr val="tx1"/>
                </a:solidFill>
              </a:rPr>
              <a:t>    Reduce noise</a:t>
            </a:r>
          </a:p>
          <a:p>
            <a:pPr marL="0" lvl="0" indent="0">
              <a:buNone/>
            </a:pPr>
            <a:endParaRPr lang="zh-TW" alt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3404697"/>
            <a:ext cx="3328988" cy="3102836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742728" y="3404697"/>
            <a:ext cx="3557475" cy="31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138974"/>
          </a:xfrm>
        </p:spPr>
        <p:txBody>
          <a:bodyPr>
            <a:noAutofit/>
          </a:bodyPr>
          <a:lstStyle/>
          <a:p>
            <a:pPr lvl="0"/>
            <a:r>
              <a:rPr lang="en-US" altLang="zh-TW" sz="4400" cap="none" dirty="0">
                <a:solidFill>
                  <a:schemeClr val="tx1"/>
                </a:solidFill>
              </a:rPr>
              <a:t>The Proposed Method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380" y="3483702"/>
            <a:ext cx="3013656" cy="2459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546" y="3439458"/>
            <a:ext cx="2665926" cy="2459371"/>
          </a:xfrm>
          <a:prstGeom prst="rect">
            <a:avLst/>
          </a:prstGeom>
        </p:spPr>
      </p:pic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358535"/>
          </a:xfrm>
        </p:spPr>
        <p:txBody>
          <a:bodyPr anchor="t" anchorCtr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800" b="1" kern="0" dirty="0">
                <a:solidFill>
                  <a:sysClr val="windowText" lastClr="000000"/>
                </a:solidFill>
              </a:rPr>
              <a:t>Hand </a:t>
            </a:r>
            <a:r>
              <a:rPr lang="en-US" altLang="zh-TW" sz="2800" b="1" kern="0" dirty="0" smtClean="0">
                <a:solidFill>
                  <a:sysClr val="windowText" lastClr="000000"/>
                </a:solidFill>
              </a:rPr>
              <a:t>Extraction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TW" sz="2800" dirty="0" smtClean="0">
                <a:solidFill>
                  <a:schemeClr val="tx1"/>
                </a:solidFill>
              </a:rPr>
              <a:t>    Find hand contour</a:t>
            </a:r>
          </a:p>
          <a:p>
            <a:pPr marL="0" lvl="0" indent="0">
              <a:buNone/>
            </a:pPr>
            <a:endParaRPr lang="en-US" altLang="zh-TW" sz="28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altLang="zh-TW" sz="2800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altLang="zh-TW" sz="28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altLang="zh-TW" sz="2800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TW" sz="2800" dirty="0" smtClean="0">
                <a:solidFill>
                  <a:schemeClr val="tx1"/>
                </a:solidFill>
              </a:rPr>
              <a:t>	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>
                <a:solidFill>
                  <a:schemeClr val="tx1"/>
                </a:solidFill>
              </a:rPr>
              <a:t>The Proposed Method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2049" name="Picture 1" descr="\begin{figure}&#10;\par&#10;\centerline{&#10;\psfig {figure=figure27.ps}&#10;}&#10;\par\end{figure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52" y="1937924"/>
            <a:ext cx="2611792" cy="192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38234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altLang="zh-TW" sz="2800" b="1" kern="0" dirty="0">
                <a:solidFill>
                  <a:sysClr val="windowText" lastClr="000000"/>
                </a:solidFill>
              </a:rPr>
              <a:t>Hand </a:t>
            </a:r>
            <a:r>
              <a:rPr lang="en-US" altLang="zh-TW" sz="2800" b="1" kern="0" dirty="0" smtClean="0">
                <a:solidFill>
                  <a:sysClr val="windowText" lastClr="000000"/>
                </a:solidFill>
              </a:rPr>
              <a:t>feature extraction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Find hand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orientation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 The moment of </a:t>
            </a:r>
            <a:r>
              <a:rPr lang="en-US" sz="2400" dirty="0">
                <a:solidFill>
                  <a:schemeClr val="tx1"/>
                </a:solidFill>
              </a:rPr>
              <a:t>order (</a:t>
            </a:r>
            <a:r>
              <a:rPr lang="en-US" sz="2400" i="1" dirty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 + </a:t>
            </a:r>
            <a:r>
              <a:rPr lang="en-US" sz="2400" i="1" dirty="0">
                <a:solidFill>
                  <a:schemeClr val="tx1"/>
                </a:solidFill>
              </a:rPr>
              <a:t>q</a:t>
            </a:r>
            <a:r>
              <a:rPr lang="en-US" sz="2400" dirty="0">
                <a:solidFill>
                  <a:schemeClr val="tx1"/>
                </a:solidFill>
              </a:rPr>
              <a:t>) 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  The major </a:t>
            </a:r>
            <a:r>
              <a:rPr lang="en-US" sz="2400" dirty="0">
                <a:solidFill>
                  <a:schemeClr val="tx1"/>
                </a:solidFill>
              </a:rPr>
              <a:t>axis </a:t>
            </a:r>
            <a:r>
              <a:rPr lang="en-US" sz="2400" dirty="0" smtClean="0">
                <a:solidFill>
                  <a:schemeClr val="tx1"/>
                </a:solidFill>
              </a:rPr>
              <a:t>angle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24345" y="3922734"/>
            <a:ext cx="3225835" cy="67444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235927" y="5419285"/>
            <a:ext cx="2802673" cy="68300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646134" y="4030890"/>
            <a:ext cx="2924810" cy="26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>
                <a:solidFill>
                  <a:schemeClr val="tx1"/>
                </a:solidFill>
              </a:rPr>
              <a:t>The Proposed Method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1948" y="2228003"/>
            <a:ext cx="8098996" cy="3906097"/>
          </a:xfrm>
        </p:spPr>
        <p:txBody>
          <a:bodyPr anchor="t" anchorCtr="0"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solidFill>
                  <a:schemeClr val="tx1"/>
                </a:solidFill>
              </a:rPr>
              <a:t>Hand feature extraction</a:t>
            </a:r>
          </a:p>
          <a:p>
            <a:pPr marL="324000" lvl="1" indent="0">
              <a:buNone/>
            </a:pPr>
            <a:r>
              <a:rPr lang="en-US" altLang="zh-TW" sz="2800" dirty="0" smtClean="0">
                <a:solidFill>
                  <a:schemeClr val="tx1"/>
                </a:solidFill>
              </a:rPr>
              <a:t>     Find Inscribed circle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zh-TW" sz="2600" dirty="0" smtClean="0">
                <a:solidFill>
                  <a:schemeClr val="tx1"/>
                </a:solidFill>
              </a:rPr>
              <a:t>Minimum inner distance</a:t>
            </a:r>
          </a:p>
          <a:p>
            <a:pPr marL="324000" lvl="1" indent="0">
              <a:buNone/>
            </a:pPr>
            <a:endParaRPr lang="en-US" altLang="zh-TW" sz="28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zh-TW" sz="2600" dirty="0" smtClean="0">
                <a:solidFill>
                  <a:schemeClr val="tx1"/>
                </a:solidFill>
              </a:rPr>
              <a:t>Maximum element of inner distances set</a:t>
            </a:r>
            <a:endParaRPr lang="zh-TW" altLang="en-US" sz="26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71" y="3787351"/>
            <a:ext cx="4214326" cy="787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71" y="5063044"/>
            <a:ext cx="3502974" cy="629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448" y="2148872"/>
            <a:ext cx="2604452" cy="252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4400" cap="none" dirty="0">
                <a:solidFill>
                  <a:schemeClr val="tx1"/>
                </a:solidFill>
              </a:rPr>
              <a:t>The Proposed Method</a:t>
            </a:r>
            <a:endParaRPr lang="zh-TW" alt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629997"/>
          </a:xfrm>
        </p:spPr>
        <p:txBody>
          <a:bodyPr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800" b="1" dirty="0">
                <a:solidFill>
                  <a:schemeClr val="tx1"/>
                </a:solidFill>
              </a:rPr>
              <a:t>Hand feature 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extraction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TW" sz="2800" dirty="0">
                <a:solidFill>
                  <a:schemeClr val="tx1"/>
                </a:solidFill>
              </a:rPr>
              <a:t>	</a:t>
            </a:r>
            <a:r>
              <a:rPr lang="en-US" altLang="zh-TW" sz="2800" dirty="0" smtClean="0">
                <a:solidFill>
                  <a:schemeClr val="tx1"/>
                </a:solidFill>
              </a:rPr>
              <a:t>Detect </a:t>
            </a:r>
            <a:r>
              <a:rPr lang="en-US" altLang="zh-TW" sz="2800" dirty="0">
                <a:solidFill>
                  <a:schemeClr val="tx1"/>
                </a:solidFill>
              </a:rPr>
              <a:t>fingertips: </a:t>
            </a:r>
            <a:r>
              <a:rPr lang="en-US" altLang="zh-TW" sz="2800" dirty="0" smtClean="0">
                <a:solidFill>
                  <a:schemeClr val="tx1"/>
                </a:solidFill>
              </a:rPr>
              <a:t>K-curvature</a:t>
            </a:r>
            <a:endParaRPr lang="en-US" altLang="zh-TW" sz="26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TW" sz="2800" dirty="0" smtClean="0">
                <a:solidFill>
                  <a:schemeClr val="tx1"/>
                </a:solidFill>
              </a:rPr>
              <a:t>Find an isosceles triangle on </a:t>
            </a:r>
          </a:p>
          <a:p>
            <a:pPr marL="324000" lvl="1" indent="0">
              <a:buNone/>
            </a:pPr>
            <a:r>
              <a:rPr lang="en-US" altLang="zh-TW" sz="2800" dirty="0">
                <a:solidFill>
                  <a:schemeClr val="tx1"/>
                </a:solidFill>
              </a:rPr>
              <a:t>the hand </a:t>
            </a:r>
            <a:r>
              <a:rPr lang="en-US" altLang="zh-TW" sz="2800" dirty="0" smtClean="0">
                <a:solidFill>
                  <a:schemeClr val="tx1"/>
                </a:solidFill>
              </a:rPr>
              <a:t>contour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324000" lvl="1" indent="0">
              <a:buNone/>
            </a:pPr>
            <a:r>
              <a:rPr lang="en-US" altLang="zh-TW" sz="2800" dirty="0" smtClean="0">
                <a:solidFill>
                  <a:schemeClr val="tx1"/>
                </a:solidFill>
              </a:rPr>
              <a:t>                      ,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TW" sz="2800" dirty="0" smtClean="0">
                <a:solidFill>
                  <a:schemeClr val="tx1"/>
                </a:solidFill>
              </a:rPr>
              <a:t>Set a maximum threshold to the vertex angle </a:t>
            </a:r>
          </a:p>
          <a:p>
            <a:pPr marL="324000" lvl="1" indent="0">
              <a:buNone/>
            </a:pPr>
            <a:r>
              <a:rPr lang="en-US" altLang="zh-TW" sz="2800" dirty="0" smtClean="0">
                <a:solidFill>
                  <a:schemeClr val="tx1"/>
                </a:solidFill>
              </a:rPr>
              <a:t>          </a:t>
            </a:r>
          </a:p>
          <a:p>
            <a:pPr marL="0" lv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497501" y="1993702"/>
            <a:ext cx="3191562" cy="305557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460" y="4584529"/>
            <a:ext cx="1540309" cy="4647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460" y="5643002"/>
            <a:ext cx="1551948" cy="678259"/>
          </a:xfrm>
          <a:prstGeom prst="rect">
            <a:avLst/>
          </a:prstGeom>
        </p:spPr>
      </p:pic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4313850" y="35052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252136"/>
              </p:ext>
            </p:extLst>
          </p:nvPr>
        </p:nvGraphicFramePr>
        <p:xfrm>
          <a:off x="3134923" y="4492178"/>
          <a:ext cx="1921405" cy="724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723600" imgH="431640" progId="Equation.DSMT4">
                  <p:embed/>
                </p:oleObj>
              </mc:Choice>
              <mc:Fallback>
                <p:oleObj name="Equation" r:id="rId7" imgW="723600" imgH="431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923" y="4492178"/>
                        <a:ext cx="1921405" cy="724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3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smtClean="0">
                <a:solidFill>
                  <a:schemeClr val="tx1"/>
                </a:solidFill>
              </a:rPr>
              <a:t>Agenda</a:t>
            </a:r>
            <a:endParaRPr lang="zh-TW" alt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4"/>
            <a:ext cx="7989752" cy="4229946"/>
          </a:xfrm>
        </p:spPr>
        <p:txBody>
          <a:bodyPr anchor="ctr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3200" dirty="0" smtClean="0">
                <a:solidFill>
                  <a:schemeClr val="tx1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200" dirty="0">
                <a:solidFill>
                  <a:schemeClr val="tx1"/>
                </a:solidFill>
              </a:rPr>
              <a:t>Related </a:t>
            </a:r>
            <a:r>
              <a:rPr lang="en-US" altLang="zh-TW" sz="3200" dirty="0" smtClean="0">
                <a:solidFill>
                  <a:schemeClr val="tx1"/>
                </a:solidFill>
              </a:rPr>
              <a:t>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Proposed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200" dirty="0" smtClean="0">
                <a:solidFill>
                  <a:schemeClr val="tx1"/>
                </a:solidFill>
              </a:rPr>
              <a:t>Experimental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200" dirty="0" smtClean="0">
                <a:solidFill>
                  <a:schemeClr val="tx1"/>
                </a:solidFill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200" dirty="0">
                <a:solidFill>
                  <a:schemeClr val="tx1"/>
                </a:solidFill>
              </a:rPr>
              <a:t>Future </a:t>
            </a:r>
            <a:r>
              <a:rPr lang="en-US" altLang="zh-TW" sz="3200" dirty="0" smtClean="0">
                <a:solidFill>
                  <a:schemeClr val="tx1"/>
                </a:solidFill>
              </a:rPr>
              <a:t>Research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>
                <a:solidFill>
                  <a:schemeClr val="tx1"/>
                </a:solidFill>
              </a:rPr>
              <a:t>The Proposed Method</a:t>
            </a:r>
            <a:endParaRPr lang="vi-V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2"/>
            <a:ext cx="7989752" cy="42612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1"/>
                </a:solidFill>
              </a:rPr>
              <a:t>Hand feature extraction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Feature Vector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</a:rPr>
              <a:t>Vf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= {N, α[i], β[j], </a:t>
            </a:r>
            <a:r>
              <a:rPr lang="en-US" sz="2400" b="1" i="1" dirty="0">
                <a:solidFill>
                  <a:schemeClr val="tx1"/>
                </a:solidFill>
              </a:rPr>
              <a:t>D</a:t>
            </a:r>
            <a:r>
              <a:rPr lang="en-US" sz="2400" b="1" dirty="0">
                <a:solidFill>
                  <a:schemeClr val="tx1"/>
                </a:solidFill>
              </a:rPr>
              <a:t>[i]}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vi-V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20</a:t>
            </a:fld>
            <a:endParaRPr lang="zh-TW" alt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700588" y="2228002"/>
            <a:ext cx="3902997" cy="3887047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822624"/>
              </p:ext>
            </p:extLst>
          </p:nvPr>
        </p:nvGraphicFramePr>
        <p:xfrm>
          <a:off x="785811" y="4403181"/>
          <a:ext cx="3163929" cy="1054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307532" imgH="444307" progId="Equation.DSMT4">
                  <p:embed/>
                </p:oleObj>
              </mc:Choice>
              <mc:Fallback>
                <p:oleObj name="Equation" r:id="rId4" imgW="1307532" imgH="44430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1" y="4403181"/>
                        <a:ext cx="3163929" cy="1054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62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>
                <a:solidFill>
                  <a:schemeClr val="tx1"/>
                </a:solidFill>
              </a:rPr>
              <a:t>The Proposed Method</a:t>
            </a:r>
            <a:endParaRPr lang="vi-V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770803"/>
            <a:ext cx="8243887" cy="478364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Hand feature extraction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</a:t>
            </a:r>
            <a:r>
              <a:rPr lang="en-US" sz="2800" dirty="0" smtClean="0">
                <a:solidFill>
                  <a:schemeClr val="tx1"/>
                </a:solidFill>
              </a:rPr>
              <a:t>Feature Vector Examples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vi-VN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" y="3277846"/>
            <a:ext cx="4591050" cy="3276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8" y="3277846"/>
            <a:ext cx="461486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>
                <a:solidFill>
                  <a:schemeClr val="tx1"/>
                </a:solidFill>
              </a:rPr>
              <a:t>The Proposed Method</a:t>
            </a:r>
            <a:endParaRPr lang="vi-VN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Hand </a:t>
            </a:r>
            <a:r>
              <a:rPr lang="en-US" sz="2400" b="1" dirty="0" smtClean="0">
                <a:solidFill>
                  <a:schemeClr val="tx1"/>
                </a:solidFill>
              </a:rPr>
              <a:t>gesture classification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Support Vector Machine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47" y="2743200"/>
            <a:ext cx="4043363" cy="39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cap="none" dirty="0">
                <a:solidFill>
                  <a:srgbClr val="002060"/>
                </a:solidFill>
              </a:rPr>
              <a:t>Experimental Results</a:t>
            </a:r>
            <a:endParaRPr lang="zh-TW" altLang="en-US" sz="5400" cap="none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06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smtClean="0">
                <a:solidFill>
                  <a:schemeClr val="tx1"/>
                </a:solidFill>
              </a:rPr>
              <a:t>Experimental Results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91" y="1897149"/>
            <a:ext cx="8453354" cy="43941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Sampling Testing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11 gestures: referred from [8]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620 </a:t>
            </a:r>
            <a:r>
              <a:rPr lang="en-US" sz="2400" dirty="0" smtClean="0">
                <a:solidFill>
                  <a:schemeClr val="tx1"/>
                </a:solidFill>
              </a:rPr>
              <a:t>samples of 5 people for training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 smtClean="0">
                <a:solidFill>
                  <a:schemeClr val="tx1"/>
                </a:solidFill>
              </a:rPr>
              <a:t>1926</a:t>
            </a:r>
            <a:r>
              <a:rPr lang="en-US" sz="2400" dirty="0" smtClean="0">
                <a:solidFill>
                  <a:schemeClr val="tx1"/>
                </a:solidFill>
              </a:rPr>
              <a:t> samples of 9 people for testing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4" y="3891566"/>
            <a:ext cx="7558088" cy="29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smtClean="0">
                <a:solidFill>
                  <a:schemeClr val="tx1"/>
                </a:solidFill>
              </a:rPr>
              <a:t>Experimental Results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91" y="1614488"/>
            <a:ext cx="8453354" cy="46767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Sampling Testing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Confusion matrix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000032"/>
            <a:ext cx="7343775" cy="36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smtClean="0">
                <a:solidFill>
                  <a:schemeClr val="tx1"/>
                </a:solidFill>
              </a:rPr>
              <a:t>Experimental Results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91" y="2700338"/>
            <a:ext cx="8453354" cy="39862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Visual Testing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Record </a:t>
            </a:r>
            <a:r>
              <a:rPr lang="en-US" sz="2400" dirty="0">
                <a:solidFill>
                  <a:schemeClr val="tx1"/>
                </a:solidFill>
              </a:rPr>
              <a:t>video </a:t>
            </a:r>
            <a:r>
              <a:rPr lang="en-US" sz="2400" dirty="0" smtClean="0">
                <a:solidFill>
                  <a:schemeClr val="tx1"/>
                </a:solidFill>
              </a:rPr>
              <a:t>with</a:t>
            </a:r>
            <a:r>
              <a:rPr lang="en-US" sz="2400" dirty="0" smtClean="0">
                <a:solidFill>
                  <a:schemeClr val="tx1"/>
                </a:solidFill>
              </a:rPr>
              <a:t>10 </a:t>
            </a:r>
            <a:r>
              <a:rPr lang="en-US" sz="2400" dirty="0">
                <a:solidFill>
                  <a:schemeClr val="tx1"/>
                </a:solidFill>
              </a:rPr>
              <a:t>people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Confusion matrix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67" y="2897981"/>
            <a:ext cx="8242870" cy="1157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664" y="4044554"/>
            <a:ext cx="4767178" cy="28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smtClean="0">
                <a:solidFill>
                  <a:schemeClr val="tx1"/>
                </a:solidFill>
              </a:rPr>
              <a:t>Experimental Results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91" y="3086100"/>
            <a:ext cx="8453354" cy="36004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Application Testing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HCI Application with Kinect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“Rock, paper, </a:t>
            </a:r>
            <a:r>
              <a:rPr lang="en-US" sz="2400" dirty="0">
                <a:solidFill>
                  <a:schemeClr val="tx1"/>
                </a:solidFill>
              </a:rPr>
              <a:t>scissors</a:t>
            </a:r>
            <a:r>
              <a:rPr lang="en-US" sz="2400" dirty="0" smtClean="0">
                <a:solidFill>
                  <a:schemeClr val="tx1"/>
                </a:solidFill>
              </a:rPr>
              <a:t>” game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851182" y="2756638"/>
            <a:ext cx="5819775" cy="1214437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4729163" y="4071935"/>
            <a:ext cx="3941794" cy="261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cap="none" dirty="0">
                <a:solidFill>
                  <a:srgbClr val="002060"/>
                </a:solidFill>
              </a:rPr>
              <a:t>Conclusion</a:t>
            </a:r>
            <a:endParaRPr lang="zh-TW" altLang="en-US" sz="5400" cap="none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93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smtClean="0">
                <a:solidFill>
                  <a:schemeClr val="tx1"/>
                </a:solidFill>
              </a:rPr>
              <a:t>Conclusion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985963"/>
            <a:ext cx="8215312" cy="448627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chemeClr val="tx1"/>
                </a:solidFill>
              </a:rPr>
              <a:t>Input </a:t>
            </a:r>
            <a:r>
              <a:rPr lang="en-US" sz="3100" dirty="0">
                <a:solidFill>
                  <a:schemeClr val="tx1"/>
                </a:solidFill>
              </a:rPr>
              <a:t>with a single depth camera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>
                <a:solidFill>
                  <a:schemeClr val="tx1"/>
                </a:solidFill>
              </a:rPr>
              <a:t>No color markers, tools are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>
                <a:solidFill>
                  <a:schemeClr val="tx1"/>
                </a:solidFill>
              </a:rPr>
              <a:t>Independent on light condition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>
                <a:solidFill>
                  <a:schemeClr val="tx1"/>
                </a:solidFill>
              </a:rPr>
              <a:t>Real-time computation (30 fps)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>
                <a:solidFill>
                  <a:schemeClr val="tx1"/>
                </a:solidFill>
              </a:rPr>
              <a:t>Hand Feature descriptors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100" dirty="0">
                <a:solidFill>
                  <a:schemeClr val="tx1"/>
                </a:solidFill>
              </a:rPr>
              <a:t>Hand orientation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100" dirty="0">
                <a:solidFill>
                  <a:schemeClr val="tx1"/>
                </a:solidFill>
              </a:rPr>
              <a:t>Palm region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100" dirty="0">
                <a:solidFill>
                  <a:schemeClr val="tx1"/>
                </a:solidFill>
              </a:rPr>
              <a:t>Fingertips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>
                <a:solidFill>
                  <a:schemeClr val="tx1"/>
                </a:solidFill>
              </a:rPr>
              <a:t>High accuracy (95% with 11 gestures</a:t>
            </a:r>
            <a:r>
              <a:rPr lang="en-US" sz="31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7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cap="none" dirty="0" smtClean="0">
                <a:solidFill>
                  <a:srgbClr val="002060"/>
                </a:solidFill>
              </a:rPr>
              <a:t>Introduction</a:t>
            </a:r>
            <a:endParaRPr lang="zh-TW" altLang="en-US" sz="5400" cap="none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2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cap="none" dirty="0">
                <a:solidFill>
                  <a:srgbClr val="002060"/>
                </a:solidFill>
              </a:rPr>
              <a:t>Future Research</a:t>
            </a:r>
            <a:endParaRPr lang="zh-TW" altLang="en-US" sz="5400" cap="none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07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>
                <a:solidFill>
                  <a:schemeClr val="tx1"/>
                </a:solidFill>
              </a:rPr>
              <a:t>Future </a:t>
            </a:r>
            <a:r>
              <a:rPr lang="en-US" altLang="zh-TW" sz="4400" cap="none" dirty="0" smtClean="0">
                <a:solidFill>
                  <a:schemeClr val="tx1"/>
                </a:solidFill>
              </a:rPr>
              <a:t>Research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985963"/>
            <a:ext cx="8215312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Add more </a:t>
            </a:r>
            <a:r>
              <a:rPr lang="en-US" sz="3200" dirty="0" smtClean="0">
                <a:solidFill>
                  <a:schemeClr val="tx1"/>
                </a:solidFill>
              </a:rPr>
              <a:t>gestures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Add more </a:t>
            </a:r>
            <a:r>
              <a:rPr lang="en-US" sz="3200" dirty="0">
                <a:solidFill>
                  <a:schemeClr val="tx1"/>
                </a:solidFill>
              </a:rPr>
              <a:t>feature </a:t>
            </a:r>
            <a:r>
              <a:rPr lang="en-US" sz="3200" dirty="0" smtClean="0">
                <a:solidFill>
                  <a:schemeClr val="tx1"/>
                </a:solidFill>
              </a:rPr>
              <a:t>descriptor from </a:t>
            </a:r>
            <a:r>
              <a:rPr lang="en-US" sz="3200" dirty="0">
                <a:solidFill>
                  <a:schemeClr val="tx1"/>
                </a:solidFill>
              </a:rPr>
              <a:t>depth and color </a:t>
            </a:r>
            <a:r>
              <a:rPr lang="en-US" sz="3200" dirty="0" smtClean="0">
                <a:solidFill>
                  <a:schemeClr val="tx1"/>
                </a:solidFill>
              </a:rPr>
              <a:t>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Advanced </a:t>
            </a:r>
            <a:r>
              <a:rPr lang="en-US" sz="3200" dirty="0">
                <a:solidFill>
                  <a:schemeClr val="tx1"/>
                </a:solidFill>
              </a:rPr>
              <a:t>machine learning </a:t>
            </a:r>
            <a:r>
              <a:rPr lang="en-US" sz="3200" dirty="0" smtClean="0">
                <a:solidFill>
                  <a:schemeClr val="tx1"/>
                </a:solidFill>
              </a:rPr>
              <a:t>strategies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Extension to dynamic </a:t>
            </a:r>
            <a:r>
              <a:rPr lang="en-US" sz="3200" dirty="0" smtClean="0">
                <a:solidFill>
                  <a:schemeClr val="tx1"/>
                </a:solidFill>
              </a:rPr>
              <a:t>gestures </a:t>
            </a:r>
            <a:r>
              <a:rPr lang="en-US" sz="3200" dirty="0">
                <a:solidFill>
                  <a:schemeClr val="tx1"/>
                </a:solidFill>
              </a:rPr>
              <a:t>recognition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Extension to application on 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Port </a:t>
            </a:r>
            <a:r>
              <a:rPr lang="en-US" sz="3200" dirty="0">
                <a:solidFill>
                  <a:schemeClr val="tx1"/>
                </a:solidFill>
              </a:rPr>
              <a:t>to </a:t>
            </a:r>
            <a:r>
              <a:rPr lang="en-US" sz="3200" dirty="0" smtClean="0">
                <a:solidFill>
                  <a:schemeClr val="tx1"/>
                </a:solidFill>
              </a:rPr>
              <a:t>ARM-LINUX for further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7615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tx1"/>
                </a:solidFill>
              </a:rPr>
              <a:t>References</a:t>
            </a:r>
            <a:endParaRPr lang="vi-VN" sz="4400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00" y="2191927"/>
            <a:ext cx="8362335" cy="39467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vi-VN" sz="1400" dirty="0" smtClean="0">
                <a:solidFill>
                  <a:schemeClr val="tx1"/>
                </a:solidFill>
              </a:rPr>
              <a:t>[1] Yan Wen, Chuanyan Hu, Guanghui Yu, Changbo Wang, "A Robust Method of Detecting Hand Gestures Using Depth Sensors," Haptic Audio Visual Environments and Games (HAVE), IEEE International Workshop on, 2012. </a:t>
            </a:r>
          </a:p>
          <a:p>
            <a:pPr marL="0" indent="0">
              <a:buNone/>
            </a:pPr>
            <a:r>
              <a:rPr lang="vi-VN" sz="1400" dirty="0" smtClean="0">
                <a:solidFill>
                  <a:schemeClr val="tx1"/>
                </a:solidFill>
              </a:rPr>
              <a:t>[2] Parul Chaudhary, Hardeep Singh Ryait, "Neural Network Based Static Sign Gesture Recognition System," International Journal of Innovative Research in Computer and Communication Engineering, February 2014 . </a:t>
            </a:r>
          </a:p>
          <a:p>
            <a:pPr marL="0" indent="0">
              <a:buNone/>
            </a:pPr>
            <a:r>
              <a:rPr lang="vi-VN" sz="1400" dirty="0" smtClean="0">
                <a:solidFill>
                  <a:schemeClr val="tx1"/>
                </a:solidFill>
              </a:rPr>
              <a:t>[3] Luigi Lamberti, Francesco Camastra, "Real-Time Hand Gesture Recognition using a Color Glove," Springer Proceedings of the 16th international conference on Image analysis and processing:, 2011. </a:t>
            </a:r>
          </a:p>
          <a:p>
            <a:pPr marL="0" indent="0">
              <a:buNone/>
            </a:pPr>
            <a:r>
              <a:rPr lang="vi-VN" sz="1400" dirty="0" smtClean="0">
                <a:solidFill>
                  <a:schemeClr val="tx1"/>
                </a:solidFill>
              </a:rPr>
              <a:t>[4] W.-c. Chen, "Real-Time Palm Tracking and Hand Gesture Estimation," Master Thesis, 2011. </a:t>
            </a:r>
          </a:p>
          <a:p>
            <a:pPr marL="0" indent="0">
              <a:buNone/>
            </a:pPr>
            <a:r>
              <a:rPr lang="vi-VN" sz="1400" dirty="0" smtClean="0">
                <a:solidFill>
                  <a:schemeClr val="tx1"/>
                </a:solidFill>
              </a:rPr>
              <a:t>[5] Li Yi, "Hand gesture recognition using Kinect," Software Engineering and Service Science (ICSESS), 2012 IEEE 3rd International Conference on, 2012. </a:t>
            </a:r>
          </a:p>
          <a:p>
            <a:pPr marL="0" indent="0">
              <a:buNone/>
            </a:pPr>
            <a:r>
              <a:rPr lang="vi-VN" sz="1400" dirty="0" smtClean="0">
                <a:solidFill>
                  <a:schemeClr val="tx1"/>
                </a:solidFill>
              </a:rPr>
              <a:t>[6] Raheja, J.L. , "Tracking of Fingertips and Centers of Palm Using KINECT," Computational Intelligence, Modelling and Simulation (CIMSiM), 2011 Third International Conference on, 2011. </a:t>
            </a:r>
          </a:p>
          <a:p>
            <a:pPr marL="0" indent="0">
              <a:buNone/>
            </a:pPr>
            <a:r>
              <a:rPr lang="vi-VN" sz="1400" dirty="0" smtClean="0">
                <a:solidFill>
                  <a:schemeClr val="tx1"/>
                </a:solidFill>
              </a:rPr>
              <a:t>[7] Suzuki, S. and Abe, K., , "Topological Structural Analysis of Digitized Binary Images by Border Following. CVGIP 30 1, pp 32-46," 1985. </a:t>
            </a:r>
          </a:p>
          <a:p>
            <a:pPr marL="0" indent="0">
              <a:buNone/>
            </a:pPr>
            <a:r>
              <a:rPr lang="vi-VN" sz="1400" dirty="0" smtClean="0">
                <a:solidFill>
                  <a:schemeClr val="tx1"/>
                </a:solidFill>
              </a:rPr>
              <a:t>[8] </a:t>
            </a:r>
            <a:r>
              <a:rPr lang="en-US" sz="1400" dirty="0">
                <a:solidFill>
                  <a:schemeClr val="tx1"/>
                </a:solidFill>
              </a:rPr>
              <a:t>Fabio Domini, </a:t>
            </a:r>
            <a:r>
              <a:rPr lang="en-US" sz="1400" i="1" dirty="0">
                <a:solidFill>
                  <a:schemeClr val="tx1"/>
                </a:solidFill>
              </a:rPr>
              <a:t>et al.</a:t>
            </a:r>
            <a:r>
              <a:rPr lang="en-US" sz="1400" dirty="0">
                <a:solidFill>
                  <a:schemeClr val="tx1"/>
                </a:solidFill>
              </a:rPr>
              <a:t>, "Hand Gesture Recognition with Depth Data," </a:t>
            </a:r>
            <a:r>
              <a:rPr lang="en-US" sz="1400" i="1" dirty="0">
                <a:solidFill>
                  <a:schemeClr val="tx1"/>
                </a:solidFill>
              </a:rPr>
              <a:t>ARTEMIS '13 Proceedings of the 4th ACM/IEEE international workshop on</a:t>
            </a:r>
            <a:r>
              <a:rPr lang="en-US" sz="1400" dirty="0">
                <a:solidFill>
                  <a:schemeClr val="tx1"/>
                </a:solidFill>
              </a:rPr>
              <a:t>, pp. 9-16, 2013</a:t>
            </a:r>
            <a:endParaRPr lang="vi-V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vi-V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6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cap="none" dirty="0" smtClean="0">
                <a:solidFill>
                  <a:srgbClr val="002060"/>
                </a:solidFill>
              </a:rPr>
              <a:t>Thanks for Your Attention</a:t>
            </a:r>
            <a:endParaRPr lang="zh-TW" altLang="en-US" sz="5400" cap="none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16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smtClean="0">
                <a:solidFill>
                  <a:schemeClr val="tx1"/>
                </a:solidFill>
              </a:rPr>
              <a:t>Introduction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4339" y="2014538"/>
            <a:ext cx="8258174" cy="4743449"/>
          </a:xfrm>
        </p:spPr>
        <p:txBody>
          <a:bodyPr anchor="t" anchorCtr="0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4100" dirty="0" smtClean="0">
                <a:solidFill>
                  <a:schemeClr val="tx1"/>
                </a:solidFill>
              </a:rPr>
              <a:t>In human-computer interaction (HCI) system, recognizing hand </a:t>
            </a:r>
            <a:r>
              <a:rPr lang="en-US" altLang="zh-TW" sz="4100" dirty="0">
                <a:solidFill>
                  <a:schemeClr val="tx1"/>
                </a:solidFill>
              </a:rPr>
              <a:t>gestures are </a:t>
            </a:r>
            <a:endParaRPr lang="en-US" altLang="zh-TW" sz="41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TW" sz="3800" dirty="0" smtClean="0">
                <a:solidFill>
                  <a:schemeClr val="tx1"/>
                </a:solidFill>
              </a:rPr>
              <a:t>more and more significant.</a:t>
            </a:r>
          </a:p>
          <a:p>
            <a:pPr marL="306000" lvl="1">
              <a:spcBef>
                <a:spcPts val="600"/>
              </a:spcBef>
            </a:pPr>
            <a:r>
              <a:rPr lang="en-US" altLang="zh-TW" sz="3800" dirty="0" smtClean="0">
                <a:solidFill>
                  <a:schemeClr val="tx1"/>
                </a:solidFill>
              </a:rPr>
              <a:t>an </a:t>
            </a:r>
            <a:r>
              <a:rPr lang="en-US" altLang="zh-TW" sz="3800" dirty="0">
                <a:solidFill>
                  <a:schemeClr val="tx1"/>
                </a:solidFill>
              </a:rPr>
              <a:t>intriguing problem with </a:t>
            </a:r>
            <a:r>
              <a:rPr lang="en-US" altLang="zh-TW" sz="3800" dirty="0" smtClean="0">
                <a:solidFill>
                  <a:schemeClr val="tx1"/>
                </a:solidFill>
              </a:rPr>
              <a:t>many applications.</a:t>
            </a:r>
            <a:endParaRPr lang="en-US" altLang="zh-TW" sz="3800" dirty="0">
              <a:solidFill>
                <a:schemeClr val="tx1"/>
              </a:solidFill>
            </a:endParaRPr>
          </a:p>
          <a:p>
            <a:endParaRPr lang="en-US" altLang="zh-TW" sz="2600" dirty="0">
              <a:solidFill>
                <a:schemeClr val="tx1"/>
              </a:solidFill>
            </a:endParaRPr>
          </a:p>
          <a:p>
            <a:pPr lvl="1"/>
            <a:endParaRPr lang="en-US" altLang="zh-TW" sz="2600" dirty="0">
              <a:solidFill>
                <a:schemeClr val="tx1"/>
              </a:solidFill>
            </a:endParaRPr>
          </a:p>
          <a:p>
            <a:pPr lvl="1"/>
            <a:endParaRPr lang="en-US" altLang="zh-TW" sz="2600" dirty="0" smtClean="0">
              <a:solidFill>
                <a:schemeClr val="tx1"/>
              </a:solidFill>
            </a:endParaRPr>
          </a:p>
          <a:p>
            <a:pPr marL="2571400" lvl="8" indent="0">
              <a:buNone/>
            </a:pPr>
            <a:endParaRPr lang="en-US" altLang="zh-TW" sz="2600" dirty="0" smtClean="0">
              <a:solidFill>
                <a:schemeClr val="tx1"/>
              </a:solidFill>
            </a:endParaRPr>
          </a:p>
          <a:p>
            <a:pPr marL="2571400" lvl="8" indent="0">
              <a:buNone/>
            </a:pPr>
            <a:endParaRPr lang="en-US" altLang="zh-TW" sz="2600" dirty="0">
              <a:solidFill>
                <a:schemeClr val="tx1"/>
              </a:solidFill>
            </a:endParaRPr>
          </a:p>
          <a:p>
            <a:pPr marL="2571400" lvl="8" indent="0">
              <a:buNone/>
            </a:pPr>
            <a:endParaRPr lang="en-US" altLang="zh-TW" sz="2200" dirty="0" smtClean="0">
              <a:solidFill>
                <a:schemeClr val="tx1"/>
              </a:solidFill>
            </a:endParaRPr>
          </a:p>
          <a:p>
            <a:pPr marL="2571400" lvl="8" indent="0">
              <a:buNone/>
            </a:pPr>
            <a:r>
              <a:rPr lang="en-US" altLang="zh-TW" sz="2200" dirty="0" smtClean="0">
                <a:solidFill>
                  <a:schemeClr val="tx1"/>
                </a:solidFill>
              </a:rPr>
              <a:t>					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4300" y="4300538"/>
            <a:ext cx="8901113" cy="2000250"/>
            <a:chOff x="0" y="0"/>
            <a:chExt cx="5526302" cy="10347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521" y="21266"/>
              <a:ext cx="1146175" cy="10134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" name="Group 9"/>
            <p:cNvGrpSpPr/>
            <p:nvPr/>
          </p:nvGrpSpPr>
          <p:grpSpPr>
            <a:xfrm>
              <a:off x="0" y="0"/>
              <a:ext cx="5526302" cy="1034726"/>
              <a:chOff x="0" y="0"/>
              <a:chExt cx="5526302" cy="103472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1266"/>
                <a:ext cx="1089660" cy="10134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4735" y="0"/>
                <a:ext cx="1063625" cy="1026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8623" y="0"/>
                <a:ext cx="1053465" cy="1026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2512" y="10633"/>
                <a:ext cx="1113790" cy="10134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589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>
                <a:solidFill>
                  <a:schemeClr val="tx1"/>
                </a:solidFill>
              </a:rPr>
              <a:t>Introduction</a:t>
            </a:r>
            <a:endParaRPr lang="vi-V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043113"/>
            <a:ext cx="8286750" cy="427814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A lot of researches on hand gesture recognition from color image but they remain a challenging task due to the complex geometry of hand and difficulties in distinguishing hand from object with same color.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TW" sz="3200" dirty="0" smtClean="0">
                <a:solidFill>
                  <a:schemeClr val="tx1"/>
                </a:solidFill>
              </a:rPr>
              <a:t>Depth-sensing camera (Kinect,</a:t>
            </a:r>
            <a:r>
              <a:rPr lang="en-US" altLang="zh-TW" sz="3200" dirty="0">
                <a:solidFill>
                  <a:schemeClr val="tx1"/>
                </a:solidFill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</a:rPr>
              <a:t>Xtion) add </a:t>
            </a:r>
            <a:r>
              <a:rPr lang="en-US" altLang="zh-TW" sz="3200" dirty="0">
                <a:solidFill>
                  <a:schemeClr val="tx1"/>
                </a:solidFill>
              </a:rPr>
              <a:t>a </a:t>
            </a:r>
            <a:r>
              <a:rPr lang="en-US" altLang="zh-TW" sz="3200" dirty="0" smtClean="0">
                <a:solidFill>
                  <a:schemeClr val="tx1"/>
                </a:solidFill>
              </a:rPr>
              <a:t>dimension, provide depth data  to improve t</a:t>
            </a:r>
            <a:r>
              <a:rPr lang="en-US" sz="3200" dirty="0" smtClean="0">
                <a:solidFill>
                  <a:schemeClr val="tx1"/>
                </a:solidFill>
              </a:rPr>
              <a:t>he </a:t>
            </a:r>
            <a:r>
              <a:rPr lang="en-US" sz="3200" dirty="0">
                <a:solidFill>
                  <a:schemeClr val="tx1"/>
                </a:solidFill>
              </a:rPr>
              <a:t>accuracy of gesture </a:t>
            </a:r>
            <a:r>
              <a:rPr lang="en-US" sz="3200" dirty="0" smtClean="0">
                <a:solidFill>
                  <a:schemeClr val="tx1"/>
                </a:solidFill>
              </a:rPr>
              <a:t>recognition.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4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smtClean="0">
                <a:solidFill>
                  <a:schemeClr val="tx1"/>
                </a:solidFill>
              </a:rPr>
              <a:t>Introduction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Kinect camera</a:t>
            </a:r>
          </a:p>
          <a:p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4999703" y="2779777"/>
            <a:ext cx="3381819" cy="3079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3" y="2965286"/>
            <a:ext cx="43243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cap="none" dirty="0" smtClean="0">
                <a:solidFill>
                  <a:srgbClr val="002060"/>
                </a:solidFill>
              </a:rPr>
              <a:t>Related Work</a:t>
            </a:r>
            <a:endParaRPr lang="zh-TW" altLang="en-US" sz="5400" cap="none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8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>
                <a:solidFill>
                  <a:schemeClr val="tx1"/>
                </a:solidFill>
              </a:rPr>
              <a:t>Related</a:t>
            </a:r>
            <a:r>
              <a:rPr lang="zh-TW" altLang="en-US" sz="4400" cap="none" dirty="0">
                <a:solidFill>
                  <a:schemeClr val="tx1"/>
                </a:solidFill>
              </a:rPr>
              <a:t> </a:t>
            </a:r>
            <a:r>
              <a:rPr lang="en-US" altLang="zh-TW" sz="4400" cap="none" dirty="0" smtClean="0">
                <a:solidFill>
                  <a:schemeClr val="tx1"/>
                </a:solidFill>
              </a:rPr>
              <a:t>Work</a:t>
            </a:r>
            <a:endParaRPr lang="vi-V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15" y="1971675"/>
            <a:ext cx="8231898" cy="468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</a:rPr>
              <a:t>RGB </a:t>
            </a:r>
            <a:r>
              <a:rPr lang="en-US" altLang="zh-TW" sz="2400" dirty="0">
                <a:solidFill>
                  <a:schemeClr val="tx1"/>
                </a:solidFill>
              </a:rPr>
              <a:t>image based approaches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/>
                </a:solidFill>
              </a:rPr>
              <a:t>[1] </a:t>
            </a:r>
            <a:r>
              <a:rPr lang="en-US" altLang="zh-TW" sz="2000" dirty="0">
                <a:solidFill>
                  <a:schemeClr val="tx1"/>
                </a:solidFill>
              </a:rPr>
              <a:t>Parul Chaudhary, Hardeep Singh Ryait, "Neural Network Based Static Sign Gesture Recognition System</a:t>
            </a:r>
            <a:r>
              <a:rPr lang="en-US" altLang="zh-TW" sz="2000" i="1" dirty="0">
                <a:solidFill>
                  <a:schemeClr val="tx1"/>
                </a:solidFill>
              </a:rPr>
              <a:t>," International Journal of Innovative Research in Computer and Communication Engineering</a:t>
            </a:r>
            <a:r>
              <a:rPr lang="en-US" altLang="zh-TW" sz="2000" dirty="0">
                <a:solidFill>
                  <a:schemeClr val="tx1"/>
                </a:solidFill>
              </a:rPr>
              <a:t>, February </a:t>
            </a:r>
            <a:r>
              <a:rPr lang="en-US" altLang="zh-TW" sz="2000" dirty="0" smtClean="0">
                <a:solidFill>
                  <a:schemeClr val="tx1"/>
                </a:solidFill>
              </a:rPr>
              <a:t>2014.</a:t>
            </a:r>
            <a:endParaRPr lang="en-US" altLang="zh-TW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000" b="1" dirty="0">
                <a:solidFill>
                  <a:schemeClr val="tx1"/>
                </a:solidFill>
              </a:rPr>
              <a:t>Hand extraction</a:t>
            </a:r>
            <a:r>
              <a:rPr lang="en-US" altLang="zh-TW" sz="2000" dirty="0">
                <a:solidFill>
                  <a:schemeClr val="tx1"/>
                </a:solidFill>
              </a:rPr>
              <a:t>: Using  L*a*b color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000" b="1" dirty="0">
                <a:solidFill>
                  <a:schemeClr val="tx1"/>
                </a:solidFill>
              </a:rPr>
              <a:t>Hand feature extraction</a:t>
            </a:r>
            <a:r>
              <a:rPr lang="en-US" altLang="zh-TW" sz="2000" dirty="0">
                <a:solidFill>
                  <a:schemeClr val="tx1"/>
                </a:solidFill>
              </a:rPr>
              <a:t>: 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       Feature vector =[area, x-centroid, y-centroid, centroid-distance, Average height]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000" b="1" dirty="0">
                <a:solidFill>
                  <a:schemeClr val="tx1"/>
                </a:solidFill>
              </a:rPr>
              <a:t>Hand gesture classification</a:t>
            </a:r>
            <a:r>
              <a:rPr lang="en-US" altLang="zh-TW" sz="2000" dirty="0">
                <a:solidFill>
                  <a:schemeClr val="tx1"/>
                </a:solidFill>
              </a:rPr>
              <a:t>: using Neural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000" b="1" dirty="0">
                <a:solidFill>
                  <a:schemeClr val="tx1"/>
                </a:solidFill>
              </a:rPr>
              <a:t>Result</a:t>
            </a:r>
            <a:r>
              <a:rPr lang="en-US" altLang="zh-TW" sz="2000" dirty="0">
                <a:solidFill>
                  <a:schemeClr val="tx1"/>
                </a:solidFill>
              </a:rPr>
              <a:t>: Depend on number of classification gestures</a:t>
            </a:r>
            <a:endParaRPr lang="en-US" sz="20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75" y="4749625"/>
            <a:ext cx="2151338" cy="176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smtClean="0">
                <a:solidFill>
                  <a:schemeClr val="tx1"/>
                </a:solidFill>
              </a:rPr>
              <a:t>Related</a:t>
            </a:r>
            <a:r>
              <a:rPr lang="zh-TW" altLang="en-US" sz="4400" cap="none" dirty="0" smtClean="0">
                <a:solidFill>
                  <a:schemeClr val="tx1"/>
                </a:solidFill>
              </a:rPr>
              <a:t> </a:t>
            </a:r>
            <a:r>
              <a:rPr lang="en-US" altLang="zh-TW" sz="4400" cap="none" dirty="0" smtClean="0">
                <a:solidFill>
                  <a:schemeClr val="tx1"/>
                </a:solidFill>
              </a:rPr>
              <a:t>Work</a:t>
            </a:r>
            <a:endParaRPr lang="en-US" altLang="zh-TW" sz="4400" cap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9146" y="1914525"/>
            <a:ext cx="8273844" cy="5157788"/>
          </a:xfrm>
        </p:spPr>
        <p:txBody>
          <a:bodyPr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solidFill>
                  <a:schemeClr val="tx1"/>
                </a:solidFill>
              </a:rPr>
              <a:t>RGB image based approaches</a:t>
            </a:r>
          </a:p>
          <a:p>
            <a:pPr marL="0" indent="0" algn="just">
              <a:buNone/>
            </a:pPr>
            <a:r>
              <a:rPr lang="en-US" altLang="zh-TW" sz="2000" dirty="0" smtClean="0">
                <a:solidFill>
                  <a:schemeClr val="tx1"/>
                </a:solidFill>
              </a:rPr>
              <a:t>[2] Luigi Lamberti, Francesco Camastra,  “Real-Time Hand Gesture Recognition Using a Color Glove”, </a:t>
            </a:r>
            <a:r>
              <a:rPr lang="en-US" altLang="zh-TW" sz="2000" i="1" dirty="0" smtClean="0">
                <a:solidFill>
                  <a:schemeClr val="tx1"/>
                </a:solidFill>
              </a:rPr>
              <a:t>Springer Proceedings of the 16th international conference on Image analysis and processing</a:t>
            </a:r>
            <a:r>
              <a:rPr lang="en-US" altLang="zh-TW" sz="2000" i="1" dirty="0">
                <a:solidFill>
                  <a:schemeClr val="tx1"/>
                </a:solidFill>
              </a:rPr>
              <a:t>,</a:t>
            </a:r>
            <a:r>
              <a:rPr lang="en-US" altLang="zh-TW" sz="2000" i="1" dirty="0" smtClean="0">
                <a:solidFill>
                  <a:schemeClr val="tx1"/>
                </a:solidFill>
              </a:rPr>
              <a:t> Part I ICIAP</a:t>
            </a:r>
            <a:r>
              <a:rPr lang="en-US" altLang="zh-TW" sz="2000" dirty="0" smtClean="0">
                <a:solidFill>
                  <a:schemeClr val="tx1"/>
                </a:solidFill>
              </a:rPr>
              <a:t>, </a:t>
            </a:r>
            <a:r>
              <a:rPr lang="en-US" altLang="zh-TW" sz="2000" dirty="0">
                <a:solidFill>
                  <a:schemeClr val="tx1"/>
                </a:solidFill>
              </a:rPr>
              <a:t>(2011). 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000" b="1" dirty="0" smtClean="0">
                <a:solidFill>
                  <a:schemeClr val="tx1"/>
                </a:solidFill>
              </a:rPr>
              <a:t>Hand extraction</a:t>
            </a:r>
            <a:r>
              <a:rPr lang="en-US" altLang="zh-TW" sz="2000" dirty="0" smtClean="0">
                <a:solidFill>
                  <a:schemeClr val="tx1"/>
                </a:solidFill>
              </a:rPr>
              <a:t>: Using HSV color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000" b="1" dirty="0">
                <a:solidFill>
                  <a:schemeClr val="tx1"/>
                </a:solidFill>
              </a:rPr>
              <a:t>Hand feature extraction</a:t>
            </a:r>
            <a:r>
              <a:rPr lang="en-US" altLang="zh-TW" sz="2000" dirty="0">
                <a:solidFill>
                  <a:schemeClr val="tx1"/>
                </a:solidFill>
              </a:rPr>
              <a:t>: </a:t>
            </a:r>
            <a:r>
              <a:rPr lang="en-US" altLang="zh-TW" sz="2000" dirty="0" smtClean="0">
                <a:solidFill>
                  <a:schemeClr val="tx1"/>
                </a:solidFill>
              </a:rPr>
              <a:t>Nine </a:t>
            </a:r>
            <a:r>
              <a:rPr lang="en-US" altLang="zh-TW" sz="2000" dirty="0">
                <a:solidFill>
                  <a:schemeClr val="tx1"/>
                </a:solidFill>
              </a:rPr>
              <a:t>numerical features </a:t>
            </a:r>
            <a:r>
              <a:rPr lang="en-US" altLang="zh-TW" sz="2000" dirty="0" smtClean="0">
                <a:solidFill>
                  <a:schemeClr val="tx1"/>
                </a:solidFill>
              </a:rPr>
              <a:t>formed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      by distances from palm to all fingers and four angles between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000" b="1" dirty="0" smtClean="0">
                <a:solidFill>
                  <a:schemeClr val="tx1"/>
                </a:solidFill>
              </a:rPr>
              <a:t>Hand gesture classification</a:t>
            </a:r>
            <a:r>
              <a:rPr lang="en-US" altLang="zh-TW" sz="2000" dirty="0" smtClean="0">
                <a:solidFill>
                  <a:schemeClr val="tx1"/>
                </a:solidFill>
              </a:rPr>
              <a:t>: Learning </a:t>
            </a:r>
            <a:r>
              <a:rPr lang="en-US" altLang="zh-TW" sz="2000" dirty="0">
                <a:solidFill>
                  <a:schemeClr val="tx1"/>
                </a:solidFill>
              </a:rPr>
              <a:t>Vector </a:t>
            </a:r>
            <a:r>
              <a:rPr lang="en-US" altLang="zh-TW" sz="2000" dirty="0" smtClean="0">
                <a:solidFill>
                  <a:schemeClr val="tx1"/>
                </a:solidFill>
              </a:rPr>
              <a:t>Quantization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000" b="1" dirty="0" smtClean="0">
                <a:solidFill>
                  <a:schemeClr val="tx1"/>
                </a:solidFill>
              </a:rPr>
              <a:t>Result</a:t>
            </a:r>
            <a:r>
              <a:rPr lang="en-US" altLang="zh-TW" sz="2000" dirty="0" smtClean="0">
                <a:solidFill>
                  <a:schemeClr val="tx1"/>
                </a:solidFill>
              </a:rPr>
              <a:t>: 97.79 % with 13 gestures</a:t>
            </a:r>
          </a:p>
          <a:p>
            <a:pPr>
              <a:buFontTx/>
              <a:buChar char="-"/>
            </a:pPr>
            <a:endParaRPr lang="en-US" altLang="zh-TW" sz="1600" dirty="0" smtClean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C5C1-5AFA-4146-A699-64B7AFF54774}" type="slidenum">
              <a:rPr lang="zh-TW" altLang="en-US" smtClean="0"/>
              <a:t>9</a:t>
            </a:fld>
            <a:endParaRPr lang="zh-TW" alt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75" y="5441067"/>
            <a:ext cx="2892815" cy="139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8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紅利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imes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9358</TotalTime>
  <Words>1074</Words>
  <Application>Microsoft Office PowerPoint</Application>
  <PresentationFormat>On-screen Show (4:3)</PresentationFormat>
  <Paragraphs>236</Paragraphs>
  <Slides>33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微軟正黑體</vt:lpstr>
      <vt:lpstr>新細明體</vt:lpstr>
      <vt:lpstr>Arial</vt:lpstr>
      <vt:lpstr>Calibri</vt:lpstr>
      <vt:lpstr>Cambria Math</vt:lpstr>
      <vt:lpstr>Times New Roman</vt:lpstr>
      <vt:lpstr>Wingdings</vt:lpstr>
      <vt:lpstr>Wingdings 2</vt:lpstr>
      <vt:lpstr>紅利</vt:lpstr>
      <vt:lpstr>Equation</vt:lpstr>
      <vt:lpstr>Hand gesture recognition using Kinect sensor</vt:lpstr>
      <vt:lpstr>Agenda</vt:lpstr>
      <vt:lpstr>Introduction</vt:lpstr>
      <vt:lpstr>Introduction</vt:lpstr>
      <vt:lpstr>Introduction</vt:lpstr>
      <vt:lpstr>Introduction</vt:lpstr>
      <vt:lpstr>Related Work</vt:lpstr>
      <vt:lpstr>Related Work</vt:lpstr>
      <vt:lpstr>Related Work</vt:lpstr>
      <vt:lpstr>Related Work</vt:lpstr>
      <vt:lpstr>Related Work</vt:lpstr>
      <vt:lpstr>The Proposed Method</vt:lpstr>
      <vt:lpstr> The Proposed Method</vt:lpstr>
      <vt:lpstr>The Proposed Method</vt:lpstr>
      <vt:lpstr>The Proposed Method</vt:lpstr>
      <vt:lpstr>The Proposed Method</vt:lpstr>
      <vt:lpstr>The Proposed Method</vt:lpstr>
      <vt:lpstr>The Proposed Method</vt:lpstr>
      <vt:lpstr>The Proposed Method</vt:lpstr>
      <vt:lpstr>The Proposed Method</vt:lpstr>
      <vt:lpstr>The Proposed Method</vt:lpstr>
      <vt:lpstr>The Proposed Method</vt:lpstr>
      <vt:lpstr>Experimental Results</vt:lpstr>
      <vt:lpstr>Experimental Results</vt:lpstr>
      <vt:lpstr>Experimental Results</vt:lpstr>
      <vt:lpstr>Experimental Results</vt:lpstr>
      <vt:lpstr>Experimental Results</vt:lpstr>
      <vt:lpstr>Conclusion</vt:lpstr>
      <vt:lpstr>Conclusion</vt:lpstr>
      <vt:lpstr>Future Research</vt:lpstr>
      <vt:lpstr>Future Research</vt:lpstr>
      <vt:lpstr>References</vt:lpstr>
      <vt:lpstr>Thanks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Detection Project 2014</dc:title>
  <dc:creator>Ngo Van Mao</dc:creator>
  <cp:lastModifiedBy>Tri Nguyen</cp:lastModifiedBy>
  <cp:revision>308</cp:revision>
  <cp:lastPrinted>2013-12-25T01:31:18Z</cp:lastPrinted>
  <dcterms:created xsi:type="dcterms:W3CDTF">2013-12-23T06:50:15Z</dcterms:created>
  <dcterms:modified xsi:type="dcterms:W3CDTF">2014-12-14T17:15:30Z</dcterms:modified>
</cp:coreProperties>
</file>