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256" r:id="rId2"/>
    <p:sldId id="258" r:id="rId3"/>
    <p:sldId id="262" r:id="rId4"/>
    <p:sldId id="263" r:id="rId5"/>
    <p:sldId id="269" r:id="rId6"/>
    <p:sldId id="270" r:id="rId7"/>
    <p:sldId id="271" r:id="rId8"/>
    <p:sldId id="272" r:id="rId9"/>
    <p:sldId id="273" r:id="rId10"/>
    <p:sldId id="274" r:id="rId11"/>
    <p:sldId id="278" r:id="rId12"/>
    <p:sldId id="279" r:id="rId13"/>
    <p:sldId id="280" r:id="rId14"/>
    <p:sldId id="281" r:id="rId15"/>
    <p:sldId id="282" r:id="rId16"/>
    <p:sldId id="283" r:id="rId17"/>
    <p:sldId id="284" r:id="rId18"/>
    <p:sldId id="285" r:id="rId19"/>
    <p:sldId id="286" r:id="rId20"/>
    <p:sldId id="289" r:id="rId21"/>
    <p:sldId id="290" r:id="rId22"/>
    <p:sldId id="291" r:id="rId23"/>
    <p:sldId id="292" r:id="rId24"/>
    <p:sldId id="293" r:id="rId25"/>
    <p:sldId id="294" r:id="rId26"/>
    <p:sldId id="295" r:id="rId27"/>
    <p:sldId id="296" r:id="rId28"/>
    <p:sldId id="297" r:id="rId29"/>
    <p:sldId id="298" r:id="rId30"/>
    <p:sldId id="26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61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4" d="100"/>
          <a:sy n="54" d="100"/>
        </p:scale>
        <p:origin x="2778"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E76CBE-37B4-DB48-9C3A-AE2CB8893F4F}" type="datetimeFigureOut">
              <a:rPr lang="en-US" smtClean="0"/>
              <a:t>3/28/2020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581B59-CABC-D748-9014-D65709F86C3B}" type="slidenum">
              <a:rPr lang="en-US" smtClean="0"/>
              <a:t>‹#›</a:t>
            </a:fld>
            <a:endParaRPr lang="en-US"/>
          </a:p>
        </p:txBody>
      </p:sp>
    </p:spTree>
    <p:extLst>
      <p:ext uri="{BB962C8B-B14F-4D97-AF65-F5344CB8AC3E}">
        <p14:creationId xmlns:p14="http://schemas.microsoft.com/office/powerpoint/2010/main" val="26078072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ECA2FD-01DF-874D-910B-19B960596225}" type="datetimeFigureOut">
              <a:rPr lang="en-US" smtClean="0"/>
              <a:t>3/28/2020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3813B-E9A1-AC45-A2F1-7AD57955B328}" type="slidenum">
              <a:rPr lang="en-US" smtClean="0"/>
              <a:t>‹#›</a:t>
            </a:fld>
            <a:endParaRPr lang="en-US"/>
          </a:p>
        </p:txBody>
      </p:sp>
    </p:spTree>
    <p:extLst>
      <p:ext uri="{BB962C8B-B14F-4D97-AF65-F5344CB8AC3E}">
        <p14:creationId xmlns:p14="http://schemas.microsoft.com/office/powerpoint/2010/main" val="23357980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3813B-E9A1-AC45-A2F1-7AD57955B328}" type="slidenum">
              <a:rPr lang="en-US" smtClean="0"/>
              <a:t>4</a:t>
            </a:fld>
            <a:endParaRPr lang="en-US"/>
          </a:p>
        </p:txBody>
      </p:sp>
    </p:spTree>
    <p:extLst>
      <p:ext uri="{BB962C8B-B14F-4D97-AF65-F5344CB8AC3E}">
        <p14:creationId xmlns:p14="http://schemas.microsoft.com/office/powerpoint/2010/main" val="1252647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39875"/>
            <a:ext cx="7772400" cy="1470025"/>
          </a:xfrm>
        </p:spPr>
        <p:txBody>
          <a:bodyPr>
            <a:normAutofit/>
          </a:bodyPr>
          <a:lstStyle>
            <a:lvl1pPr algn="ctr">
              <a:defRPr sz="3600">
                <a:solidFill>
                  <a:schemeClr val="accent1">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146873"/>
            <a:ext cx="6400800" cy="1752600"/>
          </a:xfrm>
        </p:spPr>
        <p:txBody>
          <a:bodyPr/>
          <a:lstStyle>
            <a:lvl1pPr marL="0" indent="0" algn="ctr">
              <a:buNone/>
              <a:defRPr>
                <a:solidFill>
                  <a:srgbClr val="8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BD8404C-477D-46C9-90C3-CB04538A58A9}" type="datetime2">
              <a:rPr lang="en-US" smtClean="0"/>
              <a:t>Saturday, March 28,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a:xfrm>
            <a:off x="8332711" y="6441583"/>
            <a:ext cx="493488" cy="365125"/>
          </a:xfrm>
        </p:spPr>
        <p:txBody>
          <a:bodyPr vert="horz" lIns="91440" tIns="45720" rIns="91440" bIns="45720" rtlCol="0" anchor="ctr"/>
          <a:lstStyle>
            <a:lvl1pPr>
              <a:defRPr lang="en-US" sz="1200" smtClean="0"/>
            </a:lvl1pPr>
          </a:lstStyle>
          <a:p>
            <a:pPr algn="ctr"/>
            <a:fld id="{F7195729-118E-9144-9CA5-4E9C6BBE76B1}" type="slidenum">
              <a:rPr lang="en-US" smtClean="0"/>
              <a:pPr algn="ctr"/>
              <a:t>‹#›</a:t>
            </a:fld>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1011"/>
            <a:ext cx="20097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81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7E497-E3CA-48A2-B223-2A7BD85DBA44}" type="datetime2">
              <a:rPr lang="en-US" smtClean="0"/>
              <a:t>Saturday, March 28,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25380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FDEE0-3323-480D-BE73-51E1688786D8}" type="datetime2">
              <a:rPr lang="en-US" smtClean="0"/>
              <a:t>Saturday, March 28,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25278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80" y="13648"/>
            <a:ext cx="8389982"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114980" y="1225582"/>
            <a:ext cx="8874474" cy="5261968"/>
          </a:xfrm>
          <a:ln>
            <a:solidFill>
              <a:srgbClr val="FF0000"/>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69651" y="6512454"/>
            <a:ext cx="1858762" cy="231994"/>
          </a:xfrm>
        </p:spPr>
        <p:txBody>
          <a:bodyPr/>
          <a:lstStyle/>
          <a:p>
            <a:fld id="{CFF77087-2B1D-4612-9C8B-E27580CB88FC}" type="datetime2">
              <a:rPr lang="en-US" smtClean="0"/>
              <a:t>Saturday, March 28, 2020</a:t>
            </a:fld>
            <a:endParaRPr lang="en-US"/>
          </a:p>
        </p:txBody>
      </p:sp>
      <p:sp>
        <p:nvSpPr>
          <p:cNvPr id="5" name="Footer Placeholder 4"/>
          <p:cNvSpPr>
            <a:spLocks noGrp="1"/>
          </p:cNvSpPr>
          <p:nvPr>
            <p:ph type="ftr" sz="quarter" idx="11"/>
          </p:nvPr>
        </p:nvSpPr>
        <p:spPr>
          <a:xfrm>
            <a:off x="2328413" y="6512454"/>
            <a:ext cx="4856047" cy="231993"/>
          </a:xfrm>
        </p:spPr>
        <p:txBody>
          <a:bodyPr/>
          <a:lstStyle/>
          <a:p>
            <a:r>
              <a:rPr lang="hr-HR" smtClean="0"/>
              <a:t>@ NguyenTriNhan</a:t>
            </a:r>
            <a:endParaRPr lang="en-US" dirty="0"/>
          </a:p>
        </p:txBody>
      </p:sp>
      <p:sp>
        <p:nvSpPr>
          <p:cNvPr id="6" name="Slide Number Placeholder 5"/>
          <p:cNvSpPr>
            <a:spLocks noGrp="1"/>
          </p:cNvSpPr>
          <p:nvPr>
            <p:ph type="sldNum" sz="quarter" idx="12"/>
          </p:nvPr>
        </p:nvSpPr>
        <p:spPr>
          <a:xfrm>
            <a:off x="8317538" y="6487550"/>
            <a:ext cx="515187" cy="244446"/>
          </a:xfrm>
        </p:spPr>
        <p:txBody>
          <a:bodyPr vert="horz" lIns="91440" tIns="45720" rIns="91440" bIns="45720" rtlCol="0" anchor="ctr"/>
          <a:lstStyle>
            <a:lvl1pPr>
              <a:defRPr lang="en-US" sz="1200" smtClean="0"/>
            </a:lvl1pPr>
          </a:lstStyle>
          <a:p>
            <a:pPr algn="ctr"/>
            <a:fld id="{F7195729-118E-9144-9CA5-4E9C6BBE76B1}" type="slidenum">
              <a:rPr lang="en-US" smtClean="0"/>
              <a:pPr algn="ctr"/>
              <a:t>‹#›</a:t>
            </a:fld>
            <a:endParaRPr lang="en-US" dirty="0"/>
          </a:p>
        </p:txBody>
      </p:sp>
      <p:cxnSp>
        <p:nvCxnSpPr>
          <p:cNvPr id="8" name="Straight Connector 7"/>
          <p:cNvCxnSpPr/>
          <p:nvPr userDrawn="1"/>
        </p:nvCxnSpPr>
        <p:spPr>
          <a:xfrm flipV="1">
            <a:off x="432298" y="6406164"/>
            <a:ext cx="8414884" cy="12452"/>
          </a:xfrm>
          <a:prstGeom prst="line">
            <a:avLst/>
          </a:prstGeom>
          <a:ln w="9525" cmpd="sng">
            <a:solidFill>
              <a:srgbClr val="19612A"/>
            </a:solidFill>
          </a:ln>
        </p:spPr>
        <p:style>
          <a:lnRef idx="2">
            <a:schemeClr val="accent1"/>
          </a:lnRef>
          <a:fillRef idx="0">
            <a:schemeClr val="accent1"/>
          </a:fillRef>
          <a:effectRef idx="1">
            <a:schemeClr val="accent1"/>
          </a:effectRef>
          <a:fontRef idx="minor">
            <a:schemeClr val="tx1"/>
          </a:fontRef>
        </p:style>
      </p:cxn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65925" y="-44486"/>
            <a:ext cx="1278075" cy="70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54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DABD0E-E2DE-4A2C-AF8A-9AAA30A39599}" type="datetime2">
              <a:rPr lang="en-US" smtClean="0"/>
              <a:t>Saturday, March 28,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12358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EF3CD3-27B9-445F-B706-FF0EBA63F276}" type="datetime2">
              <a:rPr lang="en-US" smtClean="0"/>
              <a:t>Saturday, March 28, 2020</a:t>
            </a:fld>
            <a:endParaRPr lang="en-US"/>
          </a:p>
        </p:txBody>
      </p:sp>
      <p:sp>
        <p:nvSpPr>
          <p:cNvPr id="6" name="Footer Placeholder 5"/>
          <p:cNvSpPr>
            <a:spLocks noGrp="1"/>
          </p:cNvSpPr>
          <p:nvPr>
            <p:ph type="ftr" sz="quarter" idx="11"/>
          </p:nvPr>
        </p:nvSpPr>
        <p:spPr/>
        <p:txBody>
          <a:bodyPr/>
          <a:lstStyle/>
          <a:p>
            <a:r>
              <a:rPr lang="hr-HR" smtClean="0"/>
              <a:t>@ NguyenTriNhan</a:t>
            </a:r>
            <a:endParaRPr lang="en-US"/>
          </a:p>
        </p:txBody>
      </p:sp>
      <p:sp>
        <p:nvSpPr>
          <p:cNvPr id="7" name="Slide Number Placeholder 6"/>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394052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22C87D-F0C5-43FC-BEE8-762901322916}" type="datetime2">
              <a:rPr lang="en-US" smtClean="0"/>
              <a:t>Saturday, March 28, 2020</a:t>
            </a:fld>
            <a:endParaRPr lang="en-US"/>
          </a:p>
        </p:txBody>
      </p:sp>
      <p:sp>
        <p:nvSpPr>
          <p:cNvPr id="8" name="Footer Placeholder 7"/>
          <p:cNvSpPr>
            <a:spLocks noGrp="1"/>
          </p:cNvSpPr>
          <p:nvPr>
            <p:ph type="ftr" sz="quarter" idx="11"/>
          </p:nvPr>
        </p:nvSpPr>
        <p:spPr/>
        <p:txBody>
          <a:bodyPr/>
          <a:lstStyle/>
          <a:p>
            <a:r>
              <a:rPr lang="hr-HR" smtClean="0"/>
              <a:t>@ NguyenTriNhan</a:t>
            </a:r>
            <a:endParaRPr lang="en-US"/>
          </a:p>
        </p:txBody>
      </p:sp>
      <p:sp>
        <p:nvSpPr>
          <p:cNvPr id="9" name="Slide Number Placeholder 8"/>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204979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6B90B-D1DE-47E6-AB11-0478018E4525}" type="datetime2">
              <a:rPr lang="en-US" smtClean="0"/>
              <a:t>Saturday, March 28, 2020</a:t>
            </a:fld>
            <a:endParaRPr lang="en-US"/>
          </a:p>
        </p:txBody>
      </p:sp>
      <p:sp>
        <p:nvSpPr>
          <p:cNvPr id="4" name="Footer Placeholder 3"/>
          <p:cNvSpPr>
            <a:spLocks noGrp="1"/>
          </p:cNvSpPr>
          <p:nvPr>
            <p:ph type="ftr" sz="quarter" idx="11"/>
          </p:nvPr>
        </p:nvSpPr>
        <p:spPr/>
        <p:txBody>
          <a:bodyPr/>
          <a:lstStyle/>
          <a:p>
            <a:r>
              <a:rPr lang="hr-HR" smtClean="0"/>
              <a:t>@ NguyenTriNhan</a:t>
            </a:r>
            <a:endParaRPr lang="en-US"/>
          </a:p>
        </p:txBody>
      </p:sp>
      <p:sp>
        <p:nvSpPr>
          <p:cNvPr id="5" name="Slide Number Placeholder 4"/>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394200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53105-9BB7-4C16-8F07-F88CE07E0D36}" type="datetime2">
              <a:rPr lang="en-US" smtClean="0"/>
              <a:t>Saturday, March 28, 2020</a:t>
            </a:fld>
            <a:endParaRPr lang="en-US"/>
          </a:p>
        </p:txBody>
      </p:sp>
      <p:sp>
        <p:nvSpPr>
          <p:cNvPr id="3" name="Footer Placeholder 2"/>
          <p:cNvSpPr>
            <a:spLocks noGrp="1"/>
          </p:cNvSpPr>
          <p:nvPr>
            <p:ph type="ftr" sz="quarter" idx="11"/>
          </p:nvPr>
        </p:nvSpPr>
        <p:spPr/>
        <p:txBody>
          <a:bodyPr/>
          <a:lstStyle/>
          <a:p>
            <a:r>
              <a:rPr lang="hr-HR" smtClean="0"/>
              <a:t>@ NguyenTriNhan</a:t>
            </a:r>
            <a:endParaRPr lang="en-US"/>
          </a:p>
        </p:txBody>
      </p:sp>
      <p:sp>
        <p:nvSpPr>
          <p:cNvPr id="4" name="Slide Number Placeholder 3"/>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281278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131DF-7F37-49BB-9FC5-F76B62D7772F}" type="datetime2">
              <a:rPr lang="en-US" smtClean="0"/>
              <a:t>Saturday, March 28, 2020</a:t>
            </a:fld>
            <a:endParaRPr lang="en-US"/>
          </a:p>
        </p:txBody>
      </p:sp>
      <p:sp>
        <p:nvSpPr>
          <p:cNvPr id="6" name="Footer Placeholder 5"/>
          <p:cNvSpPr>
            <a:spLocks noGrp="1"/>
          </p:cNvSpPr>
          <p:nvPr>
            <p:ph type="ftr" sz="quarter" idx="11"/>
          </p:nvPr>
        </p:nvSpPr>
        <p:spPr/>
        <p:txBody>
          <a:bodyPr/>
          <a:lstStyle/>
          <a:p>
            <a:r>
              <a:rPr lang="hr-HR" smtClean="0"/>
              <a:t>@ NguyenTriNhan</a:t>
            </a:r>
            <a:endParaRPr lang="en-US"/>
          </a:p>
        </p:txBody>
      </p:sp>
      <p:sp>
        <p:nvSpPr>
          <p:cNvPr id="7" name="Slide Number Placeholder 6"/>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294374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8B20DD-948A-43A3-8E1C-910786549A64}" type="datetime2">
              <a:rPr lang="en-US" smtClean="0"/>
              <a:t>Saturday, March 28, 2020</a:t>
            </a:fld>
            <a:endParaRPr lang="en-US"/>
          </a:p>
        </p:txBody>
      </p:sp>
      <p:sp>
        <p:nvSpPr>
          <p:cNvPr id="6" name="Footer Placeholder 5"/>
          <p:cNvSpPr>
            <a:spLocks noGrp="1"/>
          </p:cNvSpPr>
          <p:nvPr>
            <p:ph type="ftr" sz="quarter" idx="11"/>
          </p:nvPr>
        </p:nvSpPr>
        <p:spPr/>
        <p:txBody>
          <a:bodyPr/>
          <a:lstStyle/>
          <a:p>
            <a:r>
              <a:rPr lang="hr-HR" smtClean="0"/>
              <a:t>@ NguyenTriNhan</a:t>
            </a:r>
            <a:endParaRPr lang="en-US"/>
          </a:p>
        </p:txBody>
      </p:sp>
      <p:sp>
        <p:nvSpPr>
          <p:cNvPr id="7" name="Slide Number Placeholder 6"/>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90362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5202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520262" cy="473792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4158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3941E-4154-4CC0-95F7-BE6B8A3A93B4}" type="datetime2">
              <a:rPr lang="en-US" smtClean="0"/>
              <a:t>Saturday, March 28, 2020</a:t>
            </a:fld>
            <a:endParaRPr lang="en-US" dirty="0"/>
          </a:p>
        </p:txBody>
      </p:sp>
      <p:sp>
        <p:nvSpPr>
          <p:cNvPr id="5" name="Footer Placeholder 4"/>
          <p:cNvSpPr>
            <a:spLocks noGrp="1"/>
          </p:cNvSpPr>
          <p:nvPr>
            <p:ph type="ftr" sz="quarter" idx="3"/>
          </p:nvPr>
        </p:nvSpPr>
        <p:spPr>
          <a:xfrm>
            <a:off x="2901178" y="6434904"/>
            <a:ext cx="48934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r-HR" smtClean="0"/>
              <a:t>@ NguyenTriNhan</a:t>
            </a:r>
            <a:endParaRPr lang="en-US" dirty="0"/>
          </a:p>
        </p:txBody>
      </p:sp>
      <p:sp>
        <p:nvSpPr>
          <p:cNvPr id="6" name="Slide Number Placeholder 5"/>
          <p:cNvSpPr>
            <a:spLocks noGrp="1"/>
          </p:cNvSpPr>
          <p:nvPr>
            <p:ph type="sldNum" sz="quarter" idx="4"/>
          </p:nvPr>
        </p:nvSpPr>
        <p:spPr>
          <a:xfrm rot="16200000">
            <a:off x="8706253" y="6402304"/>
            <a:ext cx="493488"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F7195729-118E-9144-9CA5-4E9C6BBE76B1}" type="slidenum">
              <a:rPr lang="en-US" smtClean="0"/>
              <a:pPr/>
              <a:t>‹#›</a:t>
            </a:fld>
            <a:endParaRPr lang="en-US" dirty="0"/>
          </a:p>
        </p:txBody>
      </p:sp>
    </p:spTree>
    <p:extLst>
      <p:ext uri="{BB962C8B-B14F-4D97-AF65-F5344CB8AC3E}">
        <p14:creationId xmlns:p14="http://schemas.microsoft.com/office/powerpoint/2010/main" val="302037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kern="1200">
          <a:solidFill>
            <a:schemeClr val="accent1">
              <a:lumMod val="75000"/>
            </a:schemeClr>
          </a:solidFill>
          <a:latin typeface="Bangla MN"/>
          <a:ea typeface="+mj-ea"/>
          <a:cs typeface="Bangla MN"/>
        </a:defRPr>
      </a:lvl1pPr>
    </p:titleStyle>
    <p:bodyStyle>
      <a:lvl1pPr marL="342900" indent="-342900" algn="l" defTabSz="457200" rtl="0" eaLnBrk="1" latinLnBrk="0" hangingPunct="1">
        <a:spcBef>
          <a:spcPct val="20000"/>
        </a:spcBef>
        <a:buSzPct val="90000"/>
        <a:buFont typeface="Wingdings" charset="2"/>
        <a:buChar char="Ø"/>
        <a:defRPr sz="2400" kern="1200">
          <a:solidFill>
            <a:schemeClr val="tx1"/>
          </a:solidFill>
          <a:latin typeface="Bangla MN"/>
          <a:ea typeface="+mn-ea"/>
          <a:cs typeface="Bangla MN"/>
        </a:defRPr>
      </a:lvl1pPr>
      <a:lvl2pPr marL="742950" indent="-285750" algn="l" defTabSz="457200" rtl="0" eaLnBrk="1" latinLnBrk="0" hangingPunct="1">
        <a:spcBef>
          <a:spcPct val="20000"/>
        </a:spcBef>
        <a:buSzPct val="90000"/>
        <a:buFont typeface="Wingdings" charset="2"/>
        <a:buChar char="²"/>
        <a:defRPr sz="2000" kern="1200">
          <a:solidFill>
            <a:schemeClr val="tx1"/>
          </a:solidFill>
          <a:latin typeface="Bangla MN"/>
          <a:ea typeface="+mn-ea"/>
          <a:cs typeface="Bangla MN"/>
        </a:defRPr>
      </a:lvl2pPr>
      <a:lvl3pPr marL="1143000" indent="-228600" algn="l" defTabSz="457200" rtl="0" eaLnBrk="1" latinLnBrk="0" hangingPunct="1">
        <a:spcBef>
          <a:spcPct val="20000"/>
        </a:spcBef>
        <a:buFont typeface="Wingdings" charset="2"/>
        <a:buChar char="§"/>
        <a:defRPr sz="1800" kern="1200">
          <a:solidFill>
            <a:schemeClr val="tx1"/>
          </a:solidFill>
          <a:latin typeface="Bangla MN"/>
          <a:ea typeface="+mn-ea"/>
          <a:cs typeface="Bangla MN"/>
        </a:defRPr>
      </a:lvl3pPr>
      <a:lvl4pPr marL="1600200" indent="-228600" algn="l" defTabSz="457200" rtl="0" eaLnBrk="1" latinLnBrk="0" hangingPunct="1">
        <a:spcBef>
          <a:spcPct val="20000"/>
        </a:spcBef>
        <a:buSzPct val="90000"/>
        <a:buFont typeface="Wingdings" charset="2"/>
        <a:buChar char="ü"/>
        <a:defRPr sz="1600" kern="1200">
          <a:solidFill>
            <a:schemeClr val="tx1"/>
          </a:solidFill>
          <a:latin typeface="Bangla MN"/>
          <a:ea typeface="+mn-ea"/>
          <a:cs typeface="Bangla MN"/>
        </a:defRPr>
      </a:lvl4pPr>
      <a:lvl5pPr marL="2057400" indent="-228600" algn="l" defTabSz="457200" rtl="0" eaLnBrk="1" latinLnBrk="0" hangingPunct="1">
        <a:spcBef>
          <a:spcPct val="20000"/>
        </a:spcBef>
        <a:buSzPct val="90000"/>
        <a:buFont typeface="Arial"/>
        <a:buChar char="•"/>
        <a:defRPr sz="1600" kern="1200">
          <a:solidFill>
            <a:schemeClr val="tx1"/>
          </a:solidFill>
          <a:latin typeface="Bangla MN"/>
          <a:ea typeface="+mn-ea"/>
          <a:cs typeface="Bangla M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onicframework.com/docs/intro#javascrip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onicframework.com/docs/intro#future-suppo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onicframework.com/docs/intro#ionic-framework-v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onicframework.com/appflow" TargetMode="External"/><Relationship Id="rId2" Type="http://schemas.openxmlformats.org/officeDocument/2006/relationships/hyperlink" Target="https://ionicframework.com/docs/intro#ionic-appflow" TargetMode="External"/><Relationship Id="rId1" Type="http://schemas.openxmlformats.org/officeDocument/2006/relationships/slideLayout" Target="../slideLayouts/slideLayout2.xml"/><Relationship Id="rId4" Type="http://schemas.openxmlformats.org/officeDocument/2006/relationships/hyperlink" Target="https://dashboard.ionicframework.com/signup"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ionicframework.com/docs/intro#ecosyst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orum.ionicframework.com/" TargetMode="External"/><Relationship Id="rId7" Type="http://schemas.openxmlformats.org/officeDocument/2006/relationships/hyperlink" Target="https://ionicframework.com/contributors" TargetMode="External"/><Relationship Id="rId2" Type="http://schemas.openxmlformats.org/officeDocument/2006/relationships/hyperlink" Target="https://ionicframework.com/docs/intro#join-the-community" TargetMode="External"/><Relationship Id="rId1" Type="http://schemas.openxmlformats.org/officeDocument/2006/relationships/slideLayout" Target="../slideLayouts/slideLayout2.xml"/><Relationship Id="rId6" Type="http://schemas.openxmlformats.org/officeDocument/2006/relationships/hyperlink" Target="https://github.com/ionic-team/ionic" TargetMode="External"/><Relationship Id="rId5" Type="http://schemas.openxmlformats.org/officeDocument/2006/relationships/hyperlink" Target="https://twitter.com/Ionicframework" TargetMode="External"/><Relationship Id="rId4" Type="http://schemas.openxmlformats.org/officeDocument/2006/relationships/hyperlink" Target="https://ionicworldwide.herokuapp.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ionicframework.com/docs/intro/concepts#adaptive-styling" TargetMode="External"/><Relationship Id="rId2" Type="http://schemas.openxmlformats.org/officeDocument/2006/relationships/hyperlink" Target="https://ionicframework.com/docs/intro/concepts#ui-components" TargetMode="External"/><Relationship Id="rId1" Type="http://schemas.openxmlformats.org/officeDocument/2006/relationships/slideLayout" Target="../slideLayouts/slideLayout2.xml"/><Relationship Id="rId6" Type="http://schemas.openxmlformats.org/officeDocument/2006/relationships/hyperlink" Target="https://ionicframework.com/docs/intro/concepts#theming" TargetMode="External"/><Relationship Id="rId5" Type="http://schemas.openxmlformats.org/officeDocument/2006/relationships/hyperlink" Target="https://ionicframework.com/docs/intro/concepts#native-access" TargetMode="External"/><Relationship Id="rId4" Type="http://schemas.openxmlformats.org/officeDocument/2006/relationships/hyperlink" Target="https://ionicframework.com/docs/intro/concepts#navig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onicframework.com/docs/faq/glossary#web-standards" TargetMode="External"/><Relationship Id="rId2" Type="http://schemas.openxmlformats.org/officeDocument/2006/relationships/hyperlink" Target="https://ionicframework.com/docs/intro/concepts#ui-components" TargetMode="External"/><Relationship Id="rId1" Type="http://schemas.openxmlformats.org/officeDocument/2006/relationships/slideLayout" Target="../slideLayouts/slideLayout2.xml"/><Relationship Id="rId4" Type="http://schemas.openxmlformats.org/officeDocument/2006/relationships/hyperlink" Target="https://ionicframework.com/docs/theming/basic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apple.com/ios" TargetMode="External"/><Relationship Id="rId2" Type="http://schemas.openxmlformats.org/officeDocument/2006/relationships/hyperlink" Target="https://ionicframework.com/docs/intro/concepts#adaptive-styling" TargetMode="External"/><Relationship Id="rId1" Type="http://schemas.openxmlformats.org/officeDocument/2006/relationships/slideLayout" Target="../slideLayouts/slideLayout2.xml"/><Relationship Id="rId5" Type="http://schemas.openxmlformats.org/officeDocument/2006/relationships/hyperlink" Target="https://ionicframework.com/docs/theming/basics" TargetMode="External"/><Relationship Id="rId4" Type="http://schemas.openxmlformats.org/officeDocument/2006/relationships/hyperlink" Target="https://material.io/guidelin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ngular.io/guide/router" TargetMode="External"/><Relationship Id="rId2" Type="http://schemas.openxmlformats.org/officeDocument/2006/relationships/hyperlink" Target="https://ionicframework.com/docs/intro/concepts#navig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ionicframework.com/docs/intro/concepts#native-acce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ionicframework.com/docs/intro/concepts#theming" TargetMode="External"/><Relationship Id="rId1" Type="http://schemas.openxmlformats.org/officeDocument/2006/relationships/slideLayout" Target="../slideLayouts/slideLayout2.xml"/><Relationship Id="rId5" Type="http://schemas.openxmlformats.org/officeDocument/2006/relationships/hyperlink" Target="https://ionicframework.com/docs/theming/basics" TargetMode="External"/><Relationship Id="rId4" Type="http://schemas.openxmlformats.org/officeDocument/2006/relationships/hyperlink" Target="https://developer.mozilla.org/en-US/docs/Web/CSS/Using_CSS_variable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onicframework.com/docs/intro/browser-support#desktop-browsers" TargetMode="External"/><Relationship Id="rId2" Type="http://schemas.openxmlformats.org/officeDocument/2006/relationships/hyperlink" Target="https://ionicframework.com/docs/intro/browser-support#mobile-browser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onicframework.com/docs/intro/concepts#adaptive-styling" TargetMode="External"/><Relationship Id="rId2" Type="http://schemas.openxmlformats.org/officeDocument/2006/relationships/hyperlink" Target="https://ionicframework.com/docs/intro/browser-support#mobile-browsers" TargetMode="External"/><Relationship Id="rId1" Type="http://schemas.openxmlformats.org/officeDocument/2006/relationships/slideLayout" Target="../slideLayouts/slideLayout2.xml"/><Relationship Id="rId5" Type="http://schemas.openxmlformats.org/officeDocument/2006/relationships/hyperlink" Target="https://developer.apple.com/support/app-store/" TargetMode="External"/><Relationship Id="rId4" Type="http://schemas.openxmlformats.org/officeDocument/2006/relationships/hyperlink" Target="https://developer.android.com/about/dashboard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onicframework.com/docs/utilities/animations#browser-support" TargetMode="External"/><Relationship Id="rId2" Type="http://schemas.openxmlformats.org/officeDocument/2006/relationships/hyperlink" Target="https://ionicframework.com/docs/intro/browser-support#desktop-browsers" TargetMode="External"/><Relationship Id="rId1" Type="http://schemas.openxmlformats.org/officeDocument/2006/relationships/slideLayout" Target="../slideLayouts/slideLayout2.xml"/><Relationship Id="rId4" Type="http://schemas.openxmlformats.org/officeDocument/2006/relationships/hyperlink" Target="https://ionicframework.com/docs/utilities/gestures#browser-support"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ionicframework.com/docs/intro/versioning#changelog" TargetMode="External"/><Relationship Id="rId2" Type="http://schemas.openxmlformats.org/officeDocument/2006/relationships/hyperlink" Target="https://ionicframework.com/docs/intro/versioning#release-schedule" TargetMode="External"/><Relationship Id="rId1" Type="http://schemas.openxmlformats.org/officeDocument/2006/relationships/slideLayout" Target="../slideLayouts/slideLayout2.xml"/><Relationship Id="rId4" Type="http://schemas.openxmlformats.org/officeDocument/2006/relationships/hyperlink" Target="https://semver.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ionicframework.com/docs/intro/versioning#major-release" TargetMode="External"/><Relationship Id="rId2" Type="http://schemas.openxmlformats.org/officeDocument/2006/relationships/hyperlink" Target="https://ionicframework.com/docs/intro/versioning#release-schedu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ionicframework.com/docs/intro/versioning#minor-rele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ionicframework.com/docs/intro#ecosystem" TargetMode="External"/><Relationship Id="rId3" Type="http://schemas.openxmlformats.org/officeDocument/2006/relationships/hyperlink" Target="https://ionicframework.com/docs/intro#license" TargetMode="External"/><Relationship Id="rId7" Type="http://schemas.openxmlformats.org/officeDocument/2006/relationships/hyperlink" Target="https://ionicframework.com/docs/intro#ionic-appflow" TargetMode="External"/><Relationship Id="rId2" Type="http://schemas.openxmlformats.org/officeDocument/2006/relationships/hyperlink" Target="https://ionicframework.com/docs/intro#goals" TargetMode="External"/><Relationship Id="rId1" Type="http://schemas.openxmlformats.org/officeDocument/2006/relationships/slideLayout" Target="../slideLayouts/slideLayout2.xml"/><Relationship Id="rId6" Type="http://schemas.openxmlformats.org/officeDocument/2006/relationships/hyperlink" Target="https://ionicframework.com/docs/intro#ionic-framework-v4-" TargetMode="External"/><Relationship Id="rId5" Type="http://schemas.openxmlformats.org/officeDocument/2006/relationships/hyperlink" Target="https://ionicframework.com/docs/intro#framework-compatibility" TargetMode="External"/><Relationship Id="rId4" Type="http://schemas.openxmlformats.org/officeDocument/2006/relationships/hyperlink" Target="https://ionicframework.com/docs/intro#ionic-cli"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onicframework.com/docs/angular/over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youtu.be/p3AN3igqiRc" TargetMode="External"/><Relationship Id="rId5" Type="http://schemas.openxmlformats.org/officeDocument/2006/relationships/hyperlink" Target="https://ionicframework.com/docs/vue/overview" TargetMode="External"/><Relationship Id="rId4" Type="http://schemas.openxmlformats.org/officeDocument/2006/relationships/hyperlink" Target="https://ionicframework.com/docs/reac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onicframework.com/docs/intro#cross-platform" TargetMode="External"/><Relationship Id="rId2" Type="http://schemas.openxmlformats.org/officeDocument/2006/relationships/hyperlink" Target="https://ionicframework.com/docs/intro#goals" TargetMode="External"/><Relationship Id="rId1" Type="http://schemas.openxmlformats.org/officeDocument/2006/relationships/slideLayout" Target="../slideLayouts/slideLayout2.xml"/><Relationship Id="rId5" Type="http://schemas.openxmlformats.org/officeDocument/2006/relationships/hyperlink" Target="https://ionicframework.com/docs/faq/glossary#web-standards" TargetMode="External"/><Relationship Id="rId4" Type="http://schemas.openxmlformats.org/officeDocument/2006/relationships/hyperlink" Target="https://ionicframework.com/docs/intro#web-standards-base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onicframework.com/docs/intro#beautiful-design" TargetMode="External"/><Relationship Id="rId2" Type="http://schemas.openxmlformats.org/officeDocument/2006/relationships/hyperlink" Target="https://ionicframework.com/docs/intro#goals" TargetMode="External"/><Relationship Id="rId1" Type="http://schemas.openxmlformats.org/officeDocument/2006/relationships/slideLayout" Target="../slideLayouts/slideLayout2.xml"/><Relationship Id="rId4" Type="http://schemas.openxmlformats.org/officeDocument/2006/relationships/hyperlink" Target="https://ionicframework.com/docs/intro#simplicit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2" Type="http://schemas.openxmlformats.org/officeDocument/2006/relationships/hyperlink" Target="https://ionicframework.com/docs/intro#license" TargetMode="External"/><Relationship Id="rId1" Type="http://schemas.openxmlformats.org/officeDocument/2006/relationships/slideLayout" Target="../slideLayouts/slideLayout2.xml"/><Relationship Id="rId5" Type="http://schemas.openxmlformats.org/officeDocument/2006/relationships/hyperlink" Target="https://www.apache.org/licenses/LICENSE-2.0" TargetMode="External"/><Relationship Id="rId4" Type="http://schemas.openxmlformats.org/officeDocument/2006/relationships/hyperlink" Target="https://github.com/ionic-team/ionic-doc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onicframework.com/docs/cli" TargetMode="External"/><Relationship Id="rId2" Type="http://schemas.openxmlformats.org/officeDocument/2006/relationships/hyperlink" Target="https://ionicframework.com/docs/intro#ionic-cli" TargetMode="External"/><Relationship Id="rId1" Type="http://schemas.openxmlformats.org/officeDocument/2006/relationships/slideLayout" Target="../slideLayouts/slideLayout2.xml"/><Relationship Id="rId4" Type="http://schemas.openxmlformats.org/officeDocument/2006/relationships/hyperlink" Target="https://ionicframework.com/docs/intro#ionic-appflow"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ionicframework.com/docs/intro#framework-compatibil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779" y="1256323"/>
            <a:ext cx="8144873" cy="1905191"/>
          </a:xfrm>
        </p:spPr>
        <p:txBody>
          <a:bodyPr/>
          <a:lstStyle/>
          <a:p>
            <a:r>
              <a:rPr lang="en-US" b="1" dirty="0" err="1"/>
              <a:t>Lập</a:t>
            </a:r>
            <a:r>
              <a:rPr lang="en-US" b="1" dirty="0"/>
              <a:t> </a:t>
            </a:r>
            <a:r>
              <a:rPr lang="en-US" b="1" dirty="0" err="1"/>
              <a:t>trình</a:t>
            </a:r>
            <a:r>
              <a:rPr lang="en-US" b="1" dirty="0"/>
              <a:t> </a:t>
            </a:r>
            <a:r>
              <a:rPr lang="en-US" b="1" dirty="0" err="1"/>
              <a:t>ứng</a:t>
            </a:r>
            <a:r>
              <a:rPr lang="en-US" b="1" dirty="0"/>
              <a:t> </a:t>
            </a:r>
            <a:r>
              <a:rPr lang="en-US" b="1" dirty="0" err="1"/>
              <a:t>dụng</a:t>
            </a:r>
            <a:r>
              <a:rPr lang="en-US" b="1" dirty="0"/>
              <a:t> mobile</a:t>
            </a:r>
            <a:r>
              <a:rPr lang="en-US" dirty="0" smtClean="0"/>
              <a:t/>
            </a:r>
            <a:br>
              <a:rPr lang="en-US" dirty="0" smtClean="0"/>
            </a:br>
            <a:r>
              <a:rPr lang="en-US" dirty="0" smtClean="0"/>
              <a:t>(Spring 2020)</a:t>
            </a:r>
            <a:endParaRPr lang="en-US" dirty="0"/>
          </a:p>
        </p:txBody>
      </p:sp>
      <p:sp>
        <p:nvSpPr>
          <p:cNvPr id="3" name="Subtitle 2"/>
          <p:cNvSpPr>
            <a:spLocks noGrp="1"/>
          </p:cNvSpPr>
          <p:nvPr>
            <p:ph type="subTitle" idx="1"/>
          </p:nvPr>
        </p:nvSpPr>
        <p:spPr>
          <a:xfrm>
            <a:off x="1371600" y="3161514"/>
            <a:ext cx="6400800" cy="1491019"/>
          </a:xfrm>
        </p:spPr>
        <p:txBody>
          <a:bodyPr>
            <a:normAutofit fontScale="85000" lnSpcReduction="20000"/>
          </a:bodyPr>
          <a:lstStyle/>
          <a:p>
            <a:pPr>
              <a:lnSpc>
                <a:spcPct val="150000"/>
              </a:lnSpc>
            </a:pPr>
            <a:r>
              <a:rPr lang="en-US" sz="2800" dirty="0" smtClean="0"/>
              <a:t>Session1: Introduction</a:t>
            </a:r>
          </a:p>
          <a:p>
            <a:pPr>
              <a:lnSpc>
                <a:spcPct val="150000"/>
              </a:lnSpc>
            </a:pPr>
            <a:endParaRPr lang="en-US" dirty="0" smtClean="0"/>
          </a:p>
          <a:p>
            <a:pPr>
              <a:lnSpc>
                <a:spcPct val="150000"/>
              </a:lnSpc>
            </a:pPr>
            <a:r>
              <a:rPr lang="en-US" sz="2000" dirty="0" smtClean="0">
                <a:solidFill>
                  <a:schemeClr val="tx2">
                    <a:lumMod val="75000"/>
                  </a:schemeClr>
                </a:solidFill>
              </a:rPr>
              <a:t>Instructor: Nguyen Tri </a:t>
            </a:r>
            <a:r>
              <a:rPr lang="en-US" sz="2000" dirty="0" err="1" smtClean="0">
                <a:solidFill>
                  <a:schemeClr val="tx2">
                    <a:lumMod val="75000"/>
                  </a:schemeClr>
                </a:solidFill>
              </a:rPr>
              <a:t>Nhan</a:t>
            </a:r>
            <a:endParaRPr lang="en-US" sz="2000" dirty="0">
              <a:solidFill>
                <a:schemeClr val="tx2">
                  <a:lumMod val="75000"/>
                </a:schemeClr>
              </a:solidFill>
            </a:endParaRPr>
          </a:p>
        </p:txBody>
      </p:sp>
    </p:spTree>
    <p:extLst>
      <p:ext uri="{BB962C8B-B14F-4D97-AF65-F5344CB8AC3E}">
        <p14:creationId xmlns:p14="http://schemas.microsoft.com/office/powerpoint/2010/main" val="1511487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JavaScript</a:t>
            </a:r>
            <a:endParaRPr lang="en-US" dirty="0"/>
          </a:p>
        </p:txBody>
      </p:sp>
      <p:sp>
        <p:nvSpPr>
          <p:cNvPr id="3" name="Content Placeholder 2"/>
          <p:cNvSpPr>
            <a:spLocks noGrp="1"/>
          </p:cNvSpPr>
          <p:nvPr>
            <p:ph idx="1"/>
          </p:nvPr>
        </p:nvSpPr>
        <p:spPr/>
        <p:txBody>
          <a:bodyPr/>
          <a:lstStyle/>
          <a:p>
            <a:r>
              <a:rPr lang="en-US" dirty="0" smtClean="0"/>
              <a:t>One </a:t>
            </a:r>
            <a:r>
              <a:rPr lang="en-US" dirty="0"/>
              <a:t>of the main goals with Ionic 4 was to remove any hard requirement on a single framework to host the components. This means the core components can work standalone with just a script tag in a web page. While working with frameworks can be great for larger teams and larger apps, it is now possible to use Ionic as a standalone library in a single page even in a context like WordPress.</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10</a:t>
            </a:fld>
            <a:endParaRPr lang="en-US" dirty="0"/>
          </a:p>
        </p:txBody>
      </p:sp>
    </p:spTree>
    <p:extLst>
      <p:ext uri="{BB962C8B-B14F-4D97-AF65-F5344CB8AC3E}">
        <p14:creationId xmlns:p14="http://schemas.microsoft.com/office/powerpoint/2010/main" val="2445180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Future Support</a:t>
            </a:r>
            <a:endParaRPr lang="en-US" dirty="0"/>
          </a:p>
        </p:txBody>
      </p:sp>
      <p:sp>
        <p:nvSpPr>
          <p:cNvPr id="3" name="Content Placeholder 2"/>
          <p:cNvSpPr>
            <a:spLocks noGrp="1"/>
          </p:cNvSpPr>
          <p:nvPr>
            <p:ph idx="1"/>
          </p:nvPr>
        </p:nvSpPr>
        <p:spPr/>
        <p:txBody>
          <a:bodyPr/>
          <a:lstStyle/>
          <a:p>
            <a:r>
              <a:rPr lang="en-US" dirty="0" smtClean="0"/>
              <a:t>Support </a:t>
            </a:r>
            <a:r>
              <a:rPr lang="en-US" dirty="0"/>
              <a:t>for other frameworks are expected in future release. Currently official bindings for </a:t>
            </a:r>
            <a:r>
              <a:rPr lang="en-US" dirty="0" err="1"/>
              <a:t>Vue</a:t>
            </a:r>
            <a:r>
              <a:rPr lang="en-US" dirty="0"/>
              <a:t> are being developed, though some components just work out of the box in those frameworks.</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11</a:t>
            </a:fld>
            <a:endParaRPr lang="en-US" dirty="0"/>
          </a:p>
        </p:txBody>
      </p:sp>
    </p:spTree>
    <p:extLst>
      <p:ext uri="{BB962C8B-B14F-4D97-AF65-F5344CB8AC3E}">
        <p14:creationId xmlns:p14="http://schemas.microsoft.com/office/powerpoint/2010/main" val="3169490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Ionic Framework V4+</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Ionic </a:t>
            </a:r>
            <a:r>
              <a:rPr lang="en-US" dirty="0"/>
              <a:t>Framework V4 is a major advance in the underlying technology and capabilities of the project, with a focus on performance, compatibility, and overall extensibility. Although V4 still integrates deeply with Angular through the @ionic/angular package, it is now also framework-agnostic, meaning it can work with any other JavaScript framework (</a:t>
            </a:r>
            <a:r>
              <a:rPr lang="en-US" dirty="0" err="1"/>
              <a:t>Vue</a:t>
            </a:r>
            <a:r>
              <a:rPr lang="en-US" dirty="0"/>
              <a:t>, React, </a:t>
            </a:r>
            <a:r>
              <a:rPr lang="en-US" dirty="0" err="1"/>
              <a:t>Preact</a:t>
            </a:r>
            <a:r>
              <a:rPr lang="en-US" dirty="0"/>
              <a:t>, </a:t>
            </a:r>
            <a:r>
              <a:rPr lang="en-US" dirty="0" err="1"/>
              <a:t>etc</a:t>
            </a:r>
            <a:r>
              <a:rPr lang="en-US" dirty="0"/>
              <a:t>), or with no framework at all.</a:t>
            </a:r>
          </a:p>
          <a:p>
            <a:endParaRPr lang="en-US" dirty="0"/>
          </a:p>
          <a:p>
            <a:r>
              <a:rPr lang="en-US" dirty="0"/>
              <a:t>By moving to web standards, V4 allows the core of Ionic to rely on the standard component model supported in modern browsers, rather than a framework-specific model. This can mean faster load time, better performance, and less overall code.</a:t>
            </a:r>
            <a:endParaRPr lang="en-US" dirty="0" smtClean="0"/>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12</a:t>
            </a:fld>
            <a:endParaRPr lang="en-US" dirty="0"/>
          </a:p>
        </p:txBody>
      </p:sp>
    </p:spTree>
    <p:extLst>
      <p:ext uri="{BB962C8B-B14F-4D97-AF65-F5344CB8AC3E}">
        <p14:creationId xmlns:p14="http://schemas.microsoft.com/office/powerpoint/2010/main" val="391987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Ionic </a:t>
            </a:r>
            <a:r>
              <a:rPr lang="en-US" b="1" dirty="0" err="1">
                <a:hlinkClick r:id="rId2"/>
              </a:rPr>
              <a:t>Appflow</a:t>
            </a:r>
            <a:r>
              <a:rPr lang="en-US" b="1" dirty="0"/>
              <a:t>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help manage Ionic apps throughout their lifecycle, we also offer a commercial app platform for production apps called </a:t>
            </a:r>
            <a:r>
              <a:rPr lang="en-US" dirty="0">
                <a:hlinkClick r:id="rId3"/>
              </a:rPr>
              <a:t>Ionic </a:t>
            </a:r>
            <a:r>
              <a:rPr lang="en-US" dirty="0" err="1">
                <a:hlinkClick r:id="rId3"/>
              </a:rPr>
              <a:t>Appflow</a:t>
            </a:r>
            <a:r>
              <a:rPr lang="en-US" dirty="0"/>
              <a:t>, which is </a:t>
            </a:r>
            <a:r>
              <a:rPr lang="en-US" b="1" dirty="0"/>
              <a:t>separate from the open source Framework.</a:t>
            </a:r>
            <a:endParaRPr lang="en-US" dirty="0"/>
          </a:p>
          <a:p>
            <a:r>
              <a:rPr lang="en-US" dirty="0"/>
              <a:t>Ionic </a:t>
            </a:r>
            <a:r>
              <a:rPr lang="en-US" dirty="0" err="1"/>
              <a:t>Appflow</a:t>
            </a:r>
            <a:r>
              <a:rPr lang="en-US" dirty="0"/>
              <a:t> helps developers and teams compile native app builds and deploy live code updates to Ionic apps from a centralized dashboard. Optional paid upgrades are available for more advanced capabilities like workflow automation, single sign-on (SSO) and access to connected services and integrations.</a:t>
            </a:r>
          </a:p>
          <a:p>
            <a:r>
              <a:rPr lang="en-US" dirty="0" err="1"/>
              <a:t>Appflow</a:t>
            </a:r>
            <a:r>
              <a:rPr lang="en-US" dirty="0"/>
              <a:t> requires an </a:t>
            </a:r>
            <a:r>
              <a:rPr lang="en-US" dirty="0">
                <a:hlinkClick r:id="rId4"/>
              </a:rPr>
              <a:t>Ionic Account</a:t>
            </a:r>
            <a:r>
              <a:rPr lang="en-US" dirty="0"/>
              <a:t> and comes with a free “Starter” plan for those interested in playing around with some of its features.</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13</a:t>
            </a:fld>
            <a:endParaRPr lang="en-US" dirty="0"/>
          </a:p>
        </p:txBody>
      </p:sp>
    </p:spTree>
    <p:extLst>
      <p:ext uri="{BB962C8B-B14F-4D97-AF65-F5344CB8AC3E}">
        <p14:creationId xmlns:p14="http://schemas.microsoft.com/office/powerpoint/2010/main" val="3938796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Ecosystem</a:t>
            </a:r>
            <a:endParaRPr lang="en-US" dirty="0"/>
          </a:p>
        </p:txBody>
      </p:sp>
      <p:sp>
        <p:nvSpPr>
          <p:cNvPr id="3" name="Content Placeholder 2"/>
          <p:cNvSpPr>
            <a:spLocks noGrp="1"/>
          </p:cNvSpPr>
          <p:nvPr>
            <p:ph idx="1"/>
          </p:nvPr>
        </p:nvSpPr>
        <p:spPr/>
        <p:txBody>
          <a:bodyPr/>
          <a:lstStyle/>
          <a:p>
            <a:r>
              <a:rPr lang="en-US" dirty="0" smtClean="0"/>
              <a:t>Ionic </a:t>
            </a:r>
            <a:r>
              <a:rPr lang="en-US" dirty="0"/>
              <a:t>Framework is actively developed and maintained full-time by a core team, and its ecosystem is guided by an international community of developers and contributors fueling its growth and adoption. Developers and companies small and large use Ionic to build and ship amazing apps that run everywhere.</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14</a:t>
            </a:fld>
            <a:endParaRPr lang="en-US" dirty="0"/>
          </a:p>
        </p:txBody>
      </p:sp>
    </p:spTree>
    <p:extLst>
      <p:ext uri="{BB962C8B-B14F-4D97-AF65-F5344CB8AC3E}">
        <p14:creationId xmlns:p14="http://schemas.microsoft.com/office/powerpoint/2010/main" val="4214774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Join the Community</a:t>
            </a:r>
            <a:endParaRPr lang="en-US" dirty="0"/>
          </a:p>
        </p:txBody>
      </p:sp>
      <p:sp>
        <p:nvSpPr>
          <p:cNvPr id="3" name="Content Placeholder 2"/>
          <p:cNvSpPr>
            <a:spLocks noGrp="1"/>
          </p:cNvSpPr>
          <p:nvPr>
            <p:ph idx="1"/>
          </p:nvPr>
        </p:nvSpPr>
        <p:spPr/>
        <p:txBody>
          <a:bodyPr/>
          <a:lstStyle/>
          <a:p>
            <a:r>
              <a:rPr lang="en-US" dirty="0" smtClean="0"/>
              <a:t>There </a:t>
            </a:r>
            <a:r>
              <a:rPr lang="en-US" dirty="0"/>
              <a:t>are millions of Ionic developers in over 200 countries worldwide. Here are some ways to join:</a:t>
            </a:r>
          </a:p>
          <a:p>
            <a:r>
              <a:rPr lang="en-US" dirty="0">
                <a:hlinkClick r:id="rId3"/>
              </a:rPr>
              <a:t>Forum:</a:t>
            </a:r>
            <a:r>
              <a:rPr lang="en-US" dirty="0"/>
              <a:t> A great place for asking questions and sharing ideas.</a:t>
            </a:r>
          </a:p>
          <a:p>
            <a:r>
              <a:rPr lang="en-US" dirty="0">
                <a:hlinkClick r:id="rId4"/>
              </a:rPr>
              <a:t>Slack:</a:t>
            </a:r>
            <a:r>
              <a:rPr lang="en-US" dirty="0"/>
              <a:t> A lively place for </a:t>
            </a:r>
            <a:r>
              <a:rPr lang="en-US" dirty="0" err="1"/>
              <a:t>devs</a:t>
            </a:r>
            <a:r>
              <a:rPr lang="en-US" dirty="0"/>
              <a:t> to meet and chat in real time.</a:t>
            </a:r>
          </a:p>
          <a:p>
            <a:r>
              <a:rPr lang="en-US" dirty="0">
                <a:hlinkClick r:id="rId5"/>
              </a:rPr>
              <a:t>Twitter:</a:t>
            </a:r>
            <a:r>
              <a:rPr lang="en-US" dirty="0"/>
              <a:t> Where we post updates and share content from the Ionic community.</a:t>
            </a:r>
          </a:p>
          <a:p>
            <a:r>
              <a:rPr lang="en-US" dirty="0">
                <a:hlinkClick r:id="rId6"/>
              </a:rPr>
              <a:t>GitHub:</a:t>
            </a:r>
            <a:r>
              <a:rPr lang="en-US" dirty="0"/>
              <a:t> For reporting bugs or requesting new features, create an issue here. PRs welcome!</a:t>
            </a:r>
          </a:p>
          <a:p>
            <a:r>
              <a:rPr lang="en-US" dirty="0">
                <a:hlinkClick r:id="rId7"/>
              </a:rPr>
              <a:t>Content authoring:</a:t>
            </a:r>
            <a:r>
              <a:rPr lang="en-US" dirty="0"/>
              <a:t> Write a technical blog or share your story with the Ionic community.</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15</a:t>
            </a:fld>
            <a:endParaRPr lang="en-US" dirty="0"/>
          </a:p>
        </p:txBody>
      </p:sp>
    </p:spTree>
    <p:extLst>
      <p:ext uri="{BB962C8B-B14F-4D97-AF65-F5344CB8AC3E}">
        <p14:creationId xmlns:p14="http://schemas.microsoft.com/office/powerpoint/2010/main" val="705829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Core Concepts</a:t>
            </a:r>
            <a:endParaRPr lang="en-US" dirty="0"/>
          </a:p>
        </p:txBody>
      </p:sp>
      <p:sp>
        <p:nvSpPr>
          <p:cNvPr id="3" name="Content Placeholder 2"/>
          <p:cNvSpPr>
            <a:spLocks noGrp="1"/>
          </p:cNvSpPr>
          <p:nvPr>
            <p:ph idx="1"/>
          </p:nvPr>
        </p:nvSpPr>
        <p:spPr/>
        <p:txBody>
          <a:bodyPr/>
          <a:lstStyle/>
          <a:p>
            <a:r>
              <a:rPr lang="en-US" b="1" dirty="0" smtClean="0"/>
              <a:t>Contents</a:t>
            </a:r>
          </a:p>
          <a:p>
            <a:r>
              <a:rPr lang="en-US" dirty="0" smtClean="0">
                <a:hlinkClick r:id="rId2"/>
              </a:rPr>
              <a:t>UI </a:t>
            </a:r>
            <a:r>
              <a:rPr lang="en-US" dirty="0">
                <a:hlinkClick r:id="rId2"/>
              </a:rPr>
              <a:t>Components</a:t>
            </a:r>
            <a:endParaRPr lang="en-US" dirty="0"/>
          </a:p>
          <a:p>
            <a:r>
              <a:rPr lang="en-US" dirty="0">
                <a:hlinkClick r:id="rId3"/>
              </a:rPr>
              <a:t>Adaptive Styling</a:t>
            </a:r>
            <a:endParaRPr lang="en-US" dirty="0"/>
          </a:p>
          <a:p>
            <a:r>
              <a:rPr lang="en-US" dirty="0">
                <a:hlinkClick r:id="rId4"/>
              </a:rPr>
              <a:t>Navigation</a:t>
            </a:r>
            <a:endParaRPr lang="en-US" dirty="0"/>
          </a:p>
          <a:p>
            <a:r>
              <a:rPr lang="en-US" dirty="0">
                <a:hlinkClick r:id="rId5"/>
              </a:rPr>
              <a:t>Native Access</a:t>
            </a:r>
            <a:endParaRPr lang="en-US" dirty="0"/>
          </a:p>
          <a:p>
            <a:r>
              <a:rPr lang="en-US" dirty="0">
                <a:hlinkClick r:id="rId6"/>
              </a:rPr>
              <a:t>Theming</a:t>
            </a:r>
            <a:endParaRPr lang="en-US" dirty="0"/>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16</a:t>
            </a:fld>
            <a:endParaRPr lang="en-US" dirty="0"/>
          </a:p>
        </p:txBody>
      </p:sp>
    </p:spTree>
    <p:extLst>
      <p:ext uri="{BB962C8B-B14F-4D97-AF65-F5344CB8AC3E}">
        <p14:creationId xmlns:p14="http://schemas.microsoft.com/office/powerpoint/2010/main" val="1014342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Core Concepts</a:t>
            </a:r>
            <a:endParaRPr lang="en-US" dirty="0"/>
          </a:p>
        </p:txBody>
      </p:sp>
      <p:sp>
        <p:nvSpPr>
          <p:cNvPr id="3" name="Content Placeholder 2"/>
          <p:cNvSpPr>
            <a:spLocks noGrp="1"/>
          </p:cNvSpPr>
          <p:nvPr>
            <p:ph idx="1"/>
          </p:nvPr>
        </p:nvSpPr>
        <p:spPr/>
        <p:txBody>
          <a:bodyPr/>
          <a:lstStyle/>
          <a:p>
            <a:r>
              <a:rPr lang="en-US" dirty="0"/>
              <a:t>For those completely new to Ionic app development, it can be helpful to get a high-level understanding of the core philosophy, concepts, and tools behind the project. Before diving into complex topics, we'll cover the basics of what Ionic Framework is, and how it works.</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17</a:t>
            </a:fld>
            <a:endParaRPr lang="en-US" dirty="0"/>
          </a:p>
        </p:txBody>
      </p:sp>
    </p:spTree>
    <p:extLst>
      <p:ext uri="{BB962C8B-B14F-4D97-AF65-F5344CB8AC3E}">
        <p14:creationId xmlns:p14="http://schemas.microsoft.com/office/powerpoint/2010/main" val="2246290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UI Components</a:t>
            </a:r>
            <a:endParaRPr lang="en-US" dirty="0"/>
          </a:p>
        </p:txBody>
      </p:sp>
      <p:sp>
        <p:nvSpPr>
          <p:cNvPr id="3" name="Content Placeholder 2"/>
          <p:cNvSpPr>
            <a:spLocks noGrp="1"/>
          </p:cNvSpPr>
          <p:nvPr>
            <p:ph idx="1"/>
          </p:nvPr>
        </p:nvSpPr>
        <p:spPr/>
        <p:txBody>
          <a:bodyPr/>
          <a:lstStyle/>
          <a:p>
            <a:r>
              <a:rPr lang="en-US" dirty="0" smtClean="0"/>
              <a:t>Ionic </a:t>
            </a:r>
            <a:r>
              <a:rPr lang="en-US" dirty="0"/>
              <a:t>Framework is a library of UI Components, which are reusable elements that serve as the building blocks for an application. Ionic Components are built with </a:t>
            </a:r>
            <a:r>
              <a:rPr lang="en-US" dirty="0">
                <a:hlinkClick r:id="rId3"/>
              </a:rPr>
              <a:t>web standards</a:t>
            </a:r>
            <a:r>
              <a:rPr lang="en-US" dirty="0"/>
              <a:t> using HTML, CSS, and JavaScript. Though the components are pre-built, they're designed from the ground up to be highly customizable so apps can make each component their own, allowing each app to have its own look and feel. More specifically, Ionic components can be easily themed to globally change appearance across an entire app. For more information about customizing the look, please see </a:t>
            </a:r>
            <a:r>
              <a:rPr lang="en-US" dirty="0">
                <a:hlinkClick r:id="rId4"/>
              </a:rPr>
              <a:t>Theming</a:t>
            </a:r>
            <a:r>
              <a:rPr lang="en-US" dirty="0"/>
              <a: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18</a:t>
            </a:fld>
            <a:endParaRPr lang="en-US" dirty="0"/>
          </a:p>
        </p:txBody>
      </p:sp>
    </p:spTree>
    <p:extLst>
      <p:ext uri="{BB962C8B-B14F-4D97-AF65-F5344CB8AC3E}">
        <p14:creationId xmlns:p14="http://schemas.microsoft.com/office/powerpoint/2010/main" val="1593498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Adaptive Styling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Adaptive </a:t>
            </a:r>
            <a:r>
              <a:rPr lang="en-US" dirty="0"/>
              <a:t>Styling is a built-in feature of Ionic Framework which allows app developers to use the same code base for multiple platforms. Every Ionic component adapts its look to the platform on which the app is running on. For example, Apple devices, such as the iPhone and iPad, use Apple's own </a:t>
            </a:r>
            <a:r>
              <a:rPr lang="en-US" dirty="0">
                <a:hlinkClick r:id="rId3"/>
              </a:rPr>
              <a:t>iOS design language</a:t>
            </a:r>
            <a:r>
              <a:rPr lang="en-US" dirty="0"/>
              <a:t>. Similarly, Android devices use Google's design language called </a:t>
            </a:r>
            <a:r>
              <a:rPr lang="en-US" dirty="0">
                <a:hlinkClick r:id="rId4"/>
              </a:rPr>
              <a:t>Material Design</a:t>
            </a:r>
            <a:r>
              <a:rPr lang="en-US" dirty="0"/>
              <a:t>.</a:t>
            </a:r>
          </a:p>
          <a:p>
            <a:r>
              <a:rPr lang="en-US" dirty="0"/>
              <a:t>By making subtle design changes between the platforms, users are provided with a familiar app experience. An Ionic app downloaded from Apple's App Store will get the iOS theme, while an Ionic app downloaded from Android's Play Store will get the Material Design theme. For the apps that are viewed as a Progressive Web App (PWA) from a browser, Ionic will default to using the Material Design theme. Additionally, deciding which platform to use in certain scenarios is entirely configurable. More information about adaptive styling can be found in </a:t>
            </a:r>
            <a:r>
              <a:rPr lang="en-US" dirty="0">
                <a:hlinkClick r:id="rId5"/>
              </a:rPr>
              <a:t>Theming</a:t>
            </a:r>
            <a:r>
              <a:rPr lang="en-US" dirty="0"/>
              <a: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19</a:t>
            </a:fld>
            <a:endParaRPr lang="en-US" dirty="0"/>
          </a:p>
        </p:txBody>
      </p:sp>
    </p:spTree>
    <p:extLst>
      <p:ext uri="{BB962C8B-B14F-4D97-AF65-F5344CB8AC3E}">
        <p14:creationId xmlns:p14="http://schemas.microsoft.com/office/powerpoint/2010/main" val="831574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Ionic </a:t>
            </a:r>
            <a:r>
              <a:rPr lang="en-US" b="1" dirty="0" smtClean="0"/>
              <a:t>Framework</a:t>
            </a:r>
            <a:endParaRPr lang="en-US" dirty="0"/>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hr-HR" smtClean="0"/>
              <a:t>@ NguyenTriNhan</a:t>
            </a:r>
            <a:endParaRPr lang="en-US" dirty="0"/>
          </a:p>
        </p:txBody>
      </p:sp>
      <p:sp>
        <p:nvSpPr>
          <p:cNvPr id="6" name="Slide Number Placeholder 5"/>
          <p:cNvSpPr>
            <a:spLocks noGrp="1"/>
          </p:cNvSpPr>
          <p:nvPr>
            <p:ph type="sldNum" sz="quarter" idx="12"/>
          </p:nvPr>
        </p:nvSpPr>
        <p:spPr/>
        <p:txBody>
          <a:bodyPr/>
          <a:lstStyle/>
          <a:p>
            <a:pPr algn="ctr"/>
            <a:fld id="{F7195729-118E-9144-9CA5-4E9C6BBE76B1}" type="slidenum">
              <a:rPr lang="en-US" smtClean="0"/>
              <a:pPr algn="ctr"/>
              <a:t>2</a:t>
            </a:fld>
            <a:endParaRPr lang="en-US" dirty="0"/>
          </a:p>
        </p:txBody>
      </p:sp>
      <p:pic>
        <p:nvPicPr>
          <p:cNvPr id="4" name="Picture 3"/>
          <p:cNvPicPr>
            <a:picLocks noChangeAspect="1"/>
          </p:cNvPicPr>
          <p:nvPr/>
        </p:nvPicPr>
        <p:blipFill rotWithShape="1">
          <a:blip r:embed="rId2"/>
          <a:srcRect l="25297" t="1420" r="4851" b="18467"/>
          <a:stretch/>
        </p:blipFill>
        <p:spPr>
          <a:xfrm>
            <a:off x="49548" y="651981"/>
            <a:ext cx="9088582" cy="5860473"/>
          </a:xfrm>
          <a:prstGeom prst="rect">
            <a:avLst/>
          </a:prstGeom>
        </p:spPr>
      </p:pic>
    </p:spTree>
    <p:extLst>
      <p:ext uri="{BB962C8B-B14F-4D97-AF65-F5344CB8AC3E}">
        <p14:creationId xmlns:p14="http://schemas.microsoft.com/office/powerpoint/2010/main" val="3508664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Navigation</a:t>
            </a:r>
            <a:endParaRPr lang="en-US" dirty="0"/>
          </a:p>
        </p:txBody>
      </p:sp>
      <p:sp>
        <p:nvSpPr>
          <p:cNvPr id="3" name="Content Placeholder 2"/>
          <p:cNvSpPr>
            <a:spLocks noGrp="1"/>
          </p:cNvSpPr>
          <p:nvPr>
            <p:ph idx="1"/>
          </p:nvPr>
        </p:nvSpPr>
        <p:spPr/>
        <p:txBody>
          <a:bodyPr>
            <a:normAutofit fontScale="92500" lnSpcReduction="10000"/>
          </a:bodyPr>
          <a:lstStyle/>
          <a:p>
            <a:pPr lvl="0" defTabSz="914400" eaLnBrk="0" fontAlgn="base" hangingPunct="0">
              <a:spcBef>
                <a:spcPct val="0"/>
              </a:spcBef>
              <a:spcAft>
                <a:spcPct val="0"/>
              </a:spcAft>
              <a:buSzTx/>
              <a:buFont typeface="Wingdings" panose="05000000000000000000" pitchFamily="2" charset="2"/>
              <a:buChar char="Ø"/>
            </a:pPr>
            <a:r>
              <a:rPr lang="en-US" altLang="en-US" dirty="0">
                <a:latin typeface="Arial" panose="020B0604020202020204" pitchFamily="34" charset="0"/>
              </a:rPr>
              <a:t>Traditional web apps use a linear history, meaning that the user navigates forward to a page and can hit the back button to navigate back. An example of this is clicking around Wikipedia where the user is going forward and backward on the browser's linear history </a:t>
            </a:r>
            <a:r>
              <a:rPr lang="en-US" altLang="en-US" dirty="0" smtClean="0">
                <a:latin typeface="Arial" panose="020B0604020202020204" pitchFamily="34" charset="0"/>
              </a:rPr>
              <a:t>stack.</a:t>
            </a:r>
          </a:p>
          <a:p>
            <a:pPr lvl="0" defTabSz="914400" eaLnBrk="0" fontAlgn="base" hangingPunct="0">
              <a:spcBef>
                <a:spcPct val="0"/>
              </a:spcBef>
              <a:spcAft>
                <a:spcPct val="0"/>
              </a:spcAft>
              <a:buSzTx/>
              <a:buFont typeface="Wingdings" panose="05000000000000000000" pitchFamily="2" charset="2"/>
              <a:buChar char="Ø"/>
            </a:pPr>
            <a:r>
              <a:rPr lang="en-US" altLang="en-US" dirty="0" smtClean="0">
                <a:latin typeface="Arial" panose="020B0604020202020204" pitchFamily="34" charset="0"/>
              </a:rPr>
              <a:t>In </a:t>
            </a:r>
            <a:r>
              <a:rPr lang="en-US" altLang="en-US" dirty="0">
                <a:latin typeface="Arial" panose="020B0604020202020204" pitchFamily="34" charset="0"/>
              </a:rPr>
              <a:t>contrast, mobile apps often utilize parallel, "non-linear" navigation. For example, a tabbed interface can have separate navigation stacks for each tab, making sure the user never loses their place as they navigate and switch between </a:t>
            </a:r>
            <a:r>
              <a:rPr lang="en-US" altLang="en-US" dirty="0" smtClean="0">
                <a:latin typeface="Arial" panose="020B0604020202020204" pitchFamily="34" charset="0"/>
              </a:rPr>
              <a:t>tabs.</a:t>
            </a:r>
          </a:p>
          <a:p>
            <a:pPr lvl="0" defTabSz="914400" eaLnBrk="0" fontAlgn="base" hangingPunct="0">
              <a:spcBef>
                <a:spcPct val="0"/>
              </a:spcBef>
              <a:spcAft>
                <a:spcPct val="0"/>
              </a:spcAft>
              <a:buSzTx/>
              <a:buFont typeface="Wingdings" panose="05000000000000000000" pitchFamily="2" charset="2"/>
              <a:buChar char="Ø"/>
            </a:pPr>
            <a:r>
              <a:rPr lang="en-US" altLang="en-US" dirty="0" smtClean="0">
                <a:latin typeface="Arial" panose="020B0604020202020204" pitchFamily="34" charset="0"/>
              </a:rPr>
              <a:t>Ionic </a:t>
            </a:r>
            <a:r>
              <a:rPr lang="en-US" altLang="en-US" dirty="0">
                <a:latin typeface="Arial" panose="020B0604020202020204" pitchFamily="34" charset="0"/>
              </a:rPr>
              <a:t>apps embrace this mobile navigation approach, supporting parallel navigation histories that can also be nested, all while maintaining the familiar browser-style navigation concepts web developers are familiar </a:t>
            </a:r>
            <a:r>
              <a:rPr lang="en-US" altLang="en-US" dirty="0" smtClean="0">
                <a:latin typeface="Arial" panose="020B0604020202020204" pitchFamily="34" charset="0"/>
              </a:rPr>
              <a:t>with.</a:t>
            </a:r>
          </a:p>
          <a:p>
            <a:pPr lvl="0" defTabSz="914400" eaLnBrk="0" fontAlgn="base" hangingPunct="0">
              <a:spcBef>
                <a:spcPct val="0"/>
              </a:spcBef>
              <a:spcAft>
                <a:spcPct val="0"/>
              </a:spcAft>
              <a:buSzTx/>
              <a:buFont typeface="Wingdings" panose="05000000000000000000" pitchFamily="2" charset="2"/>
              <a:buChar char="Ø"/>
            </a:pPr>
            <a:r>
              <a:rPr lang="en-US" altLang="en-US" dirty="0" smtClean="0">
                <a:latin typeface="Arial" panose="020B0604020202020204" pitchFamily="34" charset="0"/>
              </a:rPr>
              <a:t>For </a:t>
            </a:r>
            <a:r>
              <a:rPr lang="en-US" altLang="en-US" dirty="0">
                <a:latin typeface="Arial" panose="020B0604020202020204" pitchFamily="34" charset="0"/>
              </a:rPr>
              <a:t>apps that are built with Angular and </a:t>
            </a:r>
            <a:r>
              <a:rPr lang="en-US" altLang="en-US" dirty="0" smtClean="0">
                <a:latin typeface="Arial" panose="020B0604020202020204" pitchFamily="34" charset="0"/>
              </a:rPr>
              <a:t> </a:t>
            </a:r>
            <a:r>
              <a:rPr lang="en-US" altLang="en-US" dirty="0" smtClean="0">
                <a:latin typeface="Arial" panose="020B0604020202020204" pitchFamily="34" charset="0"/>
                <a:hlinkClick r:id="rId3"/>
              </a:rPr>
              <a:t>Angular Router</a:t>
            </a:r>
            <a:r>
              <a:rPr lang="en-US" altLang="en-US" dirty="0" smtClean="0">
                <a:latin typeface="Arial" panose="020B0604020202020204" pitchFamily="34" charset="0"/>
              </a:rPr>
              <a:t>: (@ionic/angular) </a:t>
            </a:r>
            <a:r>
              <a:rPr lang="en-US" altLang="en-US" dirty="0">
                <a:latin typeface="Arial" panose="020B0604020202020204" pitchFamily="34" charset="0"/>
              </a:rPr>
              <a:t>which comes out of the box for every new Ionic 4 Angular app.</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20</a:t>
            </a:fld>
            <a:endParaRPr lang="en-US" dirty="0"/>
          </a:p>
        </p:txBody>
      </p:sp>
      <p:sp>
        <p:nvSpPr>
          <p:cNvPr id="6"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@ionic/angular</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7781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Native Access</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An amazing feature of apps built with web technologies (such as Ionic apps!) is that it can run on virtually any platform: desktop computers, phones, tablets, cars, refrigerators, and more! The same code base for Ionic apps can work on many platforms because it is based on web standards and common APIs that are shared across these platforms.</a:t>
            </a:r>
          </a:p>
          <a:p>
            <a:endParaRPr lang="en-US" dirty="0"/>
          </a:p>
          <a:p>
            <a:r>
              <a:rPr lang="en-US" dirty="0"/>
              <a:t>One of the most common use cases for Ionic is to build an app which can be downloaded from both the App Store and Play Store. Both iOS and Android software development kits (SDKs) provide Web Views which render any Ionic app, while still allowing for full Native SDK access.</a:t>
            </a:r>
          </a:p>
          <a:p>
            <a:endParaRPr lang="en-US" dirty="0"/>
          </a:p>
          <a:p>
            <a:r>
              <a:rPr lang="en-US" dirty="0"/>
              <a:t>Projects such as Capacitor and Cordova are commonly used to give Ionic apps this access to Native SDKs. This means developers can quickly build out an app using common web development tools, and still have access to native features such as the device's accelerometer, camera, GPS, and more.</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21</a:t>
            </a:fld>
            <a:endParaRPr lang="en-US" dirty="0"/>
          </a:p>
        </p:txBody>
      </p:sp>
    </p:spTree>
    <p:extLst>
      <p:ext uri="{BB962C8B-B14F-4D97-AF65-F5344CB8AC3E}">
        <p14:creationId xmlns:p14="http://schemas.microsoft.com/office/powerpoint/2010/main" val="2064555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Theming</a:t>
            </a:r>
            <a:endParaRPr lang="en-US" dirty="0"/>
          </a:p>
        </p:txBody>
      </p:sp>
      <p:sp>
        <p:nvSpPr>
          <p:cNvPr id="3" name="Content Placeholder 2"/>
          <p:cNvSpPr>
            <a:spLocks noGrp="1"/>
          </p:cNvSpPr>
          <p:nvPr>
            <p:ph idx="1"/>
          </p:nvPr>
        </p:nvSpPr>
        <p:spPr/>
        <p:txBody>
          <a:bodyPr/>
          <a:lstStyle/>
          <a:p>
            <a:r>
              <a:rPr lang="en-US" dirty="0" smtClean="0"/>
              <a:t>At </a:t>
            </a:r>
            <a:r>
              <a:rPr lang="en-US" dirty="0"/>
              <a:t>the core, Ionic Framework is built using </a:t>
            </a:r>
            <a:r>
              <a:rPr lang="en-US" dirty="0">
                <a:hlinkClick r:id="rId3"/>
              </a:rPr>
              <a:t>CSS</a:t>
            </a:r>
            <a:r>
              <a:rPr lang="en-US" dirty="0"/>
              <a:t> which allows us to take advantage of the flexibility that </a:t>
            </a:r>
            <a:r>
              <a:rPr lang="en-US" dirty="0">
                <a:hlinkClick r:id="rId4"/>
              </a:rPr>
              <a:t>CSS properties (variables)</a:t>
            </a:r>
            <a:r>
              <a:rPr lang="en-US" dirty="0"/>
              <a:t> provide. This makes it incredibly easy to design an app that looks great while following the web standard. We provide a set of colors so developers can have some great defaults, but we encourage overriding them to create designs that match a brand, company or a desired color palette. Everything from the background color of an application to the text color is fully customizable. More information on app theming can be found in </a:t>
            </a:r>
            <a:r>
              <a:rPr lang="en-US" dirty="0">
                <a:hlinkClick r:id="rId5"/>
              </a:rPr>
              <a:t>Theming</a:t>
            </a:r>
            <a:r>
              <a:rPr lang="en-US" dirty="0"/>
              <a: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22</a:t>
            </a:fld>
            <a:endParaRPr lang="en-US" dirty="0"/>
          </a:p>
        </p:txBody>
      </p:sp>
    </p:spTree>
    <p:extLst>
      <p:ext uri="{BB962C8B-B14F-4D97-AF65-F5344CB8AC3E}">
        <p14:creationId xmlns:p14="http://schemas.microsoft.com/office/powerpoint/2010/main" val="64165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Build Your First App Tutorial</a:t>
            </a:r>
            <a:br>
              <a:rPr lang="en-US" b="1" dirty="0"/>
            </a:br>
            <a:r>
              <a:rPr lang="en-US" sz="2000" dirty="0"/>
              <a:t>Pick the JavaScript framework you plan to use while building your Ionic app:</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23</a:t>
            </a:fld>
            <a:endParaRPr lang="en-US" dirty="0"/>
          </a:p>
        </p:txBody>
      </p:sp>
      <p:pic>
        <p:nvPicPr>
          <p:cNvPr id="6" name="Picture 5"/>
          <p:cNvPicPr>
            <a:picLocks noChangeAspect="1"/>
          </p:cNvPicPr>
          <p:nvPr/>
        </p:nvPicPr>
        <p:blipFill rotWithShape="1">
          <a:blip r:embed="rId2"/>
          <a:srcRect l="29449" t="25524" r="10921" b="9740"/>
          <a:stretch/>
        </p:blipFill>
        <p:spPr>
          <a:xfrm>
            <a:off x="164349" y="1357745"/>
            <a:ext cx="8451273" cy="4889666"/>
          </a:xfrm>
          <a:prstGeom prst="rect">
            <a:avLst/>
          </a:prstGeom>
        </p:spPr>
      </p:pic>
    </p:spTree>
    <p:extLst>
      <p:ext uri="{BB962C8B-B14F-4D97-AF65-F5344CB8AC3E}">
        <p14:creationId xmlns:p14="http://schemas.microsoft.com/office/powerpoint/2010/main" val="2796393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Browser </a:t>
            </a:r>
            <a:r>
              <a:rPr lang="en-US" b="1" dirty="0" smtClean="0"/>
              <a:t>Support</a:t>
            </a:r>
            <a:endParaRPr lang="en-US" dirty="0"/>
          </a:p>
        </p:txBody>
      </p:sp>
      <p:sp>
        <p:nvSpPr>
          <p:cNvPr id="3" name="Content Placeholder 2"/>
          <p:cNvSpPr>
            <a:spLocks noGrp="1"/>
          </p:cNvSpPr>
          <p:nvPr>
            <p:ph idx="1"/>
          </p:nvPr>
        </p:nvSpPr>
        <p:spPr/>
        <p:txBody>
          <a:bodyPr/>
          <a:lstStyle/>
          <a:p>
            <a:r>
              <a:rPr lang="en-US" b="1" dirty="0" smtClean="0"/>
              <a:t>Contents</a:t>
            </a:r>
          </a:p>
          <a:p>
            <a:pPr lvl="1"/>
            <a:r>
              <a:rPr lang="en-US" dirty="0" smtClean="0">
                <a:hlinkClick r:id="rId2"/>
              </a:rPr>
              <a:t>Mobile </a:t>
            </a:r>
            <a:r>
              <a:rPr lang="en-US" dirty="0">
                <a:hlinkClick r:id="rId2"/>
              </a:rPr>
              <a:t>Browsers</a:t>
            </a:r>
            <a:endParaRPr lang="en-US" dirty="0"/>
          </a:p>
          <a:p>
            <a:pPr lvl="1"/>
            <a:r>
              <a:rPr lang="en-US" dirty="0">
                <a:hlinkClick r:id="rId3"/>
              </a:rPr>
              <a:t>Desktop </a:t>
            </a:r>
            <a:r>
              <a:rPr lang="en-US" dirty="0" smtClean="0">
                <a:hlinkClick r:id="rId3"/>
              </a:rPr>
              <a:t>Browsers</a:t>
            </a:r>
            <a:endParaRPr lang="en-US" dirty="0" smtClean="0"/>
          </a:p>
          <a:p>
            <a:r>
              <a:rPr lang="en-US" dirty="0" err="1"/>
              <a:t>Ionic's</a:t>
            </a:r>
            <a:r>
              <a:rPr lang="en-US" dirty="0"/>
              <a:t> earliest goal was to make it easy to develop mobile apps using web technologies like HTML, CSS, and JavaScript. Because of this foundation in web technologies, Ionic can run anywhere the web runs — iOS, Android, browsers, Electron, PWAs, and more.</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24</a:t>
            </a:fld>
            <a:endParaRPr lang="en-US" dirty="0"/>
          </a:p>
        </p:txBody>
      </p:sp>
    </p:spTree>
    <p:extLst>
      <p:ext uri="{BB962C8B-B14F-4D97-AF65-F5344CB8AC3E}">
        <p14:creationId xmlns:p14="http://schemas.microsoft.com/office/powerpoint/2010/main" val="421792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Mobile </a:t>
            </a:r>
            <a:r>
              <a:rPr lang="en-US" b="1" dirty="0" smtClean="0">
                <a:hlinkClick r:id="rId2"/>
              </a:rPr>
              <a:t>Browsers</a:t>
            </a:r>
            <a:endParaRPr lang="en-US" dirty="0"/>
          </a:p>
        </p:txBody>
      </p:sp>
      <p:sp>
        <p:nvSpPr>
          <p:cNvPr id="3" name="Content Placeholder 2"/>
          <p:cNvSpPr>
            <a:spLocks noGrp="1"/>
          </p:cNvSpPr>
          <p:nvPr>
            <p:ph idx="1"/>
          </p:nvPr>
        </p:nvSpPr>
        <p:spPr/>
        <p:txBody>
          <a:bodyPr/>
          <a:lstStyle/>
          <a:p>
            <a:r>
              <a:rPr lang="en-US" dirty="0"/>
              <a:t>In pursuit of </a:t>
            </a:r>
            <a:r>
              <a:rPr lang="en-US" dirty="0">
                <a:hlinkClick r:id="rId3"/>
              </a:rPr>
              <a:t>adaptive styling</a:t>
            </a:r>
            <a:r>
              <a:rPr lang="en-US" dirty="0"/>
              <a:t>, Ionic fully supports and is well tested on the mobile platforms listed below</a:t>
            </a:r>
            <a:r>
              <a:rPr lang="en-US" dirty="0" smtClean="0"/>
              <a: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25</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257920212"/>
              </p:ext>
            </p:extLst>
          </p:nvPr>
        </p:nvGraphicFramePr>
        <p:xfrm>
          <a:off x="354840" y="2133540"/>
          <a:ext cx="8202558" cy="3265299"/>
        </p:xfrm>
        <a:graphic>
          <a:graphicData uri="http://schemas.openxmlformats.org/drawingml/2006/table">
            <a:tbl>
              <a:tblPr/>
              <a:tblGrid>
                <a:gridCol w="2734186">
                  <a:extLst>
                    <a:ext uri="{9D8B030D-6E8A-4147-A177-3AD203B41FA5}">
                      <a16:colId xmlns:a16="http://schemas.microsoft.com/office/drawing/2014/main" val="2276274814"/>
                    </a:ext>
                  </a:extLst>
                </a:gridCol>
                <a:gridCol w="2734186">
                  <a:extLst>
                    <a:ext uri="{9D8B030D-6E8A-4147-A177-3AD203B41FA5}">
                      <a16:colId xmlns:a16="http://schemas.microsoft.com/office/drawing/2014/main" val="1919917022"/>
                    </a:ext>
                  </a:extLst>
                </a:gridCol>
                <a:gridCol w="2734186">
                  <a:extLst>
                    <a:ext uri="{9D8B030D-6E8A-4147-A177-3AD203B41FA5}">
                      <a16:colId xmlns:a16="http://schemas.microsoft.com/office/drawing/2014/main" val="3650996777"/>
                    </a:ext>
                  </a:extLst>
                </a:gridCol>
              </a:tblGrid>
              <a:tr h="1088433">
                <a:tc>
                  <a:txBody>
                    <a:bodyPr/>
                    <a:lstStyle/>
                    <a:p>
                      <a:pPr algn="ctr"/>
                      <a:r>
                        <a:rPr lang="en-US" sz="2800"/>
                        <a:t>Framework</a:t>
                      </a:r>
                    </a:p>
                  </a:txBody>
                  <a:tcPr anchor="ctr">
                    <a:lnL>
                      <a:noFill/>
                    </a:lnL>
                    <a:lnR>
                      <a:noFill/>
                    </a:lnR>
                    <a:lnT>
                      <a:noFill/>
                    </a:lnT>
                    <a:lnB>
                      <a:noFill/>
                    </a:lnB>
                  </a:tcPr>
                </a:tc>
                <a:tc>
                  <a:txBody>
                    <a:bodyPr/>
                    <a:lstStyle/>
                    <a:p>
                      <a:pPr algn="ctr"/>
                      <a:r>
                        <a:rPr lang="en-US" sz="2800" dirty="0"/>
                        <a:t>Android</a:t>
                      </a:r>
                    </a:p>
                  </a:txBody>
                  <a:tcPr anchor="ctr">
                    <a:lnL>
                      <a:noFill/>
                    </a:lnL>
                    <a:lnR>
                      <a:noFill/>
                    </a:lnR>
                    <a:lnT>
                      <a:noFill/>
                    </a:lnT>
                    <a:lnB>
                      <a:noFill/>
                    </a:lnB>
                  </a:tcPr>
                </a:tc>
                <a:tc>
                  <a:txBody>
                    <a:bodyPr/>
                    <a:lstStyle/>
                    <a:p>
                      <a:pPr algn="ctr"/>
                      <a:r>
                        <a:rPr lang="en-US" sz="2800"/>
                        <a:t>iOS</a:t>
                      </a:r>
                    </a:p>
                  </a:txBody>
                  <a:tcPr anchor="ctr">
                    <a:lnL>
                      <a:noFill/>
                    </a:lnL>
                    <a:lnR>
                      <a:noFill/>
                    </a:lnR>
                    <a:lnT>
                      <a:noFill/>
                    </a:lnT>
                    <a:lnB>
                      <a:noFill/>
                    </a:lnB>
                  </a:tcPr>
                </a:tc>
                <a:extLst>
                  <a:ext uri="{0D108BD9-81ED-4DB2-BD59-A6C34878D82A}">
                    <a16:rowId xmlns:a16="http://schemas.microsoft.com/office/drawing/2014/main" val="588369736"/>
                  </a:ext>
                </a:extLst>
              </a:tr>
              <a:tr h="1088433">
                <a:tc>
                  <a:txBody>
                    <a:bodyPr/>
                    <a:lstStyle/>
                    <a:p>
                      <a:pPr algn="ctr"/>
                      <a:r>
                        <a:rPr lang="en-US" sz="2800"/>
                        <a:t>Ionic V5</a:t>
                      </a:r>
                    </a:p>
                  </a:txBody>
                  <a:tcPr anchor="ctr">
                    <a:lnL>
                      <a:noFill/>
                    </a:lnL>
                    <a:lnR>
                      <a:noFill/>
                    </a:lnR>
                    <a:lnT>
                      <a:noFill/>
                    </a:lnT>
                    <a:lnB>
                      <a:noFill/>
                    </a:lnB>
                  </a:tcPr>
                </a:tc>
                <a:tc>
                  <a:txBody>
                    <a:bodyPr/>
                    <a:lstStyle/>
                    <a:p>
                      <a:pPr algn="ctr"/>
                      <a:r>
                        <a:rPr lang="en-US" sz="2800" dirty="0"/>
                        <a:t>5.0+</a:t>
                      </a:r>
                    </a:p>
                  </a:txBody>
                  <a:tcPr anchor="ctr">
                    <a:lnL>
                      <a:noFill/>
                    </a:lnL>
                    <a:lnR>
                      <a:noFill/>
                    </a:lnR>
                    <a:lnT>
                      <a:noFill/>
                    </a:lnT>
                    <a:lnB>
                      <a:noFill/>
                    </a:lnB>
                  </a:tcPr>
                </a:tc>
                <a:tc>
                  <a:txBody>
                    <a:bodyPr/>
                    <a:lstStyle/>
                    <a:p>
                      <a:pPr algn="ctr"/>
                      <a:r>
                        <a:rPr lang="en-US" sz="2800"/>
                        <a:t>11.0+</a:t>
                      </a:r>
                    </a:p>
                  </a:txBody>
                  <a:tcPr anchor="ctr">
                    <a:lnL>
                      <a:noFill/>
                    </a:lnL>
                    <a:lnR>
                      <a:noFill/>
                    </a:lnR>
                    <a:lnT>
                      <a:noFill/>
                    </a:lnT>
                    <a:lnB>
                      <a:noFill/>
                    </a:lnB>
                  </a:tcPr>
                </a:tc>
                <a:extLst>
                  <a:ext uri="{0D108BD9-81ED-4DB2-BD59-A6C34878D82A}">
                    <a16:rowId xmlns:a16="http://schemas.microsoft.com/office/drawing/2014/main" val="22539436"/>
                  </a:ext>
                </a:extLst>
              </a:tr>
              <a:tr h="1088433">
                <a:tc>
                  <a:txBody>
                    <a:bodyPr/>
                    <a:lstStyle/>
                    <a:p>
                      <a:pPr algn="ctr"/>
                      <a:r>
                        <a:rPr lang="en-US" sz="2800"/>
                        <a:t>Ionic V4</a:t>
                      </a:r>
                    </a:p>
                  </a:txBody>
                  <a:tcPr anchor="ctr">
                    <a:lnL>
                      <a:noFill/>
                    </a:lnL>
                    <a:lnR>
                      <a:noFill/>
                    </a:lnR>
                    <a:lnT>
                      <a:noFill/>
                    </a:lnT>
                    <a:lnB>
                      <a:noFill/>
                    </a:lnB>
                  </a:tcPr>
                </a:tc>
                <a:tc>
                  <a:txBody>
                    <a:bodyPr/>
                    <a:lstStyle/>
                    <a:p>
                      <a:pPr algn="ctr"/>
                      <a:r>
                        <a:rPr lang="en-US" sz="2800" dirty="0"/>
                        <a:t>4.4+</a:t>
                      </a:r>
                    </a:p>
                  </a:txBody>
                  <a:tcPr anchor="ctr">
                    <a:lnL>
                      <a:noFill/>
                    </a:lnL>
                    <a:lnR>
                      <a:noFill/>
                    </a:lnR>
                    <a:lnT>
                      <a:noFill/>
                    </a:lnT>
                    <a:lnB>
                      <a:noFill/>
                    </a:lnB>
                  </a:tcPr>
                </a:tc>
                <a:tc>
                  <a:txBody>
                    <a:bodyPr/>
                    <a:lstStyle/>
                    <a:p>
                      <a:pPr algn="ctr"/>
                      <a:r>
                        <a:rPr lang="en-US" sz="2800" dirty="0"/>
                        <a:t>10.0+</a:t>
                      </a:r>
                    </a:p>
                  </a:txBody>
                  <a:tcPr anchor="ctr">
                    <a:lnL>
                      <a:noFill/>
                    </a:lnL>
                    <a:lnR>
                      <a:noFill/>
                    </a:lnR>
                    <a:lnT>
                      <a:noFill/>
                    </a:lnT>
                    <a:lnB>
                      <a:noFill/>
                    </a:lnB>
                  </a:tcPr>
                </a:tc>
                <a:extLst>
                  <a:ext uri="{0D108BD9-81ED-4DB2-BD59-A6C34878D82A}">
                    <a16:rowId xmlns:a16="http://schemas.microsoft.com/office/drawing/2014/main" val="975810064"/>
                  </a:ext>
                </a:extLst>
              </a:tr>
            </a:tbl>
          </a:graphicData>
        </a:graphic>
      </p:graphicFrame>
      <p:sp>
        <p:nvSpPr>
          <p:cNvPr id="11" name="Rectangle 3"/>
          <p:cNvSpPr>
            <a:spLocks noChangeArrowheads="1"/>
          </p:cNvSpPr>
          <p:nvPr/>
        </p:nvSpPr>
        <p:spPr bwMode="auto">
          <a:xfrm>
            <a:off x="354840" y="5640277"/>
            <a:ext cx="8803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Check the </a:t>
            </a:r>
            <a:r>
              <a:rPr kumimoji="0" lang="en-US" altLang="en-US" sz="1800" b="0" i="0" u="none" strike="noStrike" cap="none" normalizeH="0" baseline="0" dirty="0" smtClean="0">
                <a:ln>
                  <a:noFill/>
                </a:ln>
                <a:solidFill>
                  <a:schemeClr val="tx1"/>
                </a:solidFill>
                <a:effectLst/>
                <a:latin typeface="Arial" panose="020B0604020202020204" pitchFamily="34" charset="0"/>
                <a:hlinkClick r:id="rId4"/>
              </a:rPr>
              <a:t>latest Android stats</a:t>
            </a:r>
            <a:r>
              <a:rPr kumimoji="0" lang="en-US" altLang="en-US" sz="1800" b="0" i="0" u="none" strike="noStrike" cap="none" normalizeH="0" baseline="0" dirty="0" smtClean="0">
                <a:ln>
                  <a:noFill/>
                </a:ln>
                <a:solidFill>
                  <a:schemeClr val="tx1"/>
                </a:solidFill>
                <a:effectLst/>
                <a:latin typeface="Arial" panose="020B0604020202020204" pitchFamily="34" charset="0"/>
              </a:rPr>
              <a:t> and the </a:t>
            </a:r>
            <a:r>
              <a:rPr kumimoji="0" lang="en-US" altLang="en-US" sz="1800" b="0" i="0" u="none" strike="noStrike" cap="none" normalizeH="0" baseline="0" dirty="0" smtClean="0">
                <a:ln>
                  <a:noFill/>
                </a:ln>
                <a:solidFill>
                  <a:schemeClr val="tx1"/>
                </a:solidFill>
                <a:effectLst/>
                <a:latin typeface="Arial" panose="020B0604020202020204" pitchFamily="34" charset="0"/>
                <a:hlinkClick r:id="rId5"/>
              </a:rPr>
              <a:t>latest iOS stats</a:t>
            </a:r>
            <a:r>
              <a:rPr kumimoji="0" lang="en-US" altLang="en-US" sz="1800" b="0" i="0" u="none" strike="noStrike" cap="none" normalizeH="0" baseline="0" dirty="0" smtClean="0">
                <a:ln>
                  <a:noFill/>
                </a:ln>
                <a:solidFill>
                  <a:schemeClr val="tx1"/>
                </a:solidFill>
                <a:effectLst/>
                <a:latin typeface="Arial" panose="020B0604020202020204" pitchFamily="34" charset="0"/>
              </a:rPr>
              <a:t> for up-to-date platform information.</a:t>
            </a:r>
          </a:p>
        </p:txBody>
      </p:sp>
    </p:spTree>
    <p:extLst>
      <p:ext uri="{BB962C8B-B14F-4D97-AF65-F5344CB8AC3E}">
        <p14:creationId xmlns:p14="http://schemas.microsoft.com/office/powerpoint/2010/main" val="413993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Desktop </a:t>
            </a:r>
            <a:r>
              <a:rPr lang="en-US" b="1" dirty="0" smtClean="0">
                <a:hlinkClick r:id="rId2"/>
              </a:rPr>
              <a:t>Browsers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58377586"/>
              </p:ext>
            </p:extLst>
          </p:nvPr>
        </p:nvGraphicFramePr>
        <p:xfrm>
          <a:off x="312611" y="1471078"/>
          <a:ext cx="8520114" cy="3108960"/>
        </p:xfrm>
        <a:graphic>
          <a:graphicData uri="http://schemas.openxmlformats.org/drawingml/2006/table">
            <a:tbl>
              <a:tblPr/>
              <a:tblGrid>
                <a:gridCol w="2840038">
                  <a:extLst>
                    <a:ext uri="{9D8B030D-6E8A-4147-A177-3AD203B41FA5}">
                      <a16:colId xmlns:a16="http://schemas.microsoft.com/office/drawing/2014/main" val="3516003138"/>
                    </a:ext>
                  </a:extLst>
                </a:gridCol>
                <a:gridCol w="2840038">
                  <a:extLst>
                    <a:ext uri="{9D8B030D-6E8A-4147-A177-3AD203B41FA5}">
                      <a16:colId xmlns:a16="http://schemas.microsoft.com/office/drawing/2014/main" val="2526558397"/>
                    </a:ext>
                  </a:extLst>
                </a:gridCol>
                <a:gridCol w="2840038">
                  <a:extLst>
                    <a:ext uri="{9D8B030D-6E8A-4147-A177-3AD203B41FA5}">
                      <a16:colId xmlns:a16="http://schemas.microsoft.com/office/drawing/2014/main" val="2080379762"/>
                    </a:ext>
                  </a:extLst>
                </a:gridCol>
              </a:tblGrid>
              <a:tr h="0">
                <a:tc>
                  <a:txBody>
                    <a:bodyPr/>
                    <a:lstStyle/>
                    <a:p>
                      <a:pPr algn="ctr"/>
                      <a:r>
                        <a:rPr lang="en-US" sz="2800"/>
                        <a:t>Browser</a:t>
                      </a:r>
                    </a:p>
                  </a:txBody>
                  <a:tcPr anchor="ctr">
                    <a:lnL>
                      <a:noFill/>
                    </a:lnL>
                    <a:lnR>
                      <a:noFill/>
                    </a:lnR>
                    <a:lnT>
                      <a:noFill/>
                    </a:lnT>
                    <a:lnB>
                      <a:noFill/>
                    </a:lnB>
                  </a:tcPr>
                </a:tc>
                <a:tc>
                  <a:txBody>
                    <a:bodyPr/>
                    <a:lstStyle/>
                    <a:p>
                      <a:pPr algn="ctr"/>
                      <a:r>
                        <a:rPr lang="en-US" sz="2800"/>
                        <a:t>Ionic v5</a:t>
                      </a:r>
                    </a:p>
                  </a:txBody>
                  <a:tcPr anchor="ctr">
                    <a:lnL>
                      <a:noFill/>
                    </a:lnL>
                    <a:lnR>
                      <a:noFill/>
                    </a:lnR>
                    <a:lnT>
                      <a:noFill/>
                    </a:lnT>
                    <a:lnB>
                      <a:noFill/>
                    </a:lnB>
                  </a:tcPr>
                </a:tc>
                <a:tc>
                  <a:txBody>
                    <a:bodyPr/>
                    <a:lstStyle/>
                    <a:p>
                      <a:pPr algn="ctr"/>
                      <a:r>
                        <a:rPr lang="en-US" sz="2800"/>
                        <a:t>Ionic V4</a:t>
                      </a:r>
                    </a:p>
                  </a:txBody>
                  <a:tcPr anchor="ctr">
                    <a:lnL>
                      <a:noFill/>
                    </a:lnL>
                    <a:lnR>
                      <a:noFill/>
                    </a:lnR>
                    <a:lnT>
                      <a:noFill/>
                    </a:lnT>
                    <a:lnB>
                      <a:noFill/>
                    </a:lnB>
                  </a:tcPr>
                </a:tc>
                <a:extLst>
                  <a:ext uri="{0D108BD9-81ED-4DB2-BD59-A6C34878D82A}">
                    <a16:rowId xmlns:a16="http://schemas.microsoft.com/office/drawing/2014/main" val="1967240413"/>
                  </a:ext>
                </a:extLst>
              </a:tr>
              <a:tr h="0">
                <a:tc>
                  <a:txBody>
                    <a:bodyPr/>
                    <a:lstStyle/>
                    <a:p>
                      <a:pPr algn="ctr"/>
                      <a:r>
                        <a:rPr lang="en-US" sz="2800" b="1"/>
                        <a:t>Chrome</a:t>
                      </a:r>
                      <a:endParaRPr lang="en-US" sz="2800"/>
                    </a:p>
                  </a:txBody>
                  <a:tcPr anchor="ctr">
                    <a:lnL>
                      <a:noFill/>
                    </a:lnL>
                    <a:lnR>
                      <a:noFill/>
                    </a:lnR>
                    <a:lnT>
                      <a:noFill/>
                    </a:lnT>
                    <a:lnB>
                      <a:noFill/>
                    </a:lnB>
                  </a:tcPr>
                </a:tc>
                <a:tc>
                  <a:txBody>
                    <a:bodyPr/>
                    <a:lstStyle/>
                    <a:p>
                      <a:pPr algn="ctr"/>
                      <a:r>
                        <a:rPr lang="en-US" sz="2800"/>
                        <a:t>✔</a:t>
                      </a:r>
                    </a:p>
                  </a:txBody>
                  <a:tcPr anchor="ctr">
                    <a:lnL>
                      <a:noFill/>
                    </a:lnL>
                    <a:lnR>
                      <a:noFill/>
                    </a:lnR>
                    <a:lnT>
                      <a:noFill/>
                    </a:lnT>
                    <a:lnB>
                      <a:noFill/>
                    </a:lnB>
                  </a:tcPr>
                </a:tc>
                <a:tc>
                  <a:txBody>
                    <a:bodyPr/>
                    <a:lstStyle/>
                    <a:p>
                      <a:pPr algn="ctr"/>
                      <a:r>
                        <a:rPr lang="en-US" sz="2800"/>
                        <a:t>✔</a:t>
                      </a:r>
                    </a:p>
                  </a:txBody>
                  <a:tcPr anchor="ctr">
                    <a:lnL>
                      <a:noFill/>
                    </a:lnL>
                    <a:lnR>
                      <a:noFill/>
                    </a:lnR>
                    <a:lnT>
                      <a:noFill/>
                    </a:lnT>
                    <a:lnB>
                      <a:noFill/>
                    </a:lnB>
                  </a:tcPr>
                </a:tc>
                <a:extLst>
                  <a:ext uri="{0D108BD9-81ED-4DB2-BD59-A6C34878D82A}">
                    <a16:rowId xmlns:a16="http://schemas.microsoft.com/office/drawing/2014/main" val="467943323"/>
                  </a:ext>
                </a:extLst>
              </a:tr>
              <a:tr h="0">
                <a:tc>
                  <a:txBody>
                    <a:bodyPr/>
                    <a:lstStyle/>
                    <a:p>
                      <a:pPr algn="ctr"/>
                      <a:r>
                        <a:rPr lang="en-US" sz="2800" b="1"/>
                        <a:t>Safari</a:t>
                      </a:r>
                      <a:endParaRPr lang="en-US" sz="2800"/>
                    </a:p>
                  </a:txBody>
                  <a:tcPr anchor="ctr">
                    <a:lnL>
                      <a:noFill/>
                    </a:lnL>
                    <a:lnR>
                      <a:noFill/>
                    </a:lnR>
                    <a:lnT>
                      <a:noFill/>
                    </a:lnT>
                    <a:lnB>
                      <a:noFill/>
                    </a:lnB>
                  </a:tcPr>
                </a:tc>
                <a:tc>
                  <a:txBody>
                    <a:bodyPr/>
                    <a:lstStyle/>
                    <a:p>
                      <a:pPr algn="ctr"/>
                      <a:r>
                        <a:rPr lang="en-US" sz="2800"/>
                        <a:t>✔</a:t>
                      </a:r>
                    </a:p>
                  </a:txBody>
                  <a:tcPr anchor="ctr">
                    <a:lnL>
                      <a:noFill/>
                    </a:lnL>
                    <a:lnR>
                      <a:noFill/>
                    </a:lnR>
                    <a:lnT>
                      <a:noFill/>
                    </a:lnT>
                    <a:lnB>
                      <a:noFill/>
                    </a:lnB>
                  </a:tcPr>
                </a:tc>
                <a:tc>
                  <a:txBody>
                    <a:bodyPr/>
                    <a:lstStyle/>
                    <a:p>
                      <a:pPr algn="ctr"/>
                      <a:r>
                        <a:rPr lang="en-US" sz="2800"/>
                        <a:t>✔</a:t>
                      </a:r>
                    </a:p>
                  </a:txBody>
                  <a:tcPr anchor="ctr">
                    <a:lnL>
                      <a:noFill/>
                    </a:lnL>
                    <a:lnR>
                      <a:noFill/>
                    </a:lnR>
                    <a:lnT>
                      <a:noFill/>
                    </a:lnT>
                    <a:lnB>
                      <a:noFill/>
                    </a:lnB>
                  </a:tcPr>
                </a:tc>
                <a:extLst>
                  <a:ext uri="{0D108BD9-81ED-4DB2-BD59-A6C34878D82A}">
                    <a16:rowId xmlns:a16="http://schemas.microsoft.com/office/drawing/2014/main" val="2325015554"/>
                  </a:ext>
                </a:extLst>
              </a:tr>
              <a:tr h="0">
                <a:tc>
                  <a:txBody>
                    <a:bodyPr/>
                    <a:lstStyle/>
                    <a:p>
                      <a:pPr algn="ctr"/>
                      <a:r>
                        <a:rPr lang="en-US" sz="2800" b="1"/>
                        <a:t>Edge</a:t>
                      </a:r>
                      <a:endParaRPr lang="en-US" sz="2800"/>
                    </a:p>
                  </a:txBody>
                  <a:tcPr anchor="ctr">
                    <a:lnL>
                      <a:noFill/>
                    </a:lnL>
                    <a:lnR>
                      <a:noFill/>
                    </a:lnR>
                    <a:lnT>
                      <a:noFill/>
                    </a:lnT>
                    <a:lnB>
                      <a:noFill/>
                    </a:lnB>
                  </a:tcPr>
                </a:tc>
                <a:tc>
                  <a:txBody>
                    <a:bodyPr/>
                    <a:lstStyle/>
                    <a:p>
                      <a:pPr algn="ctr"/>
                      <a:r>
                        <a:rPr lang="en-US" sz="2800"/>
                        <a:t>79+</a:t>
                      </a:r>
                    </a:p>
                  </a:txBody>
                  <a:tcPr anchor="ctr">
                    <a:lnL>
                      <a:noFill/>
                    </a:lnL>
                    <a:lnR>
                      <a:noFill/>
                    </a:lnR>
                    <a:lnT>
                      <a:noFill/>
                    </a:lnT>
                    <a:lnB>
                      <a:noFill/>
                    </a:lnB>
                  </a:tcPr>
                </a:tc>
                <a:tc>
                  <a:txBody>
                    <a:bodyPr/>
                    <a:lstStyle/>
                    <a:p>
                      <a:pPr algn="ctr"/>
                      <a:r>
                        <a:rPr lang="en-US" sz="2800"/>
                        <a:t>✔</a:t>
                      </a:r>
                    </a:p>
                  </a:txBody>
                  <a:tcPr anchor="ctr">
                    <a:lnL>
                      <a:noFill/>
                    </a:lnL>
                    <a:lnR>
                      <a:noFill/>
                    </a:lnR>
                    <a:lnT>
                      <a:noFill/>
                    </a:lnT>
                    <a:lnB>
                      <a:noFill/>
                    </a:lnB>
                  </a:tcPr>
                </a:tc>
                <a:extLst>
                  <a:ext uri="{0D108BD9-81ED-4DB2-BD59-A6C34878D82A}">
                    <a16:rowId xmlns:a16="http://schemas.microsoft.com/office/drawing/2014/main" val="1823853554"/>
                  </a:ext>
                </a:extLst>
              </a:tr>
              <a:tr h="0">
                <a:tc>
                  <a:txBody>
                    <a:bodyPr/>
                    <a:lstStyle/>
                    <a:p>
                      <a:pPr algn="ctr"/>
                      <a:r>
                        <a:rPr lang="en-US" sz="2800" b="1"/>
                        <a:t>Firefox</a:t>
                      </a:r>
                      <a:endParaRPr lang="en-US" sz="2800"/>
                    </a:p>
                  </a:txBody>
                  <a:tcPr anchor="ctr">
                    <a:lnL>
                      <a:noFill/>
                    </a:lnL>
                    <a:lnR>
                      <a:noFill/>
                    </a:lnR>
                    <a:lnT>
                      <a:noFill/>
                    </a:lnT>
                    <a:lnB>
                      <a:noFill/>
                    </a:lnB>
                  </a:tcPr>
                </a:tc>
                <a:tc>
                  <a:txBody>
                    <a:bodyPr/>
                    <a:lstStyle/>
                    <a:p>
                      <a:pPr algn="ctr"/>
                      <a:r>
                        <a:rPr lang="en-US" sz="2800"/>
                        <a:t>✔</a:t>
                      </a:r>
                    </a:p>
                  </a:txBody>
                  <a:tcPr anchor="ctr">
                    <a:lnL>
                      <a:noFill/>
                    </a:lnL>
                    <a:lnR>
                      <a:noFill/>
                    </a:lnR>
                    <a:lnT>
                      <a:noFill/>
                    </a:lnT>
                    <a:lnB>
                      <a:noFill/>
                    </a:lnB>
                  </a:tcPr>
                </a:tc>
                <a:tc>
                  <a:txBody>
                    <a:bodyPr/>
                    <a:lstStyle/>
                    <a:p>
                      <a:pPr algn="ctr"/>
                      <a:r>
                        <a:rPr lang="en-US" sz="2800"/>
                        <a:t>✔</a:t>
                      </a:r>
                    </a:p>
                  </a:txBody>
                  <a:tcPr anchor="ctr">
                    <a:lnL>
                      <a:noFill/>
                    </a:lnL>
                    <a:lnR>
                      <a:noFill/>
                    </a:lnR>
                    <a:lnT>
                      <a:noFill/>
                    </a:lnT>
                    <a:lnB>
                      <a:noFill/>
                    </a:lnB>
                  </a:tcPr>
                </a:tc>
                <a:extLst>
                  <a:ext uri="{0D108BD9-81ED-4DB2-BD59-A6C34878D82A}">
                    <a16:rowId xmlns:a16="http://schemas.microsoft.com/office/drawing/2014/main" val="2142301363"/>
                  </a:ext>
                </a:extLst>
              </a:tr>
              <a:tr h="0">
                <a:tc>
                  <a:txBody>
                    <a:bodyPr/>
                    <a:lstStyle/>
                    <a:p>
                      <a:pPr algn="ctr"/>
                      <a:r>
                        <a:rPr lang="en-US" sz="2800" b="1"/>
                        <a:t>IE 11</a:t>
                      </a:r>
                      <a:endParaRPr lang="en-US" sz="2800"/>
                    </a:p>
                  </a:txBody>
                  <a:tcPr anchor="ctr">
                    <a:lnL>
                      <a:noFill/>
                    </a:lnL>
                    <a:lnR>
                      <a:noFill/>
                    </a:lnR>
                    <a:lnT>
                      <a:noFill/>
                    </a:lnT>
                    <a:lnB>
                      <a:noFill/>
                    </a:lnB>
                  </a:tcPr>
                </a:tc>
                <a:tc>
                  <a:txBody>
                    <a:bodyPr/>
                    <a:lstStyle/>
                    <a:p>
                      <a:pPr algn="ctr"/>
                      <a:r>
                        <a:rPr lang="en-US" sz="2800" b="1"/>
                        <a:t>X</a:t>
                      </a:r>
                      <a:endParaRPr lang="en-US" sz="2800"/>
                    </a:p>
                  </a:txBody>
                  <a:tcPr anchor="ctr">
                    <a:lnL>
                      <a:noFill/>
                    </a:lnL>
                    <a:lnR>
                      <a:noFill/>
                    </a:lnR>
                    <a:lnT>
                      <a:noFill/>
                    </a:lnT>
                    <a:lnB>
                      <a:noFill/>
                    </a:lnB>
                  </a:tcPr>
                </a:tc>
                <a:tc>
                  <a:txBody>
                    <a:bodyPr/>
                    <a:lstStyle/>
                    <a:p>
                      <a:pPr algn="ctr"/>
                      <a:r>
                        <a:rPr lang="en-US" sz="2800" dirty="0"/>
                        <a:t>✔</a:t>
                      </a:r>
                    </a:p>
                  </a:txBody>
                  <a:tcPr anchor="ctr">
                    <a:lnL>
                      <a:noFill/>
                    </a:lnL>
                    <a:lnR>
                      <a:noFill/>
                    </a:lnR>
                    <a:lnT>
                      <a:noFill/>
                    </a:lnT>
                    <a:lnB>
                      <a:noFill/>
                    </a:lnB>
                  </a:tcPr>
                </a:tc>
                <a:extLst>
                  <a:ext uri="{0D108BD9-81ED-4DB2-BD59-A6C34878D82A}">
                    <a16:rowId xmlns:a16="http://schemas.microsoft.com/office/drawing/2014/main" val="1704674533"/>
                  </a:ext>
                </a:extLst>
              </a:tr>
            </a:tbl>
          </a:graphicData>
        </a:graphic>
      </p:graphicFrame>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26</a:t>
            </a:fld>
            <a:endParaRPr lang="en-US" dirty="0"/>
          </a:p>
        </p:txBody>
      </p:sp>
      <p:sp>
        <p:nvSpPr>
          <p:cNvPr id="8" name="Rectangle 7"/>
          <p:cNvSpPr/>
          <p:nvPr/>
        </p:nvSpPr>
        <p:spPr>
          <a:xfrm>
            <a:off x="114979" y="5156316"/>
            <a:ext cx="8717745" cy="830997"/>
          </a:xfrm>
          <a:prstGeom prst="rect">
            <a:avLst/>
          </a:prstGeom>
        </p:spPr>
        <p:txBody>
          <a:bodyPr wrap="square">
            <a:spAutoFit/>
          </a:bodyPr>
          <a:lstStyle/>
          <a:p>
            <a:r>
              <a:rPr lang="en-US" sz="2400" dirty="0"/>
              <a:t>Check the docs for </a:t>
            </a:r>
            <a:r>
              <a:rPr lang="en-US" sz="2400" dirty="0">
                <a:hlinkClick r:id="rId3"/>
              </a:rPr>
              <a:t>Ionic Animations</a:t>
            </a:r>
            <a:r>
              <a:rPr lang="en-US" sz="2400" dirty="0"/>
              <a:t> and </a:t>
            </a:r>
            <a:r>
              <a:rPr lang="en-US" sz="2400" dirty="0">
                <a:hlinkClick r:id="rId4"/>
              </a:rPr>
              <a:t>Ionic Gestures</a:t>
            </a:r>
            <a:r>
              <a:rPr lang="en-US" sz="2400" dirty="0"/>
              <a:t> for specific browser support related to those utilities.</a:t>
            </a:r>
          </a:p>
        </p:txBody>
      </p:sp>
    </p:spTree>
    <p:extLst>
      <p:ext uri="{BB962C8B-B14F-4D97-AF65-F5344CB8AC3E}">
        <p14:creationId xmlns:p14="http://schemas.microsoft.com/office/powerpoint/2010/main" val="100828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Versioning</a:t>
            </a:r>
            <a:endParaRPr lang="en-US" dirty="0"/>
          </a:p>
        </p:txBody>
      </p:sp>
      <p:sp>
        <p:nvSpPr>
          <p:cNvPr id="3" name="Content Placeholder 2"/>
          <p:cNvSpPr>
            <a:spLocks noGrp="1"/>
          </p:cNvSpPr>
          <p:nvPr>
            <p:ph idx="1"/>
          </p:nvPr>
        </p:nvSpPr>
        <p:spPr/>
        <p:txBody>
          <a:bodyPr/>
          <a:lstStyle/>
          <a:p>
            <a:r>
              <a:rPr lang="en-US" b="1" dirty="0" smtClean="0"/>
              <a:t>Contents</a:t>
            </a:r>
          </a:p>
          <a:p>
            <a:pPr lvl="1"/>
            <a:r>
              <a:rPr lang="en-US" dirty="0" smtClean="0">
                <a:hlinkClick r:id="rId2"/>
              </a:rPr>
              <a:t>Release </a:t>
            </a:r>
            <a:r>
              <a:rPr lang="en-US" dirty="0">
                <a:hlinkClick r:id="rId2"/>
              </a:rPr>
              <a:t>Schedule</a:t>
            </a:r>
            <a:endParaRPr lang="en-US" dirty="0"/>
          </a:p>
          <a:p>
            <a:pPr lvl="1"/>
            <a:r>
              <a:rPr lang="en-US" dirty="0">
                <a:hlinkClick r:id="rId3"/>
              </a:rPr>
              <a:t>Changelog</a:t>
            </a:r>
            <a:endParaRPr lang="en-US" dirty="0"/>
          </a:p>
          <a:p>
            <a:r>
              <a:rPr lang="en-US" dirty="0"/>
              <a:t>Ionic Framework follows the </a:t>
            </a:r>
            <a:r>
              <a:rPr lang="en-US" dirty="0">
                <a:hlinkClick r:id="rId4"/>
              </a:rPr>
              <a:t>Semantic Versioning (</a:t>
            </a:r>
            <a:r>
              <a:rPr lang="en-US" dirty="0" err="1">
                <a:hlinkClick r:id="rId4"/>
              </a:rPr>
              <a:t>SemVer</a:t>
            </a:r>
            <a:r>
              <a:rPr lang="en-US" dirty="0">
                <a:hlinkClick r:id="rId4"/>
              </a:rPr>
              <a:t>)</a:t>
            </a:r>
            <a:r>
              <a:rPr lang="en-US" dirty="0"/>
              <a:t> convention:  </a:t>
            </a:r>
            <a:r>
              <a:rPr lang="en-US" dirty="0" err="1"/>
              <a:t>major.minor.patch</a:t>
            </a:r>
            <a:r>
              <a:rPr lang="en-US" dirty="0" smtClean="0"/>
              <a:t>.</a:t>
            </a:r>
          </a:p>
          <a:p>
            <a:r>
              <a:rPr lang="en-US" dirty="0"/>
              <a:t>Incompatible API changes increment the major version, adding backwards-compatible functionality increments the minor version, and backwards-compatible bug fixes increment the patch version.</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27</a:t>
            </a:fld>
            <a:endParaRPr lang="en-US" dirty="0"/>
          </a:p>
        </p:txBody>
      </p:sp>
    </p:spTree>
    <p:extLst>
      <p:ext uri="{BB962C8B-B14F-4D97-AF65-F5344CB8AC3E}">
        <p14:creationId xmlns:p14="http://schemas.microsoft.com/office/powerpoint/2010/main" val="180473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Release </a:t>
            </a:r>
            <a:r>
              <a:rPr lang="en-US" b="1" dirty="0" smtClean="0">
                <a:hlinkClick r:id="rId2"/>
              </a:rPr>
              <a:t>Schedule</a:t>
            </a:r>
            <a:endParaRPr lang="en-US" dirty="0"/>
          </a:p>
        </p:txBody>
      </p:sp>
      <p:sp>
        <p:nvSpPr>
          <p:cNvPr id="3" name="Content Placeholder 2"/>
          <p:cNvSpPr>
            <a:spLocks noGrp="1"/>
          </p:cNvSpPr>
          <p:nvPr>
            <p:ph idx="1"/>
          </p:nvPr>
        </p:nvSpPr>
        <p:spPr/>
        <p:txBody>
          <a:bodyPr>
            <a:normAutofit/>
          </a:bodyPr>
          <a:lstStyle/>
          <a:p>
            <a:r>
              <a:rPr lang="en-US" sz="2800" b="1" dirty="0">
                <a:hlinkClick r:id="rId3"/>
              </a:rPr>
              <a:t>Major Release</a:t>
            </a:r>
            <a:r>
              <a:rPr lang="en-US" sz="2800" b="1" dirty="0"/>
              <a:t> </a:t>
            </a:r>
          </a:p>
          <a:p>
            <a:pPr lvl="1"/>
            <a:r>
              <a:rPr lang="en-US" sz="2400" dirty="0"/>
              <a:t>A major release will be published when there is a breaking change introduced in the API. Major releases will occur roughly every </a:t>
            </a:r>
            <a:r>
              <a:rPr lang="en-US" sz="2400" b="1" dirty="0"/>
              <a:t>6 months</a:t>
            </a:r>
            <a:r>
              <a:rPr lang="en-US" sz="2400" dirty="0"/>
              <a:t> and may contain breaking changes. Several release candidates will be published prior to a major release in order to get feedback before the final release. An outline of what is changing and why will be included with the release candidates.</a:t>
            </a:r>
          </a:p>
          <a:p>
            <a:endParaRPr lang="en-US" sz="2800"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28</a:t>
            </a:fld>
            <a:endParaRPr lang="en-US" dirty="0"/>
          </a:p>
        </p:txBody>
      </p:sp>
    </p:spTree>
    <p:extLst>
      <p:ext uri="{BB962C8B-B14F-4D97-AF65-F5344CB8AC3E}">
        <p14:creationId xmlns:p14="http://schemas.microsoft.com/office/powerpoint/2010/main" val="2431153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Minor Release</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29</a:t>
            </a:fld>
            <a:endParaRPr lang="en-US" dirty="0"/>
          </a:p>
        </p:txBody>
      </p:sp>
    </p:spTree>
    <p:extLst>
      <p:ext uri="{BB962C8B-B14F-4D97-AF65-F5344CB8AC3E}">
        <p14:creationId xmlns:p14="http://schemas.microsoft.com/office/powerpoint/2010/main" val="76746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49" y="286040"/>
            <a:ext cx="8389982" cy="1143000"/>
          </a:xfrm>
        </p:spPr>
        <p:txBody>
          <a:bodyPr>
            <a:normAutofit/>
          </a:bodyPr>
          <a:lstStyle/>
          <a:p>
            <a:r>
              <a:rPr lang="en-US" b="1" dirty="0"/>
              <a:t>What is Ionic Framework</a:t>
            </a:r>
            <a:r>
              <a:rPr lang="en-US" b="1" dirty="0" smtClean="0"/>
              <a:t>?</a:t>
            </a:r>
            <a:endParaRPr lang="en-US" dirty="0"/>
          </a:p>
        </p:txBody>
      </p:sp>
      <p:sp>
        <p:nvSpPr>
          <p:cNvPr id="3" name="Content Placeholder 2"/>
          <p:cNvSpPr>
            <a:spLocks noGrp="1"/>
          </p:cNvSpPr>
          <p:nvPr>
            <p:ph idx="1"/>
          </p:nvPr>
        </p:nvSpPr>
        <p:spPr>
          <a:xfrm>
            <a:off x="429490" y="1431493"/>
            <a:ext cx="8389982" cy="4951170"/>
          </a:xfrm>
        </p:spPr>
        <p:txBody>
          <a:bodyPr/>
          <a:lstStyle/>
          <a:p>
            <a:r>
              <a:rPr lang="en-US" dirty="0" smtClean="0">
                <a:hlinkClick r:id="rId2"/>
              </a:rPr>
              <a:t>Goals</a:t>
            </a:r>
            <a:endParaRPr lang="en-US" dirty="0"/>
          </a:p>
          <a:p>
            <a:r>
              <a:rPr lang="en-US" dirty="0">
                <a:hlinkClick r:id="rId3"/>
              </a:rPr>
              <a:t>License</a:t>
            </a:r>
            <a:endParaRPr lang="en-US" dirty="0"/>
          </a:p>
          <a:p>
            <a:r>
              <a:rPr lang="en-US" dirty="0">
                <a:hlinkClick r:id="rId4"/>
              </a:rPr>
              <a:t>Ionic CLI</a:t>
            </a:r>
            <a:endParaRPr lang="en-US" dirty="0"/>
          </a:p>
          <a:p>
            <a:r>
              <a:rPr lang="en-US" dirty="0">
                <a:hlinkClick r:id="rId5"/>
              </a:rPr>
              <a:t>Framework Compatibility</a:t>
            </a:r>
            <a:endParaRPr lang="en-US" dirty="0"/>
          </a:p>
          <a:p>
            <a:r>
              <a:rPr lang="en-US" dirty="0">
                <a:hlinkClick r:id="rId6"/>
              </a:rPr>
              <a:t>Ionic Framework V4+</a:t>
            </a:r>
            <a:endParaRPr lang="en-US" dirty="0"/>
          </a:p>
          <a:p>
            <a:r>
              <a:rPr lang="en-US" dirty="0">
                <a:hlinkClick r:id="rId7"/>
              </a:rPr>
              <a:t>Ionic </a:t>
            </a:r>
            <a:r>
              <a:rPr lang="en-US" dirty="0" err="1">
                <a:hlinkClick r:id="rId7"/>
              </a:rPr>
              <a:t>Appflow</a:t>
            </a:r>
            <a:endParaRPr lang="en-US" dirty="0"/>
          </a:p>
          <a:p>
            <a:r>
              <a:rPr lang="en-US" dirty="0">
                <a:hlinkClick r:id="rId8"/>
              </a:rPr>
              <a:t>Ecosystem</a:t>
            </a:r>
            <a:endParaRPr lang="en-US" dirty="0"/>
          </a:p>
          <a:p>
            <a:endParaRPr lang="en-US" dirty="0"/>
          </a:p>
        </p:txBody>
      </p:sp>
      <p:sp>
        <p:nvSpPr>
          <p:cNvPr id="5" name="Footer Placeholder 4"/>
          <p:cNvSpPr>
            <a:spLocks noGrp="1"/>
          </p:cNvSpPr>
          <p:nvPr>
            <p:ph type="ftr" sz="quarter" idx="11"/>
          </p:nvPr>
        </p:nvSpPr>
        <p:spPr/>
        <p:txBody>
          <a:bodyPr/>
          <a:lstStyle/>
          <a:p>
            <a:r>
              <a:rPr lang="hr-HR" smtClean="0"/>
              <a:t>@ NguyenTriNhan</a:t>
            </a:r>
            <a:endParaRPr lang="en-US" dirty="0"/>
          </a:p>
        </p:txBody>
      </p:sp>
      <p:sp>
        <p:nvSpPr>
          <p:cNvPr id="6" name="Slide Number Placeholder 5"/>
          <p:cNvSpPr>
            <a:spLocks noGrp="1"/>
          </p:cNvSpPr>
          <p:nvPr>
            <p:ph type="sldNum" sz="quarter" idx="12"/>
          </p:nvPr>
        </p:nvSpPr>
        <p:spPr/>
        <p:txBody>
          <a:bodyPr/>
          <a:lstStyle/>
          <a:p>
            <a:pPr algn="ctr"/>
            <a:fld id="{F7195729-118E-9144-9CA5-4E9C6BBE76B1}" type="slidenum">
              <a:rPr lang="en-US" smtClean="0"/>
              <a:pPr algn="ctr"/>
              <a:t>3</a:t>
            </a:fld>
            <a:endParaRPr lang="en-US" dirty="0"/>
          </a:p>
        </p:txBody>
      </p:sp>
    </p:spTree>
    <p:extLst>
      <p:ext uri="{BB962C8B-B14F-4D97-AF65-F5344CB8AC3E}">
        <p14:creationId xmlns:p14="http://schemas.microsoft.com/office/powerpoint/2010/main" val="96654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3868" y="2636876"/>
            <a:ext cx="3612110" cy="1143000"/>
          </a:xfrm>
        </p:spPr>
        <p:txBody>
          <a:bodyPr/>
          <a:lstStyle/>
          <a:p>
            <a:r>
              <a:rPr lang="en-US" dirty="0" smtClean="0"/>
              <a:t>Question???</a:t>
            </a:r>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30</a:t>
            </a:fld>
            <a:endParaRPr lang="en-US" dirty="0"/>
          </a:p>
        </p:txBody>
      </p:sp>
    </p:spTree>
    <p:extLst>
      <p:ext uri="{BB962C8B-B14F-4D97-AF65-F5344CB8AC3E}">
        <p14:creationId xmlns:p14="http://schemas.microsoft.com/office/powerpoint/2010/main" val="4133138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189489"/>
            <a:ext cx="8389982" cy="1143000"/>
          </a:xfrm>
        </p:spPr>
        <p:txBody>
          <a:bodyPr>
            <a:normAutofit/>
          </a:bodyPr>
          <a:lstStyle/>
          <a:p>
            <a:r>
              <a:rPr lang="en-US" b="1" dirty="0"/>
              <a:t>What is Ionic Framework</a:t>
            </a:r>
            <a:r>
              <a:rPr lang="en-US" b="1" dirty="0" smtClean="0"/>
              <a:t>?</a:t>
            </a:r>
            <a:endParaRPr lang="en-US" dirty="0">
              <a:latin typeface="Courier"/>
              <a:cs typeface="Courier"/>
            </a:endParaRPr>
          </a:p>
        </p:txBody>
      </p:sp>
      <p:sp>
        <p:nvSpPr>
          <p:cNvPr id="3" name="Content Placeholder 2"/>
          <p:cNvSpPr>
            <a:spLocks noGrp="1"/>
          </p:cNvSpPr>
          <p:nvPr>
            <p:ph idx="1"/>
          </p:nvPr>
        </p:nvSpPr>
        <p:spPr>
          <a:xfrm>
            <a:off x="96982" y="942109"/>
            <a:ext cx="8894618" cy="5570345"/>
          </a:xfrm>
          <a:ln>
            <a:solidFill>
              <a:srgbClr val="FF0000"/>
            </a:solidFill>
          </a:ln>
        </p:spPr>
        <p:txBody>
          <a:bodyPr>
            <a:noAutofit/>
          </a:bodyPr>
          <a:lstStyle/>
          <a:p>
            <a:r>
              <a:rPr lang="en-US" dirty="0"/>
              <a:t>Ionic Framework is an open source UI toolkit for building performant, high-quality mobile and desktop apps using web technologies (HTML, CSS, and JavaScript).</a:t>
            </a:r>
          </a:p>
          <a:p>
            <a:r>
              <a:rPr lang="en-US" dirty="0"/>
              <a:t>Ionic Framework is focused on the frontend user experience, or UI interaction of an app (controls, interactions, gestures, animations). It’s easy to learn, and integrates nicely with other libraries or frameworks, such as Angular, or can be used standalone without a frontend framework using a simple script include.</a:t>
            </a:r>
          </a:p>
          <a:p>
            <a:r>
              <a:rPr lang="en-US" dirty="0"/>
              <a:t>Currently, Ionic Framework has official integrations with </a:t>
            </a:r>
            <a:r>
              <a:rPr lang="en-US" dirty="0">
                <a:hlinkClick r:id="rId3"/>
              </a:rPr>
              <a:t>Angular</a:t>
            </a:r>
            <a:r>
              <a:rPr lang="en-US" dirty="0"/>
              <a:t> and </a:t>
            </a:r>
            <a:r>
              <a:rPr lang="en-US" dirty="0">
                <a:hlinkClick r:id="rId4"/>
              </a:rPr>
              <a:t>React</a:t>
            </a:r>
            <a:r>
              <a:rPr lang="en-US" dirty="0"/>
              <a:t>, and support for </a:t>
            </a:r>
            <a:r>
              <a:rPr lang="en-US" dirty="0" err="1">
                <a:hlinkClick r:id="rId5"/>
              </a:rPr>
              <a:t>Vue</a:t>
            </a:r>
            <a:r>
              <a:rPr lang="en-US" dirty="0"/>
              <a:t> is in development. If you’d like to learn more about Ionic Framework before diving in, we </a:t>
            </a:r>
            <a:r>
              <a:rPr lang="en-US" dirty="0">
                <a:hlinkClick r:id="rId6"/>
              </a:rPr>
              <a:t>created a video</a:t>
            </a:r>
            <a:r>
              <a:rPr lang="en-US" dirty="0"/>
              <a:t> to walk you through the basics.</a:t>
            </a:r>
          </a:p>
        </p:txBody>
      </p:sp>
      <p:sp>
        <p:nvSpPr>
          <p:cNvPr id="5" name="Footer Placeholder 4"/>
          <p:cNvSpPr>
            <a:spLocks noGrp="1"/>
          </p:cNvSpPr>
          <p:nvPr>
            <p:ph type="ftr" sz="quarter" idx="11"/>
          </p:nvPr>
        </p:nvSpPr>
        <p:spPr/>
        <p:txBody>
          <a:bodyPr/>
          <a:lstStyle/>
          <a:p>
            <a:r>
              <a:rPr lang="hr-HR" smtClean="0"/>
              <a:t>@ NguyenTriNhan</a:t>
            </a:r>
            <a:endParaRPr lang="en-US" dirty="0"/>
          </a:p>
        </p:txBody>
      </p:sp>
      <p:sp>
        <p:nvSpPr>
          <p:cNvPr id="6" name="Slide Number Placeholder 5"/>
          <p:cNvSpPr>
            <a:spLocks noGrp="1"/>
          </p:cNvSpPr>
          <p:nvPr>
            <p:ph type="sldNum" sz="quarter" idx="12"/>
          </p:nvPr>
        </p:nvSpPr>
        <p:spPr/>
        <p:txBody>
          <a:bodyPr/>
          <a:lstStyle/>
          <a:p>
            <a:pPr algn="ctr"/>
            <a:fld id="{F7195729-118E-9144-9CA5-4E9C6BBE76B1}" type="slidenum">
              <a:rPr lang="en-US" smtClean="0"/>
              <a:pPr algn="ctr"/>
              <a:t>4</a:t>
            </a:fld>
            <a:endParaRPr lang="en-US" dirty="0"/>
          </a:p>
        </p:txBody>
      </p:sp>
    </p:spTree>
    <p:extLst>
      <p:ext uri="{BB962C8B-B14F-4D97-AF65-F5344CB8AC3E}">
        <p14:creationId xmlns:p14="http://schemas.microsoft.com/office/powerpoint/2010/main" val="4157613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Goals</a:t>
            </a:r>
            <a:endParaRPr lang="en-US" dirty="0"/>
          </a:p>
        </p:txBody>
      </p:sp>
      <p:sp>
        <p:nvSpPr>
          <p:cNvPr id="3" name="Content Placeholder 2"/>
          <p:cNvSpPr>
            <a:spLocks noGrp="1"/>
          </p:cNvSpPr>
          <p:nvPr>
            <p:ph idx="1"/>
          </p:nvPr>
        </p:nvSpPr>
        <p:spPr/>
        <p:txBody>
          <a:bodyPr>
            <a:normAutofit/>
          </a:bodyPr>
          <a:lstStyle/>
          <a:p>
            <a:r>
              <a:rPr lang="en-US" sz="2800" b="1" dirty="0" smtClean="0">
                <a:hlinkClick r:id="rId3"/>
              </a:rPr>
              <a:t>Cross-platform</a:t>
            </a:r>
            <a:r>
              <a:rPr lang="en-US" sz="2800" b="1" dirty="0" smtClean="0"/>
              <a:t> </a:t>
            </a:r>
            <a:endParaRPr lang="en-US" sz="2800" b="1" dirty="0"/>
          </a:p>
          <a:p>
            <a:pPr lvl="1"/>
            <a:r>
              <a:rPr lang="en-US" sz="2400" dirty="0"/>
              <a:t>Build and deploy apps that work across multiple platforms, such as native iOS, Android, desktop, and the web as a Progressive Web App - all with one code base. Write once, run anywhere.</a:t>
            </a:r>
          </a:p>
          <a:p>
            <a:r>
              <a:rPr lang="en-US" sz="2800" b="1" dirty="0">
                <a:hlinkClick r:id="rId4"/>
              </a:rPr>
              <a:t>Web Standards-based</a:t>
            </a:r>
            <a:r>
              <a:rPr lang="en-US" sz="2800" b="1" dirty="0"/>
              <a:t> </a:t>
            </a:r>
          </a:p>
          <a:p>
            <a:pPr lvl="1"/>
            <a:r>
              <a:rPr lang="en-US" sz="2400" dirty="0"/>
              <a:t>Ionic Framework is built on top of reliable, </a:t>
            </a:r>
            <a:r>
              <a:rPr lang="en-US" sz="2400" dirty="0">
                <a:hlinkClick r:id="rId5"/>
              </a:rPr>
              <a:t>standardized web technologies</a:t>
            </a:r>
            <a:r>
              <a:rPr lang="en-US" sz="2400" dirty="0"/>
              <a:t>: HTML, CSS, and JavaScript, using modern Web APIs such as Custom Elements and Shadow DOM. Because of this, Ionic components have a stable API, and aren't at the whim of a single platform vendor.</a:t>
            </a:r>
          </a:p>
          <a:p>
            <a:endParaRPr lang="en-US" sz="2800"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5</a:t>
            </a:fld>
            <a:endParaRPr lang="en-US" dirty="0"/>
          </a:p>
        </p:txBody>
      </p:sp>
    </p:spTree>
    <p:extLst>
      <p:ext uri="{BB962C8B-B14F-4D97-AF65-F5344CB8AC3E}">
        <p14:creationId xmlns:p14="http://schemas.microsoft.com/office/powerpoint/2010/main" val="287736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Goals</a:t>
            </a:r>
            <a:endParaRPr lang="en-US" dirty="0"/>
          </a:p>
        </p:txBody>
      </p:sp>
      <p:sp>
        <p:nvSpPr>
          <p:cNvPr id="3" name="Content Placeholder 2"/>
          <p:cNvSpPr>
            <a:spLocks noGrp="1"/>
          </p:cNvSpPr>
          <p:nvPr>
            <p:ph idx="1"/>
          </p:nvPr>
        </p:nvSpPr>
        <p:spPr/>
        <p:txBody>
          <a:bodyPr>
            <a:noAutofit/>
          </a:bodyPr>
          <a:lstStyle/>
          <a:p>
            <a:r>
              <a:rPr lang="en-US" sz="2800" b="1" dirty="0">
                <a:hlinkClick r:id="rId3"/>
              </a:rPr>
              <a:t>Beautiful Design</a:t>
            </a:r>
            <a:r>
              <a:rPr lang="en-US" sz="2800" b="1" dirty="0"/>
              <a:t> </a:t>
            </a:r>
          </a:p>
          <a:p>
            <a:pPr lvl="1"/>
            <a:r>
              <a:rPr lang="en-US" sz="2400" dirty="0"/>
              <a:t>Clean, simple, and functional. Ionic Framework is designed to work and display beautifully out-of-the-box across all platforms. Start with pre-designed components, typography, interactive paradigms, and a gorgeous (yet extensible) base theme.</a:t>
            </a:r>
          </a:p>
          <a:p>
            <a:r>
              <a:rPr lang="en-US" sz="2800" b="1" dirty="0">
                <a:hlinkClick r:id="rId4"/>
              </a:rPr>
              <a:t>Simplicity</a:t>
            </a:r>
            <a:r>
              <a:rPr lang="en-US" sz="2800" b="1" dirty="0"/>
              <a:t> </a:t>
            </a:r>
          </a:p>
          <a:p>
            <a:pPr lvl="1"/>
            <a:r>
              <a:rPr lang="en-US" sz="2400" dirty="0"/>
              <a:t>Ionic Framework is built with simplicity in mind, so that creating Ionic apps is enjoyable, easy to learn, and accessible to just about anyone with web development skills.</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6</a:t>
            </a:fld>
            <a:endParaRPr lang="en-US" dirty="0"/>
          </a:p>
        </p:txBody>
      </p:sp>
    </p:spTree>
    <p:extLst>
      <p:ext uri="{BB962C8B-B14F-4D97-AF65-F5344CB8AC3E}">
        <p14:creationId xmlns:p14="http://schemas.microsoft.com/office/powerpoint/2010/main" val="52843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License</a:t>
            </a:r>
            <a:endParaRPr lang="en-US" dirty="0"/>
          </a:p>
        </p:txBody>
      </p:sp>
      <p:sp>
        <p:nvSpPr>
          <p:cNvPr id="3" name="Content Placeholder 2"/>
          <p:cNvSpPr>
            <a:spLocks noGrp="1"/>
          </p:cNvSpPr>
          <p:nvPr>
            <p:ph idx="1"/>
          </p:nvPr>
        </p:nvSpPr>
        <p:spPr/>
        <p:txBody>
          <a:bodyPr/>
          <a:lstStyle/>
          <a:p>
            <a:r>
              <a:rPr lang="en-US" dirty="0" smtClean="0"/>
              <a:t>Ionic </a:t>
            </a:r>
            <a:r>
              <a:rPr lang="en-US" dirty="0"/>
              <a:t>Framework is a free and open source project, released under the </a:t>
            </a:r>
            <a:r>
              <a:rPr lang="en-US" dirty="0" err="1"/>
              <a:t>permissable</a:t>
            </a:r>
            <a:r>
              <a:rPr lang="en-US" dirty="0"/>
              <a:t> </a:t>
            </a:r>
            <a:r>
              <a:rPr lang="en-US" dirty="0">
                <a:hlinkClick r:id="rId3"/>
              </a:rPr>
              <a:t>MIT license</a:t>
            </a:r>
            <a:r>
              <a:rPr lang="en-US" dirty="0"/>
              <a:t>. This means it can be used in personal or commercial projects for free. MIT is the same license used by such popular projects as jQuery and Ruby on Rails.</a:t>
            </a:r>
          </a:p>
          <a:p>
            <a:r>
              <a:rPr lang="en-US" dirty="0"/>
              <a:t>This documentation content (found in the </a:t>
            </a:r>
            <a:r>
              <a:rPr lang="en-US" dirty="0">
                <a:hlinkClick r:id="rId4"/>
              </a:rPr>
              <a:t>ionic-docs</a:t>
            </a:r>
            <a:r>
              <a:rPr lang="en-US" dirty="0"/>
              <a:t> repo) is licensed under the </a:t>
            </a:r>
            <a:r>
              <a:rPr lang="en-US" dirty="0">
                <a:hlinkClick r:id="rId5"/>
              </a:rPr>
              <a:t>Apache 2 license</a:t>
            </a:r>
            <a:r>
              <a:rPr lang="en-US" dirty="0"/>
              <a: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7</a:t>
            </a:fld>
            <a:endParaRPr lang="en-US" dirty="0"/>
          </a:p>
        </p:txBody>
      </p:sp>
    </p:spTree>
    <p:extLst>
      <p:ext uri="{BB962C8B-B14F-4D97-AF65-F5344CB8AC3E}">
        <p14:creationId xmlns:p14="http://schemas.microsoft.com/office/powerpoint/2010/main" val="2136308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Ionic CLI</a:t>
            </a:r>
            <a:endParaRPr lang="en-US" dirty="0"/>
          </a:p>
        </p:txBody>
      </p:sp>
      <p:sp>
        <p:nvSpPr>
          <p:cNvPr id="3" name="Content Placeholder 2"/>
          <p:cNvSpPr>
            <a:spLocks noGrp="1"/>
          </p:cNvSpPr>
          <p:nvPr>
            <p:ph idx="1"/>
          </p:nvPr>
        </p:nvSpPr>
        <p:spPr/>
        <p:txBody>
          <a:bodyPr/>
          <a:lstStyle/>
          <a:p>
            <a:r>
              <a:rPr lang="en-US" dirty="0" smtClean="0"/>
              <a:t>The </a:t>
            </a:r>
            <a:r>
              <a:rPr lang="en-US" dirty="0"/>
              <a:t>official </a:t>
            </a:r>
            <a:r>
              <a:rPr lang="en-US" dirty="0">
                <a:hlinkClick r:id="rId3"/>
              </a:rPr>
              <a:t>Ionic CLI</a:t>
            </a:r>
            <a:r>
              <a:rPr lang="en-US" dirty="0"/>
              <a:t>, or Command Line Interface, is a tool that quickly scaffolds Ionic apps and provides a number of helpful commands to Ionic developers. In addition to installing and updating Ionic, the CLI comes with a built-in development server, build and debugging tools, and much more. If you are an </a:t>
            </a:r>
            <a:r>
              <a:rPr lang="en-US" dirty="0">
                <a:hlinkClick r:id="rId4"/>
              </a:rPr>
              <a:t>Ionic </a:t>
            </a:r>
            <a:r>
              <a:rPr lang="en-US" dirty="0" err="1">
                <a:hlinkClick r:id="rId4"/>
              </a:rPr>
              <a:t>Appflow</a:t>
            </a:r>
            <a:r>
              <a:rPr lang="en-US" dirty="0"/>
              <a:t> member, the CLI can be used to perform cloud builds and deployments, and administer your account.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8</a:t>
            </a:fld>
            <a:endParaRPr lang="en-US" dirty="0"/>
          </a:p>
        </p:txBody>
      </p:sp>
    </p:spTree>
    <p:extLst>
      <p:ext uri="{BB962C8B-B14F-4D97-AF65-F5344CB8AC3E}">
        <p14:creationId xmlns:p14="http://schemas.microsoft.com/office/powerpoint/2010/main" val="1947967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Framework Compatibility</a:t>
            </a:r>
            <a:endParaRPr lang="en-US" dirty="0"/>
          </a:p>
        </p:txBody>
      </p:sp>
      <p:sp>
        <p:nvSpPr>
          <p:cNvPr id="3" name="Content Placeholder 2"/>
          <p:cNvSpPr>
            <a:spLocks noGrp="1"/>
          </p:cNvSpPr>
          <p:nvPr>
            <p:ph idx="1"/>
          </p:nvPr>
        </p:nvSpPr>
        <p:spPr/>
        <p:txBody>
          <a:bodyPr/>
          <a:lstStyle/>
          <a:p>
            <a:r>
              <a:rPr lang="en-US" dirty="0" smtClean="0"/>
              <a:t>While </a:t>
            </a:r>
            <a:r>
              <a:rPr lang="en-US" dirty="0"/>
              <a:t>past releases of Ionic were tightly coupled to Angular, V4 of the framework was re-engineered to work as a standalone Web Component library, with integrations for the latest JavaScript frameworks, like Angular. Ionic can be used in most frontend frameworks with success, including React and </a:t>
            </a:r>
            <a:r>
              <a:rPr lang="en-US" dirty="0" err="1"/>
              <a:t>Vue</a:t>
            </a:r>
            <a:r>
              <a:rPr lang="en-US" dirty="0"/>
              <a:t>, though some frameworks need a shim for full Web Component support.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9</a:t>
            </a:fld>
            <a:endParaRPr lang="en-US" dirty="0"/>
          </a:p>
        </p:txBody>
      </p:sp>
    </p:spTree>
    <p:extLst>
      <p:ext uri="{BB962C8B-B14F-4D97-AF65-F5344CB8AC3E}">
        <p14:creationId xmlns:p14="http://schemas.microsoft.com/office/powerpoint/2010/main" val="2588868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745</TotalTime>
  <Words>2229</Words>
  <Application>Microsoft Office PowerPoint</Application>
  <PresentationFormat>On-screen Show (4:3)</PresentationFormat>
  <Paragraphs>191</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Unicode MS</vt:lpstr>
      <vt:lpstr>Bangla MN</vt:lpstr>
      <vt:lpstr>Calibri</vt:lpstr>
      <vt:lpstr>Courier</vt:lpstr>
      <vt:lpstr>Wingdings</vt:lpstr>
      <vt:lpstr>Office Theme</vt:lpstr>
      <vt:lpstr>Lập trình ứng dụng mobile (Spring 2020)</vt:lpstr>
      <vt:lpstr>Ionic Framework</vt:lpstr>
      <vt:lpstr>What is Ionic Framework?</vt:lpstr>
      <vt:lpstr>What is Ionic Framework?</vt:lpstr>
      <vt:lpstr>Goals</vt:lpstr>
      <vt:lpstr>Goals</vt:lpstr>
      <vt:lpstr>License</vt:lpstr>
      <vt:lpstr>Ionic CLI</vt:lpstr>
      <vt:lpstr>Framework Compatibility</vt:lpstr>
      <vt:lpstr>JavaScript</vt:lpstr>
      <vt:lpstr>Future Support</vt:lpstr>
      <vt:lpstr>Ionic Framework V4+ </vt:lpstr>
      <vt:lpstr>Ionic Appflow  </vt:lpstr>
      <vt:lpstr>Ecosystem</vt:lpstr>
      <vt:lpstr>Join the Community</vt:lpstr>
      <vt:lpstr>Core Concepts</vt:lpstr>
      <vt:lpstr>Core Concepts</vt:lpstr>
      <vt:lpstr>UI Components</vt:lpstr>
      <vt:lpstr>Adaptive Styling</vt:lpstr>
      <vt:lpstr>Navigation</vt:lpstr>
      <vt:lpstr>Native Access </vt:lpstr>
      <vt:lpstr>Theming</vt:lpstr>
      <vt:lpstr>Build Your First App Tutorial Pick the JavaScript framework you plan to use while building your Ionic app:</vt:lpstr>
      <vt:lpstr>Browser Support</vt:lpstr>
      <vt:lpstr>Mobile Browsers</vt:lpstr>
      <vt:lpstr>Desktop Browsers</vt:lpstr>
      <vt:lpstr>Versioning</vt:lpstr>
      <vt:lpstr>Release Schedule</vt:lpstr>
      <vt:lpstr>Minor Release </vt:lpstr>
      <vt:lpstr>Question???</vt:lpstr>
    </vt:vector>
  </TitlesOfParts>
  <Manager/>
  <Company>Tan Tao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Dung Cao</dc:creator>
  <cp:keywords/>
  <dc:description/>
  <cp:lastModifiedBy>Trí Nhân Nguyễn</cp:lastModifiedBy>
  <cp:revision>171</cp:revision>
  <dcterms:created xsi:type="dcterms:W3CDTF">2012-10-12T13:54:44Z</dcterms:created>
  <dcterms:modified xsi:type="dcterms:W3CDTF">2020-03-28T13:29:30Z</dcterms:modified>
  <cp:category/>
</cp:coreProperties>
</file>