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8"/>
  </p:notesMasterIdLst>
  <p:handoutMasterIdLst>
    <p:handoutMasterId r:id="rId29"/>
  </p:handoutMasterIdLst>
  <p:sldIdLst>
    <p:sldId id="256" r:id="rId2"/>
    <p:sldId id="269" r:id="rId3"/>
    <p:sldId id="270" r:id="rId4"/>
    <p:sldId id="271" r:id="rId5"/>
    <p:sldId id="272" r:id="rId6"/>
    <p:sldId id="273" r:id="rId7"/>
    <p:sldId id="274" r:id="rId8"/>
    <p:sldId id="275" r:id="rId9"/>
    <p:sldId id="276" r:id="rId10"/>
    <p:sldId id="277" r:id="rId11"/>
    <p:sldId id="278" r:id="rId12"/>
    <p:sldId id="279" r:id="rId13"/>
    <p:sldId id="281" r:id="rId14"/>
    <p:sldId id="282" r:id="rId15"/>
    <p:sldId id="280" r:id="rId16"/>
    <p:sldId id="283" r:id="rId17"/>
    <p:sldId id="284" r:id="rId18"/>
    <p:sldId id="285" r:id="rId19"/>
    <p:sldId id="286" r:id="rId20"/>
    <p:sldId id="287" r:id="rId21"/>
    <p:sldId id="288" r:id="rId22"/>
    <p:sldId id="289" r:id="rId23"/>
    <p:sldId id="290" r:id="rId24"/>
    <p:sldId id="292" r:id="rId25"/>
    <p:sldId id="291" r:id="rId26"/>
    <p:sldId id="268"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612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4" d="100"/>
          <a:sy n="54" d="100"/>
        </p:scale>
        <p:origin x="2778"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BE76CBE-37B4-DB48-9C3A-AE2CB8893F4F}" type="datetimeFigureOut">
              <a:rPr lang="en-US" smtClean="0"/>
              <a:t>3/29/2020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581B59-CABC-D748-9014-D65709F86C3B}" type="slidenum">
              <a:rPr lang="en-US" smtClean="0"/>
              <a:t>‹#›</a:t>
            </a:fld>
            <a:endParaRPr lang="en-US"/>
          </a:p>
        </p:txBody>
      </p:sp>
    </p:spTree>
    <p:extLst>
      <p:ext uri="{BB962C8B-B14F-4D97-AF65-F5344CB8AC3E}">
        <p14:creationId xmlns:p14="http://schemas.microsoft.com/office/powerpoint/2010/main" val="26078072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ECA2FD-01DF-874D-910B-19B960596225}" type="datetimeFigureOut">
              <a:rPr lang="en-US" smtClean="0"/>
              <a:t>3/29/2020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43813B-E9A1-AC45-A2F1-7AD57955B328}" type="slidenum">
              <a:rPr lang="en-US" smtClean="0"/>
              <a:t>‹#›</a:t>
            </a:fld>
            <a:endParaRPr lang="en-US"/>
          </a:p>
        </p:txBody>
      </p:sp>
    </p:spTree>
    <p:extLst>
      <p:ext uri="{BB962C8B-B14F-4D97-AF65-F5344CB8AC3E}">
        <p14:creationId xmlns:p14="http://schemas.microsoft.com/office/powerpoint/2010/main" val="233579800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39875"/>
            <a:ext cx="7772400" cy="1470025"/>
          </a:xfrm>
        </p:spPr>
        <p:txBody>
          <a:bodyPr>
            <a:normAutofit/>
          </a:bodyPr>
          <a:lstStyle>
            <a:lvl1pPr algn="ctr">
              <a:defRPr sz="3600">
                <a:solidFill>
                  <a:schemeClr val="accent1">
                    <a:lumMod val="7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146873"/>
            <a:ext cx="6400800" cy="1752600"/>
          </a:xfrm>
        </p:spPr>
        <p:txBody>
          <a:bodyPr/>
          <a:lstStyle>
            <a:lvl1pPr marL="0" indent="0" algn="ctr">
              <a:buNone/>
              <a:defRPr>
                <a:solidFill>
                  <a:srgbClr val="8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BD8404C-477D-46C9-90C3-CB04538A58A9}" type="datetime2">
              <a:rPr lang="en-US" smtClean="0"/>
              <a:t>Sunday, March 29, 2020</a:t>
            </a:fld>
            <a:endParaRPr lang="en-US"/>
          </a:p>
        </p:txBody>
      </p:sp>
      <p:sp>
        <p:nvSpPr>
          <p:cNvPr id="5" name="Footer Placeholder 4"/>
          <p:cNvSpPr>
            <a:spLocks noGrp="1"/>
          </p:cNvSpPr>
          <p:nvPr>
            <p:ph type="ftr" sz="quarter" idx="11"/>
          </p:nvPr>
        </p:nvSpPr>
        <p:spPr/>
        <p:txBody>
          <a:bodyPr/>
          <a:lstStyle/>
          <a:p>
            <a:r>
              <a:rPr lang="hr-HR" smtClean="0"/>
              <a:t>@ NguyenTriNhan</a:t>
            </a:r>
            <a:endParaRPr lang="en-US"/>
          </a:p>
        </p:txBody>
      </p:sp>
      <p:sp>
        <p:nvSpPr>
          <p:cNvPr id="6" name="Slide Number Placeholder 5"/>
          <p:cNvSpPr>
            <a:spLocks noGrp="1"/>
          </p:cNvSpPr>
          <p:nvPr>
            <p:ph type="sldNum" sz="quarter" idx="12"/>
          </p:nvPr>
        </p:nvSpPr>
        <p:spPr>
          <a:xfrm>
            <a:off x="8332711" y="6441583"/>
            <a:ext cx="493488" cy="365125"/>
          </a:xfrm>
        </p:spPr>
        <p:txBody>
          <a:bodyPr vert="horz" lIns="91440" tIns="45720" rIns="91440" bIns="45720" rtlCol="0" anchor="ctr"/>
          <a:lstStyle>
            <a:lvl1pPr>
              <a:defRPr lang="en-US" sz="1200" smtClean="0"/>
            </a:lvl1pPr>
          </a:lstStyle>
          <a:p>
            <a:pPr algn="ctr"/>
            <a:fld id="{F7195729-118E-9144-9CA5-4E9C6BBE76B1}" type="slidenum">
              <a:rPr lang="en-US" smtClean="0"/>
              <a:pPr algn="ctr"/>
              <a:t>‹#›</a:t>
            </a:fld>
            <a:endParaRPr lang="en-US"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1011"/>
            <a:ext cx="200977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2819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D7E497-E3CA-48A2-B223-2A7BD85DBA44}" type="datetime2">
              <a:rPr lang="en-US" smtClean="0"/>
              <a:t>Sunday, March 29, 2020</a:t>
            </a:fld>
            <a:endParaRPr lang="en-US"/>
          </a:p>
        </p:txBody>
      </p:sp>
      <p:sp>
        <p:nvSpPr>
          <p:cNvPr id="5" name="Footer Placeholder 4"/>
          <p:cNvSpPr>
            <a:spLocks noGrp="1"/>
          </p:cNvSpPr>
          <p:nvPr>
            <p:ph type="ftr" sz="quarter" idx="11"/>
          </p:nvPr>
        </p:nvSpPr>
        <p:spPr/>
        <p:txBody>
          <a:bodyPr/>
          <a:lstStyle/>
          <a:p>
            <a:r>
              <a:rPr lang="hr-HR" smtClean="0"/>
              <a:t>@ NguyenTriNhan</a:t>
            </a:r>
            <a:endParaRPr lang="en-US"/>
          </a:p>
        </p:txBody>
      </p:sp>
      <p:sp>
        <p:nvSpPr>
          <p:cNvPr id="6" name="Slide Number Placeholder 5"/>
          <p:cNvSpPr>
            <a:spLocks noGrp="1"/>
          </p:cNvSpPr>
          <p:nvPr>
            <p:ph type="sldNum" sz="quarter" idx="12"/>
          </p:nvPr>
        </p:nvSpPr>
        <p:spPr/>
        <p:txBody>
          <a:bodyPr/>
          <a:lstStyle/>
          <a:p>
            <a:fld id="{F7195729-118E-9144-9CA5-4E9C6BBE76B1}" type="slidenum">
              <a:rPr lang="en-US" smtClean="0"/>
              <a:t>‹#›</a:t>
            </a:fld>
            <a:endParaRPr lang="en-US"/>
          </a:p>
        </p:txBody>
      </p:sp>
    </p:spTree>
    <p:extLst>
      <p:ext uri="{BB962C8B-B14F-4D97-AF65-F5344CB8AC3E}">
        <p14:creationId xmlns:p14="http://schemas.microsoft.com/office/powerpoint/2010/main" val="1253805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5FDEE0-3323-480D-BE73-51E1688786D8}" type="datetime2">
              <a:rPr lang="en-US" smtClean="0"/>
              <a:t>Sunday, March 29, 2020</a:t>
            </a:fld>
            <a:endParaRPr lang="en-US"/>
          </a:p>
        </p:txBody>
      </p:sp>
      <p:sp>
        <p:nvSpPr>
          <p:cNvPr id="5" name="Footer Placeholder 4"/>
          <p:cNvSpPr>
            <a:spLocks noGrp="1"/>
          </p:cNvSpPr>
          <p:nvPr>
            <p:ph type="ftr" sz="quarter" idx="11"/>
          </p:nvPr>
        </p:nvSpPr>
        <p:spPr/>
        <p:txBody>
          <a:bodyPr/>
          <a:lstStyle/>
          <a:p>
            <a:r>
              <a:rPr lang="hr-HR" smtClean="0"/>
              <a:t>@ NguyenTriNhan</a:t>
            </a:r>
            <a:endParaRPr lang="en-US"/>
          </a:p>
        </p:txBody>
      </p:sp>
      <p:sp>
        <p:nvSpPr>
          <p:cNvPr id="6" name="Slide Number Placeholder 5"/>
          <p:cNvSpPr>
            <a:spLocks noGrp="1"/>
          </p:cNvSpPr>
          <p:nvPr>
            <p:ph type="sldNum" sz="quarter" idx="12"/>
          </p:nvPr>
        </p:nvSpPr>
        <p:spPr/>
        <p:txBody>
          <a:bodyPr/>
          <a:lstStyle/>
          <a:p>
            <a:fld id="{F7195729-118E-9144-9CA5-4E9C6BBE76B1}" type="slidenum">
              <a:rPr lang="en-US" smtClean="0"/>
              <a:t>‹#›</a:t>
            </a:fld>
            <a:endParaRPr lang="en-US"/>
          </a:p>
        </p:txBody>
      </p:sp>
    </p:spTree>
    <p:extLst>
      <p:ext uri="{BB962C8B-B14F-4D97-AF65-F5344CB8AC3E}">
        <p14:creationId xmlns:p14="http://schemas.microsoft.com/office/powerpoint/2010/main" val="125278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980" y="13648"/>
            <a:ext cx="8389982"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114980" y="1225582"/>
            <a:ext cx="8874474" cy="5261968"/>
          </a:xfrm>
          <a:ln>
            <a:solidFill>
              <a:srgbClr val="FF0000"/>
            </a:solidFill>
          </a:ln>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69651" y="6512454"/>
            <a:ext cx="1858762" cy="231994"/>
          </a:xfrm>
        </p:spPr>
        <p:txBody>
          <a:bodyPr/>
          <a:lstStyle/>
          <a:p>
            <a:fld id="{CFF77087-2B1D-4612-9C8B-E27580CB88FC}" type="datetime2">
              <a:rPr lang="en-US" smtClean="0"/>
              <a:t>Sunday, March 29, 2020</a:t>
            </a:fld>
            <a:endParaRPr lang="en-US"/>
          </a:p>
        </p:txBody>
      </p:sp>
      <p:sp>
        <p:nvSpPr>
          <p:cNvPr id="5" name="Footer Placeholder 4"/>
          <p:cNvSpPr>
            <a:spLocks noGrp="1"/>
          </p:cNvSpPr>
          <p:nvPr>
            <p:ph type="ftr" sz="quarter" idx="11"/>
          </p:nvPr>
        </p:nvSpPr>
        <p:spPr>
          <a:xfrm>
            <a:off x="2328413" y="6512454"/>
            <a:ext cx="4856047" cy="231993"/>
          </a:xfrm>
        </p:spPr>
        <p:txBody>
          <a:bodyPr/>
          <a:lstStyle/>
          <a:p>
            <a:r>
              <a:rPr lang="hr-HR" smtClean="0"/>
              <a:t>@ NguyenTriNhan</a:t>
            </a:r>
            <a:endParaRPr lang="en-US" dirty="0"/>
          </a:p>
        </p:txBody>
      </p:sp>
      <p:sp>
        <p:nvSpPr>
          <p:cNvPr id="6" name="Slide Number Placeholder 5"/>
          <p:cNvSpPr>
            <a:spLocks noGrp="1"/>
          </p:cNvSpPr>
          <p:nvPr>
            <p:ph type="sldNum" sz="quarter" idx="12"/>
          </p:nvPr>
        </p:nvSpPr>
        <p:spPr>
          <a:xfrm>
            <a:off x="8317538" y="6487550"/>
            <a:ext cx="515187" cy="244446"/>
          </a:xfrm>
        </p:spPr>
        <p:txBody>
          <a:bodyPr vert="horz" lIns="91440" tIns="45720" rIns="91440" bIns="45720" rtlCol="0" anchor="ctr"/>
          <a:lstStyle>
            <a:lvl1pPr>
              <a:defRPr lang="en-US" sz="1200" smtClean="0"/>
            </a:lvl1pPr>
          </a:lstStyle>
          <a:p>
            <a:pPr algn="ctr"/>
            <a:fld id="{F7195729-118E-9144-9CA5-4E9C6BBE76B1}" type="slidenum">
              <a:rPr lang="en-US" smtClean="0"/>
              <a:pPr algn="ctr"/>
              <a:t>‹#›</a:t>
            </a:fld>
            <a:endParaRPr lang="en-US" dirty="0"/>
          </a:p>
        </p:txBody>
      </p:sp>
      <p:cxnSp>
        <p:nvCxnSpPr>
          <p:cNvPr id="8" name="Straight Connector 7"/>
          <p:cNvCxnSpPr/>
          <p:nvPr userDrawn="1"/>
        </p:nvCxnSpPr>
        <p:spPr>
          <a:xfrm flipV="1">
            <a:off x="432298" y="6406164"/>
            <a:ext cx="8414884" cy="12452"/>
          </a:xfrm>
          <a:prstGeom prst="line">
            <a:avLst/>
          </a:prstGeom>
          <a:ln w="9525" cmpd="sng">
            <a:solidFill>
              <a:srgbClr val="19612A"/>
            </a:solidFill>
          </a:ln>
        </p:spPr>
        <p:style>
          <a:lnRef idx="2">
            <a:schemeClr val="accent1"/>
          </a:lnRef>
          <a:fillRef idx="0">
            <a:schemeClr val="accent1"/>
          </a:fillRef>
          <a:effectRef idx="1">
            <a:schemeClr val="accent1"/>
          </a:effectRef>
          <a:fontRef idx="minor">
            <a:schemeClr val="tx1"/>
          </a:fontRef>
        </p:style>
      </p:cxn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65925" y="-44486"/>
            <a:ext cx="1278075" cy="70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354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DABD0E-E2DE-4A2C-AF8A-9AAA30A39599}" type="datetime2">
              <a:rPr lang="en-US" smtClean="0"/>
              <a:t>Sunday, March 29, 2020</a:t>
            </a:fld>
            <a:endParaRPr lang="en-US"/>
          </a:p>
        </p:txBody>
      </p:sp>
      <p:sp>
        <p:nvSpPr>
          <p:cNvPr id="5" name="Footer Placeholder 4"/>
          <p:cNvSpPr>
            <a:spLocks noGrp="1"/>
          </p:cNvSpPr>
          <p:nvPr>
            <p:ph type="ftr" sz="quarter" idx="11"/>
          </p:nvPr>
        </p:nvSpPr>
        <p:spPr/>
        <p:txBody>
          <a:bodyPr/>
          <a:lstStyle/>
          <a:p>
            <a:r>
              <a:rPr lang="hr-HR" smtClean="0"/>
              <a:t>@ NguyenTriNhan</a:t>
            </a:r>
            <a:endParaRPr lang="en-US"/>
          </a:p>
        </p:txBody>
      </p:sp>
      <p:sp>
        <p:nvSpPr>
          <p:cNvPr id="6" name="Slide Number Placeholder 5"/>
          <p:cNvSpPr>
            <a:spLocks noGrp="1"/>
          </p:cNvSpPr>
          <p:nvPr>
            <p:ph type="sldNum" sz="quarter" idx="12"/>
          </p:nvPr>
        </p:nvSpPr>
        <p:spPr/>
        <p:txBody>
          <a:bodyPr/>
          <a:lstStyle/>
          <a:p>
            <a:fld id="{F7195729-118E-9144-9CA5-4E9C6BBE76B1}" type="slidenum">
              <a:rPr lang="en-US" smtClean="0"/>
              <a:t>‹#›</a:t>
            </a:fld>
            <a:endParaRPr lang="en-US"/>
          </a:p>
        </p:txBody>
      </p:sp>
    </p:spTree>
    <p:extLst>
      <p:ext uri="{BB962C8B-B14F-4D97-AF65-F5344CB8AC3E}">
        <p14:creationId xmlns:p14="http://schemas.microsoft.com/office/powerpoint/2010/main" val="1123584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EF3CD3-27B9-445F-B706-FF0EBA63F276}" type="datetime2">
              <a:rPr lang="en-US" smtClean="0"/>
              <a:t>Sunday, March 29, 2020</a:t>
            </a:fld>
            <a:endParaRPr lang="en-US"/>
          </a:p>
        </p:txBody>
      </p:sp>
      <p:sp>
        <p:nvSpPr>
          <p:cNvPr id="6" name="Footer Placeholder 5"/>
          <p:cNvSpPr>
            <a:spLocks noGrp="1"/>
          </p:cNvSpPr>
          <p:nvPr>
            <p:ph type="ftr" sz="quarter" idx="11"/>
          </p:nvPr>
        </p:nvSpPr>
        <p:spPr/>
        <p:txBody>
          <a:bodyPr/>
          <a:lstStyle/>
          <a:p>
            <a:r>
              <a:rPr lang="hr-HR" smtClean="0"/>
              <a:t>@ NguyenTriNhan</a:t>
            </a:r>
            <a:endParaRPr lang="en-US"/>
          </a:p>
        </p:txBody>
      </p:sp>
      <p:sp>
        <p:nvSpPr>
          <p:cNvPr id="7" name="Slide Number Placeholder 6"/>
          <p:cNvSpPr>
            <a:spLocks noGrp="1"/>
          </p:cNvSpPr>
          <p:nvPr>
            <p:ph type="sldNum" sz="quarter" idx="12"/>
          </p:nvPr>
        </p:nvSpPr>
        <p:spPr/>
        <p:txBody>
          <a:bodyPr/>
          <a:lstStyle/>
          <a:p>
            <a:fld id="{F7195729-118E-9144-9CA5-4E9C6BBE76B1}" type="slidenum">
              <a:rPr lang="en-US" smtClean="0"/>
              <a:t>‹#›</a:t>
            </a:fld>
            <a:endParaRPr lang="en-US"/>
          </a:p>
        </p:txBody>
      </p:sp>
    </p:spTree>
    <p:extLst>
      <p:ext uri="{BB962C8B-B14F-4D97-AF65-F5344CB8AC3E}">
        <p14:creationId xmlns:p14="http://schemas.microsoft.com/office/powerpoint/2010/main" val="394052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22C87D-F0C5-43FC-BEE8-762901322916}" type="datetime2">
              <a:rPr lang="en-US" smtClean="0"/>
              <a:t>Sunday, March 29, 2020</a:t>
            </a:fld>
            <a:endParaRPr lang="en-US"/>
          </a:p>
        </p:txBody>
      </p:sp>
      <p:sp>
        <p:nvSpPr>
          <p:cNvPr id="8" name="Footer Placeholder 7"/>
          <p:cNvSpPr>
            <a:spLocks noGrp="1"/>
          </p:cNvSpPr>
          <p:nvPr>
            <p:ph type="ftr" sz="quarter" idx="11"/>
          </p:nvPr>
        </p:nvSpPr>
        <p:spPr/>
        <p:txBody>
          <a:bodyPr/>
          <a:lstStyle/>
          <a:p>
            <a:r>
              <a:rPr lang="hr-HR" smtClean="0"/>
              <a:t>@ NguyenTriNhan</a:t>
            </a:r>
            <a:endParaRPr lang="en-US"/>
          </a:p>
        </p:txBody>
      </p:sp>
      <p:sp>
        <p:nvSpPr>
          <p:cNvPr id="9" name="Slide Number Placeholder 8"/>
          <p:cNvSpPr>
            <a:spLocks noGrp="1"/>
          </p:cNvSpPr>
          <p:nvPr>
            <p:ph type="sldNum" sz="quarter" idx="12"/>
          </p:nvPr>
        </p:nvSpPr>
        <p:spPr/>
        <p:txBody>
          <a:bodyPr/>
          <a:lstStyle/>
          <a:p>
            <a:fld id="{F7195729-118E-9144-9CA5-4E9C6BBE76B1}" type="slidenum">
              <a:rPr lang="en-US" smtClean="0"/>
              <a:t>‹#›</a:t>
            </a:fld>
            <a:endParaRPr lang="en-US"/>
          </a:p>
        </p:txBody>
      </p:sp>
    </p:spTree>
    <p:extLst>
      <p:ext uri="{BB962C8B-B14F-4D97-AF65-F5344CB8AC3E}">
        <p14:creationId xmlns:p14="http://schemas.microsoft.com/office/powerpoint/2010/main" val="2049795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46B90B-D1DE-47E6-AB11-0478018E4525}" type="datetime2">
              <a:rPr lang="en-US" smtClean="0"/>
              <a:t>Sunday, March 29, 2020</a:t>
            </a:fld>
            <a:endParaRPr lang="en-US"/>
          </a:p>
        </p:txBody>
      </p:sp>
      <p:sp>
        <p:nvSpPr>
          <p:cNvPr id="4" name="Footer Placeholder 3"/>
          <p:cNvSpPr>
            <a:spLocks noGrp="1"/>
          </p:cNvSpPr>
          <p:nvPr>
            <p:ph type="ftr" sz="quarter" idx="11"/>
          </p:nvPr>
        </p:nvSpPr>
        <p:spPr/>
        <p:txBody>
          <a:bodyPr/>
          <a:lstStyle/>
          <a:p>
            <a:r>
              <a:rPr lang="hr-HR" smtClean="0"/>
              <a:t>@ NguyenTriNhan</a:t>
            </a:r>
            <a:endParaRPr lang="en-US"/>
          </a:p>
        </p:txBody>
      </p:sp>
      <p:sp>
        <p:nvSpPr>
          <p:cNvPr id="5" name="Slide Number Placeholder 4"/>
          <p:cNvSpPr>
            <a:spLocks noGrp="1"/>
          </p:cNvSpPr>
          <p:nvPr>
            <p:ph type="sldNum" sz="quarter" idx="12"/>
          </p:nvPr>
        </p:nvSpPr>
        <p:spPr/>
        <p:txBody>
          <a:bodyPr/>
          <a:lstStyle/>
          <a:p>
            <a:fld id="{F7195729-118E-9144-9CA5-4E9C6BBE76B1}" type="slidenum">
              <a:rPr lang="en-US" smtClean="0"/>
              <a:t>‹#›</a:t>
            </a:fld>
            <a:endParaRPr lang="en-US"/>
          </a:p>
        </p:txBody>
      </p:sp>
    </p:spTree>
    <p:extLst>
      <p:ext uri="{BB962C8B-B14F-4D97-AF65-F5344CB8AC3E}">
        <p14:creationId xmlns:p14="http://schemas.microsoft.com/office/powerpoint/2010/main" val="3942000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53105-9BB7-4C16-8F07-F88CE07E0D36}" type="datetime2">
              <a:rPr lang="en-US" smtClean="0"/>
              <a:t>Sunday, March 29, 2020</a:t>
            </a:fld>
            <a:endParaRPr lang="en-US"/>
          </a:p>
        </p:txBody>
      </p:sp>
      <p:sp>
        <p:nvSpPr>
          <p:cNvPr id="3" name="Footer Placeholder 2"/>
          <p:cNvSpPr>
            <a:spLocks noGrp="1"/>
          </p:cNvSpPr>
          <p:nvPr>
            <p:ph type="ftr" sz="quarter" idx="11"/>
          </p:nvPr>
        </p:nvSpPr>
        <p:spPr/>
        <p:txBody>
          <a:bodyPr/>
          <a:lstStyle/>
          <a:p>
            <a:r>
              <a:rPr lang="hr-HR" smtClean="0"/>
              <a:t>@ NguyenTriNhan</a:t>
            </a:r>
            <a:endParaRPr lang="en-US"/>
          </a:p>
        </p:txBody>
      </p:sp>
      <p:sp>
        <p:nvSpPr>
          <p:cNvPr id="4" name="Slide Number Placeholder 3"/>
          <p:cNvSpPr>
            <a:spLocks noGrp="1"/>
          </p:cNvSpPr>
          <p:nvPr>
            <p:ph type="sldNum" sz="quarter" idx="12"/>
          </p:nvPr>
        </p:nvSpPr>
        <p:spPr/>
        <p:txBody>
          <a:bodyPr/>
          <a:lstStyle/>
          <a:p>
            <a:fld id="{F7195729-118E-9144-9CA5-4E9C6BBE76B1}" type="slidenum">
              <a:rPr lang="en-US" smtClean="0"/>
              <a:t>‹#›</a:t>
            </a:fld>
            <a:endParaRPr lang="en-US"/>
          </a:p>
        </p:txBody>
      </p:sp>
    </p:spTree>
    <p:extLst>
      <p:ext uri="{BB962C8B-B14F-4D97-AF65-F5344CB8AC3E}">
        <p14:creationId xmlns:p14="http://schemas.microsoft.com/office/powerpoint/2010/main" val="2812789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E131DF-7F37-49BB-9FC5-F76B62D7772F}" type="datetime2">
              <a:rPr lang="en-US" smtClean="0"/>
              <a:t>Sunday, March 29, 2020</a:t>
            </a:fld>
            <a:endParaRPr lang="en-US"/>
          </a:p>
        </p:txBody>
      </p:sp>
      <p:sp>
        <p:nvSpPr>
          <p:cNvPr id="6" name="Footer Placeholder 5"/>
          <p:cNvSpPr>
            <a:spLocks noGrp="1"/>
          </p:cNvSpPr>
          <p:nvPr>
            <p:ph type="ftr" sz="quarter" idx="11"/>
          </p:nvPr>
        </p:nvSpPr>
        <p:spPr/>
        <p:txBody>
          <a:bodyPr/>
          <a:lstStyle/>
          <a:p>
            <a:r>
              <a:rPr lang="hr-HR" smtClean="0"/>
              <a:t>@ NguyenTriNhan</a:t>
            </a:r>
            <a:endParaRPr lang="en-US"/>
          </a:p>
        </p:txBody>
      </p:sp>
      <p:sp>
        <p:nvSpPr>
          <p:cNvPr id="7" name="Slide Number Placeholder 6"/>
          <p:cNvSpPr>
            <a:spLocks noGrp="1"/>
          </p:cNvSpPr>
          <p:nvPr>
            <p:ph type="sldNum" sz="quarter" idx="12"/>
          </p:nvPr>
        </p:nvSpPr>
        <p:spPr/>
        <p:txBody>
          <a:bodyPr/>
          <a:lstStyle/>
          <a:p>
            <a:fld id="{F7195729-118E-9144-9CA5-4E9C6BBE76B1}" type="slidenum">
              <a:rPr lang="en-US" smtClean="0"/>
              <a:t>‹#›</a:t>
            </a:fld>
            <a:endParaRPr lang="en-US"/>
          </a:p>
        </p:txBody>
      </p:sp>
    </p:spTree>
    <p:extLst>
      <p:ext uri="{BB962C8B-B14F-4D97-AF65-F5344CB8AC3E}">
        <p14:creationId xmlns:p14="http://schemas.microsoft.com/office/powerpoint/2010/main" val="2943747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8B20DD-948A-43A3-8E1C-910786549A64}" type="datetime2">
              <a:rPr lang="en-US" smtClean="0"/>
              <a:t>Sunday, March 29, 2020</a:t>
            </a:fld>
            <a:endParaRPr lang="en-US"/>
          </a:p>
        </p:txBody>
      </p:sp>
      <p:sp>
        <p:nvSpPr>
          <p:cNvPr id="6" name="Footer Placeholder 5"/>
          <p:cNvSpPr>
            <a:spLocks noGrp="1"/>
          </p:cNvSpPr>
          <p:nvPr>
            <p:ph type="ftr" sz="quarter" idx="11"/>
          </p:nvPr>
        </p:nvSpPr>
        <p:spPr/>
        <p:txBody>
          <a:bodyPr/>
          <a:lstStyle/>
          <a:p>
            <a:r>
              <a:rPr lang="hr-HR" smtClean="0"/>
              <a:t>@ NguyenTriNhan</a:t>
            </a:r>
            <a:endParaRPr lang="en-US"/>
          </a:p>
        </p:txBody>
      </p:sp>
      <p:sp>
        <p:nvSpPr>
          <p:cNvPr id="7" name="Slide Number Placeholder 6"/>
          <p:cNvSpPr>
            <a:spLocks noGrp="1"/>
          </p:cNvSpPr>
          <p:nvPr>
            <p:ph type="sldNum" sz="quarter" idx="12"/>
          </p:nvPr>
        </p:nvSpPr>
        <p:spPr/>
        <p:txBody>
          <a:bodyPr/>
          <a:lstStyle/>
          <a:p>
            <a:fld id="{F7195729-118E-9144-9CA5-4E9C6BBE76B1}" type="slidenum">
              <a:rPr lang="en-US" smtClean="0"/>
              <a:t>‹#›</a:t>
            </a:fld>
            <a:endParaRPr lang="en-US"/>
          </a:p>
        </p:txBody>
      </p:sp>
    </p:spTree>
    <p:extLst>
      <p:ext uri="{BB962C8B-B14F-4D97-AF65-F5344CB8AC3E}">
        <p14:creationId xmlns:p14="http://schemas.microsoft.com/office/powerpoint/2010/main" val="1903623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520262"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520262" cy="473792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441583"/>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F3941E-4154-4CC0-95F7-BE6B8A3A93B4}" type="datetime2">
              <a:rPr lang="en-US" smtClean="0"/>
              <a:t>Sunday, March 29, 2020</a:t>
            </a:fld>
            <a:endParaRPr lang="en-US" dirty="0"/>
          </a:p>
        </p:txBody>
      </p:sp>
      <p:sp>
        <p:nvSpPr>
          <p:cNvPr id="5" name="Footer Placeholder 4"/>
          <p:cNvSpPr>
            <a:spLocks noGrp="1"/>
          </p:cNvSpPr>
          <p:nvPr>
            <p:ph type="ftr" sz="quarter" idx="3"/>
          </p:nvPr>
        </p:nvSpPr>
        <p:spPr>
          <a:xfrm>
            <a:off x="2901178" y="6434904"/>
            <a:ext cx="489340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hr-HR" smtClean="0"/>
              <a:t>@ NguyenTriNhan</a:t>
            </a:r>
            <a:endParaRPr lang="en-US" dirty="0"/>
          </a:p>
        </p:txBody>
      </p:sp>
      <p:sp>
        <p:nvSpPr>
          <p:cNvPr id="6" name="Slide Number Placeholder 5"/>
          <p:cNvSpPr>
            <a:spLocks noGrp="1"/>
          </p:cNvSpPr>
          <p:nvPr>
            <p:ph type="sldNum" sz="quarter" idx="4"/>
          </p:nvPr>
        </p:nvSpPr>
        <p:spPr>
          <a:xfrm rot="16200000">
            <a:off x="8706253" y="6402304"/>
            <a:ext cx="493488" cy="365125"/>
          </a:xfrm>
          <a:prstGeom prst="rect">
            <a:avLst/>
          </a:prstGeom>
        </p:spPr>
        <p:txBody>
          <a:bodyPr vert="horz" lIns="91440" tIns="45720" rIns="91440" bIns="45720" rtlCol="0" anchor="ctr"/>
          <a:lstStyle>
            <a:lvl1pPr algn="r">
              <a:defRPr sz="1400" b="1">
                <a:solidFill>
                  <a:schemeClr val="tx1">
                    <a:tint val="75000"/>
                  </a:schemeClr>
                </a:solidFill>
              </a:defRPr>
            </a:lvl1pPr>
          </a:lstStyle>
          <a:p>
            <a:fld id="{F7195729-118E-9144-9CA5-4E9C6BBE76B1}" type="slidenum">
              <a:rPr lang="en-US" smtClean="0"/>
              <a:pPr/>
              <a:t>‹#›</a:t>
            </a:fld>
            <a:endParaRPr lang="en-US" dirty="0"/>
          </a:p>
        </p:txBody>
      </p:sp>
    </p:spTree>
    <p:extLst>
      <p:ext uri="{BB962C8B-B14F-4D97-AF65-F5344CB8AC3E}">
        <p14:creationId xmlns:p14="http://schemas.microsoft.com/office/powerpoint/2010/main" val="302037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457200" rtl="0" eaLnBrk="1" latinLnBrk="0" hangingPunct="1">
        <a:spcBef>
          <a:spcPct val="0"/>
        </a:spcBef>
        <a:buNone/>
        <a:defRPr sz="3600" kern="1200">
          <a:solidFill>
            <a:schemeClr val="accent1">
              <a:lumMod val="75000"/>
            </a:schemeClr>
          </a:solidFill>
          <a:latin typeface="Bangla MN"/>
          <a:ea typeface="+mj-ea"/>
          <a:cs typeface="Bangla MN"/>
        </a:defRPr>
      </a:lvl1pPr>
    </p:titleStyle>
    <p:bodyStyle>
      <a:lvl1pPr marL="342900" indent="-342900" algn="l" defTabSz="457200" rtl="0" eaLnBrk="1" latinLnBrk="0" hangingPunct="1">
        <a:spcBef>
          <a:spcPct val="20000"/>
        </a:spcBef>
        <a:buSzPct val="90000"/>
        <a:buFont typeface="Wingdings" charset="2"/>
        <a:buChar char="Ø"/>
        <a:defRPr sz="2400" kern="1200">
          <a:solidFill>
            <a:schemeClr val="tx1"/>
          </a:solidFill>
          <a:latin typeface="Bangla MN"/>
          <a:ea typeface="+mn-ea"/>
          <a:cs typeface="Bangla MN"/>
        </a:defRPr>
      </a:lvl1pPr>
      <a:lvl2pPr marL="742950" indent="-285750" algn="l" defTabSz="457200" rtl="0" eaLnBrk="1" latinLnBrk="0" hangingPunct="1">
        <a:spcBef>
          <a:spcPct val="20000"/>
        </a:spcBef>
        <a:buSzPct val="90000"/>
        <a:buFont typeface="Wingdings" charset="2"/>
        <a:buChar char="²"/>
        <a:defRPr sz="2000" kern="1200">
          <a:solidFill>
            <a:schemeClr val="tx1"/>
          </a:solidFill>
          <a:latin typeface="Bangla MN"/>
          <a:ea typeface="+mn-ea"/>
          <a:cs typeface="Bangla MN"/>
        </a:defRPr>
      </a:lvl2pPr>
      <a:lvl3pPr marL="1143000" indent="-228600" algn="l" defTabSz="457200" rtl="0" eaLnBrk="1" latinLnBrk="0" hangingPunct="1">
        <a:spcBef>
          <a:spcPct val="20000"/>
        </a:spcBef>
        <a:buFont typeface="Wingdings" charset="2"/>
        <a:buChar char="§"/>
        <a:defRPr sz="1800" kern="1200">
          <a:solidFill>
            <a:schemeClr val="tx1"/>
          </a:solidFill>
          <a:latin typeface="Bangla MN"/>
          <a:ea typeface="+mn-ea"/>
          <a:cs typeface="Bangla MN"/>
        </a:defRPr>
      </a:lvl3pPr>
      <a:lvl4pPr marL="1600200" indent="-228600" algn="l" defTabSz="457200" rtl="0" eaLnBrk="1" latinLnBrk="0" hangingPunct="1">
        <a:spcBef>
          <a:spcPct val="20000"/>
        </a:spcBef>
        <a:buSzPct val="90000"/>
        <a:buFont typeface="Wingdings" charset="2"/>
        <a:buChar char="ü"/>
        <a:defRPr sz="1600" kern="1200">
          <a:solidFill>
            <a:schemeClr val="tx1"/>
          </a:solidFill>
          <a:latin typeface="Bangla MN"/>
          <a:ea typeface="+mn-ea"/>
          <a:cs typeface="Bangla MN"/>
        </a:defRPr>
      </a:lvl4pPr>
      <a:lvl5pPr marL="2057400" indent="-228600" algn="l" defTabSz="457200" rtl="0" eaLnBrk="1" latinLnBrk="0" hangingPunct="1">
        <a:spcBef>
          <a:spcPct val="20000"/>
        </a:spcBef>
        <a:buSzPct val="90000"/>
        <a:buFont typeface="Arial"/>
        <a:buChar char="•"/>
        <a:defRPr sz="1600" kern="1200">
          <a:solidFill>
            <a:schemeClr val="tx1"/>
          </a:solidFill>
          <a:latin typeface="Bangla MN"/>
          <a:ea typeface="+mn-ea"/>
          <a:cs typeface="Bangla M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onicframework.com/docs/installation/environment#node-npm" TargetMode="External"/><Relationship Id="rId2" Type="http://schemas.openxmlformats.org/officeDocument/2006/relationships/hyperlink" Target="https://ionicframework.com/docs/installation/environment#terminal" TargetMode="External"/><Relationship Id="rId1" Type="http://schemas.openxmlformats.org/officeDocument/2006/relationships/slideLayout" Target="../slideLayouts/slideLayout2.xml"/><Relationship Id="rId5" Type="http://schemas.openxmlformats.org/officeDocument/2006/relationships/hyperlink" Target="https://code.visualstudio.com/" TargetMode="External"/><Relationship Id="rId4" Type="http://schemas.openxmlformats.org/officeDocument/2006/relationships/hyperlink" Target="https://ionicframework.com/docs/installation/environment#git"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ionicframework.com/docs/installation/environment#termina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ionicframework.com/docs/installation/environment#node-np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ionicframework.com/docs/installation/environment#gi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onicframework.com/docs/installation/ios#cordova-setup" TargetMode="External"/><Relationship Id="rId2" Type="http://schemas.openxmlformats.org/officeDocument/2006/relationships/hyperlink" Target="https://ionicframework.com/docs/installation/ios#xcod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ionicframework.com/docs/installation/ios#xcod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ionicframework.com/docs/installation/ios#setting-up-a-development-tea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apple.com/library/content/documentation/IDEs/Conceptual/simulator_help_topics/Chapter/Chapter.html" TargetMode="External"/><Relationship Id="rId2" Type="http://schemas.openxmlformats.org/officeDocument/2006/relationships/hyperlink" Target="https://ionicframework.com/docs/installation/ios#creating-an-ios-simulator"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hyperlink" Target="https://ionicframework.com/docs/installation/ios#cordova-setu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ionicframework.com/docs/installation/ios#ios-sim-ios-deplo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ionicframework.com/docs/installation/cli#start-an-app" TargetMode="External"/><Relationship Id="rId2" Type="http://schemas.openxmlformats.org/officeDocument/2006/relationships/hyperlink" Target="https://ionicframework.com/docs/installation/cli#install-the-ionic-cli" TargetMode="External"/><Relationship Id="rId1" Type="http://schemas.openxmlformats.org/officeDocument/2006/relationships/slideLayout" Target="../slideLayouts/slideLayout2.xml"/><Relationship Id="rId5" Type="http://schemas.openxmlformats.org/officeDocument/2006/relationships/hyperlink" Target="https://ionicframework.com/docs/faq/glossary#cli" TargetMode="External"/><Relationship Id="rId4" Type="http://schemas.openxmlformats.org/officeDocument/2006/relationships/hyperlink" Target="https://ionicframework.com/docs/installation/cli#run-the-app"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ionicframework.com/docs/installation/android#android-studio"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ionicframework.com/docs/installation/android#installing-the-android-sdk"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onicframework.com/docs/faq/glossary#node" TargetMode="External"/><Relationship Id="rId2" Type="http://schemas.openxmlformats.org/officeDocument/2006/relationships/hyperlink" Target="https://ionicframework.com/docs/installation/cli#install-the-ionic-cli" TargetMode="External"/><Relationship Id="rId1" Type="http://schemas.openxmlformats.org/officeDocument/2006/relationships/slideLayout" Target="../slideLayouts/slideLayout2.xml"/><Relationship Id="rId4" Type="http://schemas.openxmlformats.org/officeDocument/2006/relationships/hyperlink" Target="https://ionicframework.com/docs/installation/environmen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ionicframework.com/docs/installation/cli#start-an-ap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ionicframework.com/docs/installation/cli#run-the-ap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onicframework.com/docs/installation/cdn#ionic-angular" TargetMode="External"/><Relationship Id="rId2" Type="http://schemas.openxmlformats.org/officeDocument/2006/relationships/hyperlink" Target="https://ionicframework.com/docs/installation/cdn#ionic-framework-cdn" TargetMode="External"/><Relationship Id="rId1" Type="http://schemas.openxmlformats.org/officeDocument/2006/relationships/slideLayout" Target="../slideLayouts/slideLayout2.xml"/><Relationship Id="rId5" Type="http://schemas.openxmlformats.org/officeDocument/2006/relationships/hyperlink" Target="https://ionicframework.com/docs/installation/cdn#ionicons-cdn" TargetMode="External"/><Relationship Id="rId4" Type="http://schemas.openxmlformats.org/officeDocument/2006/relationships/hyperlink" Target="https://ionicframework.com/docs/installation/cdn#ionic-react"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ionicframework.com/docs/installation/cdn#ionic-framework-cd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ionicframework.com/docs/installation/cdn#ionic-angula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onicframework.com/docs/installation/cdn#ionic-rea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0779" y="1256323"/>
            <a:ext cx="8144873" cy="1905191"/>
          </a:xfrm>
        </p:spPr>
        <p:txBody>
          <a:bodyPr/>
          <a:lstStyle/>
          <a:p>
            <a:r>
              <a:rPr lang="en-US" b="1" dirty="0" err="1"/>
              <a:t>Lập</a:t>
            </a:r>
            <a:r>
              <a:rPr lang="en-US" b="1" dirty="0"/>
              <a:t> </a:t>
            </a:r>
            <a:r>
              <a:rPr lang="en-US" b="1" dirty="0" err="1"/>
              <a:t>trình</a:t>
            </a:r>
            <a:r>
              <a:rPr lang="en-US" b="1" dirty="0"/>
              <a:t> </a:t>
            </a:r>
            <a:r>
              <a:rPr lang="en-US" b="1" dirty="0" err="1"/>
              <a:t>ứng</a:t>
            </a:r>
            <a:r>
              <a:rPr lang="en-US" b="1" dirty="0"/>
              <a:t> </a:t>
            </a:r>
            <a:r>
              <a:rPr lang="en-US" b="1" dirty="0" err="1"/>
              <a:t>dụng</a:t>
            </a:r>
            <a:r>
              <a:rPr lang="en-US" b="1" dirty="0"/>
              <a:t> mobile</a:t>
            </a:r>
            <a:r>
              <a:rPr lang="en-US" dirty="0" smtClean="0"/>
              <a:t/>
            </a:r>
            <a:br>
              <a:rPr lang="en-US" dirty="0" smtClean="0"/>
            </a:br>
            <a:r>
              <a:rPr lang="en-US" dirty="0" smtClean="0"/>
              <a:t>(Spring 2020)</a:t>
            </a:r>
            <a:endParaRPr lang="en-US" dirty="0"/>
          </a:p>
        </p:txBody>
      </p:sp>
      <p:sp>
        <p:nvSpPr>
          <p:cNvPr id="3" name="Subtitle 2"/>
          <p:cNvSpPr>
            <a:spLocks noGrp="1"/>
          </p:cNvSpPr>
          <p:nvPr>
            <p:ph type="subTitle" idx="1"/>
          </p:nvPr>
        </p:nvSpPr>
        <p:spPr>
          <a:xfrm>
            <a:off x="1371600" y="3161514"/>
            <a:ext cx="6400800" cy="1491019"/>
          </a:xfrm>
        </p:spPr>
        <p:txBody>
          <a:bodyPr>
            <a:normAutofit fontScale="85000" lnSpcReduction="20000"/>
          </a:bodyPr>
          <a:lstStyle/>
          <a:p>
            <a:pPr>
              <a:lnSpc>
                <a:spcPct val="150000"/>
              </a:lnSpc>
            </a:pPr>
            <a:r>
              <a:rPr lang="en-US" sz="2800" dirty="0" smtClean="0"/>
              <a:t>Session 2: </a:t>
            </a:r>
            <a:r>
              <a:rPr lang="en-US" sz="2800" dirty="0"/>
              <a:t>Installation</a:t>
            </a:r>
            <a:endParaRPr lang="en-US" sz="2800" dirty="0" smtClean="0"/>
          </a:p>
          <a:p>
            <a:pPr>
              <a:lnSpc>
                <a:spcPct val="150000"/>
              </a:lnSpc>
            </a:pPr>
            <a:endParaRPr lang="en-US" dirty="0" smtClean="0"/>
          </a:p>
          <a:p>
            <a:pPr>
              <a:lnSpc>
                <a:spcPct val="150000"/>
              </a:lnSpc>
            </a:pPr>
            <a:r>
              <a:rPr lang="en-US" sz="2000" dirty="0" smtClean="0">
                <a:solidFill>
                  <a:schemeClr val="tx2">
                    <a:lumMod val="75000"/>
                  </a:schemeClr>
                </a:solidFill>
              </a:rPr>
              <a:t>Instructor: Nguyen Tri </a:t>
            </a:r>
            <a:r>
              <a:rPr lang="en-US" sz="2000" dirty="0" err="1" smtClean="0">
                <a:solidFill>
                  <a:schemeClr val="tx2">
                    <a:lumMod val="75000"/>
                  </a:schemeClr>
                </a:solidFill>
              </a:rPr>
              <a:t>Nhan</a:t>
            </a:r>
            <a:endParaRPr lang="en-US" sz="2000" dirty="0">
              <a:solidFill>
                <a:schemeClr val="tx2">
                  <a:lumMod val="75000"/>
                </a:schemeClr>
              </a:solidFill>
            </a:endParaRPr>
          </a:p>
        </p:txBody>
      </p:sp>
    </p:spTree>
    <p:extLst>
      <p:ext uri="{BB962C8B-B14F-4D97-AF65-F5344CB8AC3E}">
        <p14:creationId xmlns:p14="http://schemas.microsoft.com/office/powerpoint/2010/main" val="1511487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Environment Setup</a:t>
            </a:r>
            <a:br>
              <a:rPr lang="en-US" b="1" dirty="0"/>
            </a:br>
            <a:endParaRPr lang="en-US" dirty="0"/>
          </a:p>
        </p:txBody>
      </p:sp>
      <p:sp>
        <p:nvSpPr>
          <p:cNvPr id="3" name="Content Placeholder 2"/>
          <p:cNvSpPr>
            <a:spLocks noGrp="1"/>
          </p:cNvSpPr>
          <p:nvPr>
            <p:ph idx="1"/>
          </p:nvPr>
        </p:nvSpPr>
        <p:spPr/>
        <p:txBody>
          <a:bodyPr/>
          <a:lstStyle/>
          <a:p>
            <a:r>
              <a:rPr lang="en-US" b="1" dirty="0" smtClean="0"/>
              <a:t>Contents</a:t>
            </a:r>
          </a:p>
          <a:p>
            <a:pPr lvl="1"/>
            <a:r>
              <a:rPr lang="en-US" dirty="0" smtClean="0">
                <a:hlinkClick r:id="rId2"/>
              </a:rPr>
              <a:t>Terminal</a:t>
            </a:r>
            <a:endParaRPr lang="en-US" dirty="0"/>
          </a:p>
          <a:p>
            <a:pPr lvl="1"/>
            <a:r>
              <a:rPr lang="en-US" dirty="0">
                <a:hlinkClick r:id="rId3"/>
              </a:rPr>
              <a:t>Node &amp; </a:t>
            </a:r>
            <a:r>
              <a:rPr lang="en-US" dirty="0" err="1">
                <a:hlinkClick r:id="rId3"/>
              </a:rPr>
              <a:t>npm</a:t>
            </a:r>
            <a:endParaRPr lang="en-US" dirty="0"/>
          </a:p>
          <a:p>
            <a:pPr lvl="1"/>
            <a:r>
              <a:rPr lang="en-US" dirty="0" err="1">
                <a:hlinkClick r:id="rId4"/>
              </a:rPr>
              <a:t>Git</a:t>
            </a:r>
            <a:endParaRPr lang="en-US" dirty="0"/>
          </a:p>
          <a:p>
            <a:r>
              <a:rPr lang="en-US" dirty="0"/>
              <a:t>To get started with Ionic Framework, the only requirement is a </a:t>
            </a:r>
            <a:r>
              <a:rPr lang="en-US" dirty="0">
                <a:hlinkClick r:id="rId3"/>
              </a:rPr>
              <a:t>Node &amp; </a:t>
            </a:r>
            <a:r>
              <a:rPr lang="en-US" dirty="0" err="1">
                <a:hlinkClick r:id="rId3"/>
              </a:rPr>
              <a:t>npm</a:t>
            </a:r>
            <a:r>
              <a:rPr lang="en-US" dirty="0"/>
              <a:t> environment.</a:t>
            </a:r>
          </a:p>
          <a:p>
            <a:r>
              <a:rPr lang="en-US" dirty="0"/>
              <a:t>Of course, a code editor is also required. </a:t>
            </a:r>
            <a:r>
              <a:rPr lang="en-US" dirty="0">
                <a:hlinkClick r:id="rId5"/>
              </a:rPr>
              <a:t>VS Code</a:t>
            </a:r>
            <a:r>
              <a:rPr lang="en-US" dirty="0"/>
              <a:t> is recommended. VS Code is a free, batteries-included text editor made by Microsoft.</a:t>
            </a:r>
          </a:p>
          <a:p>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10</a:t>
            </a:fld>
            <a:endParaRPr lang="en-US" dirty="0"/>
          </a:p>
        </p:txBody>
      </p:sp>
    </p:spTree>
    <p:extLst>
      <p:ext uri="{BB962C8B-B14F-4D97-AF65-F5344CB8AC3E}">
        <p14:creationId xmlns:p14="http://schemas.microsoft.com/office/powerpoint/2010/main" val="851592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hlinkClick r:id="rId2"/>
              </a:rPr>
              <a:t>Terminal</a:t>
            </a:r>
            <a:r>
              <a:rPr lang="en-US" b="1" dirty="0"/>
              <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smtClean="0"/>
              <a:t>Much </a:t>
            </a:r>
            <a:r>
              <a:rPr lang="en-US" dirty="0"/>
              <a:t>of Ionic development requires familiarity with the command line. If you're new to the command line, see this Blog Post for a quick introduction.</a:t>
            </a:r>
          </a:p>
          <a:p>
            <a:endParaRPr lang="en-US" dirty="0"/>
          </a:p>
          <a:p>
            <a:r>
              <a:rPr lang="en-US" dirty="0"/>
              <a:t>In general, we recommend using the built-in terminals. Many third-party terminals work well with Ionic, but may not be supported.</a:t>
            </a:r>
          </a:p>
          <a:p>
            <a:endParaRPr lang="en-US" dirty="0"/>
          </a:p>
          <a:p>
            <a:r>
              <a:rPr lang="en-US" dirty="0"/>
              <a:t>    For Windows, Command Prompt and PowerShell are supported. WSL is known to work with Ionic, but may not be supported.</a:t>
            </a:r>
          </a:p>
          <a:p>
            <a:r>
              <a:rPr lang="en-US" dirty="0"/>
              <a:t>    For </a:t>
            </a:r>
            <a:r>
              <a:rPr lang="en-US" dirty="0" err="1"/>
              <a:t>macOS</a:t>
            </a:r>
            <a:r>
              <a:rPr lang="en-US" dirty="0"/>
              <a:t>, the built-in Terminal app is supported.</a:t>
            </a:r>
          </a:p>
          <a:p>
            <a:endParaRPr lang="en-US" dirty="0"/>
          </a:p>
          <a:p>
            <a:r>
              <a:rPr lang="en-US" dirty="0" err="1"/>
              <a:t>Git</a:t>
            </a:r>
            <a:r>
              <a:rPr lang="en-US" dirty="0"/>
              <a:t> Bash (from git-scm.com) does not support TTY interactivity and is not supported by Ionic.</a:t>
            </a:r>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11</a:t>
            </a:fld>
            <a:endParaRPr lang="en-US" dirty="0"/>
          </a:p>
        </p:txBody>
      </p:sp>
    </p:spTree>
    <p:extLst>
      <p:ext uri="{BB962C8B-B14F-4D97-AF65-F5344CB8AC3E}">
        <p14:creationId xmlns:p14="http://schemas.microsoft.com/office/powerpoint/2010/main" val="1735804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hlinkClick r:id="rId2"/>
              </a:rPr>
              <a:t>Node &amp; </a:t>
            </a:r>
            <a:r>
              <a:rPr lang="en-US" b="1" dirty="0" err="1">
                <a:hlinkClick r:id="rId2"/>
              </a:rPr>
              <a:t>npm</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dirty="0"/>
              <a:t>Almost all tooling for modern JavaScript projects is based in Node.js. The download page has prebuilt installation packages for all platforms. We recommend selecting the LTS version to ensure best compatibility</a:t>
            </a:r>
            <a:r>
              <a:rPr lang="en-US" dirty="0" smtClean="0"/>
              <a:t>.</a:t>
            </a:r>
            <a:endParaRPr lang="en-US" dirty="0"/>
          </a:p>
          <a:p>
            <a:r>
              <a:rPr lang="en-US" dirty="0"/>
              <a:t>Node is bundled with </a:t>
            </a:r>
            <a:r>
              <a:rPr lang="en-US" dirty="0" err="1"/>
              <a:t>npm</a:t>
            </a:r>
            <a:r>
              <a:rPr lang="en-US" dirty="0"/>
              <a:t>, the package manager for JavaScript</a:t>
            </a:r>
            <a:r>
              <a:rPr lang="en-US" dirty="0" smtClean="0"/>
              <a:t>.</a:t>
            </a:r>
            <a:endParaRPr lang="en-US" dirty="0"/>
          </a:p>
          <a:p>
            <a:r>
              <a:rPr lang="en-US" dirty="0"/>
              <a:t>To verify the installation, open a new terminal window and run</a:t>
            </a:r>
            <a:r>
              <a:rPr lang="en-US" dirty="0" smtClean="0"/>
              <a:t>:</a:t>
            </a:r>
            <a:endParaRPr lang="en-US" dirty="0"/>
          </a:p>
          <a:p>
            <a:pPr lvl="1"/>
            <a:r>
              <a:rPr lang="en-US" dirty="0"/>
              <a:t>node --</a:t>
            </a:r>
            <a:r>
              <a:rPr lang="en-US" dirty="0" smtClean="0"/>
              <a:t>version</a:t>
            </a:r>
            <a:endParaRPr lang="en-US" dirty="0"/>
          </a:p>
          <a:p>
            <a:pPr lvl="1"/>
            <a:r>
              <a:rPr lang="en-US" dirty="0" err="1"/>
              <a:t>npm</a:t>
            </a:r>
            <a:r>
              <a:rPr lang="en-US" dirty="0"/>
              <a:t> --</a:t>
            </a:r>
            <a:r>
              <a:rPr lang="en-US" dirty="0" smtClean="0"/>
              <a:t>version</a:t>
            </a:r>
            <a:endParaRPr lang="en-US" dirty="0"/>
          </a:p>
          <a:p>
            <a:r>
              <a:rPr lang="en-US" dirty="0"/>
              <a:t>  </a:t>
            </a:r>
            <a:r>
              <a:rPr lang="en-US" dirty="0" smtClean="0"/>
              <a:t>Permission </a:t>
            </a:r>
            <a:r>
              <a:rPr lang="en-US" dirty="0"/>
              <a:t>errors are common on </a:t>
            </a:r>
            <a:r>
              <a:rPr lang="en-US" dirty="0" err="1"/>
              <a:t>macOS</a:t>
            </a:r>
            <a:r>
              <a:rPr lang="en-US" dirty="0"/>
              <a:t> when installing global packages with </a:t>
            </a:r>
            <a:r>
              <a:rPr lang="en-US" dirty="0" err="1"/>
              <a:t>npm</a:t>
            </a:r>
            <a:r>
              <a:rPr lang="en-US" dirty="0"/>
              <a:t>. If you get an EACCES error, see Resolving Permission Errors.</a:t>
            </a:r>
          </a:p>
          <a:p>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12</a:t>
            </a:fld>
            <a:endParaRPr lang="en-US" dirty="0"/>
          </a:p>
        </p:txBody>
      </p:sp>
    </p:spTree>
    <p:extLst>
      <p:ext uri="{BB962C8B-B14F-4D97-AF65-F5344CB8AC3E}">
        <p14:creationId xmlns:p14="http://schemas.microsoft.com/office/powerpoint/2010/main" val="3809421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hlinkClick r:id="rId2"/>
              </a:rPr>
              <a:t>Git</a:t>
            </a:r>
            <a:r>
              <a:rPr lang="en-US" b="1" dirty="0"/>
              <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Although not required, the version control system </a:t>
            </a:r>
            <a:r>
              <a:rPr lang="en-US" dirty="0" err="1"/>
              <a:t>Git</a:t>
            </a:r>
            <a:r>
              <a:rPr lang="en-US" dirty="0"/>
              <a:t> is highly recommended</a:t>
            </a:r>
            <a:r>
              <a:rPr lang="en-US" dirty="0" smtClean="0"/>
              <a:t>.</a:t>
            </a:r>
            <a:endParaRPr lang="en-US" dirty="0"/>
          </a:p>
          <a:p>
            <a:r>
              <a:rPr lang="en-US" dirty="0" err="1"/>
              <a:t>Git</a:t>
            </a:r>
            <a:r>
              <a:rPr lang="en-US" dirty="0"/>
              <a:t> is often accompanied by a </a:t>
            </a:r>
            <a:r>
              <a:rPr lang="en-US" dirty="0" err="1"/>
              <a:t>Git</a:t>
            </a:r>
            <a:r>
              <a:rPr lang="en-US" dirty="0"/>
              <a:t> Host, such as GitHub, in which case additional setup is required. Follow the tutorial from the </a:t>
            </a:r>
            <a:r>
              <a:rPr lang="en-US" dirty="0" err="1"/>
              <a:t>Git</a:t>
            </a:r>
            <a:r>
              <a:rPr lang="en-US" dirty="0"/>
              <a:t> Host's documentation to set up </a:t>
            </a:r>
            <a:r>
              <a:rPr lang="en-US" dirty="0" err="1"/>
              <a:t>Git</a:t>
            </a:r>
            <a:r>
              <a:rPr lang="en-US" dirty="0" smtClean="0"/>
              <a:t>:</a:t>
            </a:r>
            <a:endParaRPr lang="en-US" dirty="0"/>
          </a:p>
          <a:p>
            <a:pPr lvl="1"/>
            <a:r>
              <a:rPr lang="en-US" dirty="0"/>
              <a:t>    GitHub: Set up </a:t>
            </a:r>
            <a:r>
              <a:rPr lang="en-US" dirty="0" err="1"/>
              <a:t>Git</a:t>
            </a:r>
            <a:endParaRPr lang="en-US" dirty="0"/>
          </a:p>
          <a:p>
            <a:pPr lvl="1"/>
            <a:r>
              <a:rPr lang="en-US" dirty="0"/>
              <a:t>    </a:t>
            </a:r>
            <a:r>
              <a:rPr lang="en-US" dirty="0" err="1"/>
              <a:t>GitLab</a:t>
            </a:r>
            <a:r>
              <a:rPr lang="en-US" dirty="0"/>
              <a:t>: Installing </a:t>
            </a:r>
            <a:r>
              <a:rPr lang="en-US" dirty="0" err="1"/>
              <a:t>Git</a:t>
            </a:r>
            <a:endParaRPr lang="en-US" dirty="0"/>
          </a:p>
          <a:p>
            <a:pPr lvl="1"/>
            <a:r>
              <a:rPr lang="en-US" dirty="0"/>
              <a:t>    </a:t>
            </a:r>
            <a:r>
              <a:rPr lang="en-US" dirty="0" err="1"/>
              <a:t>Bitbucket</a:t>
            </a:r>
            <a:r>
              <a:rPr lang="en-US" dirty="0"/>
              <a:t>: Install </a:t>
            </a:r>
            <a:r>
              <a:rPr lang="en-US" dirty="0" err="1" smtClean="0"/>
              <a:t>Git</a:t>
            </a:r>
            <a:endParaRPr lang="en-US" dirty="0"/>
          </a:p>
          <a:p>
            <a:r>
              <a:rPr lang="en-US" dirty="0"/>
              <a:t>Otherwise, follow the official installation instructions. The command-line utility can be downloaded from the download page</a:t>
            </a:r>
            <a:r>
              <a:rPr lang="en-US" dirty="0" smtClean="0"/>
              <a:t>.</a:t>
            </a:r>
            <a:endParaRPr lang="en-US" dirty="0"/>
          </a:p>
          <a:p>
            <a:r>
              <a:rPr lang="en-US" dirty="0"/>
              <a:t>To verify the installation, open a new terminal window and run</a:t>
            </a:r>
            <a:r>
              <a:rPr lang="en-US" dirty="0" smtClean="0"/>
              <a:t>:</a:t>
            </a:r>
            <a:endParaRPr lang="en-US" dirty="0"/>
          </a:p>
          <a:p>
            <a:pPr lvl="1"/>
            <a:r>
              <a:rPr lang="en-US" dirty="0" err="1"/>
              <a:t>git</a:t>
            </a:r>
            <a:r>
              <a:rPr lang="en-US" dirty="0"/>
              <a:t> --version</a:t>
            </a:r>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13</a:t>
            </a:fld>
            <a:endParaRPr lang="en-US" dirty="0"/>
          </a:p>
        </p:txBody>
      </p:sp>
    </p:spTree>
    <p:extLst>
      <p:ext uri="{BB962C8B-B14F-4D97-AF65-F5344CB8AC3E}">
        <p14:creationId xmlns:p14="http://schemas.microsoft.com/office/powerpoint/2010/main" val="488891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iOS Setup</a:t>
            </a:r>
            <a:br>
              <a:rPr lang="en-US" b="1" dirty="0"/>
            </a:br>
            <a:endParaRPr lang="en-US" dirty="0"/>
          </a:p>
        </p:txBody>
      </p:sp>
      <p:sp>
        <p:nvSpPr>
          <p:cNvPr id="3" name="Content Placeholder 2"/>
          <p:cNvSpPr>
            <a:spLocks noGrp="1"/>
          </p:cNvSpPr>
          <p:nvPr>
            <p:ph idx="1"/>
          </p:nvPr>
        </p:nvSpPr>
        <p:spPr/>
        <p:txBody>
          <a:bodyPr/>
          <a:lstStyle/>
          <a:p>
            <a:r>
              <a:rPr lang="en-US" b="1" dirty="0" smtClean="0"/>
              <a:t>Contents</a:t>
            </a:r>
          </a:p>
          <a:p>
            <a:pPr lvl="1"/>
            <a:r>
              <a:rPr lang="en-US" dirty="0" err="1" smtClean="0">
                <a:hlinkClick r:id="rId2"/>
              </a:rPr>
              <a:t>Xcode</a:t>
            </a:r>
            <a:endParaRPr lang="en-US" dirty="0"/>
          </a:p>
          <a:p>
            <a:pPr lvl="1"/>
            <a:r>
              <a:rPr lang="en-US" dirty="0">
                <a:hlinkClick r:id="rId3"/>
              </a:rPr>
              <a:t>Cordova Setup</a:t>
            </a:r>
            <a:endParaRPr lang="en-US" dirty="0"/>
          </a:p>
          <a:p>
            <a:r>
              <a:rPr lang="en-US" dirty="0"/>
              <a:t>To target iOS, some additional environment setup is required. Unfortunately, iOS apps can only be created on </a:t>
            </a:r>
            <a:r>
              <a:rPr lang="en-US" dirty="0" err="1"/>
              <a:t>macOS</a:t>
            </a:r>
            <a:r>
              <a:rPr lang="en-US" dirty="0"/>
              <a:t>.</a:t>
            </a:r>
          </a:p>
          <a:p>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14</a:t>
            </a:fld>
            <a:endParaRPr lang="en-US" dirty="0"/>
          </a:p>
        </p:txBody>
      </p:sp>
    </p:spTree>
    <p:extLst>
      <p:ext uri="{BB962C8B-B14F-4D97-AF65-F5344CB8AC3E}">
        <p14:creationId xmlns:p14="http://schemas.microsoft.com/office/powerpoint/2010/main" val="2120630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hlinkClick r:id="rId2"/>
              </a:rPr>
              <a:t>Xcode</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err="1"/>
              <a:t>Xcode</a:t>
            </a:r>
            <a:r>
              <a:rPr lang="en-US" dirty="0"/>
              <a:t> is the IDE for creating native iOS apps. It includes the iOS SDK and </a:t>
            </a:r>
            <a:r>
              <a:rPr lang="en-US" dirty="0" err="1"/>
              <a:t>Xcode</a:t>
            </a:r>
            <a:r>
              <a:rPr lang="en-US" dirty="0"/>
              <a:t> command-line tools. </a:t>
            </a:r>
            <a:r>
              <a:rPr lang="en-US" dirty="0" err="1"/>
              <a:t>Xcode</a:t>
            </a:r>
            <a:r>
              <a:rPr lang="en-US" dirty="0"/>
              <a:t> can be downloaded for free with an Apple account. It can also be installed through the App Store.</a:t>
            </a:r>
          </a:p>
          <a:p>
            <a:endParaRPr lang="en-US" dirty="0"/>
          </a:p>
          <a:p>
            <a:r>
              <a:rPr lang="en-US" dirty="0"/>
              <a:t>Once </a:t>
            </a:r>
            <a:r>
              <a:rPr lang="en-US" dirty="0" err="1"/>
              <a:t>Xcode</a:t>
            </a:r>
            <a:r>
              <a:rPr lang="en-US" dirty="0"/>
              <a:t> is installed, make sure the command-line tools are selected for use:</a:t>
            </a:r>
          </a:p>
          <a:p>
            <a:endParaRPr lang="en-US" dirty="0"/>
          </a:p>
          <a:p>
            <a:pPr lvl="1"/>
            <a:r>
              <a:rPr lang="en-US" dirty="0" err="1"/>
              <a:t>xcode</a:t>
            </a:r>
            <a:r>
              <a:rPr lang="en-US" dirty="0"/>
              <a:t>-select --install</a:t>
            </a:r>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15</a:t>
            </a:fld>
            <a:endParaRPr lang="en-US" dirty="0"/>
          </a:p>
        </p:txBody>
      </p:sp>
    </p:spTree>
    <p:extLst>
      <p:ext uri="{BB962C8B-B14F-4D97-AF65-F5344CB8AC3E}">
        <p14:creationId xmlns:p14="http://schemas.microsoft.com/office/powerpoint/2010/main" val="16195282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hlinkClick r:id="rId2"/>
              </a:rPr>
              <a:t>Setting up a Development Team</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All iOS apps must be code signed, even for development. Luckily, </a:t>
            </a:r>
            <a:r>
              <a:rPr lang="en-US" dirty="0" err="1"/>
              <a:t>Xcode</a:t>
            </a:r>
            <a:r>
              <a:rPr lang="en-US" dirty="0"/>
              <a:t> makes this easy with automatic code signing. The only prerequisite is an Apple ID</a:t>
            </a:r>
            <a:r>
              <a:rPr lang="en-US" dirty="0" smtClean="0"/>
              <a:t>.</a:t>
            </a:r>
            <a:endParaRPr lang="en-US" dirty="0"/>
          </a:p>
          <a:p>
            <a:r>
              <a:rPr lang="en-US" dirty="0"/>
              <a:t>Open </a:t>
            </a:r>
            <a:r>
              <a:rPr lang="en-US" dirty="0" err="1"/>
              <a:t>Xcode</a:t>
            </a:r>
            <a:r>
              <a:rPr lang="en-US" dirty="0"/>
              <a:t> and navigate to </a:t>
            </a:r>
            <a:r>
              <a:rPr lang="en-US" dirty="0" err="1"/>
              <a:t>Xcode</a:t>
            </a:r>
            <a:r>
              <a:rPr lang="en-US" dirty="0"/>
              <a:t> » Preferences » Accounts. Add an Apple ID if none are listed. Once logged in, a Personal Team will appear in the team list of the Apple ID.</a:t>
            </a:r>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16</a:t>
            </a:fld>
            <a:endParaRPr lang="en-US" dirty="0"/>
          </a:p>
        </p:txBody>
      </p:sp>
      <p:pic>
        <p:nvPicPr>
          <p:cNvPr id="6" name="Picture 5"/>
          <p:cNvPicPr>
            <a:picLocks noChangeAspect="1"/>
          </p:cNvPicPr>
          <p:nvPr/>
        </p:nvPicPr>
        <p:blipFill rotWithShape="1">
          <a:blip r:embed="rId3"/>
          <a:srcRect l="34348" t="17332" r="12411" b="14335"/>
          <a:stretch/>
        </p:blipFill>
        <p:spPr>
          <a:xfrm>
            <a:off x="114980" y="3726872"/>
            <a:ext cx="6927273" cy="4738254"/>
          </a:xfrm>
          <a:prstGeom prst="rect">
            <a:avLst/>
          </a:prstGeom>
        </p:spPr>
      </p:pic>
    </p:spTree>
    <p:extLst>
      <p:ext uri="{BB962C8B-B14F-4D97-AF65-F5344CB8AC3E}">
        <p14:creationId xmlns:p14="http://schemas.microsoft.com/office/powerpoint/2010/main" val="1944925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hlinkClick r:id="rId2"/>
              </a:rPr>
              <a:t>Creating an iOS Simulator</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The iOS simulator emulates iOS devices on Macs. The following documentation is a quick way to get the iOS simulator set up. For more information, see </a:t>
            </a:r>
            <a:r>
              <a:rPr lang="en-US" dirty="0">
                <a:hlinkClick r:id="rId3"/>
              </a:rPr>
              <a:t>Apple's documentation</a:t>
            </a:r>
            <a:r>
              <a:rPr lang="en-US" dirty="0"/>
              <a:t>.</a:t>
            </a:r>
          </a:p>
          <a:p>
            <a:r>
              <a:rPr lang="en-US" dirty="0"/>
              <a:t>Open </a:t>
            </a:r>
            <a:r>
              <a:rPr lang="en-US" dirty="0" err="1"/>
              <a:t>Xcode</a:t>
            </a:r>
            <a:r>
              <a:rPr lang="en-US" dirty="0"/>
              <a:t> and navigate to </a:t>
            </a:r>
            <a:r>
              <a:rPr lang="en-US" b="1" dirty="0"/>
              <a:t>Window</a:t>
            </a:r>
            <a:r>
              <a:rPr lang="en-US" dirty="0"/>
              <a:t> » </a:t>
            </a:r>
            <a:r>
              <a:rPr lang="en-US" b="1" dirty="0"/>
              <a:t>Devices and Simulators</a:t>
            </a:r>
            <a:r>
              <a:rPr lang="en-US" dirty="0"/>
              <a:t>. Create an </a:t>
            </a:r>
            <a:r>
              <a:rPr lang="en-US" b="1" dirty="0"/>
              <a:t>iPhone 11</a:t>
            </a:r>
            <a:r>
              <a:rPr lang="en-US" dirty="0"/>
              <a:t> simulator if one does not already exist.</a:t>
            </a:r>
          </a:p>
          <a:p>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17</a:t>
            </a:fld>
            <a:endParaRPr lang="en-US" dirty="0"/>
          </a:p>
        </p:txBody>
      </p:sp>
      <p:pic>
        <p:nvPicPr>
          <p:cNvPr id="6" name="Picture 5"/>
          <p:cNvPicPr>
            <a:picLocks noChangeAspect="1"/>
          </p:cNvPicPr>
          <p:nvPr/>
        </p:nvPicPr>
        <p:blipFill rotWithShape="1">
          <a:blip r:embed="rId4"/>
          <a:srcRect l="34028" t="28121" r="12944" b="10940"/>
          <a:stretch/>
        </p:blipFill>
        <p:spPr>
          <a:xfrm>
            <a:off x="2501623" y="3560618"/>
            <a:ext cx="6899564" cy="4225638"/>
          </a:xfrm>
          <a:prstGeom prst="rect">
            <a:avLst/>
          </a:prstGeom>
        </p:spPr>
      </p:pic>
    </p:spTree>
    <p:extLst>
      <p:ext uri="{BB962C8B-B14F-4D97-AF65-F5344CB8AC3E}">
        <p14:creationId xmlns:p14="http://schemas.microsoft.com/office/powerpoint/2010/main" val="2768317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hlinkClick r:id="rId2"/>
              </a:rPr>
              <a:t>Cordova Setup</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Additional setup is required for Cordova to support programmatic builds. This section is not necessary for Capacitor.</a:t>
            </a:r>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18</a:t>
            </a:fld>
            <a:endParaRPr lang="en-US" dirty="0"/>
          </a:p>
        </p:txBody>
      </p:sp>
    </p:spTree>
    <p:extLst>
      <p:ext uri="{BB962C8B-B14F-4D97-AF65-F5344CB8AC3E}">
        <p14:creationId xmlns:p14="http://schemas.microsoft.com/office/powerpoint/2010/main" val="3359838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hlinkClick r:id="rId2"/>
              </a:rPr>
              <a:t>ios</a:t>
            </a:r>
            <a:r>
              <a:rPr lang="en-US" b="1" dirty="0">
                <a:hlinkClick r:id="rId2"/>
              </a:rPr>
              <a:t>-sim &amp; </a:t>
            </a:r>
            <a:r>
              <a:rPr lang="en-US" b="1" dirty="0" err="1">
                <a:hlinkClick r:id="rId2"/>
              </a:rPr>
              <a:t>ios</a:t>
            </a:r>
            <a:r>
              <a:rPr lang="en-US" b="1" dirty="0">
                <a:hlinkClick r:id="rId2"/>
              </a:rPr>
              <a:t>-deploy</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The </a:t>
            </a:r>
            <a:r>
              <a:rPr lang="en-US" dirty="0" err="1"/>
              <a:t>ios</a:t>
            </a:r>
            <a:r>
              <a:rPr lang="en-US" dirty="0"/>
              <a:t>-sim and </a:t>
            </a:r>
            <a:r>
              <a:rPr lang="en-US" dirty="0" err="1"/>
              <a:t>ios</a:t>
            </a:r>
            <a:r>
              <a:rPr lang="en-US" dirty="0"/>
              <a:t>-deploy are utilities that deploy apps to the iOS simulator and iOS devices during development. They can be installed globally with </a:t>
            </a:r>
            <a:r>
              <a:rPr lang="en-US" dirty="0" err="1"/>
              <a:t>npm</a:t>
            </a:r>
            <a:r>
              <a:rPr lang="en-US" dirty="0"/>
              <a:t>.</a:t>
            </a:r>
          </a:p>
          <a:p>
            <a:endParaRPr lang="en-US" dirty="0"/>
          </a:p>
          <a:p>
            <a:pPr lvl="1"/>
            <a:r>
              <a:rPr lang="en-US" dirty="0" err="1"/>
              <a:t>npm</a:t>
            </a:r>
            <a:r>
              <a:rPr lang="en-US" dirty="0"/>
              <a:t> install -g </a:t>
            </a:r>
            <a:r>
              <a:rPr lang="en-US" dirty="0" err="1"/>
              <a:t>ios</a:t>
            </a:r>
            <a:r>
              <a:rPr lang="en-US" dirty="0"/>
              <a:t>-sim</a:t>
            </a:r>
          </a:p>
          <a:p>
            <a:pPr lvl="1"/>
            <a:endParaRPr lang="en-US" dirty="0"/>
          </a:p>
          <a:p>
            <a:pPr lvl="1"/>
            <a:r>
              <a:rPr lang="en-US" dirty="0"/>
              <a:t>brew install </a:t>
            </a:r>
            <a:r>
              <a:rPr lang="en-US" dirty="0" err="1"/>
              <a:t>ios</a:t>
            </a:r>
            <a:r>
              <a:rPr lang="en-US" dirty="0"/>
              <a:t>-deploy</a:t>
            </a:r>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19</a:t>
            </a:fld>
            <a:endParaRPr lang="en-US" dirty="0"/>
          </a:p>
        </p:txBody>
      </p:sp>
    </p:spTree>
    <p:extLst>
      <p:ext uri="{BB962C8B-B14F-4D97-AF65-F5344CB8AC3E}">
        <p14:creationId xmlns:p14="http://schemas.microsoft.com/office/powerpoint/2010/main" val="2331790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a:t>
            </a:r>
            <a:endParaRPr lang="en-US" dirty="0"/>
          </a:p>
        </p:txBody>
      </p:sp>
      <p:sp>
        <p:nvSpPr>
          <p:cNvPr id="3" name="Content Placeholder 2"/>
          <p:cNvSpPr>
            <a:spLocks noGrp="1"/>
          </p:cNvSpPr>
          <p:nvPr>
            <p:ph idx="1"/>
          </p:nvPr>
        </p:nvSpPr>
        <p:spPr/>
        <p:txBody>
          <a:bodyPr/>
          <a:lstStyle/>
          <a:p>
            <a:r>
              <a:rPr lang="en-US" dirty="0" smtClean="0">
                <a:hlinkClick r:id="rId2"/>
              </a:rPr>
              <a:t>Install </a:t>
            </a:r>
            <a:r>
              <a:rPr lang="en-US" dirty="0">
                <a:hlinkClick r:id="rId2"/>
              </a:rPr>
              <a:t>the Ionic CLI</a:t>
            </a:r>
            <a:endParaRPr lang="en-US" dirty="0"/>
          </a:p>
          <a:p>
            <a:r>
              <a:rPr lang="en-US" dirty="0">
                <a:hlinkClick r:id="rId3"/>
              </a:rPr>
              <a:t>Start an App</a:t>
            </a:r>
            <a:endParaRPr lang="en-US" dirty="0"/>
          </a:p>
          <a:p>
            <a:r>
              <a:rPr lang="en-US" dirty="0">
                <a:hlinkClick r:id="rId4"/>
              </a:rPr>
              <a:t>Run the App</a:t>
            </a:r>
            <a:endParaRPr lang="en-US" dirty="0"/>
          </a:p>
          <a:p>
            <a:r>
              <a:rPr lang="en-US" dirty="0"/>
              <a:t>Ionic apps are created and developed primarily through the Ionic </a:t>
            </a:r>
            <a:r>
              <a:rPr lang="en-US" dirty="0">
                <a:hlinkClick r:id="rId5"/>
              </a:rPr>
              <a:t>command-line</a:t>
            </a:r>
            <a:r>
              <a:rPr lang="en-US" dirty="0"/>
              <a:t> utility. The Ionic CLI is the preferred method of installation, as it offers a wide range of dev tools and help options along the way. It is also the main tool through which to run the app and connect it to other services, such as Ionic </a:t>
            </a:r>
            <a:r>
              <a:rPr lang="en-US" dirty="0" err="1"/>
              <a:t>Appflow</a:t>
            </a:r>
            <a:r>
              <a:rPr lang="en-US" dirty="0"/>
              <a:t>.</a:t>
            </a:r>
            <a:endParaRPr lang="en-US" dirty="0" smtClean="0"/>
          </a:p>
          <a:p>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2</a:t>
            </a:fld>
            <a:endParaRPr lang="en-US" dirty="0"/>
          </a:p>
        </p:txBody>
      </p:sp>
    </p:spTree>
    <p:extLst>
      <p:ext uri="{BB962C8B-B14F-4D97-AF65-F5344CB8AC3E}">
        <p14:creationId xmlns:p14="http://schemas.microsoft.com/office/powerpoint/2010/main" val="1800185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Android Setup</a:t>
            </a:r>
            <a:br>
              <a:rPr lang="en-US" b="1" dirty="0"/>
            </a:br>
            <a:endParaRPr lang="en-US" dirty="0"/>
          </a:p>
        </p:txBody>
      </p:sp>
      <p:sp>
        <p:nvSpPr>
          <p:cNvPr id="3" name="Content Placeholder 2"/>
          <p:cNvSpPr>
            <a:spLocks noGrp="1"/>
          </p:cNvSpPr>
          <p:nvPr>
            <p:ph idx="1"/>
          </p:nvPr>
        </p:nvSpPr>
        <p:spPr/>
        <p:txBody>
          <a:bodyPr/>
          <a:lstStyle/>
          <a:p>
            <a:r>
              <a:rPr lang="en-US" dirty="0" smtClean="0"/>
              <a:t>Contents</a:t>
            </a:r>
            <a:endParaRPr lang="en-US" dirty="0"/>
          </a:p>
          <a:p>
            <a:pPr lvl="1"/>
            <a:r>
              <a:rPr lang="en-US" dirty="0"/>
              <a:t>    Android Studio</a:t>
            </a:r>
          </a:p>
          <a:p>
            <a:pPr lvl="1"/>
            <a:r>
              <a:rPr lang="en-US" dirty="0"/>
              <a:t>    Cordova </a:t>
            </a:r>
            <a:r>
              <a:rPr lang="en-US" dirty="0" smtClean="0"/>
              <a:t>Setup</a:t>
            </a:r>
            <a:endParaRPr lang="en-US" dirty="0"/>
          </a:p>
          <a:p>
            <a:r>
              <a:rPr lang="en-US" dirty="0"/>
              <a:t>To target the Android platform, some additional environment setup is required. Android apps can be created on Windows, </a:t>
            </a:r>
            <a:r>
              <a:rPr lang="en-US" dirty="0" err="1"/>
              <a:t>macOS</a:t>
            </a:r>
            <a:r>
              <a:rPr lang="en-US" dirty="0"/>
              <a:t>, and Linux.</a:t>
            </a:r>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20</a:t>
            </a:fld>
            <a:endParaRPr lang="en-US" dirty="0"/>
          </a:p>
        </p:txBody>
      </p:sp>
    </p:spTree>
    <p:extLst>
      <p:ext uri="{BB962C8B-B14F-4D97-AF65-F5344CB8AC3E}">
        <p14:creationId xmlns:p14="http://schemas.microsoft.com/office/powerpoint/2010/main" val="3526664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hlinkClick r:id="rId2"/>
              </a:rPr>
              <a:t>Android Studio</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Android Studio is the IDE for creating native Android apps. It includes the Android SDK, which will need to be configured for use in the command line</a:t>
            </a:r>
            <a:r>
              <a:rPr lang="en-US" dirty="0" smtClean="0"/>
              <a:t>.</a:t>
            </a:r>
            <a:endParaRPr lang="en-US" dirty="0"/>
          </a:p>
          <a:p>
            <a:r>
              <a:rPr lang="en-US" dirty="0"/>
              <a:t>Android Studio is also used to create Android virtual devices, which are required for the Android emulator. Ionic apps can also be launched to a device</a:t>
            </a:r>
            <a:r>
              <a:rPr lang="en-US" dirty="0" smtClean="0"/>
              <a:t>.</a:t>
            </a:r>
            <a:endParaRPr lang="en-US" dirty="0"/>
          </a:p>
          <a:p>
            <a:r>
              <a:rPr lang="en-US" dirty="0"/>
              <a:t>    We don't recommend using Android Studio for developing Ionic apps. Instead, it should only really be used to build and run your apps for the native Android platform and to manage the Android SDK and virtual devices.</a:t>
            </a:r>
          </a:p>
          <a:p>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21</a:t>
            </a:fld>
            <a:endParaRPr lang="en-US" dirty="0"/>
          </a:p>
        </p:txBody>
      </p:sp>
    </p:spTree>
    <p:extLst>
      <p:ext uri="{BB962C8B-B14F-4D97-AF65-F5344CB8AC3E}">
        <p14:creationId xmlns:p14="http://schemas.microsoft.com/office/powerpoint/2010/main" val="29349130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hlinkClick r:id="rId2"/>
              </a:rPr>
              <a:t>Installing the Android SDK</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Once installed, open Android Studio. The IDE should detect that the Android SDK needs to be installed. In the </a:t>
            </a:r>
            <a:r>
              <a:rPr lang="en-US" b="1" dirty="0"/>
              <a:t>SDK Components Setup</a:t>
            </a:r>
            <a:r>
              <a:rPr lang="en-US" dirty="0"/>
              <a:t> screen, finish installing the SDK. Keep note of the </a:t>
            </a:r>
            <a:r>
              <a:rPr lang="en-US" b="1" dirty="0"/>
              <a:t>Android SDK Location</a:t>
            </a:r>
            <a:r>
              <a:rPr lang="en-US" dirty="0"/>
              <a:t>.</a:t>
            </a:r>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22</a:t>
            </a:fld>
            <a:endParaRPr lang="en-US" dirty="0"/>
          </a:p>
        </p:txBody>
      </p:sp>
      <p:pic>
        <p:nvPicPr>
          <p:cNvPr id="6" name="Picture 5"/>
          <p:cNvPicPr>
            <a:picLocks noChangeAspect="1"/>
          </p:cNvPicPr>
          <p:nvPr/>
        </p:nvPicPr>
        <p:blipFill rotWithShape="1">
          <a:blip r:embed="rId3"/>
          <a:srcRect l="34135" t="25325" r="12624" b="3746"/>
          <a:stretch/>
        </p:blipFill>
        <p:spPr>
          <a:xfrm>
            <a:off x="2507673" y="2750820"/>
            <a:ext cx="5472545" cy="3885507"/>
          </a:xfrm>
          <a:prstGeom prst="rect">
            <a:avLst/>
          </a:prstGeom>
        </p:spPr>
      </p:pic>
    </p:spTree>
    <p:extLst>
      <p:ext uri="{BB962C8B-B14F-4D97-AF65-F5344CB8AC3E}">
        <p14:creationId xmlns:p14="http://schemas.microsoft.com/office/powerpoint/2010/main" val="31615891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23</a:t>
            </a:fld>
            <a:endParaRPr lang="en-US" dirty="0"/>
          </a:p>
        </p:txBody>
      </p:sp>
      <p:sp>
        <p:nvSpPr>
          <p:cNvPr id="6" name="Rectangle 5"/>
          <p:cNvSpPr/>
          <p:nvPr/>
        </p:nvSpPr>
        <p:spPr>
          <a:xfrm>
            <a:off x="114979" y="13648"/>
            <a:ext cx="8717745" cy="1211934"/>
          </a:xfrm>
          <a:prstGeom prst="rect">
            <a:avLst/>
          </a:prstGeom>
        </p:spPr>
        <p:txBody>
          <a:bodyPr wrap="square">
            <a:spAutoFit/>
          </a:bodyPr>
          <a:lstStyle/>
          <a:p>
            <a:r>
              <a:rPr lang="en-US" dirty="0"/>
              <a:t>By default, the latest stable SDK Platform is installed, which includes a collection of packages required to target that version of Android.</a:t>
            </a:r>
          </a:p>
          <a:p>
            <a:r>
              <a:rPr lang="en-US" dirty="0"/>
              <a:t>To install system images and other minor SDK platform packages, you may need to ensure </a:t>
            </a:r>
            <a:r>
              <a:rPr lang="en-US" b="1" dirty="0"/>
              <a:t>Show Package Details</a:t>
            </a:r>
            <a:r>
              <a:rPr lang="en-US" dirty="0"/>
              <a:t> is checked at the bottom of the SDK Manager. </a:t>
            </a:r>
          </a:p>
        </p:txBody>
      </p:sp>
      <p:pic>
        <p:nvPicPr>
          <p:cNvPr id="7" name="Picture 6"/>
          <p:cNvPicPr>
            <a:picLocks noChangeAspect="1"/>
          </p:cNvPicPr>
          <p:nvPr/>
        </p:nvPicPr>
        <p:blipFill rotWithShape="1">
          <a:blip r:embed="rId2"/>
          <a:srcRect l="33099" t="18764" r="12088" b="13642"/>
          <a:stretch/>
        </p:blipFill>
        <p:spPr>
          <a:xfrm>
            <a:off x="903467" y="1324375"/>
            <a:ext cx="7705937" cy="5064382"/>
          </a:xfrm>
          <a:prstGeom prst="rect">
            <a:avLst/>
          </a:prstGeom>
        </p:spPr>
      </p:pic>
      <p:sp>
        <p:nvSpPr>
          <p:cNvPr id="8" name="Rectangle 7"/>
          <p:cNvSpPr/>
          <p:nvPr/>
        </p:nvSpPr>
        <p:spPr>
          <a:xfrm>
            <a:off x="4552217" y="1571640"/>
            <a:ext cx="4572000" cy="1477328"/>
          </a:xfrm>
          <a:prstGeom prst="rect">
            <a:avLst/>
          </a:prstGeom>
        </p:spPr>
        <p:txBody>
          <a:bodyPr>
            <a:spAutoFit/>
          </a:bodyPr>
          <a:lstStyle/>
          <a:p>
            <a:r>
              <a:rPr lang="en-US" dirty="0">
                <a:solidFill>
                  <a:srgbClr val="FF0000"/>
                </a:solidFill>
              </a:rPr>
              <a:t>For future reference, the Android SDK can be managed with Android Studio in the </a:t>
            </a:r>
            <a:r>
              <a:rPr lang="en-US" b="1" dirty="0">
                <a:solidFill>
                  <a:srgbClr val="FF0000"/>
                </a:solidFill>
              </a:rPr>
              <a:t>Configure</a:t>
            </a:r>
            <a:r>
              <a:rPr lang="en-US" dirty="0">
                <a:solidFill>
                  <a:srgbClr val="FF0000"/>
                </a:solidFill>
              </a:rPr>
              <a:t> » </a:t>
            </a:r>
            <a:r>
              <a:rPr lang="en-US" b="1" dirty="0">
                <a:solidFill>
                  <a:srgbClr val="FF0000"/>
                </a:solidFill>
              </a:rPr>
              <a:t>SDK Manager</a:t>
            </a:r>
            <a:r>
              <a:rPr lang="en-US" dirty="0">
                <a:solidFill>
                  <a:srgbClr val="FF0000"/>
                </a:solidFill>
              </a:rPr>
              <a:t> menu of the Android Studio welcome screen or </a:t>
            </a:r>
            <a:r>
              <a:rPr lang="en-US" b="1" dirty="0">
                <a:solidFill>
                  <a:srgbClr val="FF0000"/>
                </a:solidFill>
              </a:rPr>
              <a:t>Tools</a:t>
            </a:r>
            <a:r>
              <a:rPr lang="en-US" dirty="0">
                <a:solidFill>
                  <a:srgbClr val="FF0000"/>
                </a:solidFill>
              </a:rPr>
              <a:t> » </a:t>
            </a:r>
            <a:r>
              <a:rPr lang="en-US" b="1" dirty="0">
                <a:solidFill>
                  <a:srgbClr val="FF0000"/>
                </a:solidFill>
              </a:rPr>
              <a:t>SDK Manager</a:t>
            </a:r>
            <a:r>
              <a:rPr lang="en-US" dirty="0">
                <a:solidFill>
                  <a:srgbClr val="FF0000"/>
                </a:solidFill>
              </a:rPr>
              <a:t> inside Android projects.</a:t>
            </a:r>
          </a:p>
        </p:txBody>
      </p:sp>
    </p:spTree>
    <p:extLst>
      <p:ext uri="{BB962C8B-B14F-4D97-AF65-F5344CB8AC3E}">
        <p14:creationId xmlns:p14="http://schemas.microsoft.com/office/powerpoint/2010/main" val="24868256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24</a:t>
            </a:fld>
            <a:endParaRPr lang="en-US" dirty="0"/>
          </a:p>
        </p:txBody>
      </p:sp>
    </p:spTree>
    <p:extLst>
      <p:ext uri="{BB962C8B-B14F-4D97-AF65-F5344CB8AC3E}">
        <p14:creationId xmlns:p14="http://schemas.microsoft.com/office/powerpoint/2010/main" val="3213631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25</a:t>
            </a:fld>
            <a:endParaRPr lang="en-US" dirty="0"/>
          </a:p>
        </p:txBody>
      </p:sp>
    </p:spTree>
    <p:extLst>
      <p:ext uri="{BB962C8B-B14F-4D97-AF65-F5344CB8AC3E}">
        <p14:creationId xmlns:p14="http://schemas.microsoft.com/office/powerpoint/2010/main" val="8277094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3868" y="2636876"/>
            <a:ext cx="3612110" cy="1143000"/>
          </a:xfrm>
        </p:spPr>
        <p:txBody>
          <a:bodyPr/>
          <a:lstStyle/>
          <a:p>
            <a:r>
              <a:rPr lang="en-US" dirty="0" smtClean="0"/>
              <a:t>Question???</a:t>
            </a:r>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26</a:t>
            </a:fld>
            <a:endParaRPr lang="en-US" dirty="0"/>
          </a:p>
        </p:txBody>
      </p:sp>
    </p:spTree>
    <p:extLst>
      <p:ext uri="{BB962C8B-B14F-4D97-AF65-F5344CB8AC3E}">
        <p14:creationId xmlns:p14="http://schemas.microsoft.com/office/powerpoint/2010/main" val="4133138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linkClick r:id="rId2"/>
              </a:rPr>
              <a:t>Install the Ionic CLI</a:t>
            </a:r>
            <a:endParaRPr lang="en-US" dirty="0"/>
          </a:p>
        </p:txBody>
      </p:sp>
      <p:sp>
        <p:nvSpPr>
          <p:cNvPr id="3" name="Content Placeholder 2"/>
          <p:cNvSpPr>
            <a:spLocks noGrp="1"/>
          </p:cNvSpPr>
          <p:nvPr>
            <p:ph idx="1"/>
          </p:nvPr>
        </p:nvSpPr>
        <p:spPr/>
        <p:txBody>
          <a:bodyPr/>
          <a:lstStyle/>
          <a:p>
            <a:r>
              <a:rPr lang="en-US" dirty="0" smtClean="0"/>
              <a:t>Before </a:t>
            </a:r>
            <a:r>
              <a:rPr lang="en-US" dirty="0"/>
              <a:t>proceeding, make sure your computer has </a:t>
            </a:r>
            <a:r>
              <a:rPr lang="en-US" dirty="0">
                <a:hlinkClick r:id="rId3"/>
              </a:rPr>
              <a:t>Node.js</a:t>
            </a:r>
            <a:r>
              <a:rPr lang="en-US" dirty="0"/>
              <a:t> installed. See </a:t>
            </a:r>
            <a:r>
              <a:rPr lang="en-US" dirty="0">
                <a:hlinkClick r:id="rId4"/>
              </a:rPr>
              <a:t>these instructions</a:t>
            </a:r>
            <a:r>
              <a:rPr lang="en-US" dirty="0"/>
              <a:t> to set up an environment for Ionic.</a:t>
            </a:r>
          </a:p>
          <a:p>
            <a:r>
              <a:rPr lang="en-US" dirty="0"/>
              <a:t>Install the Ionic CLI with </a:t>
            </a:r>
            <a:r>
              <a:rPr lang="en-US" dirty="0" err="1"/>
              <a:t>npm</a:t>
            </a:r>
            <a:r>
              <a:rPr lang="en-US" dirty="0" smtClean="0"/>
              <a:t>:</a:t>
            </a:r>
          </a:p>
          <a:p>
            <a:endParaRPr lang="en-US" dirty="0"/>
          </a:p>
          <a:p>
            <a:endParaRPr lang="en-US" dirty="0" smtClean="0"/>
          </a:p>
          <a:p>
            <a:r>
              <a:rPr lang="en-US" dirty="0"/>
              <a:t>If there was a previous installation of the Ionic CLI, it will need to be uninstalled due to a change in package name.</a:t>
            </a:r>
            <a:endParaRPr lang="en-US" dirty="0" smtClean="0"/>
          </a:p>
          <a:p>
            <a:pPr lvl="1"/>
            <a:endParaRPr lang="en-US" dirty="0"/>
          </a:p>
          <a:p>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3</a:t>
            </a:fld>
            <a:endParaRPr lang="en-US" dirty="0"/>
          </a:p>
        </p:txBody>
      </p:sp>
      <p:sp>
        <p:nvSpPr>
          <p:cNvPr id="6" name="Rectangle 1"/>
          <p:cNvSpPr>
            <a:spLocks noChangeArrowheads="1"/>
          </p:cNvSpPr>
          <p:nvPr/>
        </p:nvSpPr>
        <p:spPr bwMode="auto">
          <a:xfrm>
            <a:off x="1011381" y="2988420"/>
            <a:ext cx="3472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Unicode MS"/>
              </a:rPr>
              <a:t>npm install -g @ionic/cli</a:t>
            </a:r>
            <a:r>
              <a:rPr kumimoji="0" lang="en-US" altLang="en-US" b="0" i="0" u="none" strike="noStrike" cap="none" normalizeH="0" baseline="0" smtClean="0">
                <a:ln>
                  <a:noFill/>
                </a:ln>
                <a:solidFill>
                  <a:schemeClr val="tx1"/>
                </a:solidFill>
                <a:effectLst/>
              </a:rPr>
              <a:t> </a:t>
            </a:r>
            <a:endParaRPr kumimoji="0" lang="en-US" altLang="en-US" sz="4800" b="0" i="0" u="none" strike="noStrike" cap="none" normalizeH="0" baseline="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1094508" y="4791194"/>
            <a:ext cx="54024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Unicode MS"/>
              </a:rPr>
              <a:t>npm uninstall -g ionic npm install -g @ionic/cli</a:t>
            </a:r>
            <a:r>
              <a:rPr kumimoji="0" lang="en-US" altLang="en-US" sz="1600" b="0" i="0" u="none" strike="noStrike" cap="none" normalizeH="0" baseline="0" smtClean="0">
                <a:ln>
                  <a:noFill/>
                </a:ln>
                <a:solidFill>
                  <a:schemeClr val="tx1"/>
                </a:solidFill>
                <a:effectLst/>
              </a:rPr>
              <a:t> </a:t>
            </a:r>
            <a:endParaRPr kumimoji="0" lang="en-US" altLang="en-US" sz="4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6515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hlinkClick r:id="rId2"/>
              </a:rPr>
              <a:t>Start an </a:t>
            </a:r>
            <a:r>
              <a:rPr lang="en-US" b="1" dirty="0" smtClean="0">
                <a:hlinkClick r:id="rId2"/>
              </a:rPr>
              <a:t>App</a:t>
            </a:r>
            <a:endParaRPr lang="en-US" dirty="0"/>
          </a:p>
        </p:txBody>
      </p:sp>
      <p:sp>
        <p:nvSpPr>
          <p:cNvPr id="3" name="Content Placeholder 2"/>
          <p:cNvSpPr>
            <a:spLocks noGrp="1"/>
          </p:cNvSpPr>
          <p:nvPr>
            <p:ph idx="1"/>
          </p:nvPr>
        </p:nvSpPr>
        <p:spPr/>
        <p:txBody>
          <a:bodyPr/>
          <a:lstStyle/>
          <a:p>
            <a:r>
              <a:rPr lang="en-US" dirty="0"/>
              <a:t>Create an Ionic app using one of the pre-made app templates, or a </a:t>
            </a:r>
            <a:r>
              <a:rPr lang="en-US" b="1" dirty="0"/>
              <a:t>blank</a:t>
            </a:r>
            <a:r>
              <a:rPr lang="en-US" dirty="0"/>
              <a:t> one to </a:t>
            </a:r>
            <a:r>
              <a:rPr lang="en-US" b="1" dirty="0"/>
              <a:t>start</a:t>
            </a:r>
            <a:r>
              <a:rPr lang="en-US" dirty="0"/>
              <a:t> fresh. The three most common starters are the blank starter, tabs starter, and </a:t>
            </a:r>
            <a:r>
              <a:rPr lang="en-US" b="1" dirty="0" err="1"/>
              <a:t>sidemenu</a:t>
            </a:r>
            <a:r>
              <a:rPr lang="en-US" dirty="0"/>
              <a:t> starter. Get started with the ionic start command</a:t>
            </a:r>
            <a:r>
              <a:rPr lang="en-US" dirty="0" smtClean="0"/>
              <a:t>:</a:t>
            </a:r>
          </a:p>
          <a:p>
            <a:pPr lvl="1"/>
            <a:r>
              <a:rPr lang="en-US" b="1" dirty="0"/>
              <a:t>ionic start </a:t>
            </a:r>
            <a:r>
              <a:rPr lang="en-US" b="1" dirty="0" err="1"/>
              <a:t>myApp</a:t>
            </a:r>
            <a:r>
              <a:rPr lang="en-US" b="1" dirty="0"/>
              <a:t> </a:t>
            </a:r>
            <a:r>
              <a:rPr lang="en-US" b="1" dirty="0" smtClean="0"/>
              <a:t>tabs</a:t>
            </a:r>
          </a:p>
          <a:p>
            <a:endParaRPr lang="en-US" b="1"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4</a:t>
            </a:fld>
            <a:endParaRPr lang="en-US" dirty="0"/>
          </a:p>
        </p:txBody>
      </p:sp>
      <p:pic>
        <p:nvPicPr>
          <p:cNvPr id="6" name="Picture 5"/>
          <p:cNvPicPr>
            <a:picLocks noChangeAspect="1"/>
          </p:cNvPicPr>
          <p:nvPr/>
        </p:nvPicPr>
        <p:blipFill rotWithShape="1">
          <a:blip r:embed="rId3"/>
          <a:srcRect l="30407" t="39311" r="14010" b="20930"/>
          <a:stretch/>
        </p:blipFill>
        <p:spPr>
          <a:xfrm>
            <a:off x="518927" y="3560618"/>
            <a:ext cx="7677682" cy="2926932"/>
          </a:xfrm>
          <a:prstGeom prst="rect">
            <a:avLst/>
          </a:prstGeom>
        </p:spPr>
      </p:pic>
    </p:spTree>
    <p:extLst>
      <p:ext uri="{BB962C8B-B14F-4D97-AF65-F5344CB8AC3E}">
        <p14:creationId xmlns:p14="http://schemas.microsoft.com/office/powerpoint/2010/main" val="764499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hlinkClick r:id="rId2"/>
              </a:rPr>
              <a:t>Run the </a:t>
            </a:r>
            <a:r>
              <a:rPr lang="en-US" b="1" dirty="0" smtClean="0">
                <a:hlinkClick r:id="rId2"/>
              </a:rPr>
              <a:t>App</a:t>
            </a:r>
            <a:endParaRPr lang="en-US" dirty="0"/>
          </a:p>
        </p:txBody>
      </p:sp>
      <p:sp>
        <p:nvSpPr>
          <p:cNvPr id="3" name="Content Placeholder 2"/>
          <p:cNvSpPr>
            <a:spLocks noGrp="1"/>
          </p:cNvSpPr>
          <p:nvPr>
            <p:ph idx="1"/>
          </p:nvPr>
        </p:nvSpPr>
        <p:spPr/>
        <p:txBody>
          <a:bodyPr/>
          <a:lstStyle/>
          <a:p>
            <a:r>
              <a:rPr lang="en-US" dirty="0"/>
              <a:t>The majority of Ionic app development can be spent right in the browser using the ionic serve command</a:t>
            </a:r>
            <a:r>
              <a:rPr lang="en-US" dirty="0" smtClean="0"/>
              <a:t>:</a:t>
            </a:r>
          </a:p>
          <a:p>
            <a:pPr lvl="1"/>
            <a:r>
              <a:rPr lang="en-US" b="1" dirty="0"/>
              <a:t>cd </a:t>
            </a:r>
            <a:r>
              <a:rPr lang="en-US" b="1" dirty="0" err="1"/>
              <a:t>myApp</a:t>
            </a:r>
            <a:endParaRPr lang="en-US" b="1" dirty="0"/>
          </a:p>
          <a:p>
            <a:pPr lvl="1"/>
            <a:r>
              <a:rPr lang="en-US" b="1" dirty="0" smtClean="0"/>
              <a:t>ionic serve</a:t>
            </a:r>
          </a:p>
          <a:p>
            <a:endParaRPr lang="en-US" b="1"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5</a:t>
            </a:fld>
            <a:endParaRPr lang="en-US" dirty="0"/>
          </a:p>
        </p:txBody>
      </p:sp>
    </p:spTree>
    <p:extLst>
      <p:ext uri="{BB962C8B-B14F-4D97-AF65-F5344CB8AC3E}">
        <p14:creationId xmlns:p14="http://schemas.microsoft.com/office/powerpoint/2010/main" val="2506878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Ionic </a:t>
            </a:r>
            <a:r>
              <a:rPr lang="en-US" b="1" dirty="0" smtClean="0"/>
              <a:t>Packages</a:t>
            </a:r>
            <a:endParaRPr lang="en-US" dirty="0"/>
          </a:p>
        </p:txBody>
      </p:sp>
      <p:sp>
        <p:nvSpPr>
          <p:cNvPr id="3" name="Content Placeholder 2"/>
          <p:cNvSpPr>
            <a:spLocks noGrp="1"/>
          </p:cNvSpPr>
          <p:nvPr>
            <p:ph idx="1"/>
          </p:nvPr>
        </p:nvSpPr>
        <p:spPr/>
        <p:txBody>
          <a:bodyPr/>
          <a:lstStyle/>
          <a:p>
            <a:r>
              <a:rPr lang="en-US" b="1" dirty="0" smtClean="0"/>
              <a:t>Contents</a:t>
            </a:r>
          </a:p>
          <a:p>
            <a:pPr lvl="1"/>
            <a:r>
              <a:rPr lang="en-US" dirty="0" smtClean="0">
                <a:hlinkClick r:id="rId2"/>
              </a:rPr>
              <a:t>Ionic </a:t>
            </a:r>
            <a:r>
              <a:rPr lang="en-US" dirty="0">
                <a:hlinkClick r:id="rId2"/>
              </a:rPr>
              <a:t>Framework CDN</a:t>
            </a:r>
            <a:endParaRPr lang="en-US" dirty="0"/>
          </a:p>
          <a:p>
            <a:pPr lvl="1"/>
            <a:r>
              <a:rPr lang="en-US" dirty="0">
                <a:hlinkClick r:id="rId3"/>
              </a:rPr>
              <a:t>Ionic + Angular</a:t>
            </a:r>
            <a:endParaRPr lang="en-US" dirty="0"/>
          </a:p>
          <a:p>
            <a:pPr lvl="1"/>
            <a:r>
              <a:rPr lang="en-US" dirty="0">
                <a:hlinkClick r:id="rId4"/>
              </a:rPr>
              <a:t>Ionic + React</a:t>
            </a:r>
            <a:endParaRPr lang="en-US" dirty="0"/>
          </a:p>
          <a:p>
            <a:pPr lvl="1"/>
            <a:r>
              <a:rPr lang="en-US" dirty="0" err="1">
                <a:hlinkClick r:id="rId5"/>
              </a:rPr>
              <a:t>Ionicons</a:t>
            </a:r>
            <a:r>
              <a:rPr lang="en-US" dirty="0">
                <a:hlinkClick r:id="rId5"/>
              </a:rPr>
              <a:t> CDN</a:t>
            </a:r>
            <a:endParaRPr lang="en-US" dirty="0"/>
          </a:p>
          <a:p>
            <a:r>
              <a:rPr lang="en-US" dirty="0"/>
              <a:t>Ionic provides different packages that can be used to quickly get started using Ionic Framework or </a:t>
            </a:r>
            <a:r>
              <a:rPr lang="en-US" dirty="0" err="1"/>
              <a:t>Ionicons</a:t>
            </a:r>
            <a:r>
              <a:rPr lang="en-US" dirty="0"/>
              <a:t> in a test environment, Angular, any other framework, or none at all.</a:t>
            </a:r>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6</a:t>
            </a:fld>
            <a:endParaRPr lang="en-US" dirty="0"/>
          </a:p>
        </p:txBody>
      </p:sp>
    </p:spTree>
    <p:extLst>
      <p:ext uri="{BB962C8B-B14F-4D97-AF65-F5344CB8AC3E}">
        <p14:creationId xmlns:p14="http://schemas.microsoft.com/office/powerpoint/2010/main" val="2935474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hlinkClick r:id="rId2"/>
              </a:rPr>
              <a:t>Ionic Framework CDN</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Ionic Framework can be included from a CDN for quick testing in a </a:t>
            </a:r>
            <a:r>
              <a:rPr lang="en-US" dirty="0" err="1"/>
              <a:t>Plunker</a:t>
            </a:r>
            <a:r>
              <a:rPr lang="en-US" dirty="0"/>
              <a:t>, </a:t>
            </a:r>
            <a:r>
              <a:rPr lang="en-US" dirty="0" err="1"/>
              <a:t>Codepen</a:t>
            </a:r>
            <a:r>
              <a:rPr lang="en-US" dirty="0"/>
              <a:t>, or any other online code editor!</a:t>
            </a:r>
          </a:p>
          <a:p>
            <a:endParaRPr lang="en-US" dirty="0"/>
          </a:p>
          <a:p>
            <a:r>
              <a:rPr lang="en-US" dirty="0"/>
              <a:t>It's recommended to use </a:t>
            </a:r>
            <a:r>
              <a:rPr lang="en-US" dirty="0" err="1"/>
              <a:t>jsdelivr</a:t>
            </a:r>
            <a:r>
              <a:rPr lang="en-US" dirty="0"/>
              <a:t> to access the Framework from a CDN. To get the latest version, add the following inside the &lt;head&gt; element in an HTML file, or where external assets are included in the online code editor</a:t>
            </a:r>
            <a:r>
              <a:rPr lang="en-US" dirty="0" smtClean="0"/>
              <a:t>:</a:t>
            </a:r>
          </a:p>
          <a:p>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7</a:t>
            </a:fld>
            <a:endParaRPr lang="en-US" dirty="0"/>
          </a:p>
        </p:txBody>
      </p:sp>
      <p:sp>
        <p:nvSpPr>
          <p:cNvPr id="8" name="Rectangle 7"/>
          <p:cNvSpPr/>
          <p:nvPr/>
        </p:nvSpPr>
        <p:spPr>
          <a:xfrm>
            <a:off x="404824" y="4444128"/>
            <a:ext cx="8281975" cy="1754326"/>
          </a:xfrm>
          <a:prstGeom prst="rect">
            <a:avLst/>
          </a:prstGeom>
          <a:ln>
            <a:solidFill>
              <a:schemeClr val="accent1"/>
            </a:solidFill>
          </a:ln>
        </p:spPr>
        <p:txBody>
          <a:bodyPr wrap="square">
            <a:spAutoFit/>
          </a:bodyPr>
          <a:lstStyle/>
          <a:p>
            <a:r>
              <a:rPr lang="en-US" dirty="0"/>
              <a:t>&lt;script type="module" </a:t>
            </a:r>
            <a:r>
              <a:rPr lang="en-US" dirty="0" err="1"/>
              <a:t>src</a:t>
            </a:r>
            <a:r>
              <a:rPr lang="en-US" dirty="0"/>
              <a:t>="https://cdn.jsdelivr.net/</a:t>
            </a:r>
            <a:r>
              <a:rPr lang="en-US" dirty="0" err="1"/>
              <a:t>npm</a:t>
            </a:r>
            <a:r>
              <a:rPr lang="en-US" dirty="0"/>
              <a:t>/@ionic/core/</a:t>
            </a:r>
            <a:r>
              <a:rPr lang="en-US" dirty="0" err="1"/>
              <a:t>dist</a:t>
            </a:r>
            <a:r>
              <a:rPr lang="en-US" dirty="0"/>
              <a:t>/ionic/ionic.esm.js"&gt;&lt;/script&gt;</a:t>
            </a:r>
          </a:p>
          <a:p>
            <a:r>
              <a:rPr lang="en-US" dirty="0"/>
              <a:t>&lt;script </a:t>
            </a:r>
            <a:r>
              <a:rPr lang="en-US" dirty="0" err="1"/>
              <a:t>nomodule</a:t>
            </a:r>
            <a:r>
              <a:rPr lang="en-US" dirty="0"/>
              <a:t> </a:t>
            </a:r>
            <a:r>
              <a:rPr lang="en-US" dirty="0" err="1"/>
              <a:t>src</a:t>
            </a:r>
            <a:r>
              <a:rPr lang="en-US" dirty="0"/>
              <a:t>="https://cdn.jsdelivr.net/</a:t>
            </a:r>
            <a:r>
              <a:rPr lang="en-US" dirty="0" err="1"/>
              <a:t>npm</a:t>
            </a:r>
            <a:r>
              <a:rPr lang="en-US" dirty="0"/>
              <a:t>/@ionic/core/</a:t>
            </a:r>
            <a:r>
              <a:rPr lang="en-US" dirty="0" err="1"/>
              <a:t>dist</a:t>
            </a:r>
            <a:r>
              <a:rPr lang="en-US" dirty="0"/>
              <a:t>/ionic/ionic.js"&gt;&lt;/script&gt;</a:t>
            </a:r>
          </a:p>
          <a:p>
            <a:r>
              <a:rPr lang="en-US" dirty="0"/>
              <a:t>&lt;link </a:t>
            </a:r>
            <a:r>
              <a:rPr lang="en-US" dirty="0" err="1"/>
              <a:t>rel</a:t>
            </a:r>
            <a:r>
              <a:rPr lang="en-US" dirty="0"/>
              <a:t>="stylesheet" </a:t>
            </a:r>
            <a:r>
              <a:rPr lang="en-US" dirty="0" err="1"/>
              <a:t>href</a:t>
            </a:r>
            <a:r>
              <a:rPr lang="en-US" dirty="0"/>
              <a:t>="https://cdn.jsdelivr.net/</a:t>
            </a:r>
            <a:r>
              <a:rPr lang="en-US" dirty="0" err="1"/>
              <a:t>npm</a:t>
            </a:r>
            <a:r>
              <a:rPr lang="en-US" dirty="0"/>
              <a:t>/@ionic/core/</a:t>
            </a:r>
            <a:r>
              <a:rPr lang="en-US" dirty="0" err="1"/>
              <a:t>css</a:t>
            </a:r>
            <a:r>
              <a:rPr lang="en-US" dirty="0"/>
              <a:t>/</a:t>
            </a:r>
            <a:r>
              <a:rPr lang="en-US" dirty="0" err="1"/>
              <a:t>ionic.bundle.c</a:t>
            </a:r>
            <a:endParaRPr lang="en-US" dirty="0"/>
          </a:p>
        </p:txBody>
      </p:sp>
    </p:spTree>
    <p:extLst>
      <p:ext uri="{BB962C8B-B14F-4D97-AF65-F5344CB8AC3E}">
        <p14:creationId xmlns:p14="http://schemas.microsoft.com/office/powerpoint/2010/main" val="2473487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hlinkClick r:id="rId2"/>
              </a:rPr>
              <a:t>Ionic + Angular</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dirty="0"/>
              <a:t>When using Ionic Framework in an Angular project, install the latest @ionic/angular package from </a:t>
            </a:r>
            <a:r>
              <a:rPr lang="en-US" dirty="0" err="1"/>
              <a:t>npm</a:t>
            </a:r>
            <a:r>
              <a:rPr lang="en-US" dirty="0"/>
              <a:t>. This comes with all of the Ionic Framework components and Angular specific services and features</a:t>
            </a:r>
            <a:r>
              <a:rPr lang="en-US" dirty="0" smtClean="0"/>
              <a:t>.</a:t>
            </a:r>
          </a:p>
          <a:p>
            <a:pPr lvl="1"/>
            <a:r>
              <a:rPr lang="en-US" dirty="0" err="1"/>
              <a:t>npm</a:t>
            </a:r>
            <a:r>
              <a:rPr lang="en-US" dirty="0"/>
              <a:t> install @ionic/</a:t>
            </a:r>
            <a:r>
              <a:rPr lang="en-US" dirty="0" err="1"/>
              <a:t>angular@latest</a:t>
            </a:r>
            <a:r>
              <a:rPr lang="en-US" dirty="0"/>
              <a:t> </a:t>
            </a:r>
            <a:r>
              <a:rPr lang="en-US" dirty="0" smtClean="0"/>
              <a:t>–save</a:t>
            </a:r>
          </a:p>
          <a:p>
            <a:r>
              <a:rPr lang="en-US" dirty="0"/>
              <a:t>Each time there is a new Ionic Framework release, this version will need to be updated to get the latest features and fixes. The version can be updated using </a:t>
            </a:r>
            <a:r>
              <a:rPr lang="en-US" dirty="0" err="1"/>
              <a:t>npm</a:t>
            </a:r>
            <a:r>
              <a:rPr lang="en-US" dirty="0"/>
              <a:t>, as well</a:t>
            </a:r>
            <a:r>
              <a:rPr lang="en-US" dirty="0" smtClean="0"/>
              <a:t>.</a:t>
            </a:r>
            <a:endParaRPr lang="en-US" dirty="0"/>
          </a:p>
          <a:p>
            <a:r>
              <a:rPr lang="en-US" dirty="0"/>
              <a:t>For adding Ionic to an already existing Angular project, use the Angular CLI's ng add feature</a:t>
            </a:r>
            <a:r>
              <a:rPr lang="en-US" dirty="0" smtClean="0"/>
              <a:t>.</a:t>
            </a:r>
            <a:endParaRPr lang="en-US" dirty="0"/>
          </a:p>
          <a:p>
            <a:pPr lvl="1"/>
            <a:r>
              <a:rPr lang="en-US" dirty="0"/>
              <a:t>ng add @</a:t>
            </a:r>
            <a:r>
              <a:rPr lang="en-US" dirty="0" smtClean="0"/>
              <a:t>ionic/angular</a:t>
            </a:r>
            <a:endParaRPr lang="en-US" dirty="0"/>
          </a:p>
          <a:p>
            <a:r>
              <a:rPr lang="en-US" dirty="0"/>
              <a:t>This will add the necessary imports to the @ionic/angular package as well as add the styles needed.</a:t>
            </a:r>
          </a:p>
          <a:p>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8</a:t>
            </a:fld>
            <a:endParaRPr lang="en-US" dirty="0"/>
          </a:p>
        </p:txBody>
      </p:sp>
    </p:spTree>
    <p:extLst>
      <p:ext uri="{BB962C8B-B14F-4D97-AF65-F5344CB8AC3E}">
        <p14:creationId xmlns:p14="http://schemas.microsoft.com/office/powerpoint/2010/main" val="880195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hlinkClick r:id="rId2"/>
              </a:rPr>
              <a:t>Ionic + React</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To add Ionic to an already existing React project, install the @ionic/react and @ionic/react-router package.</a:t>
            </a:r>
          </a:p>
          <a:p>
            <a:endParaRPr lang="en-US" dirty="0"/>
          </a:p>
          <a:p>
            <a:pPr lvl="1"/>
            <a:r>
              <a:rPr lang="en-US" dirty="0" err="1"/>
              <a:t>npm</a:t>
            </a:r>
            <a:r>
              <a:rPr lang="en-US" dirty="0"/>
              <a:t> install @ionic/react</a:t>
            </a:r>
          </a:p>
          <a:p>
            <a:pPr lvl="1"/>
            <a:endParaRPr lang="en-US" dirty="0"/>
          </a:p>
          <a:p>
            <a:pPr lvl="1"/>
            <a:r>
              <a:rPr lang="en-US" dirty="0" err="1"/>
              <a:t>npm</a:t>
            </a:r>
            <a:r>
              <a:rPr lang="en-US" dirty="0"/>
              <a:t> install @ionic/react-router</a:t>
            </a:r>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9</a:t>
            </a:fld>
            <a:endParaRPr lang="en-US" dirty="0"/>
          </a:p>
        </p:txBody>
      </p:sp>
    </p:spTree>
    <p:extLst>
      <p:ext uri="{BB962C8B-B14F-4D97-AF65-F5344CB8AC3E}">
        <p14:creationId xmlns:p14="http://schemas.microsoft.com/office/powerpoint/2010/main" val="3094546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799</TotalTime>
  <Words>1553</Words>
  <Application>Microsoft Office PowerPoint</Application>
  <PresentationFormat>On-screen Show (4:3)</PresentationFormat>
  <Paragraphs>173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 Unicode MS</vt:lpstr>
      <vt:lpstr>Bangla MN</vt:lpstr>
      <vt:lpstr>Calibri</vt:lpstr>
      <vt:lpstr>Wingdings</vt:lpstr>
      <vt:lpstr>Office Theme</vt:lpstr>
      <vt:lpstr>Lập trình ứng dụng mobile (Spring 2020)</vt:lpstr>
      <vt:lpstr>Contents</vt:lpstr>
      <vt:lpstr>Install the Ionic CLI</vt:lpstr>
      <vt:lpstr>Start an App</vt:lpstr>
      <vt:lpstr>Run the App</vt:lpstr>
      <vt:lpstr>Ionic Packages</vt:lpstr>
      <vt:lpstr>Ionic Framework CDN </vt:lpstr>
      <vt:lpstr>Ionic + Angular </vt:lpstr>
      <vt:lpstr>Ionic + React </vt:lpstr>
      <vt:lpstr>Environment Setup </vt:lpstr>
      <vt:lpstr>Terminal </vt:lpstr>
      <vt:lpstr>Node &amp; npm </vt:lpstr>
      <vt:lpstr>Git </vt:lpstr>
      <vt:lpstr>iOS Setup </vt:lpstr>
      <vt:lpstr>Xcode </vt:lpstr>
      <vt:lpstr>Setting up a Development Team </vt:lpstr>
      <vt:lpstr>Creating an iOS Simulator </vt:lpstr>
      <vt:lpstr>Cordova Setup </vt:lpstr>
      <vt:lpstr>ios-sim &amp; ios-deploy </vt:lpstr>
      <vt:lpstr>Android Setup </vt:lpstr>
      <vt:lpstr>Android Studio </vt:lpstr>
      <vt:lpstr>Installing the Android SDK </vt:lpstr>
      <vt:lpstr>PowerPoint Presentation</vt:lpstr>
      <vt:lpstr>PowerPoint Presentation</vt:lpstr>
      <vt:lpstr>PowerPoint Presentation</vt:lpstr>
      <vt:lpstr>Question???</vt:lpstr>
    </vt:vector>
  </TitlesOfParts>
  <Manager/>
  <Company>Tan Tao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Dung Cao</dc:creator>
  <cp:keywords/>
  <dc:description/>
  <cp:lastModifiedBy>Trí Nhân Nguyễn</cp:lastModifiedBy>
  <cp:revision>217</cp:revision>
  <dcterms:created xsi:type="dcterms:W3CDTF">2012-10-12T13:54:44Z</dcterms:created>
  <dcterms:modified xsi:type="dcterms:W3CDTF">2020-03-29T13:44:21Z</dcterms:modified>
  <cp:category/>
</cp:coreProperties>
</file>