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256" r:id="rId2"/>
    <p:sldId id="291" r:id="rId3"/>
    <p:sldId id="292" r:id="rId4"/>
    <p:sldId id="293" r:id="rId5"/>
    <p:sldId id="294" r:id="rId6"/>
    <p:sldId id="295" r:id="rId7"/>
    <p:sldId id="296" r:id="rId8"/>
    <p:sldId id="298" r:id="rId9"/>
    <p:sldId id="299" r:id="rId10"/>
    <p:sldId id="300" r:id="rId11"/>
    <p:sldId id="301" r:id="rId12"/>
    <p:sldId id="302" r:id="rId13"/>
    <p:sldId id="303" r:id="rId14"/>
    <p:sldId id="304" r:id="rId15"/>
    <p:sldId id="305" r:id="rId16"/>
    <p:sldId id="297" r:id="rId17"/>
    <p:sldId id="306" r:id="rId18"/>
    <p:sldId id="307" r:id="rId19"/>
    <p:sldId id="308" r:id="rId20"/>
    <p:sldId id="309" r:id="rId21"/>
    <p:sldId id="310" r:id="rId22"/>
    <p:sldId id="311" r:id="rId23"/>
    <p:sldId id="312" r:id="rId24"/>
    <p:sldId id="314" r:id="rId25"/>
    <p:sldId id="315" r:id="rId26"/>
    <p:sldId id="313" r:id="rId27"/>
    <p:sldId id="26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61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76CBE-37B4-DB48-9C3A-AE2CB8893F4F}" type="datetimeFigureOut">
              <a:rPr lang="en-US" smtClean="0"/>
              <a:t>4/18/2020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581B59-CABC-D748-9014-D65709F86C3B}" type="slidenum">
              <a:rPr lang="en-US" smtClean="0"/>
              <a:t>‹#›</a:t>
            </a:fld>
            <a:endParaRPr lang="en-US"/>
          </a:p>
        </p:txBody>
      </p:sp>
    </p:spTree>
    <p:extLst>
      <p:ext uri="{BB962C8B-B14F-4D97-AF65-F5344CB8AC3E}">
        <p14:creationId xmlns:p14="http://schemas.microsoft.com/office/powerpoint/2010/main" val="26078072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CA2FD-01DF-874D-910B-19B960596225}" type="datetimeFigureOut">
              <a:rPr lang="en-US" smtClean="0"/>
              <a:t>4/18/2020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3813B-E9A1-AC45-A2F1-7AD57955B328}" type="slidenum">
              <a:rPr lang="en-US" smtClean="0"/>
              <a:t>‹#›</a:t>
            </a:fld>
            <a:endParaRPr lang="en-US"/>
          </a:p>
        </p:txBody>
      </p:sp>
    </p:spTree>
    <p:extLst>
      <p:ext uri="{BB962C8B-B14F-4D97-AF65-F5344CB8AC3E}">
        <p14:creationId xmlns:p14="http://schemas.microsoft.com/office/powerpoint/2010/main" val="2335798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9875"/>
            <a:ext cx="7772400" cy="1470025"/>
          </a:xfrm>
        </p:spPr>
        <p:txBody>
          <a:bodyPr>
            <a:normAutofit/>
          </a:bodyPr>
          <a:lstStyle>
            <a:lvl1pPr algn="ctr">
              <a:defRPr sz="3600">
                <a:solidFill>
                  <a:schemeClr val="accent1">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146873"/>
            <a:ext cx="6400800" cy="1752600"/>
          </a:xfrm>
        </p:spPr>
        <p:txBody>
          <a:bodyPr/>
          <a:lstStyle>
            <a:lvl1pPr marL="0" indent="0" algn="ctr">
              <a:buNone/>
              <a:defRPr>
                <a:solidFill>
                  <a:srgbClr val="8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BD8404C-477D-46C9-90C3-CB04538A58A9}" type="datetime2">
              <a:rPr lang="en-US" smtClean="0"/>
              <a:t>Saturday, April 18,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a:xfrm>
            <a:off x="8332711" y="6441583"/>
            <a:ext cx="493488" cy="365125"/>
          </a:xfrm>
        </p:spPr>
        <p:txBody>
          <a:bodyPr vert="horz" lIns="91440" tIns="45720" rIns="91440" bIns="45720" rtlCol="0" anchor="ctr"/>
          <a:lstStyle>
            <a:lvl1pPr>
              <a:defRPr lang="en-US" sz="1200" smtClean="0"/>
            </a:lvl1pPr>
          </a:lstStyle>
          <a:p>
            <a:pPr algn="ctr"/>
            <a:fld id="{F7195729-118E-9144-9CA5-4E9C6BBE76B1}" type="slidenum">
              <a:rPr lang="en-US" smtClean="0"/>
              <a:pPr algn="ctr"/>
              <a:t>‹#›</a:t>
            </a:fld>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011"/>
            <a:ext cx="20097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81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E497-E3CA-48A2-B223-2A7BD85DBA44}" type="datetime2">
              <a:rPr lang="en-US" smtClean="0"/>
              <a:t>Saturday, April 18,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2538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5FDEE0-3323-480D-BE73-51E1688786D8}" type="datetime2">
              <a:rPr lang="en-US" smtClean="0"/>
              <a:t>Saturday, April 18,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25278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80" y="13648"/>
            <a:ext cx="8389982"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14980" y="1225582"/>
            <a:ext cx="8874474" cy="5261968"/>
          </a:xfrm>
          <a:ln>
            <a:solidFill>
              <a:srgbClr val="FF0000"/>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69651" y="6512454"/>
            <a:ext cx="1858762" cy="231994"/>
          </a:xfrm>
        </p:spPr>
        <p:txBody>
          <a:bodyPr/>
          <a:lstStyle/>
          <a:p>
            <a:fld id="{CFF77087-2B1D-4612-9C8B-E27580CB88FC}" type="datetime2">
              <a:rPr lang="en-US" smtClean="0"/>
              <a:t>Saturday, April 18, 2020</a:t>
            </a:fld>
            <a:endParaRPr lang="en-US"/>
          </a:p>
        </p:txBody>
      </p:sp>
      <p:sp>
        <p:nvSpPr>
          <p:cNvPr id="5" name="Footer Placeholder 4"/>
          <p:cNvSpPr>
            <a:spLocks noGrp="1"/>
          </p:cNvSpPr>
          <p:nvPr>
            <p:ph type="ftr" sz="quarter" idx="11"/>
          </p:nvPr>
        </p:nvSpPr>
        <p:spPr>
          <a:xfrm>
            <a:off x="2328413" y="6512454"/>
            <a:ext cx="4856047" cy="231993"/>
          </a:xfrm>
        </p:spPr>
        <p:txBody>
          <a:bodyPr/>
          <a:lstStyle/>
          <a:p>
            <a:r>
              <a:rPr lang="hr-HR" smtClean="0"/>
              <a:t>@ NguyenTriNhan</a:t>
            </a:r>
            <a:endParaRPr lang="en-US" dirty="0"/>
          </a:p>
        </p:txBody>
      </p:sp>
      <p:sp>
        <p:nvSpPr>
          <p:cNvPr id="6" name="Slide Number Placeholder 5"/>
          <p:cNvSpPr>
            <a:spLocks noGrp="1"/>
          </p:cNvSpPr>
          <p:nvPr>
            <p:ph type="sldNum" sz="quarter" idx="12"/>
          </p:nvPr>
        </p:nvSpPr>
        <p:spPr>
          <a:xfrm>
            <a:off x="8317538" y="6487550"/>
            <a:ext cx="515187" cy="244446"/>
          </a:xfrm>
        </p:spPr>
        <p:txBody>
          <a:bodyPr vert="horz" lIns="91440" tIns="45720" rIns="91440" bIns="45720" rtlCol="0" anchor="ctr"/>
          <a:lstStyle>
            <a:lvl1pPr>
              <a:defRPr lang="en-US" sz="1200" smtClean="0"/>
            </a:lvl1pPr>
          </a:lstStyle>
          <a:p>
            <a:pPr algn="ctr"/>
            <a:fld id="{F7195729-118E-9144-9CA5-4E9C6BBE76B1}" type="slidenum">
              <a:rPr lang="en-US" smtClean="0"/>
              <a:pPr algn="ctr"/>
              <a:t>‹#›</a:t>
            </a:fld>
            <a:endParaRPr lang="en-US" dirty="0"/>
          </a:p>
        </p:txBody>
      </p:sp>
      <p:cxnSp>
        <p:nvCxnSpPr>
          <p:cNvPr id="8" name="Straight Connector 7"/>
          <p:cNvCxnSpPr/>
          <p:nvPr userDrawn="1"/>
        </p:nvCxnSpPr>
        <p:spPr>
          <a:xfrm flipV="1">
            <a:off x="432298" y="6406164"/>
            <a:ext cx="8414884" cy="12452"/>
          </a:xfrm>
          <a:prstGeom prst="line">
            <a:avLst/>
          </a:prstGeom>
          <a:ln w="9525" cmpd="sng">
            <a:solidFill>
              <a:srgbClr val="19612A"/>
            </a:solidFill>
          </a:ln>
        </p:spPr>
        <p:style>
          <a:lnRef idx="2">
            <a:schemeClr val="accent1"/>
          </a:lnRef>
          <a:fillRef idx="0">
            <a:schemeClr val="accent1"/>
          </a:fillRef>
          <a:effectRef idx="1">
            <a:schemeClr val="accent1"/>
          </a:effectRef>
          <a:fontRef idx="minor">
            <a:schemeClr val="tx1"/>
          </a:fontRef>
        </p:style>
      </p:cxn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65925" y="-44486"/>
            <a:ext cx="1278075" cy="70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54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DABD0E-E2DE-4A2C-AF8A-9AAA30A39599}" type="datetime2">
              <a:rPr lang="en-US" smtClean="0"/>
              <a:t>Saturday, April 18, 2020</a:t>
            </a:fld>
            <a:endParaRPr lang="en-US"/>
          </a:p>
        </p:txBody>
      </p:sp>
      <p:sp>
        <p:nvSpPr>
          <p:cNvPr id="5" name="Footer Placeholder 4"/>
          <p:cNvSpPr>
            <a:spLocks noGrp="1"/>
          </p:cNvSpPr>
          <p:nvPr>
            <p:ph type="ftr" sz="quarter" idx="11"/>
          </p:nvPr>
        </p:nvSpPr>
        <p:spPr/>
        <p:txBody>
          <a:bodyPr/>
          <a:lstStyle/>
          <a:p>
            <a:r>
              <a:rPr lang="hr-HR" smtClean="0"/>
              <a:t>@ NguyenTriNhan</a:t>
            </a:r>
            <a:endParaRPr lang="en-US"/>
          </a:p>
        </p:txBody>
      </p:sp>
      <p:sp>
        <p:nvSpPr>
          <p:cNvPr id="6" name="Slide Number Placeholder 5"/>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12358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F3CD3-27B9-445F-B706-FF0EBA63F276}" type="datetime2">
              <a:rPr lang="en-US" smtClean="0"/>
              <a:t>Saturday, April 18,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394052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22C87D-F0C5-43FC-BEE8-762901322916}" type="datetime2">
              <a:rPr lang="en-US" smtClean="0"/>
              <a:t>Saturday, April 18, 2020</a:t>
            </a:fld>
            <a:endParaRPr lang="en-US"/>
          </a:p>
        </p:txBody>
      </p:sp>
      <p:sp>
        <p:nvSpPr>
          <p:cNvPr id="8" name="Footer Placeholder 7"/>
          <p:cNvSpPr>
            <a:spLocks noGrp="1"/>
          </p:cNvSpPr>
          <p:nvPr>
            <p:ph type="ftr" sz="quarter" idx="11"/>
          </p:nvPr>
        </p:nvSpPr>
        <p:spPr/>
        <p:txBody>
          <a:bodyPr/>
          <a:lstStyle/>
          <a:p>
            <a:r>
              <a:rPr lang="hr-HR" smtClean="0"/>
              <a:t>@ NguyenTriNhan</a:t>
            </a:r>
            <a:endParaRPr lang="en-US"/>
          </a:p>
        </p:txBody>
      </p:sp>
      <p:sp>
        <p:nvSpPr>
          <p:cNvPr id="9" name="Slide Number Placeholder 8"/>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04979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6B90B-D1DE-47E6-AB11-0478018E4525}" type="datetime2">
              <a:rPr lang="en-US" smtClean="0"/>
              <a:t>Saturday, April 18, 2020</a:t>
            </a:fld>
            <a:endParaRPr lang="en-US"/>
          </a:p>
        </p:txBody>
      </p:sp>
      <p:sp>
        <p:nvSpPr>
          <p:cNvPr id="4" name="Footer Placeholder 3"/>
          <p:cNvSpPr>
            <a:spLocks noGrp="1"/>
          </p:cNvSpPr>
          <p:nvPr>
            <p:ph type="ftr" sz="quarter" idx="11"/>
          </p:nvPr>
        </p:nvSpPr>
        <p:spPr/>
        <p:txBody>
          <a:bodyPr/>
          <a:lstStyle/>
          <a:p>
            <a:r>
              <a:rPr lang="hr-HR" smtClean="0"/>
              <a:t>@ NguyenTriNhan</a:t>
            </a:r>
            <a:endParaRPr lang="en-US"/>
          </a:p>
        </p:txBody>
      </p:sp>
      <p:sp>
        <p:nvSpPr>
          <p:cNvPr id="5" name="Slide Number Placeholder 4"/>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394200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53105-9BB7-4C16-8F07-F88CE07E0D36}" type="datetime2">
              <a:rPr lang="en-US" smtClean="0"/>
              <a:t>Saturday, April 18, 2020</a:t>
            </a:fld>
            <a:endParaRPr lang="en-US"/>
          </a:p>
        </p:txBody>
      </p:sp>
      <p:sp>
        <p:nvSpPr>
          <p:cNvPr id="3" name="Footer Placeholder 2"/>
          <p:cNvSpPr>
            <a:spLocks noGrp="1"/>
          </p:cNvSpPr>
          <p:nvPr>
            <p:ph type="ftr" sz="quarter" idx="11"/>
          </p:nvPr>
        </p:nvSpPr>
        <p:spPr/>
        <p:txBody>
          <a:bodyPr/>
          <a:lstStyle/>
          <a:p>
            <a:r>
              <a:rPr lang="hr-HR" smtClean="0"/>
              <a:t>@ NguyenTriNhan</a:t>
            </a:r>
            <a:endParaRPr lang="en-US"/>
          </a:p>
        </p:txBody>
      </p:sp>
      <p:sp>
        <p:nvSpPr>
          <p:cNvPr id="4" name="Slide Number Placeholder 3"/>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81278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131DF-7F37-49BB-9FC5-F76B62D7772F}" type="datetime2">
              <a:rPr lang="en-US" smtClean="0"/>
              <a:t>Saturday, April 18,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294374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8B20DD-948A-43A3-8E1C-910786549A64}" type="datetime2">
              <a:rPr lang="en-US" smtClean="0"/>
              <a:t>Saturday, April 18, 2020</a:t>
            </a:fld>
            <a:endParaRPr lang="en-US"/>
          </a:p>
        </p:txBody>
      </p:sp>
      <p:sp>
        <p:nvSpPr>
          <p:cNvPr id="6" name="Footer Placeholder 5"/>
          <p:cNvSpPr>
            <a:spLocks noGrp="1"/>
          </p:cNvSpPr>
          <p:nvPr>
            <p:ph type="ftr" sz="quarter" idx="11"/>
          </p:nvPr>
        </p:nvSpPr>
        <p:spPr/>
        <p:txBody>
          <a:bodyPr/>
          <a:lstStyle/>
          <a:p>
            <a:r>
              <a:rPr lang="hr-HR" smtClean="0"/>
              <a:t>@ NguyenTriNhan</a:t>
            </a:r>
            <a:endParaRPr lang="en-US"/>
          </a:p>
        </p:txBody>
      </p:sp>
      <p:sp>
        <p:nvSpPr>
          <p:cNvPr id="7" name="Slide Number Placeholder 6"/>
          <p:cNvSpPr>
            <a:spLocks noGrp="1"/>
          </p:cNvSpPr>
          <p:nvPr>
            <p:ph type="sldNum" sz="quarter" idx="12"/>
          </p:nvPr>
        </p:nvSpPr>
        <p:spPr/>
        <p:txBody>
          <a:bodyPr/>
          <a:lstStyle/>
          <a:p>
            <a:fld id="{F7195729-118E-9144-9CA5-4E9C6BBE76B1}" type="slidenum">
              <a:rPr lang="en-US" smtClean="0"/>
              <a:t>‹#›</a:t>
            </a:fld>
            <a:endParaRPr lang="en-US"/>
          </a:p>
        </p:txBody>
      </p:sp>
    </p:spTree>
    <p:extLst>
      <p:ext uri="{BB962C8B-B14F-4D97-AF65-F5344CB8AC3E}">
        <p14:creationId xmlns:p14="http://schemas.microsoft.com/office/powerpoint/2010/main" val="190362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5202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520262" cy="47379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4158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3941E-4154-4CC0-95F7-BE6B8A3A93B4}" type="datetime2">
              <a:rPr lang="en-US" smtClean="0"/>
              <a:t>Saturday, April 18, 2020</a:t>
            </a:fld>
            <a:endParaRPr lang="en-US" dirty="0"/>
          </a:p>
        </p:txBody>
      </p:sp>
      <p:sp>
        <p:nvSpPr>
          <p:cNvPr id="5" name="Footer Placeholder 4"/>
          <p:cNvSpPr>
            <a:spLocks noGrp="1"/>
          </p:cNvSpPr>
          <p:nvPr>
            <p:ph type="ftr" sz="quarter" idx="3"/>
          </p:nvPr>
        </p:nvSpPr>
        <p:spPr>
          <a:xfrm>
            <a:off x="2901178" y="6434904"/>
            <a:ext cx="48934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r-HR" smtClean="0"/>
              <a:t>@ NguyenTriNhan</a:t>
            </a:r>
            <a:endParaRPr lang="en-US" dirty="0"/>
          </a:p>
        </p:txBody>
      </p:sp>
      <p:sp>
        <p:nvSpPr>
          <p:cNvPr id="6" name="Slide Number Placeholder 5"/>
          <p:cNvSpPr>
            <a:spLocks noGrp="1"/>
          </p:cNvSpPr>
          <p:nvPr>
            <p:ph type="sldNum" sz="quarter" idx="4"/>
          </p:nvPr>
        </p:nvSpPr>
        <p:spPr>
          <a:xfrm rot="16200000">
            <a:off x="8706253" y="6402304"/>
            <a:ext cx="493488"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F7195729-118E-9144-9CA5-4E9C6BBE76B1}" type="slidenum">
              <a:rPr lang="en-US" smtClean="0"/>
              <a:pPr/>
              <a:t>‹#›</a:t>
            </a:fld>
            <a:endParaRPr lang="en-US" dirty="0"/>
          </a:p>
        </p:txBody>
      </p:sp>
    </p:spTree>
    <p:extLst>
      <p:ext uri="{BB962C8B-B14F-4D97-AF65-F5344CB8AC3E}">
        <p14:creationId xmlns:p14="http://schemas.microsoft.com/office/powerpoint/2010/main" val="30203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kern="1200">
          <a:solidFill>
            <a:schemeClr val="accent1">
              <a:lumMod val="75000"/>
            </a:schemeClr>
          </a:solidFill>
          <a:latin typeface="Bangla MN"/>
          <a:ea typeface="+mj-ea"/>
          <a:cs typeface="Bangla MN"/>
        </a:defRPr>
      </a:lvl1pPr>
    </p:titleStyle>
    <p:bodyStyle>
      <a:lvl1pPr marL="342900" indent="-342900" algn="l" defTabSz="457200" rtl="0" eaLnBrk="1" latinLnBrk="0" hangingPunct="1">
        <a:spcBef>
          <a:spcPct val="20000"/>
        </a:spcBef>
        <a:buSzPct val="90000"/>
        <a:buFont typeface="Wingdings" charset="2"/>
        <a:buChar char="Ø"/>
        <a:defRPr sz="2400" kern="1200">
          <a:solidFill>
            <a:schemeClr val="tx1"/>
          </a:solidFill>
          <a:latin typeface="Bangla MN"/>
          <a:ea typeface="+mn-ea"/>
          <a:cs typeface="Bangla MN"/>
        </a:defRPr>
      </a:lvl1pPr>
      <a:lvl2pPr marL="742950" indent="-285750" algn="l" defTabSz="457200" rtl="0" eaLnBrk="1" latinLnBrk="0" hangingPunct="1">
        <a:spcBef>
          <a:spcPct val="20000"/>
        </a:spcBef>
        <a:buSzPct val="90000"/>
        <a:buFont typeface="Wingdings" charset="2"/>
        <a:buChar char="²"/>
        <a:defRPr sz="2000" kern="1200">
          <a:solidFill>
            <a:schemeClr val="tx1"/>
          </a:solidFill>
          <a:latin typeface="Bangla MN"/>
          <a:ea typeface="+mn-ea"/>
          <a:cs typeface="Bangla MN"/>
        </a:defRPr>
      </a:lvl2pPr>
      <a:lvl3pPr marL="1143000" indent="-228600" algn="l" defTabSz="457200" rtl="0" eaLnBrk="1" latinLnBrk="0" hangingPunct="1">
        <a:spcBef>
          <a:spcPct val="20000"/>
        </a:spcBef>
        <a:buFont typeface="Wingdings" charset="2"/>
        <a:buChar char="§"/>
        <a:defRPr sz="1800" kern="1200">
          <a:solidFill>
            <a:schemeClr val="tx1"/>
          </a:solidFill>
          <a:latin typeface="Bangla MN"/>
          <a:ea typeface="+mn-ea"/>
          <a:cs typeface="Bangla MN"/>
        </a:defRPr>
      </a:lvl3pPr>
      <a:lvl4pPr marL="1600200" indent="-228600" algn="l" defTabSz="457200" rtl="0" eaLnBrk="1" latinLnBrk="0" hangingPunct="1">
        <a:spcBef>
          <a:spcPct val="20000"/>
        </a:spcBef>
        <a:buSzPct val="90000"/>
        <a:buFont typeface="Wingdings" charset="2"/>
        <a:buChar char="ü"/>
        <a:defRPr sz="1600" kern="1200">
          <a:solidFill>
            <a:schemeClr val="tx1"/>
          </a:solidFill>
          <a:latin typeface="Bangla MN"/>
          <a:ea typeface="+mn-ea"/>
          <a:cs typeface="Bangla MN"/>
        </a:defRPr>
      </a:lvl4pPr>
      <a:lvl5pPr marL="2057400" indent="-228600" algn="l" defTabSz="457200" rtl="0" eaLnBrk="1" latinLnBrk="0" hangingPunct="1">
        <a:spcBef>
          <a:spcPct val="20000"/>
        </a:spcBef>
        <a:buSzPct val="90000"/>
        <a:buFont typeface="Arial"/>
        <a:buChar char="•"/>
        <a:defRPr sz="1600" kern="1200">
          <a:solidFill>
            <a:schemeClr val="tx1"/>
          </a:solidFill>
          <a:latin typeface="Bangla MN"/>
          <a:ea typeface="+mn-ea"/>
          <a:cs typeface="Bangla M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onicframework.com/docs/building/migration#migrating-from-ionic-4-x-to-ionic-5-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onic-team/ionic/blob/master/BREAKING.md#version-5x" TargetMode="External"/><Relationship Id="rId2" Type="http://schemas.openxmlformats.org/officeDocument/2006/relationships/hyperlink" Target="https://ionicframework.com/docs/building/migration#api-and-css-updat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onicframework.com/docs/building/migration#packages-and-dependenci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onic-team/ionic/blob/master/angular/BREAKING.md" TargetMode="External"/><Relationship Id="rId2" Type="http://schemas.openxmlformats.org/officeDocument/2006/relationships/hyperlink" Target="https://ionicframework.com/docs/building/migration#migrating-from-ionic-3-0-to-ionic-4-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onicframework.com/docs/building/migration#changes-in-package-nam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onicframework.com/docs/building/migration#project-structu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ReactiveX/rxjs/blob/master/docs_app/content/guide/v6/migration.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onicframework.com/docs/building/migration#lifecycle-eve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onicframework.com/docs/building/migration#overlay-componen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ngular.io/guide/router" TargetMode="External"/><Relationship Id="rId2" Type="http://schemas.openxmlformats.org/officeDocument/2006/relationships/hyperlink" Target="https://ionicframework.com/docs/building/migration#navigation" TargetMode="External"/><Relationship Id="rId1" Type="http://schemas.openxmlformats.org/officeDocument/2006/relationships/slideLayout" Target="../slideLayouts/slideLayout2.xml"/><Relationship Id="rId4" Type="http://schemas.openxmlformats.org/officeDocument/2006/relationships/hyperlink" Target="https://ionicframework.com/docs/angular/navigation"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ionicframework.com/docs/building/migration#lazy-load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onicframework.com/docs/building/scaffolding#project-stru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onicframework.com/docs/building/scaffolding#generating-new-feat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779" y="1256323"/>
            <a:ext cx="8144873" cy="1905191"/>
          </a:xfrm>
        </p:spPr>
        <p:txBody>
          <a:bodyPr/>
          <a:lstStyle/>
          <a:p>
            <a:r>
              <a:rPr lang="en-US" b="1" dirty="0" err="1"/>
              <a:t>Lập</a:t>
            </a:r>
            <a:r>
              <a:rPr lang="en-US" b="1" dirty="0"/>
              <a:t> </a:t>
            </a:r>
            <a:r>
              <a:rPr lang="en-US" b="1" dirty="0" err="1"/>
              <a:t>trình</a:t>
            </a:r>
            <a:r>
              <a:rPr lang="en-US" b="1" dirty="0"/>
              <a:t> </a:t>
            </a:r>
            <a:r>
              <a:rPr lang="en-US" b="1" dirty="0" err="1"/>
              <a:t>ứng</a:t>
            </a:r>
            <a:r>
              <a:rPr lang="en-US" b="1" dirty="0"/>
              <a:t> </a:t>
            </a:r>
            <a:r>
              <a:rPr lang="en-US" b="1" dirty="0" err="1"/>
              <a:t>dụng</a:t>
            </a:r>
            <a:r>
              <a:rPr lang="en-US" b="1" dirty="0"/>
              <a:t> mobile</a:t>
            </a:r>
            <a:r>
              <a:rPr lang="en-US" dirty="0" smtClean="0"/>
              <a:t/>
            </a:r>
            <a:br>
              <a:rPr lang="en-US" dirty="0" smtClean="0"/>
            </a:br>
            <a:r>
              <a:rPr lang="en-US" dirty="0" smtClean="0"/>
              <a:t>(Spring 2020)</a:t>
            </a:r>
            <a:endParaRPr lang="en-US" dirty="0"/>
          </a:p>
        </p:txBody>
      </p:sp>
      <p:sp>
        <p:nvSpPr>
          <p:cNvPr id="3" name="Subtitle 2"/>
          <p:cNvSpPr>
            <a:spLocks noGrp="1"/>
          </p:cNvSpPr>
          <p:nvPr>
            <p:ph type="subTitle" idx="1"/>
          </p:nvPr>
        </p:nvSpPr>
        <p:spPr>
          <a:xfrm>
            <a:off x="1371600" y="3203079"/>
            <a:ext cx="6400800" cy="1491019"/>
          </a:xfrm>
        </p:spPr>
        <p:txBody>
          <a:bodyPr>
            <a:normAutofit fontScale="85000" lnSpcReduction="20000"/>
          </a:bodyPr>
          <a:lstStyle/>
          <a:p>
            <a:pPr>
              <a:lnSpc>
                <a:spcPct val="150000"/>
              </a:lnSpc>
            </a:pPr>
            <a:r>
              <a:rPr lang="en-US" sz="2800" dirty="0" smtClean="0"/>
              <a:t>Session 3: </a:t>
            </a:r>
            <a:r>
              <a:rPr lang="en-US" sz="2800" dirty="0"/>
              <a:t>Building</a:t>
            </a:r>
            <a:endParaRPr lang="en-US" sz="2800" dirty="0" smtClean="0"/>
          </a:p>
          <a:p>
            <a:pPr>
              <a:lnSpc>
                <a:spcPct val="150000"/>
              </a:lnSpc>
            </a:pPr>
            <a:endParaRPr lang="en-US" dirty="0" smtClean="0"/>
          </a:p>
          <a:p>
            <a:pPr>
              <a:lnSpc>
                <a:spcPct val="150000"/>
              </a:lnSpc>
            </a:pPr>
            <a:r>
              <a:rPr lang="en-US" sz="2000" dirty="0" smtClean="0">
                <a:solidFill>
                  <a:schemeClr val="tx2">
                    <a:lumMod val="75000"/>
                  </a:schemeClr>
                </a:solidFill>
              </a:rPr>
              <a:t>Instructor: Nguyen Tri </a:t>
            </a:r>
            <a:r>
              <a:rPr lang="en-US" sz="2000" dirty="0" err="1" smtClean="0">
                <a:solidFill>
                  <a:schemeClr val="tx2">
                    <a:lumMod val="75000"/>
                  </a:schemeClr>
                </a:solidFill>
              </a:rPr>
              <a:t>Nhan</a:t>
            </a:r>
            <a:endParaRPr lang="en-US" sz="2000" dirty="0">
              <a:solidFill>
                <a:schemeClr val="tx2">
                  <a:lumMod val="75000"/>
                </a:schemeClr>
              </a:solidFill>
            </a:endParaRPr>
          </a:p>
        </p:txBody>
      </p:sp>
    </p:spTree>
    <p:extLst>
      <p:ext uri="{BB962C8B-B14F-4D97-AF65-F5344CB8AC3E}">
        <p14:creationId xmlns:p14="http://schemas.microsoft.com/office/powerpoint/2010/main" val="1511487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Ionic CLI uses the underlying framework tooling to stay close to best practices. For @ionic/angular, the Angular CLI is used under the hood.</a:t>
            </a:r>
          </a:p>
          <a:p>
            <a:r>
              <a:rPr lang="en-US" dirty="0" smtClean="0"/>
              <a:t>After </a:t>
            </a:r>
            <a:r>
              <a:rPr lang="en-US" dirty="0"/>
              <a:t>creating the files and directories for the new page, the CLI will also update the router configuration to include the new page. This reduces the amount of manual work needed to keep the development lifecycle moving.</a:t>
            </a:r>
          </a:p>
          <a:p>
            <a:endParaRPr lang="en-US" dirty="0"/>
          </a:p>
          <a:p>
            <a:r>
              <a:rPr lang="en-US" dirty="0"/>
              <a:t>For more details, run ionic g --help from the command line or see the documentation for ionic generate.</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10</a:t>
            </a:fld>
            <a:endParaRPr lang="en-US" dirty="0"/>
          </a:p>
        </p:txBody>
      </p:sp>
    </p:spTree>
    <p:extLst>
      <p:ext uri="{BB962C8B-B14F-4D97-AF65-F5344CB8AC3E}">
        <p14:creationId xmlns:p14="http://schemas.microsoft.com/office/powerpoint/2010/main" val="2770697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Migration Guide</a:t>
            </a:r>
            <a:br>
              <a:rPr lang="en-US" b="1" dirty="0"/>
            </a:br>
            <a:endParaRPr lang="en-US" dirty="0"/>
          </a:p>
        </p:txBody>
      </p:sp>
      <p:sp>
        <p:nvSpPr>
          <p:cNvPr id="3" name="Content Placeholder 2"/>
          <p:cNvSpPr>
            <a:spLocks noGrp="1"/>
          </p:cNvSpPr>
          <p:nvPr>
            <p:ph idx="1"/>
          </p:nvPr>
        </p:nvSpPr>
        <p:spPr/>
        <p:txBody>
          <a:bodyPr>
            <a:normAutofit/>
          </a:bodyPr>
          <a:lstStyle/>
          <a:p>
            <a:r>
              <a:rPr lang="en-US" dirty="0"/>
              <a:t>Contents</a:t>
            </a:r>
          </a:p>
          <a:p>
            <a:pPr lvl="1"/>
            <a:r>
              <a:rPr lang="en-US" dirty="0" smtClean="0"/>
              <a:t>Migrating </a:t>
            </a:r>
            <a:r>
              <a:rPr lang="en-US" dirty="0"/>
              <a:t>from Ionic 4.x to Ionic 5.x</a:t>
            </a:r>
          </a:p>
          <a:p>
            <a:pPr lvl="1"/>
            <a:r>
              <a:rPr lang="en-US" dirty="0" smtClean="0"/>
              <a:t>Migrating </a:t>
            </a:r>
            <a:r>
              <a:rPr lang="en-US" dirty="0"/>
              <a:t>from Ionic 3.0 to Ionic 4.0</a:t>
            </a:r>
          </a:p>
          <a:p>
            <a:pPr lvl="1"/>
            <a:r>
              <a:rPr lang="en-US" dirty="0" smtClean="0"/>
              <a:t>Changes </a:t>
            </a:r>
            <a:r>
              <a:rPr lang="en-US" dirty="0"/>
              <a:t>in Package Name</a:t>
            </a:r>
          </a:p>
          <a:p>
            <a:pPr lvl="1"/>
            <a:r>
              <a:rPr lang="en-US" dirty="0" smtClean="0"/>
              <a:t>Project </a:t>
            </a:r>
            <a:r>
              <a:rPr lang="en-US" dirty="0"/>
              <a:t>structure</a:t>
            </a:r>
          </a:p>
          <a:p>
            <a:pPr lvl="1"/>
            <a:r>
              <a:rPr lang="en-US" dirty="0" err="1" smtClean="0"/>
              <a:t>RxJS</a:t>
            </a:r>
            <a:r>
              <a:rPr lang="en-US" dirty="0" smtClean="0"/>
              <a:t> </a:t>
            </a:r>
            <a:r>
              <a:rPr lang="en-US" dirty="0"/>
              <a:t>Changes</a:t>
            </a:r>
          </a:p>
          <a:p>
            <a:pPr lvl="1"/>
            <a:r>
              <a:rPr lang="en-US" dirty="0" smtClean="0"/>
              <a:t>Lifecycle </a:t>
            </a:r>
            <a:r>
              <a:rPr lang="en-US" dirty="0"/>
              <a:t>Events</a:t>
            </a:r>
          </a:p>
          <a:p>
            <a:pPr lvl="1"/>
            <a:r>
              <a:rPr lang="en-US" dirty="0" smtClean="0"/>
              <a:t>Overlay </a:t>
            </a:r>
            <a:r>
              <a:rPr lang="en-US" dirty="0"/>
              <a:t>Components</a:t>
            </a:r>
          </a:p>
          <a:p>
            <a:pPr lvl="1"/>
            <a:r>
              <a:rPr lang="en-US" dirty="0" smtClean="0"/>
              <a:t>Navigation</a:t>
            </a:r>
            <a:endParaRPr lang="en-US" dirty="0"/>
          </a:p>
          <a:p>
            <a:pPr lvl="1"/>
            <a:r>
              <a:rPr lang="en-US" dirty="0" smtClean="0"/>
              <a:t>Lazy </a:t>
            </a:r>
            <a:r>
              <a:rPr lang="en-US" dirty="0"/>
              <a:t>Loading</a:t>
            </a:r>
          </a:p>
          <a:p>
            <a:pPr lvl="1"/>
            <a:r>
              <a:rPr lang="en-US" dirty="0" smtClean="0"/>
              <a:t>Markup </a:t>
            </a:r>
            <a:r>
              <a:rPr lang="en-US" dirty="0"/>
              <a:t>Changes</a:t>
            </a:r>
          </a:p>
          <a:p>
            <a:pPr lvl="1"/>
            <a:r>
              <a:rPr lang="en-US" dirty="0" smtClean="0"/>
              <a:t>Migrating </a:t>
            </a:r>
            <a:r>
              <a:rPr lang="en-US" dirty="0"/>
              <a:t>from Ionic 1.0 to Ionic 4.0</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11</a:t>
            </a:fld>
            <a:endParaRPr lang="en-US" dirty="0"/>
          </a:p>
        </p:txBody>
      </p:sp>
    </p:spTree>
    <p:extLst>
      <p:ext uri="{BB962C8B-B14F-4D97-AF65-F5344CB8AC3E}">
        <p14:creationId xmlns:p14="http://schemas.microsoft.com/office/powerpoint/2010/main" val="62557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Migrating from Ionic 4.x to Ionic 5.x</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Migrating an app from 4.x to 5.x requires a few updates to the API properties, CSS utilities, and the installed package dependencies.</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12</a:t>
            </a:fld>
            <a:endParaRPr lang="en-US" dirty="0"/>
          </a:p>
        </p:txBody>
      </p:sp>
    </p:spTree>
    <p:extLst>
      <p:ext uri="{BB962C8B-B14F-4D97-AF65-F5344CB8AC3E}">
        <p14:creationId xmlns:p14="http://schemas.microsoft.com/office/powerpoint/2010/main" val="4098211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API and CSS Updates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For a complete list of breaking changes from 4.x to 5.x, please refer to </a:t>
            </a:r>
            <a:r>
              <a:rPr lang="en-US" dirty="0">
                <a:hlinkClick r:id="rId3"/>
              </a:rPr>
              <a:t>the breaking changes document</a:t>
            </a:r>
            <a:r>
              <a:rPr lang="en-US" dirty="0"/>
              <a:t> in the Ionic core repo.</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13</a:t>
            </a:fld>
            <a:endParaRPr lang="en-US" dirty="0"/>
          </a:p>
        </p:txBody>
      </p:sp>
    </p:spTree>
    <p:extLst>
      <p:ext uri="{BB962C8B-B14F-4D97-AF65-F5344CB8AC3E}">
        <p14:creationId xmlns:p14="http://schemas.microsoft.com/office/powerpoint/2010/main" val="1082389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Packages and Dependencies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For Angular based projects, you can simply run:</a:t>
            </a:r>
          </a:p>
          <a:p>
            <a:pPr lvl="1"/>
            <a:r>
              <a:rPr lang="en-US" dirty="0" err="1" smtClean="0"/>
              <a:t>npm</a:t>
            </a:r>
            <a:r>
              <a:rPr lang="en-US" dirty="0" smtClean="0"/>
              <a:t> </a:t>
            </a:r>
            <a:r>
              <a:rPr lang="en-US" dirty="0"/>
              <a:t>install @ionic/</a:t>
            </a:r>
            <a:r>
              <a:rPr lang="en-US" dirty="0" err="1"/>
              <a:t>angular@latest</a:t>
            </a:r>
            <a:r>
              <a:rPr lang="en-US" dirty="0"/>
              <a:t> @ionic/</a:t>
            </a:r>
            <a:r>
              <a:rPr lang="en-US" dirty="0" err="1"/>
              <a:t>angular-toolkit@latest</a:t>
            </a:r>
            <a:r>
              <a:rPr lang="en-US" dirty="0"/>
              <a:t> --save</a:t>
            </a:r>
          </a:p>
          <a:p>
            <a:r>
              <a:rPr lang="en-US" dirty="0" smtClean="0"/>
              <a:t>For </a:t>
            </a:r>
            <a:r>
              <a:rPr lang="en-US" dirty="0"/>
              <a:t>React projects, you can run:</a:t>
            </a:r>
          </a:p>
          <a:p>
            <a:pPr lvl="1"/>
            <a:r>
              <a:rPr lang="en-US" dirty="0" err="1" smtClean="0"/>
              <a:t>npm</a:t>
            </a:r>
            <a:r>
              <a:rPr lang="en-US" dirty="0" smtClean="0"/>
              <a:t> </a:t>
            </a:r>
            <a:r>
              <a:rPr lang="en-US" dirty="0"/>
              <a:t>install @ionic/</a:t>
            </a:r>
            <a:r>
              <a:rPr lang="en-US" dirty="0" err="1"/>
              <a:t>react@latest</a:t>
            </a:r>
            <a:r>
              <a:rPr lang="en-US" dirty="0"/>
              <a:t> @ionic/</a:t>
            </a:r>
            <a:r>
              <a:rPr lang="en-US" dirty="0" err="1"/>
              <a:t>react-router@latest</a:t>
            </a:r>
            <a:r>
              <a:rPr lang="en-US" dirty="0"/>
              <a:t> </a:t>
            </a:r>
            <a:r>
              <a:rPr lang="en-US" dirty="0" err="1" smtClean="0"/>
              <a:t>ionicons@latest</a:t>
            </a:r>
            <a:endParaRPr lang="en-US" dirty="0" smtClean="0"/>
          </a:p>
          <a:p>
            <a:pPr marL="457200" lvl="1" indent="0">
              <a:buNone/>
            </a:pPr>
            <a:r>
              <a:rPr lang="en-US" dirty="0" smtClean="0"/>
              <a:t>		</a:t>
            </a:r>
          </a:p>
          <a:p>
            <a:r>
              <a:rPr lang="en-US" dirty="0"/>
              <a:t>For Stencil / vanilla JS projects, you can run:</a:t>
            </a:r>
          </a:p>
          <a:p>
            <a:pPr lvl="1"/>
            <a:r>
              <a:rPr lang="en-US" dirty="0" err="1" smtClean="0"/>
              <a:t>npm</a:t>
            </a:r>
            <a:r>
              <a:rPr lang="en-US" dirty="0" smtClean="0"/>
              <a:t> </a:t>
            </a:r>
            <a:r>
              <a:rPr lang="en-US" dirty="0" err="1"/>
              <a:t>i</a:t>
            </a:r>
            <a:r>
              <a:rPr lang="en-US" dirty="0"/>
              <a:t> @ionic/</a:t>
            </a:r>
            <a:r>
              <a:rPr lang="en-US" dirty="0" err="1"/>
              <a:t>core@latest</a:t>
            </a:r>
            <a:r>
              <a:rPr lang="en-US" dirty="0"/>
              <a:t> --save</a:t>
            </a:r>
          </a:p>
          <a:p>
            <a:r>
              <a:rPr lang="en-US" dirty="0" smtClean="0"/>
              <a:t>If </a:t>
            </a:r>
            <a:r>
              <a:rPr lang="en-US" dirty="0"/>
              <a:t>you would like a fresh project starter, a new project base can be created from the CLI and an existing app can be migrated over manually.</a:t>
            </a:r>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14</a:t>
            </a:fld>
            <a:endParaRPr lang="en-US" dirty="0"/>
          </a:p>
        </p:txBody>
      </p:sp>
    </p:spTree>
    <p:extLst>
      <p:ext uri="{BB962C8B-B14F-4D97-AF65-F5344CB8AC3E}">
        <p14:creationId xmlns:p14="http://schemas.microsoft.com/office/powerpoint/2010/main" val="318339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Migrating from Ionic 3.0 to Ionic </a:t>
            </a:r>
            <a:r>
              <a:rPr lang="en-US" b="1" dirty="0" smtClean="0">
                <a:hlinkClick r:id="rId2"/>
              </a:rPr>
              <a:t>4.0</a:t>
            </a:r>
            <a:r>
              <a:rPr lang="en-US" b="1" dirty="0" smtClean="0"/>
              <a:t/>
            </a:r>
            <a:br>
              <a:rPr lang="en-US" b="1" dirty="0" smtClean="0"/>
            </a:br>
            <a:endParaRPr lang="en-US" dirty="0"/>
          </a:p>
        </p:txBody>
      </p:sp>
      <p:sp>
        <p:nvSpPr>
          <p:cNvPr id="3" name="Content Placeholder 2"/>
          <p:cNvSpPr>
            <a:spLocks noGrp="1"/>
          </p:cNvSpPr>
          <p:nvPr>
            <p:ph idx="1"/>
          </p:nvPr>
        </p:nvSpPr>
        <p:spPr>
          <a:xfrm>
            <a:off x="114980" y="1239437"/>
            <a:ext cx="8874474" cy="5261968"/>
          </a:xfrm>
        </p:spPr>
        <p:txBody>
          <a:bodyPr>
            <a:noAutofit/>
          </a:bodyPr>
          <a:lstStyle/>
          <a:p>
            <a:r>
              <a:rPr lang="en-US" sz="1800" dirty="0"/>
              <a:t>We suggest the following general process when migrating an existing application from Ionic 3 to 4:</a:t>
            </a:r>
          </a:p>
          <a:p>
            <a:pPr marL="0" indent="0">
              <a:buNone/>
            </a:pPr>
            <a:r>
              <a:rPr lang="en-US" sz="1800" dirty="0" smtClean="0"/>
              <a:t>1. Generate </a:t>
            </a:r>
            <a:r>
              <a:rPr lang="en-US" sz="1800" dirty="0"/>
              <a:t>a new project using the blank starter (see Starting an App)</a:t>
            </a:r>
          </a:p>
          <a:p>
            <a:pPr marL="0" indent="0">
              <a:buNone/>
            </a:pPr>
            <a:r>
              <a:rPr lang="en-US" sz="1800" dirty="0" smtClean="0"/>
              <a:t>2. Copy </a:t>
            </a:r>
            <a:r>
              <a:rPr lang="en-US" sz="1800" dirty="0"/>
              <a:t>any Angular services from </a:t>
            </a:r>
            <a:r>
              <a:rPr lang="en-US" sz="1800" dirty="0" err="1"/>
              <a:t>src</a:t>
            </a:r>
            <a:r>
              <a:rPr lang="en-US" sz="1800" dirty="0"/>
              <a:t>/providers to </a:t>
            </a:r>
            <a:r>
              <a:rPr lang="en-US" sz="1800" dirty="0" err="1"/>
              <a:t>src</a:t>
            </a:r>
            <a:r>
              <a:rPr lang="en-US" sz="1800" dirty="0"/>
              <a:t>/app/services</a:t>
            </a:r>
          </a:p>
          <a:p>
            <a:pPr lvl="1"/>
            <a:r>
              <a:rPr lang="en-US" sz="1400" dirty="0" smtClean="0"/>
              <a:t>Services </a:t>
            </a:r>
            <a:r>
              <a:rPr lang="en-US" sz="1400" dirty="0"/>
              <a:t>should include { </a:t>
            </a:r>
            <a:r>
              <a:rPr lang="en-US" sz="1400" dirty="0" err="1"/>
              <a:t>providedIn</a:t>
            </a:r>
            <a:r>
              <a:rPr lang="en-US" sz="1400" dirty="0"/>
              <a:t>: 'root' } in the @Injectable() decorator. For details, please see Angular provider docs.</a:t>
            </a:r>
          </a:p>
          <a:p>
            <a:pPr marL="0" indent="0">
              <a:buNone/>
            </a:pPr>
            <a:r>
              <a:rPr lang="en-US" sz="1800" dirty="0" smtClean="0"/>
              <a:t>3. Copy </a:t>
            </a:r>
            <a:r>
              <a:rPr lang="en-US" sz="1800" dirty="0"/>
              <a:t>the app's other root-level items (pipes, components, </a:t>
            </a:r>
            <a:r>
              <a:rPr lang="en-US" sz="1800" dirty="0" err="1"/>
              <a:t>etc</a:t>
            </a:r>
            <a:r>
              <a:rPr lang="en-US" sz="1800" dirty="0"/>
              <a:t>) keeping in mind that the directory structure changes from </a:t>
            </a:r>
            <a:r>
              <a:rPr lang="en-US" sz="1800" dirty="0" err="1"/>
              <a:t>src</a:t>
            </a:r>
            <a:r>
              <a:rPr lang="en-US" sz="1800" dirty="0"/>
              <a:t>/components to </a:t>
            </a:r>
            <a:r>
              <a:rPr lang="en-US" sz="1800" dirty="0" err="1"/>
              <a:t>src</a:t>
            </a:r>
            <a:r>
              <a:rPr lang="en-US" sz="1800" dirty="0"/>
              <a:t>/app/components, etc.</a:t>
            </a:r>
          </a:p>
          <a:p>
            <a:pPr marL="0" indent="0">
              <a:buNone/>
            </a:pPr>
            <a:r>
              <a:rPr lang="en-US" sz="1800" dirty="0" smtClean="0"/>
              <a:t>4. Copy </a:t>
            </a:r>
            <a:r>
              <a:rPr lang="en-US" sz="1800" dirty="0"/>
              <a:t>global Sass styling from </a:t>
            </a:r>
            <a:r>
              <a:rPr lang="en-US" sz="1800" dirty="0" err="1"/>
              <a:t>src</a:t>
            </a:r>
            <a:r>
              <a:rPr lang="en-US" sz="1800" dirty="0"/>
              <a:t>/app/</a:t>
            </a:r>
            <a:r>
              <a:rPr lang="en-US" sz="1800" dirty="0" err="1"/>
              <a:t>app.scss</a:t>
            </a:r>
            <a:r>
              <a:rPr lang="en-US" sz="1800" dirty="0"/>
              <a:t> to </a:t>
            </a:r>
            <a:r>
              <a:rPr lang="en-US" sz="1800" dirty="0" err="1"/>
              <a:t>src</a:t>
            </a:r>
            <a:r>
              <a:rPr lang="en-US" sz="1800" dirty="0"/>
              <a:t>/</a:t>
            </a:r>
            <a:r>
              <a:rPr lang="en-US" sz="1800" dirty="0" err="1"/>
              <a:t>global.scss</a:t>
            </a:r>
            <a:endParaRPr lang="en-US" sz="1800" dirty="0"/>
          </a:p>
          <a:p>
            <a:pPr marL="0" indent="0">
              <a:buNone/>
            </a:pPr>
            <a:r>
              <a:rPr lang="en-US" sz="1800" dirty="0" smtClean="0"/>
              <a:t>5. Copy </a:t>
            </a:r>
            <a:r>
              <a:rPr lang="en-US" sz="1800" dirty="0"/>
              <a:t>the rest of the application, page by page or feature by feature, keeping the following items in mind</a:t>
            </a:r>
            <a:r>
              <a:rPr lang="en-US" sz="1800" dirty="0" smtClean="0"/>
              <a:t>:</a:t>
            </a:r>
          </a:p>
          <a:p>
            <a:pPr lvl="1"/>
            <a:r>
              <a:rPr lang="en-US" sz="1400" dirty="0" smtClean="0"/>
              <a:t>Emulated </a:t>
            </a:r>
            <a:r>
              <a:rPr lang="en-US" sz="1400" dirty="0"/>
              <a:t>Shadow DOM is turned on by default</a:t>
            </a:r>
          </a:p>
          <a:p>
            <a:pPr lvl="1"/>
            <a:r>
              <a:rPr lang="en-US" sz="1400" dirty="0" smtClean="0"/>
              <a:t>Page/component </a:t>
            </a:r>
            <a:r>
              <a:rPr lang="en-US" sz="1400" dirty="0"/>
              <a:t>Sass should no longer be wrapped in the page/component tag and should use </a:t>
            </a:r>
            <a:r>
              <a:rPr lang="en-US" sz="1400" dirty="0" err="1"/>
              <a:t>Angular's</a:t>
            </a:r>
            <a:r>
              <a:rPr lang="en-US" sz="1400" dirty="0"/>
              <a:t> </a:t>
            </a:r>
            <a:r>
              <a:rPr lang="en-US" sz="1400" dirty="0" err="1"/>
              <a:t>styleUrls</a:t>
            </a:r>
            <a:r>
              <a:rPr lang="en-US" sz="1400" dirty="0"/>
              <a:t> option of the @Component decorator</a:t>
            </a:r>
          </a:p>
          <a:p>
            <a:pPr lvl="1"/>
            <a:r>
              <a:rPr lang="en-US" sz="1400" dirty="0" err="1" smtClean="0"/>
              <a:t>RxJS</a:t>
            </a:r>
            <a:r>
              <a:rPr lang="en-US" sz="1400" dirty="0" smtClean="0"/>
              <a:t> </a:t>
            </a:r>
            <a:r>
              <a:rPr lang="en-US" sz="1400" dirty="0"/>
              <a:t>has been updated from v5 to v6 (see </a:t>
            </a:r>
            <a:r>
              <a:rPr lang="en-US" sz="1400" dirty="0" err="1"/>
              <a:t>RxJS</a:t>
            </a:r>
            <a:r>
              <a:rPr lang="en-US" sz="1400" dirty="0"/>
              <a:t> Changes)</a:t>
            </a:r>
          </a:p>
          <a:p>
            <a:pPr lvl="1"/>
            <a:r>
              <a:rPr lang="en-US" sz="1400" dirty="0" smtClean="0"/>
              <a:t>Certain </a:t>
            </a:r>
            <a:r>
              <a:rPr lang="en-US" sz="1400" dirty="0"/>
              <a:t>lifecycle hooks should be replaced by </a:t>
            </a:r>
            <a:r>
              <a:rPr lang="en-US" sz="1400" dirty="0" err="1"/>
              <a:t>Angular's</a:t>
            </a:r>
            <a:r>
              <a:rPr lang="en-US" sz="1400" dirty="0"/>
              <a:t> hooks (see Lifecycle Events)</a:t>
            </a:r>
          </a:p>
          <a:p>
            <a:pPr lvl="1"/>
            <a:r>
              <a:rPr lang="en-US" sz="1400" dirty="0" smtClean="0"/>
              <a:t> </a:t>
            </a:r>
            <a:r>
              <a:rPr lang="en-US" sz="1400" dirty="0"/>
              <a:t>Markup changes may be required (migration tool available, see Markup Changes)</a:t>
            </a:r>
          </a:p>
          <a:p>
            <a:endParaRPr lang="en-US" sz="1800"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15</a:t>
            </a:fld>
            <a:endParaRPr lang="en-US" dirty="0"/>
          </a:p>
        </p:txBody>
      </p:sp>
      <p:sp>
        <p:nvSpPr>
          <p:cNvPr id="6" name="Rectangle 5"/>
          <p:cNvSpPr/>
          <p:nvPr/>
        </p:nvSpPr>
        <p:spPr>
          <a:xfrm>
            <a:off x="540327" y="657970"/>
            <a:ext cx="7135090" cy="646331"/>
          </a:xfrm>
          <a:prstGeom prst="rect">
            <a:avLst/>
          </a:prstGeom>
          <a:ln>
            <a:solidFill>
              <a:srgbClr val="FFFF00"/>
            </a:solidFill>
          </a:ln>
        </p:spPr>
        <p:txBody>
          <a:bodyPr wrap="square">
            <a:spAutoFit/>
          </a:bodyPr>
          <a:lstStyle/>
          <a:p>
            <a:r>
              <a:rPr lang="en-US" dirty="0">
                <a:solidFill>
                  <a:srgbClr val="FF0000"/>
                </a:solidFill>
              </a:rPr>
              <a:t>For a </a:t>
            </a:r>
            <a:r>
              <a:rPr lang="en-US" b="1" dirty="0">
                <a:solidFill>
                  <a:srgbClr val="FF0000"/>
                </a:solidFill>
              </a:rPr>
              <a:t>complete list of breaking changes</a:t>
            </a:r>
            <a:r>
              <a:rPr lang="en-US" dirty="0">
                <a:solidFill>
                  <a:srgbClr val="FF0000"/>
                </a:solidFill>
              </a:rPr>
              <a:t> from Ionic 3 to Ionic 4, please refer to </a:t>
            </a:r>
            <a:r>
              <a:rPr lang="en-US" dirty="0">
                <a:solidFill>
                  <a:srgbClr val="FF0000"/>
                </a:solidFill>
                <a:hlinkClick r:id="rId3"/>
              </a:rPr>
              <a:t>the breaking changes document</a:t>
            </a:r>
            <a:r>
              <a:rPr lang="en-US" dirty="0">
                <a:solidFill>
                  <a:srgbClr val="FF0000"/>
                </a:solidFill>
              </a:rPr>
              <a:t> in the Ionic core repo.</a:t>
            </a:r>
          </a:p>
        </p:txBody>
      </p:sp>
    </p:spTree>
    <p:extLst>
      <p:ext uri="{BB962C8B-B14F-4D97-AF65-F5344CB8AC3E}">
        <p14:creationId xmlns:p14="http://schemas.microsoft.com/office/powerpoint/2010/main" val="1631755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many cases, using the Ionic CLI to generate a new object and then copying the code also works very well. For example: ionic g service weather will create a shell Weather service and test. The code can then be copied from the older project with minor modifications as needed. This helps to ensure the proper structure is followed. This also generates shells for unit tests.</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16</a:t>
            </a:fld>
            <a:endParaRPr lang="en-US" dirty="0"/>
          </a:p>
        </p:txBody>
      </p:sp>
    </p:spTree>
    <p:extLst>
      <p:ext uri="{BB962C8B-B14F-4D97-AF65-F5344CB8AC3E}">
        <p14:creationId xmlns:p14="http://schemas.microsoft.com/office/powerpoint/2010/main" val="2568819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Changes in Package Name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Ionic 4, the package name is @ionic/angular. Uninstall Ionic 3 and install Ionic 4 using the new package name:</a:t>
            </a:r>
          </a:p>
          <a:p>
            <a:endParaRPr lang="en-US" dirty="0"/>
          </a:p>
          <a:p>
            <a:pPr lvl="1"/>
            <a:r>
              <a:rPr lang="en-US" dirty="0" err="1"/>
              <a:t>npm</a:t>
            </a:r>
            <a:r>
              <a:rPr lang="en-US" dirty="0"/>
              <a:t> uninstall ionic-angular</a:t>
            </a:r>
          </a:p>
          <a:p>
            <a:pPr lvl="1"/>
            <a:endParaRPr lang="en-US" dirty="0"/>
          </a:p>
          <a:p>
            <a:pPr lvl="1"/>
            <a:r>
              <a:rPr lang="en-US" dirty="0" err="1"/>
              <a:t>npm</a:t>
            </a:r>
            <a:r>
              <a:rPr lang="en-US" dirty="0"/>
              <a:t> install @ionic/angular</a:t>
            </a:r>
          </a:p>
          <a:p>
            <a:endParaRPr lang="en-US" dirty="0"/>
          </a:p>
          <a:p>
            <a:r>
              <a:rPr lang="en-US" dirty="0"/>
              <a:t>While migrating an app, update the imports from ionic-angular to @ionic/angular.</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17</a:t>
            </a:fld>
            <a:endParaRPr lang="en-US" dirty="0"/>
          </a:p>
        </p:txBody>
      </p:sp>
    </p:spTree>
    <p:extLst>
      <p:ext uri="{BB962C8B-B14F-4D97-AF65-F5344CB8AC3E}">
        <p14:creationId xmlns:p14="http://schemas.microsoft.com/office/powerpoint/2010/main" val="65504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Project structure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One of the major changes between an Ionic 3 app and an Ionic 4 app is the overall project layout and structure. In v3, Ionic apps had a custom convention for how an app should be set up and what that folder structure should look like. In v4, this has been changed to follow the recommended setup of each supported framework.</a:t>
            </a:r>
          </a:p>
          <a:p>
            <a:r>
              <a:rPr lang="en-US" dirty="0" smtClean="0"/>
              <a:t>For </a:t>
            </a:r>
            <a:r>
              <a:rPr lang="en-US" dirty="0"/>
              <a:t>example, if an app is using Angular, that project structure will be exactly what an Angular CLI app would be. This change, while not too difficult to accommodate, helps to keep common patterns and documentation consistent.</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18</a:t>
            </a:fld>
            <a:endParaRPr lang="en-US" dirty="0"/>
          </a:p>
        </p:txBody>
      </p:sp>
    </p:spTree>
    <p:extLst>
      <p:ext uri="{BB962C8B-B14F-4D97-AF65-F5344CB8AC3E}">
        <p14:creationId xmlns:p14="http://schemas.microsoft.com/office/powerpoint/2010/main" val="3197593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19</a:t>
            </a:fld>
            <a:endParaRPr lang="en-US" dirty="0"/>
          </a:p>
        </p:txBody>
      </p:sp>
      <p:pic>
        <p:nvPicPr>
          <p:cNvPr id="6" name="Picture 5"/>
          <p:cNvPicPr>
            <a:picLocks noChangeAspect="1"/>
          </p:cNvPicPr>
          <p:nvPr/>
        </p:nvPicPr>
        <p:blipFill rotWithShape="1">
          <a:blip r:embed="rId2"/>
          <a:srcRect l="28171" t="8239" r="36370" b="10947"/>
          <a:stretch/>
        </p:blipFill>
        <p:spPr>
          <a:xfrm>
            <a:off x="1731818" y="31921"/>
            <a:ext cx="4613564" cy="5911680"/>
          </a:xfrm>
          <a:prstGeom prst="rect">
            <a:avLst/>
          </a:prstGeom>
        </p:spPr>
      </p:pic>
      <p:sp>
        <p:nvSpPr>
          <p:cNvPr id="7" name="Rectangle 6"/>
          <p:cNvSpPr/>
          <p:nvPr/>
        </p:nvSpPr>
        <p:spPr>
          <a:xfrm>
            <a:off x="2105891" y="6024945"/>
            <a:ext cx="4239491" cy="369332"/>
          </a:xfrm>
          <a:prstGeom prst="rect">
            <a:avLst/>
          </a:prstGeom>
        </p:spPr>
        <p:txBody>
          <a:bodyPr wrap="square">
            <a:spAutoFit/>
          </a:bodyPr>
          <a:lstStyle/>
          <a:p>
            <a:r>
              <a:rPr lang="en-US" dirty="0"/>
              <a:t>Ionic </a:t>
            </a:r>
            <a:r>
              <a:rPr lang="en-US" dirty="0" smtClean="0"/>
              <a:t>4				 </a:t>
            </a:r>
            <a:r>
              <a:rPr lang="en-US" dirty="0"/>
              <a:t>Ionic </a:t>
            </a:r>
            <a:r>
              <a:rPr lang="en-US" dirty="0" smtClean="0"/>
              <a:t>3</a:t>
            </a:r>
            <a:endParaRPr lang="en-US" dirty="0"/>
          </a:p>
        </p:txBody>
      </p:sp>
    </p:spTree>
    <p:extLst>
      <p:ext uri="{BB962C8B-B14F-4D97-AF65-F5344CB8AC3E}">
        <p14:creationId xmlns:p14="http://schemas.microsoft.com/office/powerpoint/2010/main" val="3849136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Starting an </a:t>
            </a:r>
            <a:r>
              <a:rPr lang="en-US" b="1" dirty="0" smtClean="0"/>
              <a:t>App</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a:t>
            </a:fld>
            <a:endParaRPr lang="en-US" dirty="0"/>
          </a:p>
        </p:txBody>
      </p:sp>
      <p:sp>
        <p:nvSpPr>
          <p:cNvPr id="7" name="Content Placeholder 6"/>
          <p:cNvSpPr>
            <a:spLocks noGrp="1"/>
          </p:cNvSpPr>
          <p:nvPr>
            <p:ph idx="1"/>
          </p:nvPr>
        </p:nvSpPr>
        <p:spPr/>
        <p:txBody>
          <a:bodyPr/>
          <a:lstStyle/>
          <a:p>
            <a:r>
              <a:rPr lang="en-US" dirty="0"/>
              <a:t>Starting a new Ionic app is incredibly simple. From the command line, run </a:t>
            </a:r>
            <a:r>
              <a:rPr lang="en-US" dirty="0" smtClean="0"/>
              <a:t>the</a:t>
            </a:r>
            <a:r>
              <a:rPr lang="en-US" dirty="0"/>
              <a:t>: </a:t>
            </a:r>
            <a:endParaRPr lang="en-US" dirty="0" smtClean="0"/>
          </a:p>
          <a:p>
            <a:pPr lvl="1"/>
            <a:r>
              <a:rPr lang="en-US" b="1" dirty="0" smtClean="0"/>
              <a:t>ionic start</a:t>
            </a:r>
            <a:r>
              <a:rPr lang="en-US" dirty="0" smtClean="0"/>
              <a:t> </a:t>
            </a:r>
            <a:r>
              <a:rPr lang="en-US" dirty="0"/>
              <a:t>command and the CLI will handle the rest</a:t>
            </a:r>
            <a:r>
              <a:rPr lang="en-US" dirty="0" smtClean="0"/>
              <a:t>.</a:t>
            </a:r>
          </a:p>
          <a:p>
            <a:pPr lvl="1"/>
            <a:r>
              <a:rPr lang="en-US" dirty="0"/>
              <a:t>ionic start </a:t>
            </a:r>
            <a:br>
              <a:rPr lang="en-US" dirty="0"/>
            </a:br>
            <a:r>
              <a:rPr lang="en-US" dirty="0"/>
              <a:t>Every great app needs a name! 😍</a:t>
            </a:r>
            <a:br>
              <a:rPr lang="en-US" dirty="0"/>
            </a:br>
            <a:r>
              <a:rPr lang="en-US" dirty="0" smtClean="0"/>
              <a:t>Please </a:t>
            </a:r>
            <a:r>
              <a:rPr lang="en-US" dirty="0"/>
              <a:t>enter the full name of your app. You can change this at any time. To bypass this prompt next time, supply name, the first argument to ionic start.</a:t>
            </a:r>
            <a:br>
              <a:rPr lang="en-US" dirty="0"/>
            </a:br>
            <a:r>
              <a:rPr lang="en-US" dirty="0" smtClean="0"/>
              <a:t>? </a:t>
            </a:r>
            <a:r>
              <a:rPr lang="en-US" dirty="0"/>
              <a:t>Project name: </a:t>
            </a:r>
            <a:r>
              <a:rPr lang="en-US" dirty="0" smtClean="0"/>
              <a:t>█</a:t>
            </a:r>
          </a:p>
          <a:p>
            <a:pPr lvl="1"/>
            <a:r>
              <a:rPr lang="en-US" dirty="0"/>
              <a:t>The Ionic CLI will display prompts asking for the new project's name and which template to use. These details can be provided as command arguments</a:t>
            </a:r>
            <a:r>
              <a:rPr lang="en-US" dirty="0" smtClean="0"/>
              <a:t>:</a:t>
            </a:r>
          </a:p>
          <a:p>
            <a:pPr lvl="1"/>
            <a:r>
              <a:rPr lang="en-US" dirty="0"/>
              <a:t>ionic start </a:t>
            </a:r>
            <a:r>
              <a:rPr lang="en-US" dirty="0" err="1"/>
              <a:t>myApp</a:t>
            </a:r>
            <a:r>
              <a:rPr lang="en-US" dirty="0"/>
              <a:t> tabs</a:t>
            </a:r>
            <a:endParaRPr lang="en-US" dirty="0" smtClean="0"/>
          </a:p>
          <a:p>
            <a:endParaRPr lang="en-US" dirty="0"/>
          </a:p>
        </p:txBody>
      </p:sp>
    </p:spTree>
    <p:extLst>
      <p:ext uri="{BB962C8B-B14F-4D97-AF65-F5344CB8AC3E}">
        <p14:creationId xmlns:p14="http://schemas.microsoft.com/office/powerpoint/2010/main" val="827709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RxJS</a:t>
            </a:r>
            <a:r>
              <a:rPr lang="en-US" dirty="0"/>
              <a:t> Changes</a:t>
            </a:r>
          </a:p>
        </p:txBody>
      </p:sp>
      <p:sp>
        <p:nvSpPr>
          <p:cNvPr id="3" name="Content Placeholder 2"/>
          <p:cNvSpPr>
            <a:spLocks noGrp="1"/>
          </p:cNvSpPr>
          <p:nvPr>
            <p:ph idx="1"/>
          </p:nvPr>
        </p:nvSpPr>
        <p:spPr/>
        <p:txBody>
          <a:bodyPr/>
          <a:lstStyle/>
          <a:p>
            <a:r>
              <a:rPr lang="en-US" dirty="0"/>
              <a:t>Between V3 and V4, </a:t>
            </a:r>
            <a:r>
              <a:rPr lang="en-US" dirty="0" err="1"/>
              <a:t>RxJS</a:t>
            </a:r>
            <a:r>
              <a:rPr lang="en-US" dirty="0"/>
              <a:t> was updated to version 6. This changes many of the import paths of operators and core </a:t>
            </a:r>
            <a:r>
              <a:rPr lang="en-US" dirty="0" err="1"/>
              <a:t>RxJS</a:t>
            </a:r>
            <a:r>
              <a:rPr lang="en-US" dirty="0"/>
              <a:t> functions. Please see the </a:t>
            </a:r>
            <a:r>
              <a:rPr lang="en-US" dirty="0" err="1">
                <a:hlinkClick r:id="rId2"/>
              </a:rPr>
              <a:t>RxJS</a:t>
            </a:r>
            <a:r>
              <a:rPr lang="en-US" dirty="0">
                <a:hlinkClick r:id="rId2"/>
              </a:rPr>
              <a:t> Migration Guide</a:t>
            </a:r>
            <a:r>
              <a:rPr lang="en-US" dirty="0"/>
              <a:t> for details.</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20</a:t>
            </a:fld>
            <a:endParaRPr lang="en-US" dirty="0"/>
          </a:p>
        </p:txBody>
      </p:sp>
    </p:spTree>
    <p:extLst>
      <p:ext uri="{BB962C8B-B14F-4D97-AF65-F5344CB8AC3E}">
        <p14:creationId xmlns:p14="http://schemas.microsoft.com/office/powerpoint/2010/main" val="3136505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Lifecycle Events</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With V4, we're now able to utilize the typical events provided by Angular. But for certain cases, you might want to have access to the events fired when a component has finished animating during its route change. In this case, the </a:t>
            </a:r>
            <a:r>
              <a:rPr lang="en-US" dirty="0" err="1"/>
              <a:t>ionViewWillEnter</a:t>
            </a:r>
            <a:r>
              <a:rPr lang="en-US" dirty="0"/>
              <a:t>, </a:t>
            </a:r>
            <a:r>
              <a:rPr lang="en-US" dirty="0" err="1"/>
              <a:t>ionViewDidEnter</a:t>
            </a:r>
            <a:r>
              <a:rPr lang="en-US" dirty="0"/>
              <a:t>, </a:t>
            </a:r>
            <a:r>
              <a:rPr lang="en-US" dirty="0" err="1"/>
              <a:t>ionViewWillLeave</a:t>
            </a:r>
            <a:r>
              <a:rPr lang="en-US" dirty="0"/>
              <a:t>, and </a:t>
            </a:r>
            <a:r>
              <a:rPr lang="en-US" dirty="0" err="1"/>
              <a:t>ionViewDidLeave</a:t>
            </a:r>
            <a:r>
              <a:rPr lang="en-US" dirty="0"/>
              <a:t> have been ported over from V3. Use these events to coordinate actions with </a:t>
            </a:r>
            <a:r>
              <a:rPr lang="en-US" dirty="0" err="1"/>
              <a:t>Ionic's</a:t>
            </a:r>
            <a:r>
              <a:rPr lang="en-US" dirty="0"/>
              <a:t> own animations system.</a:t>
            </a:r>
          </a:p>
          <a:p>
            <a:endParaRPr lang="en-US" dirty="0"/>
          </a:p>
          <a:p>
            <a:r>
              <a:rPr lang="en-US" dirty="0"/>
              <a:t>Older events like </a:t>
            </a:r>
            <a:r>
              <a:rPr lang="en-US" dirty="0" err="1"/>
              <a:t>ionViewDidLoad</a:t>
            </a:r>
            <a:r>
              <a:rPr lang="en-US" dirty="0"/>
              <a:t>, </a:t>
            </a:r>
            <a:r>
              <a:rPr lang="en-US" dirty="0" err="1"/>
              <a:t>ionViewCanLeave</a:t>
            </a:r>
            <a:r>
              <a:rPr lang="en-US" dirty="0"/>
              <a:t>, and </a:t>
            </a:r>
            <a:r>
              <a:rPr lang="en-US" dirty="0" err="1"/>
              <a:t>ionViewCanEnter</a:t>
            </a:r>
            <a:r>
              <a:rPr lang="en-US" dirty="0"/>
              <a:t> have been removed, and the proper Angular alternatives should be used.</a:t>
            </a:r>
          </a:p>
          <a:p>
            <a:endParaRPr lang="en-US" dirty="0"/>
          </a:p>
          <a:p>
            <a:r>
              <a:rPr lang="en-US" dirty="0"/>
              <a:t>For more details, check out the router-outlet docs</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21</a:t>
            </a:fld>
            <a:endParaRPr lang="en-US" dirty="0"/>
          </a:p>
        </p:txBody>
      </p:sp>
    </p:spTree>
    <p:extLst>
      <p:ext uri="{BB962C8B-B14F-4D97-AF65-F5344CB8AC3E}">
        <p14:creationId xmlns:p14="http://schemas.microsoft.com/office/powerpoint/2010/main" val="1327857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Overlay Components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In prior versions of Ionic, overlay components such as Loading, Toast, or Alert were created synchronously. In Ionic v4, these components are all created asynchronously. As a result of this, the API is now promise-based</a:t>
            </a:r>
            <a:r>
              <a:rPr lang="en-US" dirty="0" smtClean="0"/>
              <a:t>.</a:t>
            </a:r>
          </a:p>
          <a:p>
            <a:pPr marL="800100" lvl="2" indent="0">
              <a:buNone/>
            </a:pPr>
            <a:r>
              <a:rPr lang="en-US" sz="2600" dirty="0" smtClean="0"/>
              <a:t>// </a:t>
            </a:r>
            <a:r>
              <a:rPr lang="en-US" sz="2600" dirty="0"/>
              <a:t>v3</a:t>
            </a:r>
          </a:p>
          <a:p>
            <a:pPr marL="800100" lvl="2" indent="0">
              <a:buNone/>
            </a:pPr>
            <a:r>
              <a:rPr lang="en-US" sz="2600" dirty="0" err="1"/>
              <a:t>showAlert</a:t>
            </a:r>
            <a:r>
              <a:rPr lang="en-US" sz="2600" dirty="0"/>
              <a:t>() {</a:t>
            </a:r>
          </a:p>
          <a:p>
            <a:pPr marL="800100" lvl="2" indent="0">
              <a:buNone/>
            </a:pPr>
            <a:r>
              <a:rPr lang="en-US" sz="2600" dirty="0"/>
              <a:t>  </a:t>
            </a:r>
            <a:r>
              <a:rPr lang="en-US" sz="2600" dirty="0" err="1"/>
              <a:t>const</a:t>
            </a:r>
            <a:r>
              <a:rPr lang="en-US" sz="2600" dirty="0"/>
              <a:t> alert = </a:t>
            </a:r>
            <a:r>
              <a:rPr lang="en-US" sz="2600" dirty="0" err="1"/>
              <a:t>this.alertCtrl.create</a:t>
            </a:r>
            <a:r>
              <a:rPr lang="en-US" sz="2600" dirty="0"/>
              <a:t>({</a:t>
            </a:r>
          </a:p>
          <a:p>
            <a:pPr marL="800100" lvl="2" indent="0">
              <a:buNone/>
            </a:pPr>
            <a:r>
              <a:rPr lang="en-US" sz="2600" dirty="0"/>
              <a:t>    message: "Hello There",</a:t>
            </a:r>
          </a:p>
          <a:p>
            <a:pPr marL="800100" lvl="2" indent="0">
              <a:buNone/>
            </a:pPr>
            <a:r>
              <a:rPr lang="en-US" sz="2600" dirty="0"/>
              <a:t>    </a:t>
            </a:r>
            <a:r>
              <a:rPr lang="en-US" sz="2600" dirty="0" err="1"/>
              <a:t>subHeader</a:t>
            </a:r>
            <a:r>
              <a:rPr lang="en-US" sz="2600" dirty="0"/>
              <a:t>: "I'm a </a:t>
            </a:r>
            <a:r>
              <a:rPr lang="en-US" sz="2600" dirty="0" err="1"/>
              <a:t>subheader</a:t>
            </a:r>
            <a:r>
              <a:rPr lang="en-US" sz="2600" dirty="0"/>
              <a:t>"</a:t>
            </a:r>
          </a:p>
          <a:p>
            <a:pPr marL="800100" lvl="2" indent="0">
              <a:buNone/>
            </a:pPr>
            <a:r>
              <a:rPr lang="en-US" sz="2600" dirty="0"/>
              <a:t>  });</a:t>
            </a:r>
          </a:p>
          <a:p>
            <a:pPr marL="800100" lvl="2" indent="0">
              <a:buNone/>
            </a:pPr>
            <a:endParaRPr lang="en-US" sz="2600" dirty="0"/>
          </a:p>
          <a:p>
            <a:pPr marL="800100" lvl="2" indent="0">
              <a:buNone/>
            </a:pPr>
            <a:r>
              <a:rPr lang="en-US" sz="2600" dirty="0"/>
              <a:t>  </a:t>
            </a:r>
            <a:r>
              <a:rPr lang="en-US" sz="2600" dirty="0" err="1"/>
              <a:t>alert.present</a:t>
            </a:r>
            <a:r>
              <a:rPr lang="en-US" sz="2600" dirty="0"/>
              <a:t>();</a:t>
            </a:r>
          </a:p>
          <a:p>
            <a:pPr marL="800100" lvl="2" indent="0">
              <a:buNone/>
            </a:pPr>
            <a:r>
              <a:rPr lang="en-US" sz="2600" dirty="0"/>
              <a:t>}</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22</a:t>
            </a:fld>
            <a:endParaRPr lang="en-US" dirty="0"/>
          </a:p>
        </p:txBody>
      </p:sp>
    </p:spTree>
    <p:extLst>
      <p:ext uri="{BB962C8B-B14F-4D97-AF65-F5344CB8AC3E}">
        <p14:creationId xmlns:p14="http://schemas.microsoft.com/office/powerpoint/2010/main" val="2480877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v4, promises are used:</a:t>
            </a:r>
          </a:p>
        </p:txBody>
      </p:sp>
      <p:sp>
        <p:nvSpPr>
          <p:cNvPr id="3" name="Content Placeholder 2"/>
          <p:cNvSpPr>
            <a:spLocks noGrp="1"/>
          </p:cNvSpPr>
          <p:nvPr>
            <p:ph idx="1"/>
          </p:nvPr>
        </p:nvSpPr>
        <p:spPr/>
        <p:txBody>
          <a:bodyPr>
            <a:noAutofit/>
          </a:bodyPr>
          <a:lstStyle/>
          <a:p>
            <a:pPr marL="0" indent="0">
              <a:buNone/>
            </a:pPr>
            <a:r>
              <a:rPr lang="en-US" sz="2000" dirty="0" err="1" smtClean="0"/>
              <a:t>showAlert</a:t>
            </a:r>
            <a:r>
              <a:rPr lang="en-US" sz="2000" dirty="0"/>
              <a:t>() {</a:t>
            </a:r>
          </a:p>
          <a:p>
            <a:pPr marL="0" indent="0">
              <a:buNone/>
            </a:pPr>
            <a:r>
              <a:rPr lang="en-US" sz="2000" dirty="0"/>
              <a:t>  </a:t>
            </a:r>
            <a:r>
              <a:rPr lang="en-US" sz="2000" dirty="0" err="1"/>
              <a:t>this.alertCtrl.create</a:t>
            </a:r>
            <a:r>
              <a:rPr lang="en-US" sz="2000" dirty="0"/>
              <a:t>({</a:t>
            </a:r>
          </a:p>
          <a:p>
            <a:pPr marL="0" indent="0">
              <a:buNone/>
            </a:pPr>
            <a:r>
              <a:rPr lang="en-US" sz="2000" dirty="0"/>
              <a:t>    message: "Hello There",</a:t>
            </a:r>
          </a:p>
          <a:p>
            <a:pPr marL="0" indent="0">
              <a:buNone/>
            </a:pPr>
            <a:r>
              <a:rPr lang="en-US" sz="2000" dirty="0"/>
              <a:t>    </a:t>
            </a:r>
            <a:r>
              <a:rPr lang="en-US" sz="2000" dirty="0" err="1"/>
              <a:t>subHeader</a:t>
            </a:r>
            <a:r>
              <a:rPr lang="en-US" sz="2000" dirty="0"/>
              <a:t>: "I'm a </a:t>
            </a:r>
            <a:r>
              <a:rPr lang="en-US" sz="2000" dirty="0" err="1"/>
              <a:t>subheader</a:t>
            </a:r>
            <a:r>
              <a:rPr lang="en-US" sz="2000" dirty="0"/>
              <a:t>"</a:t>
            </a:r>
          </a:p>
          <a:p>
            <a:pPr marL="0" indent="0">
              <a:buNone/>
            </a:pPr>
            <a:r>
              <a:rPr lang="en-US" sz="2000" dirty="0"/>
              <a:t>  }).then(alert =&gt; </a:t>
            </a:r>
            <a:r>
              <a:rPr lang="en-US" sz="2000" dirty="0" err="1"/>
              <a:t>alert.present</a:t>
            </a:r>
            <a:r>
              <a:rPr lang="en-US" sz="2000" dirty="0"/>
              <a:t>());</a:t>
            </a:r>
          </a:p>
          <a:p>
            <a:pPr marL="0" indent="0">
              <a:buNone/>
            </a:pPr>
            <a:r>
              <a:rPr lang="en-US" sz="2000" dirty="0"/>
              <a:t>}</a:t>
            </a:r>
          </a:p>
          <a:p>
            <a:pPr marL="0" indent="0">
              <a:buNone/>
            </a:pPr>
            <a:r>
              <a:rPr lang="en-US" sz="2000" dirty="0" smtClean="0"/>
              <a:t>// </a:t>
            </a:r>
            <a:r>
              <a:rPr lang="en-US" sz="2000" dirty="0"/>
              <a:t>Or using </a:t>
            </a:r>
            <a:r>
              <a:rPr lang="en-US" sz="2000" dirty="0" err="1"/>
              <a:t>async</a:t>
            </a:r>
            <a:r>
              <a:rPr lang="en-US" sz="2000" dirty="0"/>
              <a:t>/await</a:t>
            </a:r>
          </a:p>
          <a:p>
            <a:pPr marL="0" indent="0">
              <a:buNone/>
            </a:pPr>
            <a:r>
              <a:rPr lang="en-US" sz="2000" dirty="0" err="1" smtClean="0"/>
              <a:t>async</a:t>
            </a:r>
            <a:r>
              <a:rPr lang="en-US" sz="2000" dirty="0" smtClean="0"/>
              <a:t> </a:t>
            </a:r>
            <a:r>
              <a:rPr lang="en-US" sz="2000" dirty="0" err="1"/>
              <a:t>showAlert</a:t>
            </a:r>
            <a:r>
              <a:rPr lang="en-US" sz="2000" dirty="0"/>
              <a:t>() {</a:t>
            </a:r>
          </a:p>
          <a:p>
            <a:pPr marL="0" indent="0">
              <a:buNone/>
            </a:pPr>
            <a:r>
              <a:rPr lang="en-US" sz="2000" dirty="0"/>
              <a:t>  </a:t>
            </a:r>
            <a:r>
              <a:rPr lang="en-US" sz="2000" dirty="0" err="1"/>
              <a:t>const</a:t>
            </a:r>
            <a:r>
              <a:rPr lang="en-US" sz="2000" dirty="0"/>
              <a:t> alert = await </a:t>
            </a:r>
            <a:r>
              <a:rPr lang="en-US" sz="2000" dirty="0" err="1"/>
              <a:t>this.alertCtrl.create</a:t>
            </a:r>
            <a:r>
              <a:rPr lang="en-US" sz="2000" dirty="0"/>
              <a:t>({</a:t>
            </a:r>
          </a:p>
          <a:p>
            <a:pPr marL="0" indent="0">
              <a:buNone/>
            </a:pPr>
            <a:r>
              <a:rPr lang="en-US" sz="2000" dirty="0"/>
              <a:t>    message: "Hello There",</a:t>
            </a:r>
          </a:p>
          <a:p>
            <a:pPr marL="0" indent="0">
              <a:buNone/>
            </a:pPr>
            <a:r>
              <a:rPr lang="en-US" sz="2000" dirty="0"/>
              <a:t>    </a:t>
            </a:r>
            <a:r>
              <a:rPr lang="en-US" sz="2000" dirty="0" err="1"/>
              <a:t>subHeader</a:t>
            </a:r>
            <a:r>
              <a:rPr lang="en-US" sz="2000" dirty="0"/>
              <a:t>: "I'm a </a:t>
            </a:r>
            <a:r>
              <a:rPr lang="en-US" sz="2000" dirty="0" err="1"/>
              <a:t>subheader</a:t>
            </a:r>
            <a:r>
              <a:rPr lang="en-US" sz="2000" dirty="0"/>
              <a:t>"</a:t>
            </a:r>
          </a:p>
          <a:p>
            <a:pPr marL="0" indent="0">
              <a:buNone/>
            </a:pPr>
            <a:r>
              <a:rPr lang="en-US" sz="2000" dirty="0"/>
              <a:t>  });</a:t>
            </a:r>
          </a:p>
          <a:p>
            <a:pPr marL="0" indent="0">
              <a:buNone/>
            </a:pPr>
            <a:r>
              <a:rPr lang="en-US" sz="2000" dirty="0" smtClean="0"/>
              <a:t>  </a:t>
            </a:r>
            <a:r>
              <a:rPr lang="en-US" sz="2000" dirty="0"/>
              <a:t>await </a:t>
            </a:r>
            <a:r>
              <a:rPr lang="en-US" sz="2000" dirty="0" err="1"/>
              <a:t>alert.present</a:t>
            </a:r>
            <a:r>
              <a:rPr lang="en-US" sz="2000" dirty="0"/>
              <a:t>();</a:t>
            </a:r>
          </a:p>
          <a:p>
            <a:pPr marL="0" indent="0">
              <a:buNone/>
            </a:pPr>
            <a:r>
              <a:rPr lang="en-US" sz="2000" dirty="0" smtClean="0"/>
              <a:t>}</a:t>
            </a:r>
            <a:endParaRPr lang="en-US" sz="2000"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23</a:t>
            </a:fld>
            <a:endParaRPr lang="en-US" dirty="0"/>
          </a:p>
        </p:txBody>
      </p:sp>
    </p:spTree>
    <p:extLst>
      <p:ext uri="{BB962C8B-B14F-4D97-AF65-F5344CB8AC3E}">
        <p14:creationId xmlns:p14="http://schemas.microsoft.com/office/powerpoint/2010/main" val="642593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Navigation</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In V4, navigation received the most changes. Now, instead of using </a:t>
            </a:r>
            <a:r>
              <a:rPr lang="en-US" dirty="0" err="1"/>
              <a:t>Ionic's</a:t>
            </a:r>
            <a:r>
              <a:rPr lang="en-US" dirty="0"/>
              <a:t> own </a:t>
            </a:r>
            <a:r>
              <a:rPr lang="en-US" dirty="0" err="1"/>
              <a:t>NavController</a:t>
            </a:r>
            <a:r>
              <a:rPr lang="en-US" dirty="0"/>
              <a:t>, we integrate with the official Angular Router. This not only provides a consistent routing experience across apps, but is much more dependable. The Angular team has an </a:t>
            </a:r>
            <a:r>
              <a:rPr lang="en-US" dirty="0" smtClean="0">
                <a:hlinkClick r:id="rId3"/>
              </a:rPr>
              <a:t>excellent </a:t>
            </a:r>
            <a:r>
              <a:rPr lang="en-US" dirty="0">
                <a:hlinkClick r:id="rId3"/>
              </a:rPr>
              <a:t>guide</a:t>
            </a:r>
            <a:r>
              <a:rPr lang="en-US" dirty="0" smtClean="0"/>
              <a:t> </a:t>
            </a:r>
            <a:r>
              <a:rPr lang="en-US" dirty="0"/>
              <a:t>on their docs site that covers the Router in great detail.</a:t>
            </a:r>
          </a:p>
          <a:p>
            <a:endParaRPr lang="en-US" dirty="0"/>
          </a:p>
          <a:p>
            <a:r>
              <a:rPr lang="en-US" dirty="0"/>
              <a:t>To provide the platform-specific animations that users are used to, we have created ion-router-outlet for Angular Apps. This behaves in a similar manner to </a:t>
            </a:r>
            <a:r>
              <a:rPr lang="en-US" dirty="0" err="1"/>
              <a:t>Angular's</a:t>
            </a:r>
            <a:r>
              <a:rPr lang="en-US" dirty="0"/>
              <a:t> router-outlet but provides a stack-based navigation (tabs) and animations.</a:t>
            </a:r>
          </a:p>
          <a:p>
            <a:endParaRPr lang="en-US" dirty="0"/>
          </a:p>
          <a:p>
            <a:r>
              <a:rPr lang="en-US" dirty="0"/>
              <a:t>For a detailed explanation in navigation works in a V4 project, check out the </a:t>
            </a:r>
            <a:r>
              <a:rPr lang="en-US" dirty="0">
                <a:hlinkClick r:id="rId4"/>
              </a:rPr>
              <a:t>Angular navigation guide</a:t>
            </a:r>
            <a:r>
              <a:rPr lang="en-US" dirty="0" smtClean="0"/>
              <a:t>.</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24</a:t>
            </a:fld>
            <a:endParaRPr lang="en-US" dirty="0"/>
          </a:p>
        </p:txBody>
      </p:sp>
    </p:spTree>
    <p:extLst>
      <p:ext uri="{BB962C8B-B14F-4D97-AF65-F5344CB8AC3E}">
        <p14:creationId xmlns:p14="http://schemas.microsoft.com/office/powerpoint/2010/main" val="599688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Lazy Loading</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Since Navigation has changed, the mechanism for lazy loading has also changed in V4.</a:t>
            </a:r>
          </a:p>
          <a:p>
            <a:r>
              <a:rPr lang="en-US" dirty="0" smtClean="0"/>
              <a:t>In </a:t>
            </a:r>
            <a:r>
              <a:rPr lang="en-US" dirty="0"/>
              <a:t>v3, a typical lazy loading setup worked like this:</a:t>
            </a:r>
          </a:p>
          <a:p>
            <a:pPr lvl="1"/>
            <a:r>
              <a:rPr lang="en-US" dirty="0" smtClean="0"/>
              <a:t>// </a:t>
            </a:r>
            <a:r>
              <a:rPr lang="en-US" dirty="0" err="1"/>
              <a:t>home.page.ts</a:t>
            </a:r>
            <a:endParaRPr lang="en-US" dirty="0"/>
          </a:p>
          <a:p>
            <a:pPr lvl="1"/>
            <a:r>
              <a:rPr lang="en-US" dirty="0"/>
              <a:t>@</a:t>
            </a:r>
            <a:r>
              <a:rPr lang="en-US" dirty="0" err="1"/>
              <a:t>IonicPage</a:t>
            </a:r>
            <a:r>
              <a:rPr lang="en-US" dirty="0"/>
              <a:t>({</a:t>
            </a:r>
          </a:p>
          <a:p>
            <a:pPr lvl="1"/>
            <a:r>
              <a:rPr lang="en-US" dirty="0"/>
              <a:t>  segment: 'home'</a:t>
            </a:r>
          </a:p>
          <a:p>
            <a:pPr lvl="1"/>
            <a:r>
              <a:rPr lang="en-US" dirty="0"/>
              <a:t>})</a:t>
            </a:r>
          </a:p>
          <a:p>
            <a:pPr lvl="1"/>
            <a:r>
              <a:rPr lang="en-US" dirty="0"/>
              <a:t>@Component({ ... })</a:t>
            </a:r>
          </a:p>
          <a:p>
            <a:pPr lvl="1"/>
            <a:r>
              <a:rPr lang="en-US" dirty="0"/>
              <a:t>export class </a:t>
            </a:r>
            <a:r>
              <a:rPr lang="en-US" dirty="0" err="1"/>
              <a:t>HomePage</a:t>
            </a:r>
            <a:r>
              <a:rPr lang="en-US" dirty="0"/>
              <a:t> {}</a:t>
            </a:r>
          </a:p>
          <a:p>
            <a:pPr lvl="1"/>
            <a:r>
              <a:rPr lang="en-US" dirty="0" smtClean="0"/>
              <a:t>// </a:t>
            </a:r>
            <a:r>
              <a:rPr lang="en-US" dirty="0" err="1"/>
              <a:t>home.module.ts</a:t>
            </a:r>
            <a:endParaRPr lang="en-US" dirty="0"/>
          </a:p>
          <a:p>
            <a:pPr lvl="1"/>
            <a:r>
              <a:rPr lang="en-US" dirty="0"/>
              <a:t>@</a:t>
            </a:r>
            <a:r>
              <a:rPr lang="en-US" dirty="0" err="1"/>
              <a:t>NgModule</a:t>
            </a:r>
            <a:r>
              <a:rPr lang="en-US" dirty="0"/>
              <a:t>({</a:t>
            </a:r>
          </a:p>
          <a:p>
            <a:pPr lvl="1"/>
            <a:r>
              <a:rPr lang="en-US" dirty="0"/>
              <a:t>  declarations: [</a:t>
            </a:r>
            <a:r>
              <a:rPr lang="en-US" dirty="0" err="1"/>
              <a:t>HomePage</a:t>
            </a:r>
            <a:r>
              <a:rPr lang="en-US" dirty="0"/>
              <a:t>],</a:t>
            </a:r>
          </a:p>
          <a:p>
            <a:pPr lvl="1"/>
            <a:r>
              <a:rPr lang="en-US" dirty="0"/>
              <a:t>  imports: [</a:t>
            </a:r>
            <a:r>
              <a:rPr lang="en-US" dirty="0" err="1"/>
              <a:t>IonicPageModule.forChild</a:t>
            </a:r>
            <a:r>
              <a:rPr lang="en-US" dirty="0"/>
              <a:t>(</a:t>
            </a:r>
            <a:r>
              <a:rPr lang="en-US" dirty="0" err="1"/>
              <a:t>HomePage</a:t>
            </a:r>
            <a:r>
              <a:rPr lang="en-US" dirty="0"/>
              <a:t>)]</a:t>
            </a:r>
          </a:p>
          <a:p>
            <a:pPr lvl="1"/>
            <a:r>
              <a:rPr lang="en-US" dirty="0"/>
              <a:t>})</a:t>
            </a:r>
          </a:p>
          <a:p>
            <a:pPr lvl="1"/>
            <a:r>
              <a:rPr lang="en-US" dirty="0"/>
              <a:t>export class </a:t>
            </a:r>
            <a:r>
              <a:rPr lang="en-US" dirty="0" err="1"/>
              <a:t>HomePageModule</a:t>
            </a:r>
            <a:r>
              <a:rPr lang="en-US" dirty="0"/>
              <a:t> {}</a:t>
            </a:r>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25</a:t>
            </a:fld>
            <a:endParaRPr lang="en-US" dirty="0"/>
          </a:p>
        </p:txBody>
      </p:sp>
    </p:spTree>
    <p:extLst>
      <p:ext uri="{BB962C8B-B14F-4D97-AF65-F5344CB8AC3E}">
        <p14:creationId xmlns:p14="http://schemas.microsoft.com/office/powerpoint/2010/main" val="1239402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However, in v4, lazy loading is done via the </a:t>
            </a:r>
            <a:r>
              <a:rPr lang="en-US" dirty="0" err="1"/>
              <a:t>loadChildren</a:t>
            </a:r>
            <a:r>
              <a:rPr lang="en-US" dirty="0"/>
              <a:t> method of the Angular router:</a:t>
            </a:r>
          </a:p>
        </p:txBody>
      </p:sp>
      <p:sp>
        <p:nvSpPr>
          <p:cNvPr id="3" name="Content Placeholder 2"/>
          <p:cNvSpPr>
            <a:spLocks noGrp="1"/>
          </p:cNvSpPr>
          <p:nvPr>
            <p:ph idx="1"/>
          </p:nvPr>
        </p:nvSpPr>
        <p:spPr/>
        <p:txBody>
          <a:bodyPr>
            <a:normAutofit fontScale="55000" lnSpcReduction="20000"/>
          </a:bodyPr>
          <a:lstStyle/>
          <a:p>
            <a:r>
              <a:rPr lang="en-US" dirty="0" smtClean="0"/>
              <a:t>// </a:t>
            </a:r>
            <a:r>
              <a:rPr lang="en-US" dirty="0" err="1"/>
              <a:t>home.module.ts</a:t>
            </a:r>
            <a:endParaRPr lang="en-US" dirty="0"/>
          </a:p>
          <a:p>
            <a:r>
              <a:rPr lang="en-US" dirty="0"/>
              <a:t>@</a:t>
            </a:r>
            <a:r>
              <a:rPr lang="en-US" dirty="0" err="1"/>
              <a:t>NgModule</a:t>
            </a:r>
            <a:r>
              <a:rPr lang="en-US" dirty="0"/>
              <a:t>({</a:t>
            </a:r>
          </a:p>
          <a:p>
            <a:r>
              <a:rPr lang="en-US" dirty="0"/>
              <a:t>  imports: [</a:t>
            </a:r>
          </a:p>
          <a:p>
            <a:r>
              <a:rPr lang="en-US" dirty="0"/>
              <a:t>    </a:t>
            </a:r>
            <a:r>
              <a:rPr lang="en-US" dirty="0" err="1"/>
              <a:t>IonicModule</a:t>
            </a:r>
            <a:r>
              <a:rPr lang="en-US" dirty="0"/>
              <a:t>,</a:t>
            </a:r>
          </a:p>
          <a:p>
            <a:r>
              <a:rPr lang="en-US" dirty="0"/>
              <a:t>    </a:t>
            </a:r>
            <a:r>
              <a:rPr lang="en-US" dirty="0" err="1"/>
              <a:t>RouterModule.forChild</a:t>
            </a:r>
            <a:r>
              <a:rPr lang="en-US" dirty="0"/>
              <a:t>([{ path: '', component: </a:t>
            </a:r>
            <a:r>
              <a:rPr lang="en-US" dirty="0" err="1"/>
              <a:t>HomePage</a:t>
            </a:r>
            <a:r>
              <a:rPr lang="en-US" dirty="0"/>
              <a:t> }])</a:t>
            </a:r>
          </a:p>
          <a:p>
            <a:r>
              <a:rPr lang="en-US" dirty="0"/>
              <a:t>  ],</a:t>
            </a:r>
          </a:p>
          <a:p>
            <a:r>
              <a:rPr lang="en-US" dirty="0"/>
              <a:t>  declarations: [</a:t>
            </a:r>
            <a:r>
              <a:rPr lang="en-US" dirty="0" err="1"/>
              <a:t>HomePage</a:t>
            </a:r>
            <a:r>
              <a:rPr lang="en-US" dirty="0"/>
              <a:t>]</a:t>
            </a:r>
          </a:p>
          <a:p>
            <a:r>
              <a:rPr lang="en-US" dirty="0"/>
              <a:t>})</a:t>
            </a:r>
          </a:p>
          <a:p>
            <a:r>
              <a:rPr lang="en-US" dirty="0"/>
              <a:t>export class </a:t>
            </a:r>
            <a:r>
              <a:rPr lang="en-US" dirty="0" err="1"/>
              <a:t>HomePageModule</a:t>
            </a:r>
            <a:r>
              <a:rPr lang="en-US" dirty="0"/>
              <a:t> {}</a:t>
            </a:r>
          </a:p>
          <a:p>
            <a:endParaRPr lang="en-US" dirty="0"/>
          </a:p>
          <a:p>
            <a:r>
              <a:rPr lang="en-US" dirty="0"/>
              <a:t>// </a:t>
            </a:r>
            <a:r>
              <a:rPr lang="en-US" dirty="0" err="1"/>
              <a:t>app.module.ts</a:t>
            </a:r>
            <a:endParaRPr lang="en-US" dirty="0"/>
          </a:p>
          <a:p>
            <a:r>
              <a:rPr lang="en-US" dirty="0"/>
              <a:t>@</a:t>
            </a:r>
            <a:r>
              <a:rPr lang="en-US" dirty="0" err="1"/>
              <a:t>NgModule</a:t>
            </a:r>
            <a:r>
              <a:rPr lang="en-US" dirty="0"/>
              <a:t>({</a:t>
            </a:r>
          </a:p>
          <a:p>
            <a:r>
              <a:rPr lang="en-US" dirty="0"/>
              <a:t>  declarations: [</a:t>
            </a:r>
            <a:r>
              <a:rPr lang="en-US" dirty="0" err="1"/>
              <a:t>AppComponent</a:t>
            </a:r>
            <a:r>
              <a:rPr lang="en-US" dirty="0"/>
              <a:t>],</a:t>
            </a:r>
          </a:p>
          <a:p>
            <a:r>
              <a:rPr lang="en-US" dirty="0"/>
              <a:t>  imports: [</a:t>
            </a:r>
          </a:p>
          <a:p>
            <a:r>
              <a:rPr lang="en-US" dirty="0"/>
              <a:t>    </a:t>
            </a:r>
            <a:r>
              <a:rPr lang="en-US" dirty="0" err="1"/>
              <a:t>BrowserModule</a:t>
            </a:r>
            <a:r>
              <a:rPr lang="en-US" dirty="0"/>
              <a:t>,</a:t>
            </a:r>
          </a:p>
          <a:p>
            <a:r>
              <a:rPr lang="en-US" dirty="0"/>
              <a:t>    </a:t>
            </a:r>
            <a:r>
              <a:rPr lang="en-US" dirty="0" err="1"/>
              <a:t>IonicModule.forRoot</a:t>
            </a:r>
            <a:r>
              <a:rPr lang="en-US" dirty="0"/>
              <a:t>(),</a:t>
            </a:r>
          </a:p>
          <a:p>
            <a:r>
              <a:rPr lang="en-US" dirty="0"/>
              <a:t>    </a:t>
            </a:r>
            <a:r>
              <a:rPr lang="en-US" dirty="0" err="1"/>
              <a:t>RouterModule.forRoot</a:t>
            </a:r>
            <a:r>
              <a:rPr lang="en-US" dirty="0"/>
              <a:t>([</a:t>
            </a:r>
          </a:p>
          <a:p>
            <a:r>
              <a:rPr lang="en-US" dirty="0"/>
              <a:t>      { path: 'home', </a:t>
            </a:r>
            <a:r>
              <a:rPr lang="en-US" dirty="0" err="1"/>
              <a:t>loadChildren</a:t>
            </a:r>
            <a:r>
              <a:rPr lang="en-US" dirty="0"/>
              <a:t>: './pages/home/</a:t>
            </a:r>
            <a:r>
              <a:rPr lang="en-US" dirty="0" err="1"/>
              <a:t>home.module#HomePageModule</a:t>
            </a:r>
            <a:r>
              <a:rPr lang="en-US" dirty="0"/>
              <a:t>' },</a:t>
            </a:r>
          </a:p>
          <a:p>
            <a:r>
              <a:rPr lang="en-US" dirty="0"/>
              <a:t>      { path: '', </a:t>
            </a:r>
            <a:r>
              <a:rPr lang="en-US" dirty="0" err="1"/>
              <a:t>redirectTo</a:t>
            </a:r>
            <a:r>
              <a:rPr lang="en-US" dirty="0"/>
              <a:t>: 'home', </a:t>
            </a:r>
            <a:r>
              <a:rPr lang="en-US" dirty="0" err="1"/>
              <a:t>pathMatch</a:t>
            </a:r>
            <a:r>
              <a:rPr lang="en-US" dirty="0"/>
              <a:t>: 'full' }</a:t>
            </a:r>
          </a:p>
          <a:p>
            <a:r>
              <a:rPr lang="en-US" dirty="0"/>
              <a:t>    ])</a:t>
            </a:r>
          </a:p>
          <a:p>
            <a:r>
              <a:rPr lang="en-US" dirty="0"/>
              <a:t>  ],</a:t>
            </a:r>
          </a:p>
          <a:p>
            <a:r>
              <a:rPr lang="en-US" dirty="0"/>
              <a:t>  bootstrap: [</a:t>
            </a:r>
            <a:r>
              <a:rPr lang="en-US" dirty="0" err="1"/>
              <a:t>AppComponent</a:t>
            </a:r>
            <a:r>
              <a:rPr lang="en-US" dirty="0"/>
              <a:t>]</a:t>
            </a:r>
          </a:p>
          <a:p>
            <a:r>
              <a:rPr lang="en-US" dirty="0"/>
              <a:t>})</a:t>
            </a:r>
          </a:p>
          <a:p>
            <a:r>
              <a:rPr lang="en-US" dirty="0"/>
              <a:t>export class </a:t>
            </a:r>
            <a:r>
              <a:rPr lang="en-US" dirty="0" err="1"/>
              <a:t>AppModule</a:t>
            </a:r>
            <a:r>
              <a:rPr lang="en-US" dirty="0"/>
              <a:t> {}</a:t>
            </a:r>
          </a:p>
          <a:p>
            <a:pPr marL="0" indent="0">
              <a:buNone/>
            </a:pP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26</a:t>
            </a:fld>
            <a:endParaRPr lang="en-US" dirty="0"/>
          </a:p>
        </p:txBody>
      </p:sp>
    </p:spTree>
    <p:extLst>
      <p:ext uri="{BB962C8B-B14F-4D97-AF65-F5344CB8AC3E}">
        <p14:creationId xmlns:p14="http://schemas.microsoft.com/office/powerpoint/2010/main" val="908275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3868" y="2636876"/>
            <a:ext cx="3612110" cy="1143000"/>
          </a:xfrm>
        </p:spPr>
        <p:txBody>
          <a:bodyPr/>
          <a:lstStyle/>
          <a:p>
            <a:r>
              <a:rPr lang="en-US" dirty="0" smtClean="0"/>
              <a:t>Question???</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27</a:t>
            </a:fld>
            <a:endParaRPr lang="en-US" dirty="0"/>
          </a:p>
        </p:txBody>
      </p:sp>
    </p:spTree>
    <p:extLst>
      <p:ext uri="{BB962C8B-B14F-4D97-AF65-F5344CB8AC3E}">
        <p14:creationId xmlns:p14="http://schemas.microsoft.com/office/powerpoint/2010/main" val="4133138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Here, </a:t>
            </a:r>
            <a:r>
              <a:rPr lang="en-US" dirty="0" err="1"/>
              <a:t>myApp</a:t>
            </a:r>
            <a:r>
              <a:rPr lang="en-US" dirty="0"/>
              <a:t> is the name of the project, tabs is the starter template, and the project type is angular.</a:t>
            </a:r>
          </a:p>
          <a:p>
            <a:r>
              <a:rPr lang="en-US" dirty="0" smtClean="0"/>
              <a:t>tabs </a:t>
            </a:r>
            <a:r>
              <a:rPr lang="en-US" dirty="0"/>
              <a:t>is not the only project template available. Between all project types, there are three templates available:</a:t>
            </a:r>
          </a:p>
          <a:p>
            <a:pPr lvl="1"/>
            <a:r>
              <a:rPr lang="en-US" dirty="0" smtClean="0"/>
              <a:t>tabs</a:t>
            </a:r>
            <a:r>
              <a:rPr lang="en-US" dirty="0"/>
              <a:t>: A tabs based layout</a:t>
            </a:r>
          </a:p>
          <a:p>
            <a:pPr lvl="1"/>
            <a:r>
              <a:rPr lang="en-US" dirty="0" err="1" smtClean="0"/>
              <a:t>sidemenu</a:t>
            </a:r>
            <a:r>
              <a:rPr lang="en-US" dirty="0"/>
              <a:t>: A </a:t>
            </a:r>
            <a:r>
              <a:rPr lang="en-US" dirty="0" err="1"/>
              <a:t>sidemenu</a:t>
            </a:r>
            <a:r>
              <a:rPr lang="en-US" dirty="0"/>
              <a:t> based layout</a:t>
            </a:r>
          </a:p>
          <a:p>
            <a:pPr lvl="1"/>
            <a:r>
              <a:rPr lang="en-US" dirty="0" smtClean="0"/>
              <a:t>blank</a:t>
            </a:r>
            <a:r>
              <a:rPr lang="en-US" dirty="0"/>
              <a:t>: An empty project with a single page</a:t>
            </a:r>
          </a:p>
          <a:p>
            <a:r>
              <a:rPr lang="en-US" dirty="0" smtClean="0"/>
              <a:t>See all </a:t>
            </a:r>
            <a:r>
              <a:rPr lang="en-US" dirty="0"/>
              <a:t>available templates with the following command</a:t>
            </a:r>
            <a:r>
              <a:rPr lang="en-US" dirty="0" smtClean="0"/>
              <a:t>:</a:t>
            </a:r>
          </a:p>
          <a:p>
            <a:pPr lvl="1"/>
            <a:r>
              <a:rPr lang="en-US" dirty="0"/>
              <a:t>ionic start </a:t>
            </a:r>
            <a:r>
              <a:rPr lang="en-US" dirty="0" smtClean="0"/>
              <a:t>–list</a:t>
            </a:r>
          </a:p>
          <a:p>
            <a:r>
              <a:rPr lang="en-US" dirty="0"/>
              <a:t>These templates provide a great starting point for any app and include all the best practices for making a code base scale.</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3</a:t>
            </a:fld>
            <a:endParaRPr lang="en-US" dirty="0"/>
          </a:p>
        </p:txBody>
      </p:sp>
    </p:spTree>
    <p:extLst>
      <p:ext uri="{BB962C8B-B14F-4D97-AF65-F5344CB8AC3E}">
        <p14:creationId xmlns:p14="http://schemas.microsoft.com/office/powerpoint/2010/main" val="3178412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Scaffolding out an App</a:t>
            </a:r>
            <a:br>
              <a:rPr lang="en-US" b="1" dirty="0"/>
            </a:br>
            <a:endParaRPr lang="en-US" dirty="0"/>
          </a:p>
        </p:txBody>
      </p:sp>
      <p:sp>
        <p:nvSpPr>
          <p:cNvPr id="3" name="Content Placeholder 2"/>
          <p:cNvSpPr>
            <a:spLocks noGrp="1"/>
          </p:cNvSpPr>
          <p:nvPr>
            <p:ph idx="1"/>
          </p:nvPr>
        </p:nvSpPr>
        <p:spPr/>
        <p:txBody>
          <a:bodyPr/>
          <a:lstStyle/>
          <a:p>
            <a:r>
              <a:rPr lang="en-US" dirty="0"/>
              <a:t>Contents</a:t>
            </a:r>
          </a:p>
          <a:p>
            <a:pPr lvl="1"/>
            <a:r>
              <a:rPr lang="en-US" dirty="0" smtClean="0"/>
              <a:t>Project </a:t>
            </a:r>
            <a:r>
              <a:rPr lang="en-US" dirty="0"/>
              <a:t>Structure</a:t>
            </a:r>
          </a:p>
          <a:p>
            <a:pPr lvl="1"/>
            <a:r>
              <a:rPr lang="en-US" dirty="0" smtClean="0"/>
              <a:t>Generating </a:t>
            </a:r>
            <a:r>
              <a:rPr lang="en-US" dirty="0"/>
              <a:t>New Features</a:t>
            </a:r>
          </a:p>
          <a:p>
            <a:r>
              <a:rPr lang="en-US" dirty="0" smtClean="0"/>
              <a:t>Once </a:t>
            </a:r>
            <a:r>
              <a:rPr lang="en-US" dirty="0"/>
              <a:t>an app is created by the Ionic CLI, the next step is to start building out features and components. The majority of the app will be developed in the </a:t>
            </a:r>
            <a:r>
              <a:rPr lang="en-US" b="1" dirty="0" err="1"/>
              <a:t>src</a:t>
            </a:r>
            <a:r>
              <a:rPr lang="en-US" b="1" dirty="0"/>
              <a:t>/app/</a:t>
            </a:r>
            <a:r>
              <a:rPr lang="en-US" dirty="0"/>
              <a:t> directory.</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4</a:t>
            </a:fld>
            <a:endParaRPr lang="en-US" dirty="0"/>
          </a:p>
        </p:txBody>
      </p:sp>
    </p:spTree>
    <p:extLst>
      <p:ext uri="{BB962C8B-B14F-4D97-AF65-F5344CB8AC3E}">
        <p14:creationId xmlns:p14="http://schemas.microsoft.com/office/powerpoint/2010/main" val="1522387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Project </a:t>
            </a:r>
            <a:r>
              <a:rPr lang="en-US" b="1" dirty="0" smtClean="0">
                <a:hlinkClick r:id="rId2"/>
              </a:rPr>
              <a:t>Structure</a:t>
            </a:r>
            <a:endParaRPr lang="en-US" dirty="0"/>
          </a:p>
        </p:txBody>
      </p:sp>
      <p:sp>
        <p:nvSpPr>
          <p:cNvPr id="3" name="Content Placeholder 2"/>
          <p:cNvSpPr>
            <a:spLocks noGrp="1"/>
          </p:cNvSpPr>
          <p:nvPr>
            <p:ph idx="1"/>
          </p:nvPr>
        </p:nvSpPr>
        <p:spPr/>
        <p:txBody>
          <a:bodyPr/>
          <a:lstStyle/>
          <a:p>
            <a:r>
              <a:rPr lang="en-US" dirty="0"/>
              <a:t>The </a:t>
            </a:r>
            <a:r>
              <a:rPr lang="en-US" dirty="0" err="1"/>
              <a:t>src</a:t>
            </a:r>
            <a:r>
              <a:rPr lang="en-US" dirty="0"/>
              <a:t>/ directory has items such as the index.html file, configuration files for tests, an asset folder for images, and the main app/ directory for the app's code.</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5</a:t>
            </a:fld>
            <a:endParaRPr lang="en-US" dirty="0"/>
          </a:p>
        </p:txBody>
      </p:sp>
      <p:pic>
        <p:nvPicPr>
          <p:cNvPr id="6" name="Picture 5"/>
          <p:cNvPicPr>
            <a:picLocks noChangeAspect="1"/>
          </p:cNvPicPr>
          <p:nvPr/>
        </p:nvPicPr>
        <p:blipFill rotWithShape="1">
          <a:blip r:embed="rId3"/>
          <a:srcRect l="28810" t="16933" r="56176" b="21329"/>
          <a:stretch/>
        </p:blipFill>
        <p:spPr>
          <a:xfrm>
            <a:off x="538598" y="2450941"/>
            <a:ext cx="1953491" cy="4281055"/>
          </a:xfrm>
          <a:prstGeom prst="rect">
            <a:avLst/>
          </a:prstGeom>
        </p:spPr>
      </p:pic>
    </p:spTree>
    <p:extLst>
      <p:ext uri="{BB962C8B-B14F-4D97-AF65-F5344CB8AC3E}">
        <p14:creationId xmlns:p14="http://schemas.microsoft.com/office/powerpoint/2010/main" val="3188335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src</a:t>
            </a:r>
            <a:r>
              <a:rPr lang="en-US" dirty="0"/>
              <a:t>/app/ directory contains the root app component and module as well as additional directories that contain app features such as pages, components, services, etc.</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6</a:t>
            </a:fld>
            <a:endParaRPr lang="en-US" dirty="0"/>
          </a:p>
        </p:txBody>
      </p:sp>
      <p:pic>
        <p:nvPicPr>
          <p:cNvPr id="6" name="Picture 5"/>
          <p:cNvPicPr>
            <a:picLocks noChangeAspect="1"/>
          </p:cNvPicPr>
          <p:nvPr/>
        </p:nvPicPr>
        <p:blipFill rotWithShape="1">
          <a:blip r:embed="rId2"/>
          <a:srcRect l="29129" t="30520" r="47551" b="26323"/>
          <a:stretch/>
        </p:blipFill>
        <p:spPr>
          <a:xfrm>
            <a:off x="1136073" y="3006436"/>
            <a:ext cx="3034146" cy="2992582"/>
          </a:xfrm>
          <a:prstGeom prst="rect">
            <a:avLst/>
          </a:prstGeom>
        </p:spPr>
      </p:pic>
    </p:spTree>
    <p:extLst>
      <p:ext uri="{BB962C8B-B14F-4D97-AF65-F5344CB8AC3E}">
        <p14:creationId xmlns:p14="http://schemas.microsoft.com/office/powerpoint/2010/main" val="215471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Generating New </a:t>
            </a:r>
            <a:r>
              <a:rPr lang="en-US" b="1" dirty="0" smtClean="0">
                <a:hlinkClick r:id="rId2"/>
              </a:rPr>
              <a:t>Features</a:t>
            </a:r>
            <a:endParaRPr lang="en-US" dirty="0"/>
          </a:p>
        </p:txBody>
      </p:sp>
      <p:sp>
        <p:nvSpPr>
          <p:cNvPr id="3" name="Content Placeholder 2"/>
          <p:cNvSpPr>
            <a:spLocks noGrp="1"/>
          </p:cNvSpPr>
          <p:nvPr>
            <p:ph idx="1"/>
          </p:nvPr>
        </p:nvSpPr>
        <p:spPr/>
        <p:txBody>
          <a:bodyPr>
            <a:normAutofit/>
          </a:bodyPr>
          <a:lstStyle/>
          <a:p>
            <a:r>
              <a:rPr lang="en-US" dirty="0"/>
              <a:t>The Ionic CLI can generate new app features with the ionic generate command. By running ionic generate in the command line, a selection prompt is displayed which lists the available features that can be generated</a:t>
            </a:r>
            <a:r>
              <a:rPr lang="en-US" dirty="0" smtClean="0"/>
              <a:t>.</a:t>
            </a:r>
          </a:p>
          <a:p>
            <a:pPr lvl="1"/>
            <a:r>
              <a:rPr lang="en-US" dirty="0" smtClean="0"/>
              <a:t>ionic </a:t>
            </a:r>
            <a:r>
              <a:rPr lang="en-US" dirty="0"/>
              <a:t>generate</a:t>
            </a:r>
          </a:p>
          <a:p>
            <a:pPr lvl="1"/>
            <a:r>
              <a:rPr lang="en-US" dirty="0"/>
              <a:t>? What would you like to generate?</a:t>
            </a:r>
          </a:p>
          <a:p>
            <a:pPr lvl="1"/>
            <a:r>
              <a:rPr lang="en-US" dirty="0"/>
              <a:t>❯ </a:t>
            </a:r>
            <a:r>
              <a:rPr lang="en-US" dirty="0" smtClean="0"/>
              <a:t>page</a:t>
            </a:r>
            <a:endParaRPr lang="en-US" dirty="0"/>
          </a:p>
          <a:p>
            <a:pPr lvl="1"/>
            <a:r>
              <a:rPr lang="en-US" dirty="0"/>
              <a:t>component</a:t>
            </a:r>
          </a:p>
          <a:p>
            <a:pPr lvl="1"/>
            <a:r>
              <a:rPr lang="en-US" dirty="0"/>
              <a:t>service</a:t>
            </a:r>
          </a:p>
          <a:p>
            <a:pPr lvl="1"/>
            <a:r>
              <a:rPr lang="en-US" dirty="0"/>
              <a:t>module</a:t>
            </a:r>
          </a:p>
          <a:p>
            <a:pPr lvl="1"/>
            <a:r>
              <a:rPr lang="en-US" dirty="0"/>
              <a:t>class</a:t>
            </a:r>
          </a:p>
          <a:p>
            <a:pPr lvl="1"/>
            <a:r>
              <a:rPr lang="en-US" dirty="0"/>
              <a:t>directive</a:t>
            </a:r>
          </a:p>
          <a:p>
            <a:pPr lvl="1"/>
            <a:r>
              <a:rPr lang="en-US" dirty="0"/>
              <a:t>guard </a:t>
            </a:r>
            <a:r>
              <a:rPr lang="en-US" dirty="0" smtClean="0"/>
              <a:t>																																	</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7</a:t>
            </a:fld>
            <a:endParaRPr lang="en-US" dirty="0"/>
          </a:p>
        </p:txBody>
      </p:sp>
      <p:sp>
        <p:nvSpPr>
          <p:cNvPr id="6" name="Rectangle 5"/>
          <p:cNvSpPr/>
          <p:nvPr/>
        </p:nvSpPr>
        <p:spPr>
          <a:xfrm>
            <a:off x="4260725" y="3826349"/>
            <a:ext cx="4572000" cy="1938992"/>
          </a:xfrm>
          <a:prstGeom prst="rect">
            <a:avLst/>
          </a:prstGeom>
          <a:ln>
            <a:solidFill>
              <a:srgbClr val="FFFF00"/>
            </a:solidFill>
          </a:ln>
        </p:spPr>
        <p:txBody>
          <a:bodyPr>
            <a:spAutoFit/>
          </a:bodyPr>
          <a:lstStyle/>
          <a:p>
            <a:r>
              <a:rPr lang="en-US" sz="2400" dirty="0"/>
              <a:t>After a selection is made, the Ionic CLI will prompt for a name. The name can be a path, allowing easy generation of features within an organized project structure.</a:t>
            </a:r>
          </a:p>
        </p:txBody>
      </p:sp>
    </p:spTree>
    <p:extLst>
      <p:ext uri="{BB962C8B-B14F-4D97-AF65-F5344CB8AC3E}">
        <p14:creationId xmlns:p14="http://schemas.microsoft.com/office/powerpoint/2010/main" val="3368402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Any level of nesting is allowed, such as portfolio/intro. You can easily scope components to pages by using ionic g component "portfolio/intro/About Me", for example</a:t>
            </a:r>
            <a:r>
              <a:rPr lang="en-US" dirty="0" smtClean="0"/>
              <a:t>.</a:t>
            </a:r>
          </a:p>
          <a:p>
            <a:pPr lvl="1"/>
            <a:r>
              <a:rPr lang="en-US" dirty="0" smtClean="0"/>
              <a:t>ionic </a:t>
            </a:r>
            <a:r>
              <a:rPr lang="en-US" dirty="0"/>
              <a:t>generate</a:t>
            </a:r>
          </a:p>
          <a:p>
            <a:pPr lvl="1"/>
            <a:r>
              <a:rPr lang="en-US" dirty="0"/>
              <a:t>? What would you like to generate? page</a:t>
            </a:r>
          </a:p>
          <a:p>
            <a:pPr lvl="1"/>
            <a:r>
              <a:rPr lang="en-US" dirty="0"/>
              <a:t>? Name/path of page: portfolio </a:t>
            </a:r>
            <a:r>
              <a:rPr lang="en-US" dirty="0" smtClean="0"/>
              <a:t>█`</a:t>
            </a:r>
            <a:endParaRPr lang="en-US" dirty="0"/>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8</a:t>
            </a:fld>
            <a:endParaRPr lang="en-US" dirty="0"/>
          </a:p>
        </p:txBody>
      </p:sp>
      <p:sp>
        <p:nvSpPr>
          <p:cNvPr id="6" name="Rectangle 1"/>
          <p:cNvSpPr>
            <a:spLocks noChangeArrowheads="1"/>
          </p:cNvSpPr>
          <p:nvPr/>
        </p:nvSpPr>
        <p:spPr bwMode="auto">
          <a:xfrm>
            <a:off x="1260765" y="3856566"/>
            <a:ext cx="5250872"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Bangla MN"/>
                <a:cs typeface="Bangla MN"/>
              </a:rPr>
              <a:t>Alternatively, the type and name of the generated feature can be entered on the command line: </a:t>
            </a:r>
          </a:p>
        </p:txBody>
      </p:sp>
    </p:spTree>
    <p:extLst>
      <p:ext uri="{BB962C8B-B14F-4D97-AF65-F5344CB8AC3E}">
        <p14:creationId xmlns:p14="http://schemas.microsoft.com/office/powerpoint/2010/main" val="3221484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a:t>ionic g page "User Detail"</a:t>
            </a:r>
          </a:p>
          <a:p>
            <a:pPr lvl="1"/>
            <a:r>
              <a:rPr lang="en-US" dirty="0"/>
              <a:t>&gt; ng generate page "User Detail"</a:t>
            </a:r>
          </a:p>
          <a:p>
            <a:pPr lvl="1"/>
            <a:r>
              <a:rPr lang="en-US" dirty="0"/>
              <a:t>CREATE </a:t>
            </a:r>
            <a:r>
              <a:rPr lang="en-US" dirty="0" err="1"/>
              <a:t>src</a:t>
            </a:r>
            <a:r>
              <a:rPr lang="en-US" dirty="0"/>
              <a:t>/app/user-detail/user-</a:t>
            </a:r>
            <a:r>
              <a:rPr lang="en-US" dirty="0" err="1"/>
              <a:t>detail.module.ts</a:t>
            </a:r>
            <a:r>
              <a:rPr lang="en-US" dirty="0"/>
              <a:t> (564 bytes)</a:t>
            </a:r>
          </a:p>
          <a:p>
            <a:pPr lvl="1"/>
            <a:r>
              <a:rPr lang="en-US" dirty="0"/>
              <a:t>CREATE </a:t>
            </a:r>
            <a:r>
              <a:rPr lang="en-US" dirty="0" err="1"/>
              <a:t>src</a:t>
            </a:r>
            <a:r>
              <a:rPr lang="en-US" dirty="0"/>
              <a:t>/app/user-detail/user-</a:t>
            </a:r>
            <a:r>
              <a:rPr lang="en-US" dirty="0" err="1"/>
              <a:t>detail.page.scss</a:t>
            </a:r>
            <a:r>
              <a:rPr lang="en-US" dirty="0"/>
              <a:t> (0 bytes)</a:t>
            </a:r>
          </a:p>
          <a:p>
            <a:pPr lvl="1"/>
            <a:r>
              <a:rPr lang="en-US" dirty="0"/>
              <a:t>CREATE </a:t>
            </a:r>
            <a:r>
              <a:rPr lang="en-US" dirty="0" err="1"/>
              <a:t>src</a:t>
            </a:r>
            <a:r>
              <a:rPr lang="en-US" dirty="0"/>
              <a:t>/app/user-detail/user-detail.page.html (138 bytes)</a:t>
            </a:r>
          </a:p>
          <a:p>
            <a:pPr lvl="1"/>
            <a:r>
              <a:rPr lang="en-US" dirty="0"/>
              <a:t>CREATE </a:t>
            </a:r>
            <a:r>
              <a:rPr lang="en-US" dirty="0" err="1"/>
              <a:t>src</a:t>
            </a:r>
            <a:r>
              <a:rPr lang="en-US" dirty="0"/>
              <a:t>/app/user-detail/user-</a:t>
            </a:r>
            <a:r>
              <a:rPr lang="en-US" dirty="0" err="1"/>
              <a:t>detail.page.spec.ts</a:t>
            </a:r>
            <a:r>
              <a:rPr lang="en-US" dirty="0"/>
              <a:t> (720 bytes)</a:t>
            </a:r>
          </a:p>
          <a:p>
            <a:pPr lvl="1"/>
            <a:r>
              <a:rPr lang="en-US" dirty="0"/>
              <a:t>CREATE </a:t>
            </a:r>
            <a:r>
              <a:rPr lang="en-US" dirty="0" err="1"/>
              <a:t>src</a:t>
            </a:r>
            <a:r>
              <a:rPr lang="en-US" dirty="0"/>
              <a:t>/app/user-detail/user-</a:t>
            </a:r>
            <a:r>
              <a:rPr lang="en-US" dirty="0" err="1"/>
              <a:t>detail.page.ts</a:t>
            </a:r>
            <a:r>
              <a:rPr lang="en-US" dirty="0"/>
              <a:t> (280 bytes)</a:t>
            </a:r>
          </a:p>
          <a:p>
            <a:pPr lvl="1"/>
            <a:r>
              <a:rPr lang="en-US" dirty="0"/>
              <a:t>UPDATE </a:t>
            </a:r>
            <a:r>
              <a:rPr lang="en-US" dirty="0" err="1"/>
              <a:t>src</a:t>
            </a:r>
            <a:r>
              <a:rPr lang="en-US" dirty="0"/>
              <a:t>/app/app-</a:t>
            </a:r>
            <a:r>
              <a:rPr lang="en-US" dirty="0" err="1"/>
              <a:t>routing.module.ts</a:t>
            </a:r>
            <a:r>
              <a:rPr lang="en-US" dirty="0"/>
              <a:t> (475 bytes)</a:t>
            </a:r>
          </a:p>
          <a:p>
            <a:pPr lvl="1"/>
            <a:r>
              <a:rPr lang="en-US" dirty="0"/>
              <a:t>[OK] Generated page! </a:t>
            </a:r>
          </a:p>
        </p:txBody>
      </p:sp>
      <p:sp>
        <p:nvSpPr>
          <p:cNvPr id="4" name="Footer Placeholder 3"/>
          <p:cNvSpPr>
            <a:spLocks noGrp="1"/>
          </p:cNvSpPr>
          <p:nvPr>
            <p:ph type="ftr" sz="quarter" idx="11"/>
          </p:nvPr>
        </p:nvSpPr>
        <p:spPr/>
        <p:txBody>
          <a:bodyPr/>
          <a:lstStyle/>
          <a:p>
            <a:r>
              <a:rPr lang="hr-HR" smtClean="0"/>
              <a:t>@ NguyenTriNhan</a:t>
            </a:r>
            <a:endParaRPr lang="en-US" dirty="0"/>
          </a:p>
        </p:txBody>
      </p:sp>
      <p:sp>
        <p:nvSpPr>
          <p:cNvPr id="5" name="Slide Number Placeholder 4"/>
          <p:cNvSpPr>
            <a:spLocks noGrp="1"/>
          </p:cNvSpPr>
          <p:nvPr>
            <p:ph type="sldNum" sz="quarter" idx="12"/>
          </p:nvPr>
        </p:nvSpPr>
        <p:spPr/>
        <p:txBody>
          <a:bodyPr/>
          <a:lstStyle/>
          <a:p>
            <a:pPr algn="ctr"/>
            <a:fld id="{F7195729-118E-9144-9CA5-4E9C6BBE76B1}" type="slidenum">
              <a:rPr lang="en-US" smtClean="0"/>
              <a:pPr algn="ctr"/>
              <a:t>9</a:t>
            </a:fld>
            <a:endParaRPr lang="en-US" dirty="0"/>
          </a:p>
        </p:txBody>
      </p:sp>
    </p:spTree>
    <p:extLst>
      <p:ext uri="{BB962C8B-B14F-4D97-AF65-F5344CB8AC3E}">
        <p14:creationId xmlns:p14="http://schemas.microsoft.com/office/powerpoint/2010/main" val="4050972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2624</TotalTime>
  <Words>2044</Words>
  <Application>Microsoft Office PowerPoint</Application>
  <PresentationFormat>On-screen Show (4:3)</PresentationFormat>
  <Paragraphs>243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Bangla MN</vt:lpstr>
      <vt:lpstr>Calibri</vt:lpstr>
      <vt:lpstr>Wingdings</vt:lpstr>
      <vt:lpstr>Office Theme</vt:lpstr>
      <vt:lpstr>Lập trình ứng dụng mobile (Spring 2020)</vt:lpstr>
      <vt:lpstr>Starting an App</vt:lpstr>
      <vt:lpstr>PowerPoint Presentation</vt:lpstr>
      <vt:lpstr>Scaffolding out an App </vt:lpstr>
      <vt:lpstr>Project Structure</vt:lpstr>
      <vt:lpstr>PowerPoint Presentation</vt:lpstr>
      <vt:lpstr>Generating New Features</vt:lpstr>
      <vt:lpstr>PowerPoint Presentation</vt:lpstr>
      <vt:lpstr>PowerPoint Presentation</vt:lpstr>
      <vt:lpstr>PowerPoint Presentation</vt:lpstr>
      <vt:lpstr>Migration Guide </vt:lpstr>
      <vt:lpstr>Migrating from Ionic 4.x to Ionic 5.x </vt:lpstr>
      <vt:lpstr>API and CSS Updates </vt:lpstr>
      <vt:lpstr>Packages and Dependencies </vt:lpstr>
      <vt:lpstr>Migrating from Ionic 3.0 to Ionic 4.0 </vt:lpstr>
      <vt:lpstr>PowerPoint Presentation</vt:lpstr>
      <vt:lpstr>Changes in Package Name </vt:lpstr>
      <vt:lpstr>Project structure </vt:lpstr>
      <vt:lpstr>PowerPoint Presentation</vt:lpstr>
      <vt:lpstr>RxJS Changes</vt:lpstr>
      <vt:lpstr>Lifecycle Events </vt:lpstr>
      <vt:lpstr>Overlay Components </vt:lpstr>
      <vt:lpstr>In v4, promises are used:</vt:lpstr>
      <vt:lpstr>Navigation </vt:lpstr>
      <vt:lpstr>Lazy Loading </vt:lpstr>
      <vt:lpstr>However, in v4, lazy loading is done via the loadChildren method of the Angular router:</vt:lpstr>
      <vt:lpstr>Question???</vt:lpstr>
    </vt:vector>
  </TitlesOfParts>
  <Manager/>
  <Company>Tan Tao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Dung Cao</dc:creator>
  <cp:keywords/>
  <dc:description/>
  <cp:lastModifiedBy>Trí Nhân Nguyễn</cp:lastModifiedBy>
  <cp:revision>272</cp:revision>
  <dcterms:created xsi:type="dcterms:W3CDTF">2012-10-12T13:54:44Z</dcterms:created>
  <dcterms:modified xsi:type="dcterms:W3CDTF">2020-04-19T07:41:30Z</dcterms:modified>
  <cp:category/>
</cp:coreProperties>
</file>