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2" r:id="rId21"/>
    <p:sldId id="293" r:id="rId22"/>
    <p:sldId id="294" r:id="rId23"/>
    <p:sldId id="295" r:id="rId24"/>
    <p:sldId id="275" r:id="rId25"/>
    <p:sldId id="276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C2612-63F0-41DA-BF5D-4256074279ED}" v="55" dt="2025-01-10T06:30:30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102" d="100"/>
          <a:sy n="102" d="100"/>
        </p:scale>
        <p:origin x="0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A15-6589-9D32-ADF5-BC1C1781D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2F78F-5C58-DE39-69F7-7EF2B653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7B2F-ADB9-2AD6-A60C-921EF738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E1783-E012-61BA-DC64-737F9865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2C26-E03C-0307-88A4-46A2B9FC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E6EA-7934-2BAB-9D3A-12D97401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4B21-D929-B891-2375-DC7FC6D4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0060-AA65-7319-60BC-822B6514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8B11-25D6-4850-BA90-A9BE38A7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D4EF-0152-F98D-D851-D9E8B767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A3015-ABB8-1B79-9929-1B8E92E65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C8D42-E372-B972-E6BA-1F23203A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DD57-FEC4-075D-DBC9-67CF3282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4046-FAE5-D9FB-6F13-4B4A3FF6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B403-EBC1-38A1-07AF-B6F07871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ABE-0B9C-A9C9-BFB2-73D2F22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F015-1860-1918-E98A-78D16804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7163-E4EB-78A2-FB03-13FEB416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6CC0-8812-E251-8EB3-9C7925E9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65CE-49C7-8CEB-0FB6-4AF45085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2D43-365C-326E-BBBF-72B5B7C4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43D-E192-F730-FE31-92D4E3FDC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B619-95F8-A075-775A-5E398EE2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D63A-A524-04C0-0A88-54ECDA2D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BFF5-9DD2-BF5A-2B1F-EFAA266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2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CA44-36B0-4587-7D66-E5854EAD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93D-B3CC-4C9F-612A-878E13CC9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108B2-E37C-837E-9020-D9CC7B5F9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FAD9-A003-5B95-552D-D0D6000F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F15B-0F14-2C72-4BBE-9E6BA93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7EF14-C854-8928-52A1-4901AF1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906B-BF4D-204D-554D-1B910049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0680-C6BA-C738-D8DC-9FD65D53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C8B6-32AC-CE42-F65B-3BDDB3F1B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100CA-9D2F-BAD2-CD6C-294A214E5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CBD6C-9CF3-8238-09F7-5005B0431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5C561-8BF0-D2AE-BA63-D5BF609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9849-6377-3DF7-1F5A-D482674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3B0F5-6861-299B-0633-E4E601A4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011-2AE6-9F2A-2AB9-D72F9E20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27A86-7141-DBDE-EAA7-DE26D4C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F628-1444-5810-DCE5-77D1832B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293A5-F779-6570-6390-61A422E5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6554C-4D99-C3B1-70FF-AD7CE374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033D-DFEF-65F7-69F6-822B07F0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B920E-D36A-F0A4-0580-B8CFF654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5DCD-9B14-040F-5E31-EA202ADE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7817-E9FB-CA3A-ECB4-87D609B8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E294C-B7A1-6E63-C7E8-12833BE5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49772-9C1C-1022-9CAC-2E372058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5E397-0B92-D1F3-017E-921E61A2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5EF8-8F4D-5B7E-86F7-E49CB1B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1CF-7175-7389-3123-F700F8C1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8F337-1055-2ACC-88DF-6BDD2790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05583-B50D-4047-3036-D29E7D2C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B306D-079D-18D5-6CF9-1CEC2F34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F74B-8102-C4B1-8B07-1CB06440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11952-1EC6-3094-B1F1-38C5668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4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B79B5-1188-AC56-B41F-55E8A4C5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0411-6616-58FA-F665-4CD73F2C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9A3D-2D0A-EBDC-8BBC-D344DDC56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F62D-F8D4-48E2-8619-534CD4B68E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F495-801D-5D9D-E5B2-32A154990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CA8C-8DE1-8AD6-224E-7E417187B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3A9D-1909-4FE1-A6B2-B1FB4B935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stream.co/article/giai-thuat-cat-tia-alpha-beta-Wu7F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stream.co/article/giai-thuat-cat-tia-alpha-beta-Wu7F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Example-of-pattern-being-extracted_fig1_22115756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CD08-28C1-ADC4-E3E3-1416B2B34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 anchor="t"/>
          <a:lstStyle/>
          <a:p>
            <a:r>
              <a:rPr lang="en-US" dirty="0" err="1"/>
              <a:t>Carogame</a:t>
            </a:r>
            <a:r>
              <a:rPr lang="en-US" dirty="0"/>
              <a:t> </a:t>
            </a:r>
            <a:r>
              <a:rPr lang="en-US" dirty="0" err="1"/>
              <a:t>nxn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7B8A1-E69D-927B-4AE6-E47A20CA0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Sinh </a:t>
            </a:r>
            <a:r>
              <a:rPr lang="en-US" sz="2800" dirty="0" err="1"/>
              <a:t>viên</a:t>
            </a:r>
            <a:r>
              <a:rPr lang="en-US" sz="2800" dirty="0"/>
              <a:t>: Nguyễn </a:t>
            </a:r>
            <a:r>
              <a:rPr lang="en-US" sz="2800" dirty="0" err="1"/>
              <a:t>Hữu</a:t>
            </a:r>
            <a:r>
              <a:rPr lang="en-US" sz="2800" dirty="0"/>
              <a:t> Trọng – MSSV: 65133958</a:t>
            </a:r>
          </a:p>
          <a:p>
            <a:pPr algn="l"/>
            <a:r>
              <a:rPr lang="en-US" sz="2800" dirty="0" err="1"/>
              <a:t>Lớp</a:t>
            </a:r>
            <a:r>
              <a:rPr lang="en-US" sz="2800" dirty="0"/>
              <a:t>: 65.CNTT-CLC</a:t>
            </a:r>
          </a:p>
          <a:p>
            <a:pPr algn="l"/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: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endParaRPr lang="en-US" sz="2800" dirty="0"/>
          </a:p>
          <a:p>
            <a:pPr algn="l"/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: Nguyễn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Cương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082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5104-3206-104D-FC0F-6A67A122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697C-8FD8-4595-ACB5-25ABA6E1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endParaRPr lang="en-US" dirty="0"/>
          </a:p>
          <a:p>
            <a:pPr lvl="1"/>
            <a:r>
              <a:rPr lang="en-US" sz="2800" dirty="0"/>
              <a:t>Khi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= 0.</a:t>
            </a:r>
          </a:p>
          <a:p>
            <a:pPr lvl="1"/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ngừng</a:t>
            </a:r>
            <a:r>
              <a:rPr lang="en-US" sz="2800" dirty="0"/>
              <a:t>,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.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A94FB-ACD7-EE27-B06A-349B1333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001588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9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BBC3-B217-57FC-AAFD-01BF31F8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88F5-B5D0-7CB2-22DE-B798307F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(Transposition Table)</a:t>
            </a:r>
          </a:p>
          <a:p>
            <a:pPr lvl="1"/>
            <a:r>
              <a:rPr lang="en-US" sz="2800" dirty="0" err="1"/>
              <a:t>Ttable</a:t>
            </a:r>
            <a:r>
              <a:rPr lang="en-US" sz="2800" dirty="0"/>
              <a:t>: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,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rollingHash</a:t>
            </a:r>
            <a:r>
              <a:rPr lang="en-US" sz="2800" dirty="0"/>
              <a:t>: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Zobrist Hashing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duy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 </a:t>
            </a:r>
            <a:r>
              <a:rPr lang="en-US" sz="2800" dirty="0" err="1"/>
              <a:t>Nhờ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,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15D38-F195-33EB-2ADE-A600B5E8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3" y="4509855"/>
            <a:ext cx="1033606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C952-A21F-ABB3-9A03-72F108AF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443E-6F56-67F8-F139-46AA1F28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dĩ</a:t>
            </a:r>
            <a:r>
              <a:rPr lang="en-US" dirty="0"/>
              <a:t>:</a:t>
            </a:r>
          </a:p>
          <a:p>
            <a:pPr lvl="2"/>
            <a:r>
              <a:rPr lang="en-US" sz="2800" dirty="0" err="1"/>
              <a:t>childNodes</a:t>
            </a:r>
            <a:r>
              <a:rPr lang="en-US" sz="2800" dirty="0"/>
              <a:t>(bound):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ô </a:t>
            </a:r>
            <a:r>
              <a:rPr lang="en-US" sz="2800" dirty="0" err="1"/>
              <a:t>trống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bot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bound: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ô </a:t>
            </a:r>
            <a:r>
              <a:rPr lang="en-US" sz="2800" dirty="0" err="1"/>
              <a:t>xung</a:t>
            </a:r>
            <a:r>
              <a:rPr lang="en-US" sz="2800" dirty="0"/>
              <a:t> </a:t>
            </a:r>
            <a:r>
              <a:rPr lang="en-US" sz="2800" dirty="0" err="1"/>
              <a:t>quanh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,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.</a:t>
            </a:r>
          </a:p>
          <a:p>
            <a:pPr marL="9144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422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5B094-700F-2506-C403-CC3609ED8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0335-B887-32D3-45B3-36100A7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3CD7-CEB4-883E-D90D-F3BC5B65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: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tạm</a:t>
            </a:r>
            <a:r>
              <a:rPr lang="en-US" sz="2800" dirty="0"/>
              <a:t>(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)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hash(</a:t>
            </a:r>
            <a:r>
              <a:rPr lang="en-US" sz="2800" dirty="0" err="1"/>
              <a:t>rollingHash</a:t>
            </a:r>
            <a:r>
              <a:rPr lang="en-US" sz="2800" dirty="0"/>
              <a:t>): XOR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Zobrist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Nếu</a:t>
            </a:r>
            <a:r>
              <a:rPr lang="en-US" sz="2800" dirty="0"/>
              <a:t> bot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ô(3,3),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hash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60521-3F8F-E024-60A8-F9BD4D8F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02" y="5695779"/>
            <a:ext cx="5715798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A181D-8FA5-CD7C-4AF9-F9F8D9A4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62" y="4843277"/>
            <a:ext cx="4239217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7CF16-CAF6-EB91-D41C-26ABF026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41" y="4543393"/>
            <a:ext cx="324847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C5392-B471-2E8F-5799-9B311BF33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8BAC-795E-FC30-B7F9-58F10C70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BB50-3C1C-B14D-0BD0-D9CC8E35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alphaBetaPruning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Depth – 1: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new_val</a:t>
            </a:r>
            <a:r>
              <a:rPr lang="en-US" sz="2800" dirty="0"/>
              <a:t>: </a:t>
            </a:r>
            <a:r>
              <a:rPr lang="en-US" sz="2800" dirty="0" err="1"/>
              <a:t>Gía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vửa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New_bound</a:t>
            </a:r>
            <a:r>
              <a:rPr lang="en-US" sz="2800" dirty="0"/>
              <a:t>: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!</a:t>
            </a:r>
            <a:r>
              <a:rPr lang="en-US" sz="2800" dirty="0" err="1"/>
              <a:t>maximizingPlayer</a:t>
            </a:r>
            <a:r>
              <a:rPr lang="en-US" sz="2800" dirty="0"/>
              <a:t>: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(bot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Nếu</a:t>
            </a:r>
            <a:r>
              <a:rPr lang="en-US" sz="2800" dirty="0"/>
              <a:t> bot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ở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3,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2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.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58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AE83-8952-2B70-6DEA-9BC253170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E652-8A47-5A72-EB56-02FB75A0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FFE5-A060-CBAE-CFA7-18E86668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(Minimax)</a:t>
            </a:r>
          </a:p>
          <a:p>
            <a:pPr lvl="1"/>
            <a:r>
              <a:rPr lang="en-US" sz="2800" dirty="0" err="1"/>
              <a:t>Với</a:t>
            </a:r>
            <a:r>
              <a:rPr lang="en-US" sz="2800" dirty="0"/>
              <a:t> bot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(</a:t>
            </a:r>
            <a:r>
              <a:rPr lang="en-US" sz="2800" dirty="0" err="1"/>
              <a:t>Max_val</a:t>
            </a:r>
            <a:r>
              <a:rPr lang="en-US" sz="2800" dirty="0"/>
              <a:t>) </a:t>
            </a:r>
            <a:r>
              <a:rPr lang="en-US" sz="2800" dirty="0" err="1"/>
              <a:t>mà</a:t>
            </a:r>
            <a:r>
              <a:rPr lang="en-US" sz="2800" dirty="0"/>
              <a:t> bot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/>
              <a:t>alpha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r>
              <a:rPr lang="en-US" sz="2800" dirty="0"/>
              <a:t>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(</a:t>
            </a:r>
            <a:r>
              <a:rPr lang="en-US" sz="2800" dirty="0" err="1"/>
              <a:t>min_val</a:t>
            </a:r>
            <a:r>
              <a:rPr lang="en-US" sz="2800" dirty="0"/>
              <a:t>)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ra.</a:t>
            </a:r>
            <a:endParaRPr lang="en-US" sz="2800" dirty="0"/>
          </a:p>
          <a:p>
            <a:pPr lvl="2"/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b="1" dirty="0"/>
              <a:t>beta</a:t>
            </a:r>
            <a:r>
              <a:rPr lang="en-US" sz="2800" dirty="0"/>
              <a:t>.</a:t>
            </a:r>
          </a:p>
          <a:p>
            <a:pPr lvl="2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C9967-FB0B-F86D-E717-8E5FDC76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00" y="1715366"/>
            <a:ext cx="3134162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01431-F6DE-9529-74AA-B44353FD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84" y="4751178"/>
            <a:ext cx="300079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6DAD-F9C0-DEE3-3EF5-FE0A83D7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34D8-7D69-5F6D-D2EB-AB33EFAC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6A321-B8FE-C7FE-19BB-D19DFACF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Alpha-Beta</a:t>
            </a:r>
          </a:p>
          <a:p>
            <a:pPr lvl="1"/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(beta)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bot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(alpha),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01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8209-EE19-C3D2-3CA4-E97A2651B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BBCF-82FC-009D-AE92-53AA853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5EEC-3080-517F-3163-D9C65867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Transposition Table</a:t>
            </a:r>
          </a:p>
          <a:p>
            <a:pPr lvl="1"/>
            <a:r>
              <a:rPr lang="en-US" sz="2800" dirty="0"/>
              <a:t>Sau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xong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,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TTable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tái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083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0B877-3C06-5E39-461B-6CFACBB8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9C47-DD24-E0A4-35B5-45D6978C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510D-5441-4F47-8B1A-4DC738F5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Ở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</a:t>
            </a:r>
            <a:r>
              <a:rPr lang="en-US" sz="2800" dirty="0" err="1"/>
              <a:t>gốc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(</a:t>
            </a:r>
            <a:r>
              <a:rPr lang="en-US" sz="2800" dirty="0" err="1"/>
              <a:t>currentI</a:t>
            </a:r>
            <a:r>
              <a:rPr lang="en-US" sz="2800" dirty="0"/>
              <a:t>, </a:t>
            </a:r>
            <a:r>
              <a:rPr lang="en-US" sz="2800" dirty="0" err="1"/>
              <a:t>currentJ</a:t>
            </a:r>
            <a:r>
              <a:rPr lang="en-US" sz="2800" dirty="0"/>
              <a:t>).</a:t>
            </a:r>
          </a:p>
          <a:p>
            <a:pPr lvl="2"/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(</a:t>
            </a:r>
            <a:r>
              <a:rPr lang="en-US" sz="2800" dirty="0" err="1"/>
              <a:t>boardValue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: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ở (</a:t>
            </a:r>
            <a:r>
              <a:rPr lang="en-US" sz="2800" dirty="0" err="1"/>
              <a:t>currentI</a:t>
            </a:r>
            <a:r>
              <a:rPr lang="en-US" sz="2800" dirty="0"/>
              <a:t>, </a:t>
            </a:r>
            <a:r>
              <a:rPr lang="en-US" sz="2800" dirty="0" err="1"/>
              <a:t>currentJ</a:t>
            </a:r>
            <a:r>
              <a:rPr lang="en-US" sz="2800" dirty="0"/>
              <a:t>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bot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8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BA0D2-E6C5-27C0-4AEE-058F8E7D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A7E-1004-B4CB-555B-91A26DDF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Demo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1FAF9F-CCAF-A5B5-CFA6-83F6B69E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undo(Ctrl + z)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9212E-8A33-1DFD-D471-BCEA35BA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7952"/>
            <a:ext cx="2710382" cy="2966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5D3BA-FAFC-1216-6FFA-160A8A38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467" y="2517952"/>
            <a:ext cx="2915244" cy="2960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123E56-9946-75E1-5B5D-89BD562D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38" y="2534307"/>
            <a:ext cx="3107679" cy="29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3C02-41FC-F578-FEB4-10A13D6A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1DDD-B610-EA72-6804-3ED34CD5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bot.</a:t>
            </a:r>
          </a:p>
          <a:p>
            <a:r>
              <a:rPr lang="en-US" dirty="0"/>
              <a:t>2. Demo project.</a:t>
            </a:r>
          </a:p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371523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AEB17-B01E-15B1-E472-4E6282B8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4634-94ED-6502-3931-7E107F83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Demo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064813-C7CE-40CF-7CAA-8346CC25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D50AA-6B9D-2553-05D1-CCEE6ADA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756" y="2650915"/>
            <a:ext cx="6257925" cy="20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69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78462-0C1D-89B1-11C8-571556F9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ED7B-2190-1A71-C603-583239FC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Demo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5384F-92FB-863E-7B71-041CA649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game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286C2-04D4-654F-D5AB-28FBEC91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3399"/>
            <a:ext cx="5495148" cy="388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0021B-A7FF-706F-5931-EC045CC2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49" y="2423399"/>
            <a:ext cx="4631390" cy="27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8885-FABA-4652-99B9-DC7E59010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F6E2-5015-99CB-E43D-CC522050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Demo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70C11-CF9F-983E-20E4-F0454FAA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hòa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B37E-3263-F3C9-90EF-53F20C94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2611"/>
            <a:ext cx="3124967" cy="206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1CD26-E8A3-0CC2-B786-32118316D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607" y="3102611"/>
            <a:ext cx="2736269" cy="206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C5BA5-6E13-D75A-C503-5D9AE6A8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379" y="3102611"/>
            <a:ext cx="2798860" cy="20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79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A18B3-A074-ABDC-0736-7877103D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4F2D-2317-A806-EFCC-5CE260B2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Demo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A3749D-1C67-5FD0-D009-49EFAB64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Bảng</a:t>
            </a:r>
            <a:r>
              <a:rPr lang="en-US" b="1" dirty="0"/>
              <a:t> game(</a:t>
            </a:r>
            <a:r>
              <a:rPr lang="en-US" b="1" dirty="0" err="1"/>
              <a:t>đen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trắng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EC812-23EB-1005-EC4F-BFCD14C5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4" y="2489739"/>
            <a:ext cx="3233913" cy="3520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22483-165E-CC58-3520-6ABF1AB3C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9" y="2586464"/>
            <a:ext cx="3464911" cy="35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5996-7782-5F2F-35B7-5DF6B5D8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FA09-DA81-865B-88A4-7A0D6EFD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/>
              <a:t>Hàm</a:t>
            </a:r>
            <a:r>
              <a:rPr lang="en-US" sz="3000" dirty="0"/>
              <a:t> </a:t>
            </a:r>
            <a:r>
              <a:rPr lang="en-US" sz="3000" dirty="0" err="1"/>
              <a:t>undoMove</a:t>
            </a:r>
            <a:r>
              <a:rPr lang="en-US" sz="3000" dirty="0"/>
              <a:t>()</a:t>
            </a:r>
          </a:p>
          <a:p>
            <a:pPr lvl="1"/>
            <a:r>
              <a:rPr lang="en-US" sz="3000" dirty="0"/>
              <a:t>Hoàn </a:t>
            </a:r>
            <a:r>
              <a:rPr lang="en-US" sz="3000" dirty="0" err="1"/>
              <a:t>tác</a:t>
            </a:r>
            <a:r>
              <a:rPr lang="en-US" sz="3000" dirty="0"/>
              <a:t> </a:t>
            </a:r>
            <a:r>
              <a:rPr lang="en-US" sz="3000" dirty="0" err="1"/>
              <a:t>nước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gần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lịch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di </a:t>
            </a:r>
            <a:r>
              <a:rPr lang="en-US" sz="3000" dirty="0" err="1"/>
              <a:t>chuyển</a:t>
            </a:r>
            <a:r>
              <a:rPr lang="en-US" sz="3000" dirty="0"/>
              <a:t>, </a:t>
            </a:r>
            <a:r>
              <a:rPr lang="en-US" sz="3000" dirty="0" err="1"/>
              <a:t>khôi</a:t>
            </a:r>
            <a:r>
              <a:rPr lang="en-US" sz="3000" dirty="0"/>
              <a:t> </a:t>
            </a:r>
            <a:r>
              <a:rPr lang="en-US" sz="3000" dirty="0" err="1"/>
              <a:t>phục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bàn</a:t>
            </a:r>
            <a:r>
              <a:rPr lang="en-US" sz="3000" dirty="0"/>
              <a:t> </a:t>
            </a:r>
            <a:r>
              <a:rPr lang="en-US" sz="3000" dirty="0" err="1"/>
              <a:t>cờ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quan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trước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bước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.</a:t>
            </a:r>
          </a:p>
          <a:p>
            <a:pPr lvl="1"/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:</a:t>
            </a:r>
          </a:p>
          <a:p>
            <a:pPr lvl="2"/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. </a:t>
            </a:r>
            <a:r>
              <a:rPr lang="en-US" sz="3000" dirty="0" err="1"/>
              <a:t>Hàm</a:t>
            </a:r>
            <a:r>
              <a:rPr lang="en-US" sz="3000" dirty="0"/>
              <a:t> </a:t>
            </a:r>
            <a:r>
              <a:rPr lang="en-US" sz="3000" dirty="0" err="1"/>
              <a:t>hoạt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nội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</a:t>
            </a:r>
            <a:r>
              <a:rPr lang="en-US" sz="3000" dirty="0" err="1"/>
              <a:t>GameBot</a:t>
            </a:r>
            <a:r>
              <a:rPr lang="en-US" sz="3000" dirty="0"/>
              <a:t>.</a:t>
            </a:r>
          </a:p>
          <a:p>
            <a:pPr lvl="1"/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r>
              <a:rPr lang="en-US" sz="3000" dirty="0"/>
              <a:t>: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trả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, </a:t>
            </a:r>
            <a:r>
              <a:rPr lang="en-US" sz="3000" dirty="0" err="1"/>
              <a:t>hàm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thay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trực</a:t>
            </a:r>
            <a:r>
              <a:rPr lang="en-US" sz="3000" dirty="0"/>
              <a:t> </a:t>
            </a:r>
            <a:r>
              <a:rPr lang="en-US" sz="3000" dirty="0" err="1"/>
              <a:t>tiếp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Xóa</a:t>
            </a:r>
            <a:r>
              <a:rPr lang="en-US" sz="3000" dirty="0"/>
              <a:t> 2 </a:t>
            </a:r>
            <a:r>
              <a:rPr lang="en-US" sz="3000" dirty="0" err="1"/>
              <a:t>nước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cuối</a:t>
            </a:r>
            <a:r>
              <a:rPr lang="en-US" sz="3000" dirty="0"/>
              <a:t> </a:t>
            </a:r>
            <a:r>
              <a:rPr lang="en-US" sz="3000" dirty="0" err="1"/>
              <a:t>cùng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nhật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bàn</a:t>
            </a:r>
            <a:r>
              <a:rPr lang="en-US" sz="3000" dirty="0"/>
              <a:t> </a:t>
            </a:r>
            <a:r>
              <a:rPr lang="en-US" sz="3000" dirty="0" err="1"/>
              <a:t>cờ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Đặt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chơi</a:t>
            </a:r>
            <a:r>
              <a:rPr lang="en-US" sz="3000" dirty="0"/>
              <a:t>(</a:t>
            </a:r>
            <a:r>
              <a:rPr lang="en-US" sz="3000" dirty="0" err="1"/>
              <a:t>gameOver</a:t>
            </a:r>
            <a:r>
              <a:rPr lang="en-US" sz="3000" dirty="0"/>
              <a:t>, </a:t>
            </a:r>
            <a:r>
              <a:rPr lang="en-US" sz="3000" dirty="0" err="1"/>
              <a:t>playerWinner</a:t>
            </a:r>
            <a:r>
              <a:rPr lang="en-US" sz="3000" dirty="0"/>
              <a:t>)</a:t>
            </a:r>
          </a:p>
          <a:p>
            <a:pPr lvl="2"/>
            <a:r>
              <a:rPr lang="en-US" sz="3000" dirty="0" err="1"/>
              <a:t>Vẽ</a:t>
            </a:r>
            <a:r>
              <a:rPr lang="en-US" sz="3000" dirty="0"/>
              <a:t>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bàn</a:t>
            </a:r>
            <a:r>
              <a:rPr lang="en-US" sz="3000" dirty="0"/>
              <a:t> </a:t>
            </a:r>
            <a:r>
              <a:rPr lang="en-US" sz="3000" dirty="0" err="1"/>
              <a:t>cờ</a:t>
            </a:r>
            <a:r>
              <a:rPr lang="en-US" sz="3000" dirty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6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B46B-4E54-1444-0B86-8B7710CF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2E09-8E33-D98D-91B5-D780FCA1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checkWin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vừa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true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thắng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vector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dòng</a:t>
            </a:r>
            <a:r>
              <a:rPr lang="en-US" sz="2800" dirty="0"/>
              <a:t> </a:t>
            </a:r>
            <a:r>
              <a:rPr lang="en-US" sz="2800" dirty="0" err="1"/>
              <a:t>chiến</a:t>
            </a:r>
            <a:r>
              <a:rPr lang="en-US" sz="2800" dirty="0"/>
              <a:t> </a:t>
            </a:r>
            <a:r>
              <a:rPr lang="en-US" sz="2800" dirty="0" err="1"/>
              <a:t>thắng</a:t>
            </a:r>
            <a:r>
              <a:rPr lang="en-US" sz="2800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055F3-2DB5-9920-BD88-505746740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2C6C-CA50-6D9E-7565-685584E9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1D6B-E222-6CBE-78BE-B94EC8A6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handMouseClick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bot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nhấp</a:t>
            </a:r>
            <a:r>
              <a:rPr lang="en-US" sz="2800" dirty="0"/>
              <a:t> </a:t>
            </a:r>
            <a:r>
              <a:rPr lang="en-US" sz="2800" dirty="0" err="1"/>
              <a:t>choột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pixel.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.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61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307E9-0643-BF25-6DCA-28110DEBC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E100-D5F3-7417-4653-131BDD42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BF03-28B2-2F6C-F544-E342C70C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BotMove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, </a:t>
            </a:r>
            <a:r>
              <a:rPr lang="en-US" dirty="0" err="1"/>
              <a:t>hòa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GameBot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.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999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B9247-6482-D229-3454-583D6151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6909-0D28-F553-5B90-A8E90C69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A4A-3D22-5065-F581-E72ACC78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HardBotMove</a:t>
            </a:r>
            <a:r>
              <a:rPr lang="en-US" dirty="0"/>
              <a:t>: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bot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Minimax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Alpha-Beta Pruning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GameBot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sf::Vector2i(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SFML)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10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97FB-5D7D-8CA4-07EE-3C4E7037E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CEF7-7F41-39E7-5511-CCDD00F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4FCB-C61E-F4C5-C5F8-8280B2CB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76" y="14757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create_pattern_dict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(pattern)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map&lt;vector&lt;int&gt;, int&gt;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:</a:t>
            </a:r>
          </a:p>
          <a:p>
            <a:pPr lvl="3"/>
            <a:r>
              <a:rPr lang="en-US" sz="2800" dirty="0"/>
              <a:t>Key: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(</a:t>
            </a:r>
            <a:r>
              <a:rPr lang="en-US" sz="2800" dirty="0" err="1"/>
              <a:t>mảng</a:t>
            </a:r>
            <a:r>
              <a:rPr lang="en-US" sz="2800" dirty="0"/>
              <a:t> vector&lt;int&gt;)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.</a:t>
            </a:r>
          </a:p>
          <a:p>
            <a:pPr lvl="3"/>
            <a:r>
              <a:rPr lang="en-US" sz="2800" dirty="0"/>
              <a:t>Value: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mẩu</a:t>
            </a:r>
            <a:r>
              <a:rPr lang="en-US" sz="2800" dirty="0"/>
              <a:t>,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lợi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bot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.</a:t>
            </a:r>
          </a:p>
          <a:p>
            <a:pPr lvl="3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4581D-4F30-7319-3F72-CFE74CB2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84" y="5102876"/>
            <a:ext cx="666843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4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29C7-9EF9-2344-BA03-F8517C24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F8B0-9222-0440-3180-58B8DCEA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Bot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Minimax.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Alpha-Beta Pruning.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Zobrist Hashing.</a:t>
            </a:r>
          </a:p>
        </p:txBody>
      </p:sp>
    </p:spTree>
    <p:extLst>
      <p:ext uri="{BB962C8B-B14F-4D97-AF65-F5344CB8AC3E}">
        <p14:creationId xmlns:p14="http://schemas.microsoft.com/office/powerpoint/2010/main" val="235056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F3CA-40BE-57CF-143B-900F1754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CB74-B995-8558-09DE-70D15ACC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63FB-A7BF-11EA-75C0-8FBE91DC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94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err="1"/>
              <a:t>setState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ô(x, y)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X, y: </a:t>
            </a:r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ô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State: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ô</a:t>
            </a:r>
          </a:p>
          <a:p>
            <a:pPr lvl="3"/>
            <a:r>
              <a:rPr lang="en-US" sz="2800" dirty="0"/>
              <a:t>-1: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.</a:t>
            </a:r>
          </a:p>
          <a:p>
            <a:pPr lvl="3"/>
            <a:r>
              <a:rPr lang="en-US" sz="2800" dirty="0"/>
              <a:t>0: ô </a:t>
            </a:r>
            <a:r>
              <a:rPr lang="en-US" sz="2800" dirty="0" err="1"/>
              <a:t>trống</a:t>
            </a:r>
            <a:r>
              <a:rPr lang="en-US" sz="2800" dirty="0"/>
              <a:t>.</a:t>
            </a:r>
          </a:p>
          <a:p>
            <a:pPr lvl="3"/>
            <a:r>
              <a:rPr lang="en-US" sz="2800" dirty="0"/>
              <a:t>1: bot.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IntBoard</a:t>
            </a:r>
            <a:r>
              <a:rPr lang="en-US" sz="2800" dirty="0"/>
              <a:t>[x][y] </a:t>
            </a:r>
            <a:r>
              <a:rPr lang="en-US" sz="2800" dirty="0" err="1"/>
              <a:t>thành</a:t>
            </a:r>
            <a:r>
              <a:rPr lang="en-US" sz="2800" dirty="0"/>
              <a:t> state.</a:t>
            </a:r>
          </a:p>
          <a:p>
            <a:pPr lvl="2"/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lastPlayed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163410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00FD-CD86-0ABD-4285-8F8A8D17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8760-AE70-BFDB-534E-2D8EFD04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2232-472D-6C7B-0403-CA58CDA8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childNodes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bound,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Bound(map&lt;pair&lt;int, int&gt;, int&gt;&amp;):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(x, y)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hạng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/>
              <a:t>Positions(vector&lt;Pair&lt;int, int&gt;&gt;):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(x, y)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bound.</a:t>
            </a:r>
          </a:p>
        </p:txBody>
      </p:sp>
    </p:spTree>
    <p:extLst>
      <p:ext uri="{BB962C8B-B14F-4D97-AF65-F5344CB8AC3E}">
        <p14:creationId xmlns:p14="http://schemas.microsoft.com/office/powerpoint/2010/main" val="225997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2E096-8AD1-40A2-A5A9-1DDB27F53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2F0-4F33-2028-550D-18D29978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5393-9225-4705-BAF1-6275D04C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updateBound</a:t>
            </a:r>
            <a:r>
              <a:rPr lang="en-US" dirty="0"/>
              <a:t>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Bound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</a:t>
            </a:r>
            <a:r>
              <a:rPr lang="en-US" dirty="0" err="1"/>
              <a:t>new_i</a:t>
            </a:r>
            <a:r>
              <a:rPr lang="en-US" dirty="0"/>
              <a:t>, </a:t>
            </a:r>
            <a:r>
              <a:rPr lang="en-US" dirty="0" err="1"/>
              <a:t>new_j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bound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new_i</a:t>
            </a:r>
            <a:r>
              <a:rPr lang="en-US" sz="2800" dirty="0"/>
              <a:t>, </a:t>
            </a:r>
            <a:r>
              <a:rPr lang="en-US" sz="2800" dirty="0" err="1"/>
              <a:t>new_j</a:t>
            </a:r>
            <a:r>
              <a:rPr lang="en-US" sz="2800" dirty="0"/>
              <a:t>: </a:t>
            </a:r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vừa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Bound(map&lt;pair&lt;int, int&gt; int&gt;&amp;):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 bound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026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610A9-D612-3CB0-061C-DD138A6F5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990C-EDE0-EBA4-64BB-A307A4DF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2"/>
            <a:ext cx="105156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39A2-2D5A-6670-48A3-1C14CC2D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06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 err="1"/>
              <a:t>countPattern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(pattern)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(4 </a:t>
            </a:r>
            <a:r>
              <a:rPr lang="en-US" dirty="0" err="1"/>
              <a:t>hướng</a:t>
            </a:r>
            <a:r>
              <a:rPr lang="en-US" dirty="0"/>
              <a:t>: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).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bound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.</a:t>
            </a:r>
          </a:p>
          <a:p>
            <a:pPr lvl="2"/>
            <a:r>
              <a:rPr lang="en-US" sz="2800" dirty="0" err="1"/>
              <a:t>Gía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bound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Bound: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Flag: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mẫu</a:t>
            </a:r>
            <a:r>
              <a:rPr lang="en-US" sz="2800" dirty="0"/>
              <a:t> pattern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91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3391-EE19-063F-C657-4E48AFF9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3606-36FB-627A-0AEA-CAC4FB3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81B7-4E3F-B34B-245F-7DE7A162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Evaluate: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bot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bound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</a:p>
          <a:p>
            <a:pPr lvl="2"/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bot </a:t>
            </a:r>
            <a:r>
              <a:rPr lang="en-US" sz="2800" dirty="0" err="1"/>
              <a:t>vừa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.</a:t>
            </a:r>
          </a:p>
          <a:p>
            <a:pPr lvl="2"/>
            <a:r>
              <a:rPr lang="en-US" sz="2800" dirty="0" err="1"/>
              <a:t>Gía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Turn: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quân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42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58E9-E2AB-0694-266E-9971072ED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EB51-FC46-07E4-7154-270A996B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A461-53EC-FD53-A6BA-15FC9B85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initZobrist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Zobrist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hashing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hash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Zobrist,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3 </a:t>
            </a:r>
            <a:r>
              <a:rPr lang="en-US" sz="2800" dirty="0" err="1"/>
              <a:t>chiều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023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9DFDA-F809-1312-F36C-0CEF84EC9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151D-B6F0-5F0E-81A5-AC7D2592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1005-E4B4-2497-79E9-74074D59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/>
              <a:t>updateTTable</a:t>
            </a:r>
            <a:r>
              <a:rPr lang="en-US" sz="3000" dirty="0"/>
              <a:t>: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nhật</a:t>
            </a:r>
            <a:r>
              <a:rPr lang="en-US" sz="3000" dirty="0"/>
              <a:t> </a:t>
            </a:r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băm</a:t>
            </a:r>
            <a:r>
              <a:rPr lang="en-US" sz="3000" dirty="0"/>
              <a:t> </a:t>
            </a:r>
            <a:r>
              <a:rPr lang="en-US" sz="3000" dirty="0" err="1"/>
              <a:t>tạm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</a:t>
            </a:r>
            <a:r>
              <a:rPr lang="en-US" sz="3000" dirty="0" err="1"/>
              <a:t>mới</a:t>
            </a:r>
            <a:r>
              <a:rPr lang="en-US" sz="3000" dirty="0"/>
              <a:t>, bao </a:t>
            </a:r>
            <a:r>
              <a:rPr lang="en-US" sz="3000" dirty="0" err="1"/>
              <a:t>gồm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băm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bàn</a:t>
            </a:r>
            <a:r>
              <a:rPr lang="en-US" sz="3000" dirty="0"/>
              <a:t> </a:t>
            </a:r>
            <a:r>
              <a:rPr lang="en-US" sz="3000" dirty="0" err="1"/>
              <a:t>cờ</a:t>
            </a:r>
            <a:r>
              <a:rPr lang="en-US" sz="3000" dirty="0"/>
              <a:t>, </a:t>
            </a:r>
            <a:r>
              <a:rPr lang="en-US" sz="3000" dirty="0" err="1"/>
              <a:t>điểm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,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tương</a:t>
            </a:r>
            <a:r>
              <a:rPr lang="en-US" sz="3000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cây</a:t>
            </a:r>
            <a:r>
              <a:rPr lang="en-US" sz="3000" dirty="0"/>
              <a:t>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kiếm</a:t>
            </a:r>
            <a:r>
              <a:rPr lang="en-US" sz="3000" dirty="0"/>
              <a:t>.</a:t>
            </a:r>
          </a:p>
          <a:p>
            <a:pPr lvl="1"/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: </a:t>
            </a:r>
          </a:p>
          <a:p>
            <a:pPr lvl="2"/>
            <a:r>
              <a:rPr lang="en-US" sz="3000" dirty="0" err="1"/>
              <a:t>TTable</a:t>
            </a:r>
            <a:r>
              <a:rPr lang="en-US" sz="3000" dirty="0"/>
              <a:t>(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chiếu</a:t>
            </a:r>
            <a:r>
              <a:rPr lang="en-US" sz="3000" dirty="0"/>
              <a:t>):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bảng</a:t>
            </a:r>
            <a:r>
              <a:rPr lang="en-US" sz="3000" dirty="0"/>
              <a:t> </a:t>
            </a:r>
            <a:r>
              <a:rPr lang="en-US" sz="3000" dirty="0" err="1"/>
              <a:t>băm</a:t>
            </a:r>
            <a:r>
              <a:rPr lang="en-US" sz="3000" dirty="0"/>
              <a:t> </a:t>
            </a:r>
            <a:r>
              <a:rPr lang="en-US" sz="3000" dirty="0" err="1"/>
              <a:t>lưu</a:t>
            </a:r>
            <a:r>
              <a:rPr lang="en-US" sz="3000" dirty="0"/>
              <a:t> </a:t>
            </a:r>
            <a:r>
              <a:rPr lang="en-US" sz="3000" dirty="0" err="1"/>
              <a:t>trữ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quá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kiếm</a:t>
            </a:r>
            <a:r>
              <a:rPr lang="en-US" sz="3000" dirty="0"/>
              <a:t>.</a:t>
            </a:r>
          </a:p>
          <a:p>
            <a:pPr lvl="2"/>
            <a:r>
              <a:rPr lang="en-US" sz="3000" dirty="0"/>
              <a:t>Hash: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băm</a:t>
            </a:r>
            <a:r>
              <a:rPr lang="en-US" sz="3000" dirty="0"/>
              <a:t> </a:t>
            </a:r>
            <a:r>
              <a:rPr lang="en-US" sz="3000" dirty="0" err="1"/>
              <a:t>đại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tại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bàn</a:t>
            </a:r>
            <a:r>
              <a:rPr lang="en-US" sz="3000" dirty="0"/>
              <a:t> </a:t>
            </a:r>
            <a:r>
              <a:rPr lang="en-US" sz="3000" dirty="0" err="1"/>
              <a:t>cờ</a:t>
            </a:r>
            <a:endParaRPr lang="en-US" sz="3000" dirty="0"/>
          </a:p>
          <a:p>
            <a:pPr lvl="2"/>
            <a:r>
              <a:rPr lang="en-US" sz="3000" dirty="0"/>
              <a:t>Score: </a:t>
            </a:r>
            <a:r>
              <a:rPr lang="en-US" sz="3000" dirty="0" err="1"/>
              <a:t>điểm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, </a:t>
            </a:r>
            <a:r>
              <a:rPr lang="en-US" sz="3000" dirty="0" err="1"/>
              <a:t>dựa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.</a:t>
            </a:r>
          </a:p>
          <a:p>
            <a:pPr lvl="2"/>
            <a:r>
              <a:rPr lang="en-US" sz="3000" dirty="0"/>
              <a:t>Depth: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cây</a:t>
            </a:r>
            <a:endParaRPr lang="en-US" sz="3000" dirty="0"/>
          </a:p>
          <a:p>
            <a:pPr lvl="2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080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3C52-A341-B074-E652-BC2D748E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CC7-4E76-D735-549A-175C42E4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78"/>
            <a:ext cx="105156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354A-7C23-A9CF-CD85-0856CE403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err="1"/>
              <a:t>alphaBetaPruning</a:t>
            </a:r>
            <a:r>
              <a:rPr lang="en-US" sz="3000" dirty="0"/>
              <a:t>: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minimax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alphaBetaPruning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nước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tốt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AI </a:t>
            </a:r>
            <a:r>
              <a:rPr lang="en-US" sz="3000" dirty="0" err="1"/>
              <a:t>trò</a:t>
            </a:r>
            <a:r>
              <a:rPr lang="en-US" sz="3000" dirty="0"/>
              <a:t> </a:t>
            </a:r>
            <a:r>
              <a:rPr lang="en-US" sz="3000" dirty="0" err="1"/>
              <a:t>chơi</a:t>
            </a:r>
            <a:r>
              <a:rPr lang="en-US" sz="3000" dirty="0"/>
              <a:t>, </a:t>
            </a:r>
            <a:r>
              <a:rPr lang="en-US" sz="3000" dirty="0" err="1"/>
              <a:t>nhằm</a:t>
            </a:r>
            <a:r>
              <a:rPr lang="en-US" sz="3000" dirty="0"/>
              <a:t> </a:t>
            </a:r>
            <a:r>
              <a:rPr lang="en-US" sz="3000" dirty="0" err="1"/>
              <a:t>tối</a:t>
            </a:r>
            <a:r>
              <a:rPr lang="en-US" sz="3000" dirty="0"/>
              <a:t> </a:t>
            </a:r>
            <a:r>
              <a:rPr lang="en-US" sz="3000" dirty="0" err="1"/>
              <a:t>ưu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gian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cắt</a:t>
            </a:r>
            <a:r>
              <a:rPr lang="en-US" sz="3000" dirty="0"/>
              <a:t> </a:t>
            </a:r>
            <a:r>
              <a:rPr lang="en-US" sz="3000" dirty="0" err="1"/>
              <a:t>tỉa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nhánh</a:t>
            </a:r>
            <a:r>
              <a:rPr lang="en-US" sz="3000" dirty="0"/>
              <a:t> </a:t>
            </a:r>
            <a:r>
              <a:rPr lang="en-US" sz="3000" dirty="0" err="1"/>
              <a:t>không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.</a:t>
            </a:r>
          </a:p>
          <a:p>
            <a:pPr lvl="1"/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:</a:t>
            </a:r>
          </a:p>
          <a:p>
            <a:pPr lvl="2"/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sâu</a:t>
            </a:r>
            <a:r>
              <a:rPr lang="en-US" sz="3000" dirty="0"/>
              <a:t> </a:t>
            </a:r>
            <a:r>
              <a:rPr lang="en-US" sz="3000" dirty="0" err="1"/>
              <a:t>cây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Gía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bảng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Các</a:t>
            </a:r>
            <a:r>
              <a:rPr lang="en-US" sz="3000" dirty="0"/>
              <a:t> ô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, </a:t>
            </a:r>
            <a:r>
              <a:rPr lang="en-US" sz="3000" dirty="0" err="1"/>
              <a:t>cùng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ưu</a:t>
            </a:r>
            <a:r>
              <a:rPr lang="en-US" sz="3000" dirty="0"/>
              <a:t> </a:t>
            </a:r>
            <a:r>
              <a:rPr lang="en-US" sz="3000" dirty="0" err="1"/>
              <a:t>tiên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Gía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alpha, beta ban </a:t>
            </a:r>
            <a:r>
              <a:rPr lang="en-US" sz="3000" dirty="0" err="1"/>
              <a:t>đầu</a:t>
            </a:r>
            <a:r>
              <a:rPr lang="en-US" sz="3000" dirty="0"/>
              <a:t>.</a:t>
            </a:r>
          </a:p>
          <a:p>
            <a:pPr lvl="2"/>
            <a:r>
              <a:rPr lang="en-US" sz="3000" dirty="0" err="1"/>
              <a:t>Lượt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.</a:t>
            </a:r>
          </a:p>
          <a:p>
            <a:pPr lvl="1"/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r>
              <a:rPr lang="en-US" sz="3000" dirty="0"/>
              <a:t>:</a:t>
            </a:r>
          </a:p>
          <a:p>
            <a:pPr lvl="2"/>
            <a:r>
              <a:rPr lang="en-US" sz="3000" dirty="0" err="1"/>
              <a:t>Gía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đánh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tốt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, </a:t>
            </a:r>
            <a:r>
              <a:rPr lang="en-US" sz="3000" dirty="0" err="1"/>
              <a:t>điểm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cuả</a:t>
            </a:r>
            <a:r>
              <a:rPr lang="en-US" sz="3000" dirty="0"/>
              <a:t> </a:t>
            </a:r>
            <a:r>
              <a:rPr lang="en-US" sz="3000" dirty="0" err="1"/>
              <a:t>nước</a:t>
            </a:r>
            <a:r>
              <a:rPr lang="en-US" sz="3000" dirty="0"/>
              <a:t> </a:t>
            </a:r>
            <a:r>
              <a:rPr lang="en-US" sz="3000" dirty="0" err="1"/>
              <a:t>đi</a:t>
            </a:r>
            <a:r>
              <a:rPr lang="en-US" sz="3000" dirty="0"/>
              <a:t> </a:t>
            </a:r>
            <a:r>
              <a:rPr lang="en-US" sz="3000" dirty="0" err="1"/>
              <a:t>tốt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tìm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5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47E2-E1BD-3467-9C67-A32E93AC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4B64-5914-BEED-2C91-469A1FE8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minimax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Alpha – Beta Pruning</a:t>
            </a:r>
          </a:p>
          <a:p>
            <a:pPr lvl="1"/>
            <a:r>
              <a:rPr lang="en-US" sz="2800" dirty="0"/>
              <a:t>Minimax: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nước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Alpha – Beta Pruning: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nhánh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/>
              <a:t>alpha</a:t>
            </a:r>
            <a:r>
              <a:rPr lang="en-US" sz="2800" dirty="0"/>
              <a:t>(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b="1" dirty="0"/>
              <a:t>beta</a:t>
            </a:r>
            <a:r>
              <a:rPr lang="en-US" sz="2800" dirty="0"/>
              <a:t>(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00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D879-0BC4-79D7-D199-D9CF19B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pic>
        <p:nvPicPr>
          <p:cNvPr id="1028" name="Picture 4" descr="cay_tro_choi">
            <a:extLst>
              <a:ext uri="{FF2B5EF4-FFF2-40B4-BE49-F238E27FC236}">
                <a16:creationId xmlns:a16="http://schemas.microsoft.com/office/drawing/2014/main" id="{1666FBEF-D72D-3DBB-23A6-A00A9CDAB6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18" y="1865617"/>
            <a:ext cx="60476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126D8-B5C7-C23B-E26C-27E158A19B1E}"/>
              </a:ext>
            </a:extLst>
          </p:cNvPr>
          <p:cNvSpPr txBox="1"/>
          <p:nvPr/>
        </p:nvSpPr>
        <p:spPr>
          <a:xfrm>
            <a:off x="838200" y="2170706"/>
            <a:ext cx="4158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minimax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alpha – beta pruning.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nguồn</a:t>
            </a:r>
            <a:r>
              <a:rPr lang="en-US" sz="2800" dirty="0"/>
              <a:t>: </a:t>
            </a:r>
            <a:r>
              <a:rPr lang="en-US" sz="2800" dirty="0" err="1">
                <a:hlinkClick r:id="rId3"/>
              </a:rPr>
              <a:t>Giải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Thuật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Cắt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Tỉa</a:t>
            </a:r>
            <a:r>
              <a:rPr lang="en-US" sz="2800" dirty="0">
                <a:hlinkClick r:id="rId3"/>
              </a:rPr>
              <a:t> Alpha-beta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43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2D3C-AE6A-B447-036B-A810C088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pic>
        <p:nvPicPr>
          <p:cNvPr id="2050" name="Picture 2" descr="cay_tro_choi_2">
            <a:extLst>
              <a:ext uri="{FF2B5EF4-FFF2-40B4-BE49-F238E27FC236}">
                <a16:creationId xmlns:a16="http://schemas.microsoft.com/office/drawing/2014/main" id="{FD45BF2F-9FB8-DDAE-A928-333EBFBC4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643" y="1976699"/>
            <a:ext cx="78673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B61CF-30A0-21EA-E5F1-90207F915A77}"/>
              </a:ext>
            </a:extLst>
          </p:cNvPr>
          <p:cNvSpPr txBox="1"/>
          <p:nvPr/>
        </p:nvSpPr>
        <p:spPr>
          <a:xfrm>
            <a:off x="755375" y="2536466"/>
            <a:ext cx="28068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chơi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.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nguồn</a:t>
            </a:r>
            <a:r>
              <a:rPr lang="en-US" sz="2800" dirty="0"/>
              <a:t>: </a:t>
            </a:r>
            <a:r>
              <a:rPr lang="en-US" sz="2800" dirty="0" err="1">
                <a:hlinkClick r:id="rId3"/>
              </a:rPr>
              <a:t>Giải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Thuật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Cắt</a:t>
            </a:r>
            <a:r>
              <a:rPr lang="en-US" sz="2800" dirty="0">
                <a:hlinkClick r:id="rId3"/>
              </a:rPr>
              <a:t> </a:t>
            </a:r>
            <a:r>
              <a:rPr lang="en-US" sz="2800" dirty="0" err="1">
                <a:hlinkClick r:id="rId3"/>
              </a:rPr>
              <a:t>Tỉa</a:t>
            </a:r>
            <a:r>
              <a:rPr lang="en-US" sz="2800" dirty="0">
                <a:hlinkClick r:id="rId3"/>
              </a:rPr>
              <a:t> Alpha-beta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92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913-0A8B-EB99-D958-C5835B15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66C6-D0CA-224F-CC55-4D0EBFEC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Zobrist Hashing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Giảm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tốc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AI.</a:t>
            </a:r>
          </a:p>
          <a:p>
            <a:pPr lvl="1"/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975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E992-CEC8-0CC1-EEEA-03E1E7EE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0B567-7F84-1ACD-6AD7-D08A5367D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704" y="1810163"/>
            <a:ext cx="6506483" cy="4286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7A6D8-ED9A-B059-FE30-24D358E23B8B}"/>
              </a:ext>
            </a:extLst>
          </p:cNvPr>
          <p:cNvSpPr txBox="1"/>
          <p:nvPr/>
        </p:nvSpPr>
        <p:spPr>
          <a:xfrm>
            <a:off x="1228644" y="1813173"/>
            <a:ext cx="3419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</a:t>
            </a:r>
            <a:r>
              <a:rPr lang="en-US" sz="2800" dirty="0" err="1"/>
              <a:t>họa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cờ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Zobrist </a:t>
            </a:r>
            <a:r>
              <a:rPr lang="en-US" sz="2800" dirty="0" err="1"/>
              <a:t>hasing</a:t>
            </a:r>
            <a:r>
              <a:rPr lang="en-US" sz="2800" dirty="0"/>
              <a:t>.</a:t>
            </a:r>
          </a:p>
          <a:p>
            <a:r>
              <a:rPr lang="en-US" sz="2800" dirty="0"/>
              <a:t>(</a:t>
            </a:r>
            <a:r>
              <a:rPr lang="en-US" sz="2800" dirty="0" err="1"/>
              <a:t>nguồn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Example of pattern being extracted  | Download Scientific Diagram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06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C9CC-60C5-ADE6-5CBF-8B4E1056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8C24-0E0E-4AE9-FF90-92A89025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:</a:t>
            </a:r>
          </a:p>
          <a:p>
            <a:pPr lvl="1"/>
            <a:r>
              <a:rPr lang="en-US" sz="2800" dirty="0" err="1"/>
              <a:t>Hàm</a:t>
            </a:r>
            <a:r>
              <a:rPr lang="en-US" sz="2800" dirty="0"/>
              <a:t> minimax, alpha – beta pruning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sâu</a:t>
            </a:r>
            <a:r>
              <a:rPr lang="en-US" sz="2800" b="1" dirty="0"/>
              <a:t>.</a:t>
            </a:r>
          </a:p>
          <a:p>
            <a:pPr lvl="1"/>
            <a:r>
              <a:rPr lang="en-US" sz="2800" b="1" dirty="0" err="1"/>
              <a:t>Giá</a:t>
            </a:r>
            <a:r>
              <a:rPr lang="en-US" sz="2800" b="1" dirty="0"/>
              <a:t> </a:t>
            </a:r>
            <a:r>
              <a:rPr lang="en-US" sz="2800" b="1" dirty="0" err="1"/>
              <a:t>trị</a:t>
            </a:r>
            <a:r>
              <a:rPr lang="en-US" sz="2800" b="1" dirty="0"/>
              <a:t> </a:t>
            </a:r>
            <a:r>
              <a:rPr lang="en-US" sz="2800" b="1" dirty="0" err="1"/>
              <a:t>bảng</a:t>
            </a:r>
            <a:r>
              <a:rPr lang="en-US" sz="2800" b="1" dirty="0"/>
              <a:t>.</a:t>
            </a:r>
          </a:p>
          <a:p>
            <a:pPr lvl="1"/>
            <a:r>
              <a:rPr lang="en-US" sz="2800" b="1" dirty="0"/>
              <a:t>Bound</a:t>
            </a:r>
            <a:r>
              <a:rPr lang="en-US" sz="2800" dirty="0"/>
              <a:t>(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b="1" dirty="0"/>
              <a:t>alpha</a:t>
            </a:r>
            <a:r>
              <a:rPr lang="en-US" sz="2800" dirty="0"/>
              <a:t>, </a:t>
            </a:r>
            <a:r>
              <a:rPr lang="en-US" sz="2800" b="1" dirty="0"/>
              <a:t>beta.</a:t>
            </a:r>
          </a:p>
          <a:p>
            <a:pPr lvl="1"/>
            <a:r>
              <a:rPr lang="en-US" sz="2800" b="1" dirty="0" err="1"/>
              <a:t>Tọa</a:t>
            </a:r>
            <a:r>
              <a:rPr lang="en-US" sz="2800" b="1" dirty="0"/>
              <a:t> </a:t>
            </a:r>
            <a:r>
              <a:rPr lang="en-US" sz="2800" b="1" dirty="0" err="1"/>
              <a:t>độ</a:t>
            </a:r>
            <a:r>
              <a:rPr lang="en-US" sz="2800" b="1" dirty="0"/>
              <a:t> x, 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39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2458</Words>
  <Application>Microsoft Office PowerPoint</Application>
  <PresentationFormat>Widescreen</PresentationFormat>
  <Paragraphs>201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Office Theme</vt:lpstr>
      <vt:lpstr>Carogame nxn</vt:lpstr>
      <vt:lpstr>Mục lục: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1. Nguyên lí hoạt động của bot</vt:lpstr>
      <vt:lpstr>2. Demo Project</vt:lpstr>
      <vt:lpstr>2. Demo Project</vt:lpstr>
      <vt:lpstr>2. Demo Project</vt:lpstr>
      <vt:lpstr>2. Demo Project</vt:lpstr>
      <vt:lpstr>2. Demo Project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  <vt:lpstr>3. Các chức năng của hàm trong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Trọng Nguyễn</dc:creator>
  <cp:lastModifiedBy>Trọng Nguyễn</cp:lastModifiedBy>
  <cp:revision>2</cp:revision>
  <dcterms:created xsi:type="dcterms:W3CDTF">2025-01-09T15:48:07Z</dcterms:created>
  <dcterms:modified xsi:type="dcterms:W3CDTF">2025-01-10T06:31:25Z</dcterms:modified>
</cp:coreProperties>
</file>