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6" r:id="rId9"/>
    <p:sldId id="264" r:id="rId10"/>
    <p:sldId id="267" r:id="rId11"/>
    <p:sldId id="270" r:id="rId12"/>
    <p:sldId id="268" r:id="rId13"/>
    <p:sldId id="271" r:id="rId14"/>
    <p:sldId id="272" r:id="rId15"/>
    <p:sldId id="273" r:id="rId16"/>
    <p:sldId id="274" r:id="rId17"/>
    <p:sldId id="275" r:id="rId18"/>
    <p:sldId id="276" r:id="rId19"/>
    <p:sldId id="277" r:id="rId20"/>
    <p:sldId id="278" r:id="rId21"/>
    <p:sldId id="279" r:id="rId22"/>
    <p:sldId id="280" r:id="rId23"/>
    <p:sldId id="282" r:id="rId24"/>
    <p:sldId id="284" r:id="rId25"/>
    <p:sldId id="285" r:id="rId26"/>
    <p:sldId id="283" r:id="rId27"/>
    <p:sldId id="288" r:id="rId28"/>
    <p:sldId id="287" r:id="rId29"/>
    <p:sldId id="286" r:id="rId30"/>
    <p:sldId id="289" r:id="rId31"/>
    <p:sldId id="291" r:id="rId32"/>
    <p:sldId id="292" r:id="rId33"/>
    <p:sldId id="293" r:id="rId34"/>
    <p:sldId id="294" r:id="rId35"/>
    <p:sldId id="295" r:id="rId36"/>
    <p:sldId id="296" r:id="rId37"/>
    <p:sldId id="297" r:id="rId38"/>
    <p:sldId id="299" r:id="rId39"/>
    <p:sldId id="298" r:id="rId40"/>
    <p:sldId id="300" r:id="rId41"/>
    <p:sldId id="30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5D00"/>
    <a:srgbClr val="C89800"/>
    <a:srgbClr val="F10E06"/>
    <a:srgbClr val="FF3300"/>
    <a:srgbClr val="A50064"/>
    <a:srgbClr val="35A1FF"/>
    <a:srgbClr val="22D172"/>
    <a:srgbClr val="152032"/>
    <a:srgbClr val="FF8B8B"/>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9C91-62C6-4D08-8F05-07AF88F1C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1FAAF4-AFA3-4B25-9FE1-7AE9C370F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23064B-A651-47EE-B6F6-8D153C4FFBB8}"/>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5" name="Footer Placeholder 4">
            <a:extLst>
              <a:ext uri="{FF2B5EF4-FFF2-40B4-BE49-F238E27FC236}">
                <a16:creationId xmlns:a16="http://schemas.microsoft.com/office/drawing/2014/main" id="{CE267226-58F2-4F93-B847-F980F695D1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11132F-97AE-451A-9331-31732E048889}"/>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353407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C113-453B-4E20-B2BD-B9E44C264C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BF46FA-70DA-47EA-983A-C206AD1665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4F89FB-1DF4-4428-B2A7-D9FA351DC7AF}"/>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5" name="Footer Placeholder 4">
            <a:extLst>
              <a:ext uri="{FF2B5EF4-FFF2-40B4-BE49-F238E27FC236}">
                <a16:creationId xmlns:a16="http://schemas.microsoft.com/office/drawing/2014/main" id="{3FA8F47D-9F00-4D56-898C-CE65936B0E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AF9EED-4B85-4634-AEEB-021DF27B03EE}"/>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209236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7369F-AA33-4EDF-B651-BB211CF018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DCBFAF-D4BC-40E3-92EA-41A9936969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11B2FC-39C4-4941-8375-BD7CC850EB89}"/>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5" name="Footer Placeholder 4">
            <a:extLst>
              <a:ext uri="{FF2B5EF4-FFF2-40B4-BE49-F238E27FC236}">
                <a16:creationId xmlns:a16="http://schemas.microsoft.com/office/drawing/2014/main" id="{E8405B91-4027-491E-82BE-AC1C0010FD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54503A-28CF-4FBB-B0AF-2349DC989973}"/>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134002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DDC1-EBAB-44B9-A917-2F89C8DE67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1C0057-3D1C-434B-A3D7-729C01F433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401060-C1FF-42F8-9051-D77D22F40995}"/>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5" name="Footer Placeholder 4">
            <a:extLst>
              <a:ext uri="{FF2B5EF4-FFF2-40B4-BE49-F238E27FC236}">
                <a16:creationId xmlns:a16="http://schemas.microsoft.com/office/drawing/2014/main" id="{988BD947-91FE-49E7-8675-58436422AA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27D12B-46CC-4858-9975-FF14F728B022}"/>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80717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2090-6A50-4772-8010-787FDD5CD7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24F754-F5F9-4708-9094-BA71F2DB4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66AD8C-5DE6-4BEF-B1A2-195C66078930}"/>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5" name="Footer Placeholder 4">
            <a:extLst>
              <a:ext uri="{FF2B5EF4-FFF2-40B4-BE49-F238E27FC236}">
                <a16:creationId xmlns:a16="http://schemas.microsoft.com/office/drawing/2014/main" id="{FAD10711-6946-4EBB-97E7-4E0148D7F8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5B5A08-B267-43E6-A16C-4BB3BF54E96D}"/>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381410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8856-5A01-40A9-9373-2DA292242E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B27C47-08A2-4B44-B7C2-773889A87C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3CD6DF-FF51-4209-9CEA-41D742201D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8C7641-AD8E-4214-97F3-C06B07FE5265}"/>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6" name="Footer Placeholder 5">
            <a:extLst>
              <a:ext uri="{FF2B5EF4-FFF2-40B4-BE49-F238E27FC236}">
                <a16:creationId xmlns:a16="http://schemas.microsoft.com/office/drawing/2014/main" id="{223C98B7-7FB2-4F32-9D98-772625137B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93F173-FA3C-41DC-B169-1233D4CB1FC9}"/>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201228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2E26-94C2-48D0-A55D-91251CB3E7E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C5450C-7A3B-4E99-94C2-1842A56A4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6D28C1-6AF4-4F64-8DA3-F02C916462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F7AC9F0-09B9-4970-A2BF-E3670A121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C883C2-7C83-4DEC-B25A-B0723819C1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D4262A2-AEC7-495D-8003-A992125A5181}"/>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8" name="Footer Placeholder 7">
            <a:extLst>
              <a:ext uri="{FF2B5EF4-FFF2-40B4-BE49-F238E27FC236}">
                <a16:creationId xmlns:a16="http://schemas.microsoft.com/office/drawing/2014/main" id="{38BD45E4-BCE0-4710-9771-CFF87BB2B8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2EA1748-8E7C-4F34-996D-8253BAB7F5F8}"/>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106170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1669-FDE6-4C50-9A93-5E6C68C174F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61EC08-4140-48B5-ACD7-AF42F640B891}"/>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4" name="Footer Placeholder 3">
            <a:extLst>
              <a:ext uri="{FF2B5EF4-FFF2-40B4-BE49-F238E27FC236}">
                <a16:creationId xmlns:a16="http://schemas.microsoft.com/office/drawing/2014/main" id="{B3C15C73-2FF4-4F36-82D0-9A3E12FA35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88C441-2294-4B01-970F-9309B9116E59}"/>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141746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5C603-77CF-4784-AD8D-1315199D210D}"/>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3" name="Footer Placeholder 2">
            <a:extLst>
              <a:ext uri="{FF2B5EF4-FFF2-40B4-BE49-F238E27FC236}">
                <a16:creationId xmlns:a16="http://schemas.microsoft.com/office/drawing/2014/main" id="{0045AEF9-071C-47B8-9538-99CBD4A002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B44130-F401-4E6F-91D7-086F039052A2}"/>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346232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44F8-0BAA-4E1E-A5EA-B6D86C3C8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E68D03-F343-43DB-B24D-AB910C94B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4A9C8E-B0DC-43A8-85C4-41420B77D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E369E2-54CE-46D5-BF90-BE8FD8C686D7}"/>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6" name="Footer Placeholder 5">
            <a:extLst>
              <a:ext uri="{FF2B5EF4-FFF2-40B4-BE49-F238E27FC236}">
                <a16:creationId xmlns:a16="http://schemas.microsoft.com/office/drawing/2014/main" id="{DB85344B-32F2-4433-91BA-1970A99B24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929463-5D81-4C09-8BCD-E63C3E1FBC38}"/>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405914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2EFC-F671-4DE6-A4B0-62E1500CF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48F6F7-2602-44C1-A1CC-F1EF22628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329D74-72BD-439E-91CB-90100EC8B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BDC13C-280E-4674-863E-C8FB99ECCD0B}"/>
              </a:ext>
            </a:extLst>
          </p:cNvPr>
          <p:cNvSpPr>
            <a:spLocks noGrp="1"/>
          </p:cNvSpPr>
          <p:nvPr>
            <p:ph type="dt" sz="half" idx="10"/>
          </p:nvPr>
        </p:nvSpPr>
        <p:spPr/>
        <p:txBody>
          <a:bodyPr/>
          <a:lstStyle/>
          <a:p>
            <a:fld id="{A692A0A7-F030-4DFD-BE56-C572031286D0}" type="datetimeFigureOut">
              <a:rPr lang="en-GB" smtClean="0"/>
              <a:t>26/11/2022</a:t>
            </a:fld>
            <a:endParaRPr lang="en-GB"/>
          </a:p>
        </p:txBody>
      </p:sp>
      <p:sp>
        <p:nvSpPr>
          <p:cNvPr id="6" name="Footer Placeholder 5">
            <a:extLst>
              <a:ext uri="{FF2B5EF4-FFF2-40B4-BE49-F238E27FC236}">
                <a16:creationId xmlns:a16="http://schemas.microsoft.com/office/drawing/2014/main" id="{647F52D5-4CCB-4E47-B75E-D95EADA1F3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42B370-22F8-40AC-A0FB-DF47BBE12381}"/>
              </a:ext>
            </a:extLst>
          </p:cNvPr>
          <p:cNvSpPr>
            <a:spLocks noGrp="1"/>
          </p:cNvSpPr>
          <p:nvPr>
            <p:ph type="sldNum" sz="quarter" idx="12"/>
          </p:nvPr>
        </p:nvSpPr>
        <p:spPr/>
        <p:txBody>
          <a:bodyPr/>
          <a:lstStyle/>
          <a:p>
            <a:fld id="{A5400DDA-2E1B-4B8A-970D-5E095D26F810}" type="slidenum">
              <a:rPr lang="en-GB" smtClean="0"/>
              <a:t>‹#›</a:t>
            </a:fld>
            <a:endParaRPr lang="en-GB"/>
          </a:p>
        </p:txBody>
      </p:sp>
    </p:spTree>
    <p:extLst>
      <p:ext uri="{BB962C8B-B14F-4D97-AF65-F5344CB8AC3E}">
        <p14:creationId xmlns:p14="http://schemas.microsoft.com/office/powerpoint/2010/main" val="218615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9C63DB-D8D1-4049-A748-5DB4E57A3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04577D-79D1-44BD-BDB0-E7A20FCC9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6C8EA8-50FD-4B7F-A1E6-D1C12DF5C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2A0A7-F030-4DFD-BE56-C572031286D0}" type="datetimeFigureOut">
              <a:rPr lang="en-GB" smtClean="0"/>
              <a:t>26/11/2022</a:t>
            </a:fld>
            <a:endParaRPr lang="en-GB"/>
          </a:p>
        </p:txBody>
      </p:sp>
      <p:sp>
        <p:nvSpPr>
          <p:cNvPr id="5" name="Footer Placeholder 4">
            <a:extLst>
              <a:ext uri="{FF2B5EF4-FFF2-40B4-BE49-F238E27FC236}">
                <a16:creationId xmlns:a16="http://schemas.microsoft.com/office/drawing/2014/main" id="{591CDDB9-4A40-4687-A001-3511D6D76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00EC82-4D2E-4ECE-9D74-4CC1C2A34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00DDA-2E1B-4B8A-970D-5E095D26F810}" type="slidenum">
              <a:rPr lang="en-GB" smtClean="0"/>
              <a:t>‹#›</a:t>
            </a:fld>
            <a:endParaRPr lang="en-GB"/>
          </a:p>
        </p:txBody>
      </p:sp>
    </p:spTree>
    <p:extLst>
      <p:ext uri="{BB962C8B-B14F-4D97-AF65-F5344CB8AC3E}">
        <p14:creationId xmlns:p14="http://schemas.microsoft.com/office/powerpoint/2010/main" val="76582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8926149-D725-4803-A77A-DC1355141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95" y="-373000"/>
            <a:ext cx="13392989" cy="7533557"/>
          </a:xfrm>
          <a:prstGeom prst="rect">
            <a:avLst/>
          </a:prstGeom>
        </p:spPr>
      </p:pic>
      <p:sp>
        <p:nvSpPr>
          <p:cNvPr id="17" name="Rectangle: Rounded Corners 16">
            <a:extLst>
              <a:ext uri="{FF2B5EF4-FFF2-40B4-BE49-F238E27FC236}">
                <a16:creationId xmlns:a16="http://schemas.microsoft.com/office/drawing/2014/main" id="{4E27179A-91B1-4774-8E0A-C7AB4CDC418C}"/>
              </a:ext>
            </a:extLst>
          </p:cNvPr>
          <p:cNvSpPr/>
          <p:nvPr/>
        </p:nvSpPr>
        <p:spPr>
          <a:xfrm>
            <a:off x="721742" y="3020328"/>
            <a:ext cx="9029700" cy="2647950"/>
          </a:xfrm>
          <a:prstGeom prst="roundRect">
            <a:avLst/>
          </a:prstGeom>
          <a:solidFill>
            <a:schemeClr val="accent4">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4D088A2-D653-479D-92F8-34741EC11A60}"/>
              </a:ext>
            </a:extLst>
          </p:cNvPr>
          <p:cNvSpPr>
            <a:spLocks noGrp="1"/>
          </p:cNvSpPr>
          <p:nvPr>
            <p:ph type="ctrTitle"/>
          </p:nvPr>
        </p:nvSpPr>
        <p:spPr>
          <a:xfrm>
            <a:off x="833884" y="3393779"/>
            <a:ext cx="3315419" cy="1405147"/>
          </a:xfrm>
          <a:effectLst/>
        </p:spPr>
        <p:txBody>
          <a:bodyPr>
            <a:noAutofit/>
          </a:bodyPr>
          <a:lstStyle/>
          <a:p>
            <a:r>
              <a:rPr lang="en-US" sz="10000">
                <a:solidFill>
                  <a:schemeClr val="bg1"/>
                </a:solidFill>
                <a:effectLst>
                  <a:outerShdw blurRad="38100" dist="38100" dir="2700000" algn="tl">
                    <a:srgbClr val="000000">
                      <a:alpha val="43137"/>
                    </a:srgbClr>
                  </a:outerShdw>
                </a:effectLst>
                <a:latin typeface="Barlow Condensed SemiBold" panose="00000706000000000000" pitchFamily="2" charset="0"/>
              </a:rPr>
              <a:t>ĐỀ TÀI</a:t>
            </a:r>
            <a:endParaRPr lang="en-GB" sz="10000">
              <a:solidFill>
                <a:schemeClr val="bg1"/>
              </a:solidFill>
              <a:effectLst>
                <a:outerShdw blurRad="38100" dist="38100" dir="2700000" algn="tl">
                  <a:srgbClr val="000000">
                    <a:alpha val="43137"/>
                  </a:srgbClr>
                </a:outerShdw>
              </a:effectLst>
              <a:latin typeface="Barlow Condensed SemiBold" panose="00000706000000000000" pitchFamily="2" charset="0"/>
            </a:endParaRPr>
          </a:p>
        </p:txBody>
      </p:sp>
      <p:sp>
        <p:nvSpPr>
          <p:cNvPr id="3" name="Subtitle 2">
            <a:extLst>
              <a:ext uri="{FF2B5EF4-FFF2-40B4-BE49-F238E27FC236}">
                <a16:creationId xmlns:a16="http://schemas.microsoft.com/office/drawing/2014/main" id="{E892FD03-C3DB-40DA-A6F7-2123AB3B8AE7}"/>
              </a:ext>
            </a:extLst>
          </p:cNvPr>
          <p:cNvSpPr>
            <a:spLocks noGrp="1"/>
          </p:cNvSpPr>
          <p:nvPr>
            <p:ph type="subTitle" idx="1"/>
          </p:nvPr>
        </p:nvSpPr>
        <p:spPr>
          <a:xfrm>
            <a:off x="4080291" y="3747463"/>
            <a:ext cx="7668885" cy="918263"/>
          </a:xfrm>
          <a:effectLst/>
        </p:spPr>
        <p:txBody>
          <a:bodyPr>
            <a:normAutofit/>
          </a:bodyPr>
          <a:lstStyle/>
          <a:p>
            <a:pPr algn="l"/>
            <a:r>
              <a:rPr lang="en-GB">
                <a:solidFill>
                  <a:schemeClr val="bg1"/>
                </a:solidFill>
                <a:effectLst>
                  <a:outerShdw blurRad="38100" dist="38100" dir="2700000" algn="tl">
                    <a:srgbClr val="000000">
                      <a:alpha val="43137"/>
                    </a:srgbClr>
                  </a:outerShdw>
                </a:effectLst>
                <a:latin typeface="Bahnschrift SemiLight" panose="020B0502040204020203" pitchFamily="34" charset="0"/>
              </a:rPr>
              <a:t>TÌM HIỂU VỀ FRAMEWORK LARAVEL</a:t>
            </a:r>
          </a:p>
          <a:p>
            <a:pPr algn="l"/>
            <a:r>
              <a:rPr lang="en-GB">
                <a:solidFill>
                  <a:schemeClr val="bg1"/>
                </a:solidFill>
                <a:effectLst>
                  <a:outerShdw blurRad="38100" dist="38100" dir="2700000" algn="tl">
                    <a:srgbClr val="000000">
                      <a:alpha val="43137"/>
                    </a:srgbClr>
                  </a:outerShdw>
                </a:effectLst>
                <a:latin typeface="Bahnschrift SemiLight" panose="020B0502040204020203" pitchFamily="34" charset="0"/>
              </a:rPr>
              <a:t>VÀ XÂY DỰNG WEBISTE BÁN MÁY ẢNH</a:t>
            </a:r>
          </a:p>
        </p:txBody>
      </p:sp>
      <p:sp>
        <p:nvSpPr>
          <p:cNvPr id="4" name="Title 1">
            <a:extLst>
              <a:ext uri="{FF2B5EF4-FFF2-40B4-BE49-F238E27FC236}">
                <a16:creationId xmlns:a16="http://schemas.microsoft.com/office/drawing/2014/main" id="{955FD137-01D2-49BE-86EE-62436C5FC4FD}"/>
              </a:ext>
            </a:extLst>
          </p:cNvPr>
          <p:cNvSpPr txBox="1">
            <a:spLocks/>
          </p:cNvSpPr>
          <p:nvPr/>
        </p:nvSpPr>
        <p:spPr>
          <a:xfrm>
            <a:off x="816632" y="4486105"/>
            <a:ext cx="6169324" cy="845104"/>
          </a:xfrm>
          <a:prstGeom prst="rect">
            <a:avLst/>
          </a:prstGeom>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chemeClr val="bg1"/>
                </a:solidFill>
                <a:effectLst>
                  <a:outerShdw blurRad="38100" dist="38100" dir="2700000" algn="tl">
                    <a:srgbClr val="000000">
                      <a:alpha val="43137"/>
                    </a:srgbClr>
                  </a:outerShdw>
                </a:effectLst>
                <a:latin typeface="Barlow Condensed SemiBold" panose="00000706000000000000" pitchFamily="2" charset="0"/>
              </a:rPr>
              <a:t>BÁO CÁO THỰC TẬP TỐT NGHIỆP</a:t>
            </a:r>
            <a:endParaRPr lang="en-GB" sz="4000">
              <a:solidFill>
                <a:schemeClr val="bg1"/>
              </a:solidFill>
              <a:effectLst>
                <a:outerShdw blurRad="38100" dist="38100" dir="2700000" algn="tl">
                  <a:srgbClr val="000000">
                    <a:alpha val="43137"/>
                  </a:srgbClr>
                </a:outerShdw>
              </a:effectLst>
              <a:latin typeface="Barlow Condensed SemiBold" panose="00000706000000000000" pitchFamily="2" charset="0"/>
            </a:endParaRPr>
          </a:p>
        </p:txBody>
      </p:sp>
      <p:sp>
        <p:nvSpPr>
          <p:cNvPr id="5" name="Subtitle 2">
            <a:extLst>
              <a:ext uri="{FF2B5EF4-FFF2-40B4-BE49-F238E27FC236}">
                <a16:creationId xmlns:a16="http://schemas.microsoft.com/office/drawing/2014/main" id="{1DCDDB98-D200-44DE-BFAF-2A8466C5D209}"/>
              </a:ext>
            </a:extLst>
          </p:cNvPr>
          <p:cNvSpPr txBox="1">
            <a:spLocks/>
          </p:cNvSpPr>
          <p:nvPr/>
        </p:nvSpPr>
        <p:spPr>
          <a:xfrm>
            <a:off x="721742" y="364436"/>
            <a:ext cx="4172310" cy="442823"/>
          </a:xfrm>
          <a:prstGeom prst="rect">
            <a:avLst/>
          </a:prstGeom>
          <a:effectLst>
            <a:outerShdw blurRad="50800" dist="38100" dir="2700000" algn="tl" rotWithShape="0">
              <a:prstClr val="black">
                <a:alpha val="62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chemeClr val="bg1"/>
                </a:solidFill>
                <a:effectLst>
                  <a:outerShdw blurRad="38100" dist="38100" dir="2700000" algn="tl">
                    <a:srgbClr val="000000">
                      <a:alpha val="43137"/>
                    </a:srgbClr>
                  </a:outerShdw>
                </a:effectLst>
                <a:latin typeface="Barlow Condensed SemiBold" panose="00000706000000000000" pitchFamily="2" charset="0"/>
              </a:rPr>
              <a:t>G</a:t>
            </a:r>
            <a:r>
              <a:rPr lang="en-GB">
                <a:solidFill>
                  <a:schemeClr val="bg1"/>
                </a:solidFill>
                <a:effectLst>
                  <a:outerShdw blurRad="38100" dist="38100" dir="2700000" algn="tl">
                    <a:srgbClr val="000000">
                      <a:alpha val="43137"/>
                    </a:srgbClr>
                  </a:outerShdw>
                </a:effectLst>
                <a:latin typeface="Barlow Condensed SemiBold" panose="00000706000000000000" pitchFamily="2" charset="0"/>
              </a:rPr>
              <a:t>IẢNG VIÊN H</a:t>
            </a:r>
            <a:r>
              <a:rPr lang="vi-VN">
                <a:solidFill>
                  <a:schemeClr val="bg1"/>
                </a:solidFill>
                <a:effectLst>
                  <a:outerShdw blurRad="38100" dist="38100" dir="2700000" algn="tl">
                    <a:srgbClr val="000000">
                      <a:alpha val="43137"/>
                    </a:srgbClr>
                  </a:outerShdw>
                </a:effectLst>
                <a:latin typeface="Barlow Condensed SemiBold" panose="00000706000000000000" pitchFamily="2" charset="0"/>
              </a:rPr>
              <a:t>Ư</a:t>
            </a:r>
            <a:r>
              <a:rPr lang="en-US">
                <a:solidFill>
                  <a:schemeClr val="bg1"/>
                </a:solidFill>
                <a:effectLst>
                  <a:outerShdw blurRad="38100" dist="38100" dir="2700000" algn="tl">
                    <a:srgbClr val="000000">
                      <a:alpha val="43137"/>
                    </a:srgbClr>
                  </a:outerShdw>
                </a:effectLst>
                <a:latin typeface="Barlow Condensed SemiBold" panose="00000706000000000000" pitchFamily="2" charset="0"/>
              </a:rPr>
              <a:t>ỚNG DẪN</a:t>
            </a:r>
            <a:endParaRPr lang="en-GB">
              <a:solidFill>
                <a:schemeClr val="bg1"/>
              </a:solidFill>
              <a:effectLst>
                <a:outerShdw blurRad="38100" dist="38100" dir="2700000" algn="tl">
                  <a:srgbClr val="000000">
                    <a:alpha val="43137"/>
                  </a:srgbClr>
                </a:outerShdw>
              </a:effectLst>
              <a:latin typeface="Barlow Condensed SemiBold" panose="00000706000000000000" pitchFamily="2" charset="0"/>
            </a:endParaRPr>
          </a:p>
        </p:txBody>
      </p:sp>
      <p:sp>
        <p:nvSpPr>
          <p:cNvPr id="6" name="Subtitle 2">
            <a:extLst>
              <a:ext uri="{FF2B5EF4-FFF2-40B4-BE49-F238E27FC236}">
                <a16:creationId xmlns:a16="http://schemas.microsoft.com/office/drawing/2014/main" id="{17FF55AA-F648-4F97-A6C2-0708A617C7FF}"/>
              </a:ext>
            </a:extLst>
          </p:cNvPr>
          <p:cNvSpPr txBox="1">
            <a:spLocks/>
          </p:cNvSpPr>
          <p:nvPr/>
        </p:nvSpPr>
        <p:spPr>
          <a:xfrm>
            <a:off x="721742" y="792398"/>
            <a:ext cx="4172310" cy="442823"/>
          </a:xfrm>
          <a:prstGeom prst="rect">
            <a:avLst/>
          </a:prstGeom>
          <a:effectLst>
            <a:outerShdw blurRad="50800" dist="38100" dir="2700000" algn="tl" rotWithShape="0">
              <a:prstClr val="black">
                <a:alpha val="62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chemeClr val="bg1"/>
                </a:solidFill>
                <a:effectLst>
                  <a:outerShdw blurRad="38100" dist="38100" dir="2700000" algn="tl">
                    <a:srgbClr val="000000">
                      <a:alpha val="43137"/>
                    </a:srgbClr>
                  </a:outerShdw>
                </a:effectLst>
                <a:latin typeface="Bahnschrift SemiLight" panose="020B0502040204020203" pitchFamily="34" charset="0"/>
              </a:rPr>
              <a:t>ThS. Nguyễn Văn Huy</a:t>
            </a:r>
            <a:endParaRPr lang="en-GB">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sp>
        <p:nvSpPr>
          <p:cNvPr id="22" name="TextBox 21">
            <a:extLst>
              <a:ext uri="{FF2B5EF4-FFF2-40B4-BE49-F238E27FC236}">
                <a16:creationId xmlns:a16="http://schemas.microsoft.com/office/drawing/2014/main" id="{7123B5FA-C184-4CD9-919C-083DF57A6044}"/>
              </a:ext>
            </a:extLst>
          </p:cNvPr>
          <p:cNvSpPr txBox="1"/>
          <p:nvPr/>
        </p:nvSpPr>
        <p:spPr>
          <a:xfrm>
            <a:off x="2223831" y="5976033"/>
            <a:ext cx="4318810" cy="430887"/>
          </a:xfrm>
          <a:prstGeom prst="rect">
            <a:avLst/>
          </a:prstGeom>
          <a:noFill/>
          <a:effectLst>
            <a:outerShdw blurRad="50800" dist="38100" dir="2700000" algn="tl" rotWithShape="0">
              <a:prstClr val="black">
                <a:alpha val="60000"/>
              </a:prstClr>
            </a:outerShdw>
          </a:effectLst>
        </p:spPr>
        <p:txBody>
          <a:bodyPr wrap="none" rtlCol="0">
            <a:spAutoFit/>
          </a:bodyPr>
          <a:lstStyle/>
          <a:p>
            <a:pPr algn="ctr"/>
            <a:r>
              <a:rPr lang="en-US" sz="2200">
                <a:solidFill>
                  <a:schemeClr val="bg1"/>
                </a:solidFill>
                <a:effectLst>
                  <a:outerShdw blurRad="38100" dist="38100" dir="2700000" algn="tl">
                    <a:srgbClr val="000000">
                      <a:alpha val="43137"/>
                    </a:srgbClr>
                  </a:outerShdw>
                </a:effectLst>
                <a:latin typeface="Bahnschrift SemiLight Condensed" panose="020B0502040204020203" pitchFamily="34" charset="0"/>
              </a:rPr>
              <a:t>TR</a:t>
            </a:r>
            <a:r>
              <a:rPr lang="vi-VN" sz="2200">
                <a:solidFill>
                  <a:schemeClr val="bg1"/>
                </a:solidFill>
                <a:effectLst>
                  <a:outerShdw blurRad="38100" dist="38100" dir="2700000" algn="tl">
                    <a:srgbClr val="000000">
                      <a:alpha val="43137"/>
                    </a:srgbClr>
                  </a:outerShdw>
                </a:effectLst>
                <a:latin typeface="Bahnschrift SemiLight Condensed" panose="020B0502040204020203" pitchFamily="34" charset="0"/>
              </a:rPr>
              <a:t>Ư</a:t>
            </a:r>
            <a:r>
              <a:rPr lang="en-US" sz="2200">
                <a:solidFill>
                  <a:schemeClr val="bg1"/>
                </a:solidFill>
                <a:effectLst>
                  <a:outerShdw blurRad="38100" dist="38100" dir="2700000" algn="tl">
                    <a:srgbClr val="000000">
                      <a:alpha val="43137"/>
                    </a:srgbClr>
                  </a:outerShdw>
                </a:effectLst>
                <a:latin typeface="Bahnschrift SemiLight Condensed" panose="020B0502040204020203" pitchFamily="34" charset="0"/>
              </a:rPr>
              <a:t>ỜNG ĐẠI HỌC GIAO THÔNG VẬN TẢI TP.HCM</a:t>
            </a:r>
            <a:endParaRPr lang="en-GB" sz="2200">
              <a:solidFill>
                <a:schemeClr val="bg1"/>
              </a:solidFill>
              <a:effectLst>
                <a:outerShdw blurRad="38100" dist="38100" dir="2700000" algn="tl">
                  <a:srgbClr val="000000">
                    <a:alpha val="43137"/>
                  </a:srgbClr>
                </a:outerShdw>
              </a:effectLst>
              <a:latin typeface="Bahnschrift SemiLight Condensed" panose="020B0502040204020203" pitchFamily="34" charset="0"/>
            </a:endParaRPr>
          </a:p>
        </p:txBody>
      </p:sp>
      <p:pic>
        <p:nvPicPr>
          <p:cNvPr id="24" name="Picture 23">
            <a:extLst>
              <a:ext uri="{FF2B5EF4-FFF2-40B4-BE49-F238E27FC236}">
                <a16:creationId xmlns:a16="http://schemas.microsoft.com/office/drawing/2014/main" id="{A5EBA059-C1B6-43C6-BE3D-A56050596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632" y="5952216"/>
            <a:ext cx="1489975" cy="454704"/>
          </a:xfrm>
          <a:prstGeom prst="rect">
            <a:avLst/>
          </a:prstGeom>
        </p:spPr>
      </p:pic>
    </p:spTree>
    <p:extLst>
      <p:ext uri="{BB962C8B-B14F-4D97-AF65-F5344CB8AC3E}">
        <p14:creationId xmlns:p14="http://schemas.microsoft.com/office/powerpoint/2010/main" val="276540582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1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5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15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15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15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15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5" grpId="0"/>
      <p:bldP spid="6"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D26FA08C-BBB4-4DC5-BFB4-22738296FDB3}"/>
              </a:ext>
            </a:extLst>
          </p:cNvPr>
          <p:cNvSpPr/>
          <p:nvPr/>
        </p:nvSpPr>
        <p:spPr>
          <a:xfrm>
            <a:off x="899620" y="1384711"/>
            <a:ext cx="5077152" cy="850851"/>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Rounded Corners 19">
            <a:extLst>
              <a:ext uri="{FF2B5EF4-FFF2-40B4-BE49-F238E27FC236}">
                <a16:creationId xmlns:a16="http://schemas.microsoft.com/office/drawing/2014/main" id="{D839B3A4-6B23-4481-B5FD-B668A6515674}"/>
              </a:ext>
            </a:extLst>
          </p:cNvPr>
          <p:cNvSpPr/>
          <p:nvPr/>
        </p:nvSpPr>
        <p:spPr>
          <a:xfrm>
            <a:off x="842471" y="1325819"/>
            <a:ext cx="5077152" cy="850851"/>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Title 1">
            <a:extLst>
              <a:ext uri="{FF2B5EF4-FFF2-40B4-BE49-F238E27FC236}">
                <a16:creationId xmlns:a16="http://schemas.microsoft.com/office/drawing/2014/main" id="{DDAF5C4B-9F50-43B0-8E3D-7F25BB13EB56}"/>
              </a:ext>
            </a:extLst>
          </p:cNvPr>
          <p:cNvSpPr txBox="1">
            <a:spLocks/>
          </p:cNvSpPr>
          <p:nvPr/>
        </p:nvSpPr>
        <p:spPr>
          <a:xfrm>
            <a:off x="999797" y="1435452"/>
            <a:ext cx="4129251"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mô hình MVC</a:t>
            </a:r>
            <a:endParaRPr lang="vi-VN" sz="3300" i="1">
              <a:latin typeface="Bahnschrift SemiLight Condensed" panose="020B0502040204020203" pitchFamily="34" charset="0"/>
            </a:endParaRPr>
          </a:p>
        </p:txBody>
      </p: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sp>
        <p:nvSpPr>
          <p:cNvPr id="33" name="Rectangle: Rounded Corners 32">
            <a:extLst>
              <a:ext uri="{FF2B5EF4-FFF2-40B4-BE49-F238E27FC236}">
                <a16:creationId xmlns:a16="http://schemas.microsoft.com/office/drawing/2014/main" id="{80A06317-24F8-4661-84CE-2B90B26CAB0E}"/>
              </a:ext>
            </a:extLst>
          </p:cNvPr>
          <p:cNvSpPr/>
          <p:nvPr/>
        </p:nvSpPr>
        <p:spPr>
          <a:xfrm>
            <a:off x="899620" y="2569105"/>
            <a:ext cx="10491658" cy="255269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842471" y="2510213"/>
            <a:ext cx="10491658" cy="2552699"/>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Title 1">
            <a:extLst>
              <a:ext uri="{FF2B5EF4-FFF2-40B4-BE49-F238E27FC236}">
                <a16:creationId xmlns:a16="http://schemas.microsoft.com/office/drawing/2014/main" id="{1E59FF0C-889F-4EDF-933B-8B5D9F4E5385}"/>
              </a:ext>
            </a:extLst>
          </p:cNvPr>
          <p:cNvSpPr txBox="1">
            <a:spLocks/>
          </p:cNvSpPr>
          <p:nvPr/>
        </p:nvSpPr>
        <p:spPr>
          <a:xfrm>
            <a:off x="1011619" y="2569105"/>
            <a:ext cx="9930306" cy="21711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600"/>
              </a:spcBef>
              <a:spcAft>
                <a:spcPts val="600"/>
              </a:spcAft>
              <a:buFont typeface="Wingdings" panose="05000000000000000000" pitchFamily="2" charset="2"/>
              <a:buChar char="§"/>
            </a:pPr>
            <a:r>
              <a:rPr lang="vi-VN" sz="2600">
                <a:latin typeface="Bahnschrift SemiLight Condensed" panose="020B0502040204020203" pitchFamily="34" charset="0"/>
              </a:rPr>
              <a:t>MVC là viết tắt của cụm từ </a:t>
            </a:r>
            <a:r>
              <a:rPr lang="vi-VN" sz="2600" b="1">
                <a:solidFill>
                  <a:srgbClr val="FF0000"/>
                </a:solidFill>
                <a:latin typeface="Bahnschrift SemiLight Condensed" panose="020B0502040204020203" pitchFamily="34" charset="0"/>
              </a:rPr>
              <a:t>Model</a:t>
            </a:r>
            <a:r>
              <a:rPr lang="vi-VN" sz="2600">
                <a:latin typeface="Bahnschrift SemiLight Condensed" panose="020B0502040204020203" pitchFamily="34" charset="0"/>
              </a:rPr>
              <a:t>-</a:t>
            </a:r>
            <a:r>
              <a:rPr lang="vi-VN" sz="2600" b="1">
                <a:solidFill>
                  <a:schemeClr val="accent5">
                    <a:lumMod val="75000"/>
                  </a:schemeClr>
                </a:solidFill>
                <a:latin typeface="Bahnschrift SemiLight Condensed" panose="020B0502040204020203" pitchFamily="34" charset="0"/>
              </a:rPr>
              <a:t>View</a:t>
            </a:r>
            <a:r>
              <a:rPr lang="vi-VN" sz="2600">
                <a:latin typeface="Bahnschrift SemiLight Condensed" panose="020B0502040204020203" pitchFamily="34" charset="0"/>
              </a:rPr>
              <a:t>-</a:t>
            </a:r>
            <a:r>
              <a:rPr lang="vi-VN" sz="2600" b="1">
                <a:solidFill>
                  <a:schemeClr val="accent6">
                    <a:lumMod val="75000"/>
                  </a:schemeClr>
                </a:solidFill>
                <a:latin typeface="Bahnschrift SemiLight Condensed" panose="020B0502040204020203" pitchFamily="34" charset="0"/>
              </a:rPr>
              <a:t>Controller</a:t>
            </a:r>
            <a:r>
              <a:rPr lang="en-US" sz="2600">
                <a:latin typeface="Bahnschrift SemiLight Condensed" panose="020B0502040204020203" pitchFamily="34" charset="0"/>
              </a:rPr>
              <a:t>, </a:t>
            </a:r>
            <a:r>
              <a:rPr lang="vi-VN" sz="2600">
                <a:latin typeface="Bahnschrift SemiLight Condensed" panose="020B0502040204020203" pitchFamily="34" charset="0"/>
              </a:rPr>
              <a:t>là một mẫu kiến trúc phần mềm để tạo lập giao diện người dùng trên máy tính</a:t>
            </a:r>
            <a:r>
              <a:rPr lang="en-US" sz="2600">
                <a:latin typeface="Bahnschrift SemiLight Condensed" panose="020B0502040204020203" pitchFamily="34" charset="0"/>
              </a:rPr>
              <a:t>.</a:t>
            </a:r>
          </a:p>
          <a:p>
            <a:pPr marL="457200" indent="-457200" algn="just">
              <a:lnSpc>
                <a:spcPts val="3520"/>
              </a:lnSpc>
              <a:spcBef>
                <a:spcPts val="600"/>
              </a:spcBef>
              <a:spcAft>
                <a:spcPts val="600"/>
              </a:spcAft>
              <a:buFont typeface="Wingdings" panose="05000000000000000000" pitchFamily="2" charset="2"/>
              <a:buChar char="§"/>
            </a:pPr>
            <a:r>
              <a:rPr lang="en-US" sz="2600">
                <a:latin typeface="Bahnschrift SemiLight Condensed" panose="020B0502040204020203" pitchFamily="34" charset="0"/>
              </a:rPr>
              <a:t>Mục đích để </a:t>
            </a:r>
            <a:r>
              <a:rPr lang="vi-VN" sz="2600">
                <a:latin typeface="Bahnschrift SemiLight Condensed" panose="020B0502040204020203" pitchFamily="34" charset="0"/>
              </a:rPr>
              <a:t>giúp tối ưu ứng dụng/ website và tạo sự thuận tiện trong việc thêm, sửa hoặc xóa các câu lệnh trong quá trình làm việc dự án.</a:t>
            </a:r>
          </a:p>
        </p:txBody>
      </p:sp>
    </p:spTree>
    <p:extLst>
      <p:ext uri="{BB962C8B-B14F-4D97-AF65-F5344CB8AC3E}">
        <p14:creationId xmlns:p14="http://schemas.microsoft.com/office/powerpoint/2010/main" val="79675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a:extLst>
              <a:ext uri="{FF2B5EF4-FFF2-40B4-BE49-F238E27FC236}">
                <a16:creationId xmlns:a16="http://schemas.microsoft.com/office/drawing/2014/main" id="{068AA666-B10F-4D80-8207-469849523CE1}"/>
              </a:ext>
            </a:extLst>
          </p:cNvPr>
          <p:cNvCxnSpPr>
            <a:cxnSpLocks/>
          </p:cNvCxnSpPr>
          <p:nvPr/>
        </p:nvCxnSpPr>
        <p:spPr>
          <a:xfrm flipH="1" flipV="1">
            <a:off x="2364365" y="4001370"/>
            <a:ext cx="669206" cy="8699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641DDC26-C4BD-4551-B6B3-9CEAB0A3ED00}"/>
              </a:ext>
            </a:extLst>
          </p:cNvPr>
          <p:cNvSpPr/>
          <p:nvPr/>
        </p:nvSpPr>
        <p:spPr>
          <a:xfrm>
            <a:off x="9211636" y="4934907"/>
            <a:ext cx="1390650" cy="1390650"/>
          </a:xfrm>
          <a:prstGeom prst="ellips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D26FA08C-BBB4-4DC5-BFB4-22738296FDB3}"/>
              </a:ext>
            </a:extLst>
          </p:cNvPr>
          <p:cNvSpPr/>
          <p:nvPr/>
        </p:nvSpPr>
        <p:spPr>
          <a:xfrm>
            <a:off x="899620" y="1384711"/>
            <a:ext cx="5077152" cy="850851"/>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Rounded Corners 19">
            <a:extLst>
              <a:ext uri="{FF2B5EF4-FFF2-40B4-BE49-F238E27FC236}">
                <a16:creationId xmlns:a16="http://schemas.microsoft.com/office/drawing/2014/main" id="{D839B3A4-6B23-4481-B5FD-B668A6515674}"/>
              </a:ext>
            </a:extLst>
          </p:cNvPr>
          <p:cNvSpPr/>
          <p:nvPr/>
        </p:nvSpPr>
        <p:spPr>
          <a:xfrm>
            <a:off x="842471" y="1325819"/>
            <a:ext cx="5077152" cy="850851"/>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Title 1">
            <a:extLst>
              <a:ext uri="{FF2B5EF4-FFF2-40B4-BE49-F238E27FC236}">
                <a16:creationId xmlns:a16="http://schemas.microsoft.com/office/drawing/2014/main" id="{DDAF5C4B-9F50-43B0-8E3D-7F25BB13EB56}"/>
              </a:ext>
            </a:extLst>
          </p:cNvPr>
          <p:cNvSpPr txBox="1">
            <a:spLocks/>
          </p:cNvSpPr>
          <p:nvPr/>
        </p:nvSpPr>
        <p:spPr>
          <a:xfrm>
            <a:off x="999797" y="1435452"/>
            <a:ext cx="475330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Quy trình động của mô hình MVC</a:t>
            </a:r>
            <a:endParaRPr lang="vi-VN" sz="3300" i="1">
              <a:latin typeface="Bahnschrift SemiLight Condensed" panose="020B0502040204020203" pitchFamily="34" charset="0"/>
            </a:endParaRPr>
          </a:p>
        </p:txBody>
      </p: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sp>
        <p:nvSpPr>
          <p:cNvPr id="2" name="Oval 1">
            <a:extLst>
              <a:ext uri="{FF2B5EF4-FFF2-40B4-BE49-F238E27FC236}">
                <a16:creationId xmlns:a16="http://schemas.microsoft.com/office/drawing/2014/main" id="{706F25ED-FFD4-43F4-B17E-BD0E98328B47}"/>
              </a:ext>
            </a:extLst>
          </p:cNvPr>
          <p:cNvSpPr/>
          <p:nvPr/>
        </p:nvSpPr>
        <p:spPr>
          <a:xfrm>
            <a:off x="1452240" y="2702944"/>
            <a:ext cx="1390650" cy="1390650"/>
          </a:xfrm>
          <a:prstGeom prst="ellips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18" name="Oval 17">
            <a:extLst>
              <a:ext uri="{FF2B5EF4-FFF2-40B4-BE49-F238E27FC236}">
                <a16:creationId xmlns:a16="http://schemas.microsoft.com/office/drawing/2014/main" id="{AA44B25D-B19A-4918-9D06-1F1296CB76DF}"/>
              </a:ext>
            </a:extLst>
          </p:cNvPr>
          <p:cNvSpPr/>
          <p:nvPr/>
        </p:nvSpPr>
        <p:spPr>
          <a:xfrm>
            <a:off x="4251151" y="2510213"/>
            <a:ext cx="1776112" cy="177611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22" name="Title 1">
            <a:extLst>
              <a:ext uri="{FF2B5EF4-FFF2-40B4-BE49-F238E27FC236}">
                <a16:creationId xmlns:a16="http://schemas.microsoft.com/office/drawing/2014/main" id="{801C2924-1B66-42FE-BAFC-5556DEC8F768}"/>
              </a:ext>
            </a:extLst>
          </p:cNvPr>
          <p:cNvSpPr txBox="1">
            <a:spLocks/>
          </p:cNvSpPr>
          <p:nvPr/>
        </p:nvSpPr>
        <p:spPr>
          <a:xfrm>
            <a:off x="3033571" y="2780552"/>
            <a:ext cx="101691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Request</a:t>
            </a:r>
            <a:endParaRPr lang="vi-VN" sz="2000" i="1">
              <a:latin typeface="Bahnschrift SemiLight Condensed" panose="020B0502040204020203" pitchFamily="34" charset="0"/>
            </a:endParaRPr>
          </a:p>
        </p:txBody>
      </p:sp>
      <p:sp>
        <p:nvSpPr>
          <p:cNvPr id="23" name="Title 1">
            <a:extLst>
              <a:ext uri="{FF2B5EF4-FFF2-40B4-BE49-F238E27FC236}">
                <a16:creationId xmlns:a16="http://schemas.microsoft.com/office/drawing/2014/main" id="{CD04EE05-3673-4D53-85A4-C1AE385C9AD0}"/>
              </a:ext>
            </a:extLst>
          </p:cNvPr>
          <p:cNvSpPr txBox="1">
            <a:spLocks/>
          </p:cNvSpPr>
          <p:nvPr/>
        </p:nvSpPr>
        <p:spPr>
          <a:xfrm>
            <a:off x="4263655" y="3112871"/>
            <a:ext cx="1776112" cy="5707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000">
                <a:solidFill>
                  <a:schemeClr val="bg1"/>
                </a:solidFill>
                <a:latin typeface="Bahnschrift SemiLight Condensed" panose="020B0502040204020203" pitchFamily="34" charset="0"/>
              </a:rPr>
              <a:t>CONTROLLER</a:t>
            </a:r>
            <a:endParaRPr lang="vi-VN" sz="3000">
              <a:solidFill>
                <a:schemeClr val="bg1"/>
              </a:solidFill>
              <a:latin typeface="Bahnschrift SemiLight Condensed" panose="020B0502040204020203" pitchFamily="34" charset="0"/>
            </a:endParaRPr>
          </a:p>
        </p:txBody>
      </p:sp>
      <p:sp>
        <p:nvSpPr>
          <p:cNvPr id="24" name="Oval 23">
            <a:extLst>
              <a:ext uri="{FF2B5EF4-FFF2-40B4-BE49-F238E27FC236}">
                <a16:creationId xmlns:a16="http://schemas.microsoft.com/office/drawing/2014/main" id="{5F6B1125-9A73-426E-8483-259BC32EA196}"/>
              </a:ext>
            </a:extLst>
          </p:cNvPr>
          <p:cNvSpPr/>
          <p:nvPr/>
        </p:nvSpPr>
        <p:spPr>
          <a:xfrm>
            <a:off x="7475991" y="2510213"/>
            <a:ext cx="1776112" cy="177611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25" name="Title 1">
            <a:extLst>
              <a:ext uri="{FF2B5EF4-FFF2-40B4-BE49-F238E27FC236}">
                <a16:creationId xmlns:a16="http://schemas.microsoft.com/office/drawing/2014/main" id="{E5B1B1CD-6CA9-4A9B-82A8-7CF4F26E1258}"/>
              </a:ext>
            </a:extLst>
          </p:cNvPr>
          <p:cNvSpPr txBox="1">
            <a:spLocks/>
          </p:cNvSpPr>
          <p:nvPr/>
        </p:nvSpPr>
        <p:spPr>
          <a:xfrm>
            <a:off x="7488495" y="3112871"/>
            <a:ext cx="1776112" cy="5707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000">
                <a:solidFill>
                  <a:schemeClr val="bg1"/>
                </a:solidFill>
                <a:latin typeface="Bahnschrift SemiLight Condensed" panose="020B0502040204020203" pitchFamily="34" charset="0"/>
              </a:rPr>
              <a:t>MODEL</a:t>
            </a:r>
            <a:endParaRPr lang="vi-VN" sz="3000">
              <a:solidFill>
                <a:schemeClr val="bg1"/>
              </a:solidFill>
              <a:latin typeface="Bahnschrift SemiLight Condensed" panose="020B0502040204020203" pitchFamily="34" charset="0"/>
            </a:endParaRPr>
          </a:p>
        </p:txBody>
      </p:sp>
      <p:sp>
        <p:nvSpPr>
          <p:cNvPr id="27" name="Title 1">
            <a:extLst>
              <a:ext uri="{FF2B5EF4-FFF2-40B4-BE49-F238E27FC236}">
                <a16:creationId xmlns:a16="http://schemas.microsoft.com/office/drawing/2014/main" id="{F4633F09-640E-4979-949C-F5BBD578F22B}"/>
              </a:ext>
            </a:extLst>
          </p:cNvPr>
          <p:cNvSpPr txBox="1">
            <a:spLocks/>
          </p:cNvSpPr>
          <p:nvPr/>
        </p:nvSpPr>
        <p:spPr>
          <a:xfrm>
            <a:off x="6037252" y="2713877"/>
            <a:ext cx="142875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Request Data</a:t>
            </a:r>
            <a:endParaRPr lang="vi-VN" sz="2000" i="1">
              <a:latin typeface="Bahnschrift SemiLight Condensed" panose="020B0502040204020203" pitchFamily="34" charset="0"/>
            </a:endParaRPr>
          </a:p>
        </p:txBody>
      </p:sp>
      <p:sp>
        <p:nvSpPr>
          <p:cNvPr id="30" name="Title 1">
            <a:extLst>
              <a:ext uri="{FF2B5EF4-FFF2-40B4-BE49-F238E27FC236}">
                <a16:creationId xmlns:a16="http://schemas.microsoft.com/office/drawing/2014/main" id="{83B4811E-467F-49E0-AE5F-FE3041B0E4A7}"/>
              </a:ext>
            </a:extLst>
          </p:cNvPr>
          <p:cNvSpPr txBox="1">
            <a:spLocks/>
          </p:cNvSpPr>
          <p:nvPr/>
        </p:nvSpPr>
        <p:spPr>
          <a:xfrm>
            <a:off x="6037252" y="4029384"/>
            <a:ext cx="142875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Response Data</a:t>
            </a:r>
            <a:endParaRPr lang="vi-VN" sz="2000" i="1">
              <a:latin typeface="Bahnschrift SemiLight Condensed" panose="020B0502040204020203" pitchFamily="34" charset="0"/>
            </a:endParaRPr>
          </a:p>
        </p:txBody>
      </p:sp>
      <p:sp>
        <p:nvSpPr>
          <p:cNvPr id="31" name="Oval 30">
            <a:extLst>
              <a:ext uri="{FF2B5EF4-FFF2-40B4-BE49-F238E27FC236}">
                <a16:creationId xmlns:a16="http://schemas.microsoft.com/office/drawing/2014/main" id="{4BD4A31B-B423-4B69-9DB5-060909F8A566}"/>
              </a:ext>
            </a:extLst>
          </p:cNvPr>
          <p:cNvSpPr/>
          <p:nvPr/>
        </p:nvSpPr>
        <p:spPr>
          <a:xfrm>
            <a:off x="2621679" y="4629225"/>
            <a:ext cx="1776112" cy="177611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38" name="Title 1">
            <a:extLst>
              <a:ext uri="{FF2B5EF4-FFF2-40B4-BE49-F238E27FC236}">
                <a16:creationId xmlns:a16="http://schemas.microsoft.com/office/drawing/2014/main" id="{5502035B-D8D9-4EAE-8D79-2D83ED933DC7}"/>
              </a:ext>
            </a:extLst>
          </p:cNvPr>
          <p:cNvSpPr txBox="1">
            <a:spLocks/>
          </p:cNvSpPr>
          <p:nvPr/>
        </p:nvSpPr>
        <p:spPr>
          <a:xfrm>
            <a:off x="2634183" y="5231883"/>
            <a:ext cx="1776112" cy="5707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000">
                <a:solidFill>
                  <a:schemeClr val="bg1"/>
                </a:solidFill>
                <a:latin typeface="Bahnschrift SemiLight Condensed" panose="020B0502040204020203" pitchFamily="34" charset="0"/>
              </a:rPr>
              <a:t>VIEW</a:t>
            </a:r>
            <a:endParaRPr lang="vi-VN" sz="3000">
              <a:solidFill>
                <a:schemeClr val="bg1"/>
              </a:solidFill>
              <a:latin typeface="Bahnschrift SemiLight Condensed" panose="020B0502040204020203" pitchFamily="34" charset="0"/>
            </a:endParaRPr>
          </a:p>
        </p:txBody>
      </p:sp>
      <p:sp>
        <p:nvSpPr>
          <p:cNvPr id="41" name="Title 1">
            <a:extLst>
              <a:ext uri="{FF2B5EF4-FFF2-40B4-BE49-F238E27FC236}">
                <a16:creationId xmlns:a16="http://schemas.microsoft.com/office/drawing/2014/main" id="{AEA2796C-EB8F-4F5C-AED3-30FF18B5201D}"/>
              </a:ext>
            </a:extLst>
          </p:cNvPr>
          <p:cNvSpPr txBox="1">
            <a:spLocks/>
          </p:cNvSpPr>
          <p:nvPr/>
        </p:nvSpPr>
        <p:spPr>
          <a:xfrm>
            <a:off x="4397791" y="4419722"/>
            <a:ext cx="101691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2000" i="1">
                <a:latin typeface="Bahnschrift SemiLight Condensed" panose="020B0502040204020203" pitchFamily="34" charset="0"/>
              </a:rPr>
              <a:t>Render</a:t>
            </a:r>
            <a:endParaRPr lang="vi-VN" sz="2000" i="1">
              <a:latin typeface="Bahnschrift SemiLight Condensed" panose="020B0502040204020203" pitchFamily="34" charset="0"/>
            </a:endParaRPr>
          </a:p>
        </p:txBody>
      </p:sp>
      <p:sp>
        <p:nvSpPr>
          <p:cNvPr id="43" name="Title 1">
            <a:extLst>
              <a:ext uri="{FF2B5EF4-FFF2-40B4-BE49-F238E27FC236}">
                <a16:creationId xmlns:a16="http://schemas.microsoft.com/office/drawing/2014/main" id="{DAB9244E-551A-437F-9BE0-46FFB07DFEF4}"/>
              </a:ext>
            </a:extLst>
          </p:cNvPr>
          <p:cNvSpPr txBox="1">
            <a:spLocks/>
          </p:cNvSpPr>
          <p:nvPr/>
        </p:nvSpPr>
        <p:spPr>
          <a:xfrm>
            <a:off x="1639110" y="4493157"/>
            <a:ext cx="101691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2000" i="1">
                <a:latin typeface="Bahnschrift SemiLight Condensed" panose="020B0502040204020203" pitchFamily="34" charset="0"/>
              </a:rPr>
              <a:t>Display</a:t>
            </a:r>
            <a:endParaRPr lang="vi-VN" sz="2000" i="1">
              <a:latin typeface="Bahnschrift SemiLight Condensed" panose="020B0502040204020203" pitchFamily="34" charset="0"/>
            </a:endParaRPr>
          </a:p>
        </p:txBody>
      </p:sp>
      <p:sp>
        <p:nvSpPr>
          <p:cNvPr id="45" name="Title 1">
            <a:extLst>
              <a:ext uri="{FF2B5EF4-FFF2-40B4-BE49-F238E27FC236}">
                <a16:creationId xmlns:a16="http://schemas.microsoft.com/office/drawing/2014/main" id="{A279FD94-CB07-4FD8-95AC-F2278386EC67}"/>
              </a:ext>
            </a:extLst>
          </p:cNvPr>
          <p:cNvSpPr txBox="1">
            <a:spLocks/>
          </p:cNvSpPr>
          <p:nvPr/>
        </p:nvSpPr>
        <p:spPr>
          <a:xfrm>
            <a:off x="9038282" y="5279963"/>
            <a:ext cx="1737359" cy="6159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000">
                <a:solidFill>
                  <a:schemeClr val="bg1"/>
                </a:solidFill>
                <a:latin typeface="Bahnschrift SemiLight Condensed" panose="020B0502040204020203" pitchFamily="34" charset="0"/>
              </a:rPr>
              <a:t>DATABASE</a:t>
            </a:r>
            <a:endParaRPr lang="vi-VN" sz="3000">
              <a:solidFill>
                <a:schemeClr val="bg1"/>
              </a:solidFill>
              <a:latin typeface="Bahnschrift SemiLight Condensed" panose="020B0502040204020203" pitchFamily="34" charset="0"/>
            </a:endParaRPr>
          </a:p>
        </p:txBody>
      </p:sp>
      <p:sp>
        <p:nvSpPr>
          <p:cNvPr id="46" name="Title 1">
            <a:extLst>
              <a:ext uri="{FF2B5EF4-FFF2-40B4-BE49-F238E27FC236}">
                <a16:creationId xmlns:a16="http://schemas.microsoft.com/office/drawing/2014/main" id="{7AED005D-A6FD-487D-9E4B-6A90D2C6563D}"/>
              </a:ext>
            </a:extLst>
          </p:cNvPr>
          <p:cNvSpPr txBox="1">
            <a:spLocks/>
          </p:cNvSpPr>
          <p:nvPr/>
        </p:nvSpPr>
        <p:spPr>
          <a:xfrm>
            <a:off x="1280982" y="3064198"/>
            <a:ext cx="1737359" cy="6159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000">
                <a:solidFill>
                  <a:schemeClr val="bg1"/>
                </a:solidFill>
                <a:latin typeface="Bahnschrift SemiLight Condensed" panose="020B0502040204020203" pitchFamily="34" charset="0"/>
              </a:rPr>
              <a:t>CLIENT</a:t>
            </a:r>
            <a:endParaRPr lang="vi-VN" sz="3000">
              <a:solidFill>
                <a:schemeClr val="bg1"/>
              </a:solidFill>
              <a:latin typeface="Bahnschrift SemiLight Condensed" panose="020B0502040204020203" pitchFamily="34" charset="0"/>
            </a:endParaRPr>
          </a:p>
        </p:txBody>
      </p:sp>
      <p:sp>
        <p:nvSpPr>
          <p:cNvPr id="50" name="Title 1">
            <a:extLst>
              <a:ext uri="{FF2B5EF4-FFF2-40B4-BE49-F238E27FC236}">
                <a16:creationId xmlns:a16="http://schemas.microsoft.com/office/drawing/2014/main" id="{26437758-1FC6-43A0-94FD-4D9DE8CCC09B}"/>
              </a:ext>
            </a:extLst>
          </p:cNvPr>
          <p:cNvSpPr txBox="1">
            <a:spLocks/>
          </p:cNvSpPr>
          <p:nvPr/>
        </p:nvSpPr>
        <p:spPr>
          <a:xfrm>
            <a:off x="9346891" y="4177333"/>
            <a:ext cx="142875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Request Data</a:t>
            </a:r>
            <a:endParaRPr lang="vi-VN" sz="2000" i="1">
              <a:latin typeface="Bahnschrift SemiLight Condensed" panose="020B0502040204020203" pitchFamily="34" charset="0"/>
            </a:endParaRPr>
          </a:p>
        </p:txBody>
      </p:sp>
      <p:sp>
        <p:nvSpPr>
          <p:cNvPr id="52" name="Title 1">
            <a:extLst>
              <a:ext uri="{FF2B5EF4-FFF2-40B4-BE49-F238E27FC236}">
                <a16:creationId xmlns:a16="http://schemas.microsoft.com/office/drawing/2014/main" id="{AC3EC0EA-63F4-44CE-84D7-80221AAEA5F2}"/>
              </a:ext>
            </a:extLst>
          </p:cNvPr>
          <p:cNvSpPr txBox="1">
            <a:spLocks/>
          </p:cNvSpPr>
          <p:nvPr/>
        </p:nvSpPr>
        <p:spPr>
          <a:xfrm>
            <a:off x="7538421" y="4694841"/>
            <a:ext cx="142875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Response Data</a:t>
            </a:r>
            <a:endParaRPr lang="vi-VN" sz="2000" i="1">
              <a:latin typeface="Bahnschrift SemiLight Condensed" panose="020B0502040204020203" pitchFamily="34" charset="0"/>
            </a:endParaRPr>
          </a:p>
        </p:txBody>
      </p:sp>
      <p:cxnSp>
        <p:nvCxnSpPr>
          <p:cNvPr id="35" name="Straight Arrow Connector 34">
            <a:extLst>
              <a:ext uri="{FF2B5EF4-FFF2-40B4-BE49-F238E27FC236}">
                <a16:creationId xmlns:a16="http://schemas.microsoft.com/office/drawing/2014/main" id="{1F221FFC-ED42-4EA4-981A-FA5B4DC47CC8}"/>
              </a:ext>
            </a:extLst>
          </p:cNvPr>
          <p:cNvCxnSpPr>
            <a:cxnSpLocks/>
          </p:cNvCxnSpPr>
          <p:nvPr/>
        </p:nvCxnSpPr>
        <p:spPr>
          <a:xfrm>
            <a:off x="3010907" y="3248025"/>
            <a:ext cx="101691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9294188-DF0E-48AE-A331-25D38F9FF379}"/>
              </a:ext>
            </a:extLst>
          </p:cNvPr>
          <p:cNvCxnSpPr>
            <a:cxnSpLocks/>
          </p:cNvCxnSpPr>
          <p:nvPr/>
        </p:nvCxnSpPr>
        <p:spPr>
          <a:xfrm>
            <a:off x="6220832" y="3248025"/>
            <a:ext cx="101691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6E0B64-2147-48E2-9611-E56E911F2DD7}"/>
              </a:ext>
            </a:extLst>
          </p:cNvPr>
          <p:cNvCxnSpPr>
            <a:cxnSpLocks/>
          </p:cNvCxnSpPr>
          <p:nvPr/>
        </p:nvCxnSpPr>
        <p:spPr>
          <a:xfrm flipH="1">
            <a:off x="6220832" y="3658468"/>
            <a:ext cx="101690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FF6453-C00B-4D47-B302-B1F5A28D4279}"/>
              </a:ext>
            </a:extLst>
          </p:cNvPr>
          <p:cNvCxnSpPr>
            <a:cxnSpLocks/>
          </p:cNvCxnSpPr>
          <p:nvPr/>
        </p:nvCxnSpPr>
        <p:spPr>
          <a:xfrm flipH="1">
            <a:off x="3983905" y="4015752"/>
            <a:ext cx="547974" cy="7562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C1CDC11-9272-4BB4-8A08-78095C05FDFB}"/>
              </a:ext>
            </a:extLst>
          </p:cNvPr>
          <p:cNvCxnSpPr>
            <a:cxnSpLocks/>
          </p:cNvCxnSpPr>
          <p:nvPr/>
        </p:nvCxnSpPr>
        <p:spPr>
          <a:xfrm flipH="1" flipV="1">
            <a:off x="8801688" y="4269011"/>
            <a:ext cx="559864" cy="8220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AEA415-36B8-4D14-B6B3-86DC529F728D}"/>
              </a:ext>
            </a:extLst>
          </p:cNvPr>
          <p:cNvCxnSpPr>
            <a:cxnSpLocks/>
          </p:cNvCxnSpPr>
          <p:nvPr/>
        </p:nvCxnSpPr>
        <p:spPr>
          <a:xfrm>
            <a:off x="9047806" y="4159016"/>
            <a:ext cx="562919" cy="8188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67247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strips(downRight)">
                                      <p:cBhvr>
                                        <p:cTn id="47" dur="500"/>
                                        <p:tgtEl>
                                          <p:spTgt spid="50"/>
                                        </p:tgtEl>
                                      </p:cBhvr>
                                    </p:animEffect>
                                  </p:childTnLst>
                                </p:cTn>
                              </p:par>
                              <p:par>
                                <p:cTn id="48" presetID="18" presetClass="entr" presetSubtype="6"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strips(downRight)">
                                      <p:cBhvr>
                                        <p:cTn id="50" dur="500"/>
                                        <p:tgtEl>
                                          <p:spTgt spid="5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9" fill="hold" nodeType="click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strips(upLeft)">
                                      <p:cBhvr>
                                        <p:cTn id="63" dur="500"/>
                                        <p:tgtEl>
                                          <p:spTgt spid="54"/>
                                        </p:tgtEl>
                                      </p:cBhvr>
                                    </p:animEffect>
                                  </p:childTnLst>
                                </p:cTn>
                              </p:par>
                              <p:par>
                                <p:cTn id="64" presetID="18" presetClass="entr" presetSubtype="9"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strips(upLeft)">
                                      <p:cBhvr>
                                        <p:cTn id="66" dur="500"/>
                                        <p:tgtEl>
                                          <p:spTgt spid="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right)">
                                      <p:cBhvr>
                                        <p:cTn id="71" dur="500"/>
                                        <p:tgtEl>
                                          <p:spTgt spid="39"/>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right)">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strips(downLeft)">
                                      <p:cBhvr>
                                        <p:cTn id="79" dur="500"/>
                                        <p:tgtEl>
                                          <p:spTgt spid="44"/>
                                        </p:tgtEl>
                                      </p:cBhvr>
                                    </p:animEffect>
                                  </p:childTnLst>
                                </p:cTn>
                              </p:par>
                              <p:par>
                                <p:cTn id="80" presetID="18" presetClass="entr" presetSubtype="12"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strips(downLeft)">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9" fill="hold" nodeType="click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strips(upLeft)">
                                      <p:cBhvr>
                                        <p:cTn id="95" dur="500"/>
                                        <p:tgtEl>
                                          <p:spTgt spid="53"/>
                                        </p:tgtEl>
                                      </p:cBhvr>
                                    </p:animEffect>
                                  </p:childTnLst>
                                </p:cTn>
                              </p:par>
                              <p:par>
                                <p:cTn id="96" presetID="18" presetClass="entr" presetSubtype="9"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strips(upLeft)">
                                      <p:cBhvr>
                                        <p:cTn id="9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 grpId="0" animBg="1"/>
      <p:bldP spid="18" grpId="0" animBg="1"/>
      <p:bldP spid="22" grpId="0"/>
      <p:bldP spid="23" grpId="0"/>
      <p:bldP spid="24" grpId="0" animBg="1"/>
      <p:bldP spid="25" grpId="0"/>
      <p:bldP spid="27" grpId="0"/>
      <p:bldP spid="30" grpId="0"/>
      <p:bldP spid="31" grpId="0" animBg="1"/>
      <p:bldP spid="38" grpId="0"/>
      <p:bldP spid="41" grpId="0"/>
      <p:bldP spid="43" grpId="0"/>
      <p:bldP spid="45" grpId="0"/>
      <p:bldP spid="46" grpId="0"/>
      <p:bldP spid="50"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641DDC26-C4BD-4551-B6B3-9CEAB0A3ED00}"/>
              </a:ext>
            </a:extLst>
          </p:cNvPr>
          <p:cNvSpPr/>
          <p:nvPr/>
        </p:nvSpPr>
        <p:spPr>
          <a:xfrm>
            <a:off x="9211636" y="4934907"/>
            <a:ext cx="1390650" cy="1390650"/>
          </a:xfrm>
          <a:prstGeom prst="ellips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D26FA08C-BBB4-4DC5-BFB4-22738296FDB3}"/>
              </a:ext>
            </a:extLst>
          </p:cNvPr>
          <p:cNvSpPr/>
          <p:nvPr/>
        </p:nvSpPr>
        <p:spPr>
          <a:xfrm>
            <a:off x="899620" y="1384711"/>
            <a:ext cx="5077152" cy="850851"/>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Rounded Corners 19">
            <a:extLst>
              <a:ext uri="{FF2B5EF4-FFF2-40B4-BE49-F238E27FC236}">
                <a16:creationId xmlns:a16="http://schemas.microsoft.com/office/drawing/2014/main" id="{D839B3A4-6B23-4481-B5FD-B668A6515674}"/>
              </a:ext>
            </a:extLst>
          </p:cNvPr>
          <p:cNvSpPr/>
          <p:nvPr/>
        </p:nvSpPr>
        <p:spPr>
          <a:xfrm>
            <a:off x="842471" y="1325819"/>
            <a:ext cx="5077152" cy="850851"/>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Title 1">
            <a:extLst>
              <a:ext uri="{FF2B5EF4-FFF2-40B4-BE49-F238E27FC236}">
                <a16:creationId xmlns:a16="http://schemas.microsoft.com/office/drawing/2014/main" id="{DDAF5C4B-9F50-43B0-8E3D-7F25BB13EB56}"/>
              </a:ext>
            </a:extLst>
          </p:cNvPr>
          <p:cNvSpPr txBox="1">
            <a:spLocks/>
          </p:cNvSpPr>
          <p:nvPr/>
        </p:nvSpPr>
        <p:spPr>
          <a:xfrm>
            <a:off x="999797" y="1435452"/>
            <a:ext cx="475330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Quy trình động của mô hình MVC</a:t>
            </a:r>
            <a:endParaRPr lang="vi-VN" sz="3300" i="1">
              <a:latin typeface="Bahnschrift SemiLight Condensed" panose="020B0502040204020203" pitchFamily="34" charset="0"/>
            </a:endParaRPr>
          </a:p>
        </p:txBody>
      </p: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sp>
        <p:nvSpPr>
          <p:cNvPr id="2" name="Oval 1">
            <a:extLst>
              <a:ext uri="{FF2B5EF4-FFF2-40B4-BE49-F238E27FC236}">
                <a16:creationId xmlns:a16="http://schemas.microsoft.com/office/drawing/2014/main" id="{706F25ED-FFD4-43F4-B17E-BD0E98328B47}"/>
              </a:ext>
            </a:extLst>
          </p:cNvPr>
          <p:cNvSpPr/>
          <p:nvPr/>
        </p:nvSpPr>
        <p:spPr>
          <a:xfrm>
            <a:off x="1452240" y="2702944"/>
            <a:ext cx="1390650" cy="1390650"/>
          </a:xfrm>
          <a:prstGeom prst="ellips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92E9BCF3-06F5-4995-9C3B-3A17C6FD2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412" y="3045844"/>
            <a:ext cx="1428750" cy="476250"/>
          </a:xfrm>
          <a:prstGeom prst="rect">
            <a:avLst/>
          </a:prstGeom>
        </p:spPr>
      </p:pic>
      <p:sp>
        <p:nvSpPr>
          <p:cNvPr id="18" name="Oval 17">
            <a:extLst>
              <a:ext uri="{FF2B5EF4-FFF2-40B4-BE49-F238E27FC236}">
                <a16:creationId xmlns:a16="http://schemas.microsoft.com/office/drawing/2014/main" id="{AA44B25D-B19A-4918-9D06-1F1296CB76DF}"/>
              </a:ext>
            </a:extLst>
          </p:cNvPr>
          <p:cNvSpPr/>
          <p:nvPr/>
        </p:nvSpPr>
        <p:spPr>
          <a:xfrm>
            <a:off x="4251151" y="2510213"/>
            <a:ext cx="1776112" cy="177611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22" name="Title 1">
            <a:extLst>
              <a:ext uri="{FF2B5EF4-FFF2-40B4-BE49-F238E27FC236}">
                <a16:creationId xmlns:a16="http://schemas.microsoft.com/office/drawing/2014/main" id="{801C2924-1B66-42FE-BAFC-5556DEC8F768}"/>
              </a:ext>
            </a:extLst>
          </p:cNvPr>
          <p:cNvSpPr txBox="1">
            <a:spLocks/>
          </p:cNvSpPr>
          <p:nvPr/>
        </p:nvSpPr>
        <p:spPr>
          <a:xfrm>
            <a:off x="3033571" y="2780552"/>
            <a:ext cx="101691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Request</a:t>
            </a:r>
            <a:endParaRPr lang="vi-VN" sz="2000" i="1">
              <a:latin typeface="Bahnschrift SemiLight Condensed" panose="020B0502040204020203" pitchFamily="34" charset="0"/>
            </a:endParaRPr>
          </a:p>
        </p:txBody>
      </p:sp>
      <p:sp>
        <p:nvSpPr>
          <p:cNvPr id="23" name="Title 1">
            <a:extLst>
              <a:ext uri="{FF2B5EF4-FFF2-40B4-BE49-F238E27FC236}">
                <a16:creationId xmlns:a16="http://schemas.microsoft.com/office/drawing/2014/main" id="{CD04EE05-3673-4D53-85A4-C1AE385C9AD0}"/>
              </a:ext>
            </a:extLst>
          </p:cNvPr>
          <p:cNvSpPr txBox="1">
            <a:spLocks/>
          </p:cNvSpPr>
          <p:nvPr/>
        </p:nvSpPr>
        <p:spPr>
          <a:xfrm>
            <a:off x="4263655" y="3112871"/>
            <a:ext cx="1776112" cy="5707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000">
                <a:solidFill>
                  <a:schemeClr val="bg1"/>
                </a:solidFill>
                <a:latin typeface="Bahnschrift SemiLight Condensed" panose="020B0502040204020203" pitchFamily="34" charset="0"/>
              </a:rPr>
              <a:t>CONTROLLER</a:t>
            </a:r>
            <a:endParaRPr lang="vi-VN" sz="3000">
              <a:solidFill>
                <a:schemeClr val="bg1"/>
              </a:solidFill>
              <a:latin typeface="Bahnschrift SemiLight Condensed" panose="020B0502040204020203" pitchFamily="34" charset="0"/>
            </a:endParaRPr>
          </a:p>
        </p:txBody>
      </p:sp>
      <p:sp>
        <p:nvSpPr>
          <p:cNvPr id="24" name="Oval 23">
            <a:extLst>
              <a:ext uri="{FF2B5EF4-FFF2-40B4-BE49-F238E27FC236}">
                <a16:creationId xmlns:a16="http://schemas.microsoft.com/office/drawing/2014/main" id="{5F6B1125-9A73-426E-8483-259BC32EA196}"/>
              </a:ext>
            </a:extLst>
          </p:cNvPr>
          <p:cNvSpPr/>
          <p:nvPr/>
        </p:nvSpPr>
        <p:spPr>
          <a:xfrm>
            <a:off x="7475991" y="2510213"/>
            <a:ext cx="1776112" cy="177611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25" name="Title 1">
            <a:extLst>
              <a:ext uri="{FF2B5EF4-FFF2-40B4-BE49-F238E27FC236}">
                <a16:creationId xmlns:a16="http://schemas.microsoft.com/office/drawing/2014/main" id="{E5B1B1CD-6CA9-4A9B-82A8-7CF4F26E1258}"/>
              </a:ext>
            </a:extLst>
          </p:cNvPr>
          <p:cNvSpPr txBox="1">
            <a:spLocks/>
          </p:cNvSpPr>
          <p:nvPr/>
        </p:nvSpPr>
        <p:spPr>
          <a:xfrm>
            <a:off x="7488495" y="3112871"/>
            <a:ext cx="1776112" cy="5707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000">
                <a:solidFill>
                  <a:schemeClr val="bg1"/>
                </a:solidFill>
                <a:latin typeface="Bahnschrift SemiLight Condensed" panose="020B0502040204020203" pitchFamily="34" charset="0"/>
              </a:rPr>
              <a:t>MODEL</a:t>
            </a:r>
            <a:endParaRPr lang="vi-VN" sz="3000">
              <a:solidFill>
                <a:schemeClr val="bg1"/>
              </a:solidFill>
              <a:latin typeface="Bahnschrift SemiLight Condensed" panose="020B0502040204020203" pitchFamily="34" charset="0"/>
            </a:endParaRPr>
          </a:p>
        </p:txBody>
      </p:sp>
      <p:pic>
        <p:nvPicPr>
          <p:cNvPr id="26" name="Picture 25">
            <a:extLst>
              <a:ext uri="{FF2B5EF4-FFF2-40B4-BE49-F238E27FC236}">
                <a16:creationId xmlns:a16="http://schemas.microsoft.com/office/drawing/2014/main" id="{8FA1B5FF-A089-47D4-9A0B-E1D42AAFF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252" y="3045844"/>
            <a:ext cx="1428750" cy="476250"/>
          </a:xfrm>
          <a:prstGeom prst="rect">
            <a:avLst/>
          </a:prstGeom>
        </p:spPr>
      </p:pic>
      <p:sp>
        <p:nvSpPr>
          <p:cNvPr id="27" name="Title 1">
            <a:extLst>
              <a:ext uri="{FF2B5EF4-FFF2-40B4-BE49-F238E27FC236}">
                <a16:creationId xmlns:a16="http://schemas.microsoft.com/office/drawing/2014/main" id="{F4633F09-640E-4979-949C-F5BBD578F22B}"/>
              </a:ext>
            </a:extLst>
          </p:cNvPr>
          <p:cNvSpPr txBox="1">
            <a:spLocks/>
          </p:cNvSpPr>
          <p:nvPr/>
        </p:nvSpPr>
        <p:spPr>
          <a:xfrm>
            <a:off x="6037252" y="2713877"/>
            <a:ext cx="142875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Request Data</a:t>
            </a:r>
            <a:endParaRPr lang="vi-VN" sz="2000" i="1">
              <a:latin typeface="Bahnschrift SemiLight Condensed" panose="020B0502040204020203" pitchFamily="34" charset="0"/>
            </a:endParaRPr>
          </a:p>
        </p:txBody>
      </p:sp>
      <p:pic>
        <p:nvPicPr>
          <p:cNvPr id="29" name="Picture 28">
            <a:extLst>
              <a:ext uri="{FF2B5EF4-FFF2-40B4-BE49-F238E27FC236}">
                <a16:creationId xmlns:a16="http://schemas.microsoft.com/office/drawing/2014/main" id="{479F00BC-1459-43A5-9B5C-0C6834F5F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6054998" y="3522094"/>
            <a:ext cx="1428750" cy="476250"/>
          </a:xfrm>
          <a:prstGeom prst="rect">
            <a:avLst/>
          </a:prstGeom>
        </p:spPr>
      </p:pic>
      <p:sp>
        <p:nvSpPr>
          <p:cNvPr id="30" name="Title 1">
            <a:extLst>
              <a:ext uri="{FF2B5EF4-FFF2-40B4-BE49-F238E27FC236}">
                <a16:creationId xmlns:a16="http://schemas.microsoft.com/office/drawing/2014/main" id="{83B4811E-467F-49E0-AE5F-FE3041B0E4A7}"/>
              </a:ext>
            </a:extLst>
          </p:cNvPr>
          <p:cNvSpPr txBox="1">
            <a:spLocks/>
          </p:cNvSpPr>
          <p:nvPr/>
        </p:nvSpPr>
        <p:spPr>
          <a:xfrm>
            <a:off x="6037252" y="4029384"/>
            <a:ext cx="142875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Response Data</a:t>
            </a:r>
            <a:endParaRPr lang="vi-VN" sz="2000" i="1">
              <a:latin typeface="Bahnschrift SemiLight Condensed" panose="020B0502040204020203" pitchFamily="34" charset="0"/>
            </a:endParaRPr>
          </a:p>
        </p:txBody>
      </p:sp>
      <p:sp>
        <p:nvSpPr>
          <p:cNvPr id="31" name="Oval 30">
            <a:extLst>
              <a:ext uri="{FF2B5EF4-FFF2-40B4-BE49-F238E27FC236}">
                <a16:creationId xmlns:a16="http://schemas.microsoft.com/office/drawing/2014/main" id="{4BD4A31B-B423-4B69-9DB5-060909F8A566}"/>
              </a:ext>
            </a:extLst>
          </p:cNvPr>
          <p:cNvSpPr/>
          <p:nvPr/>
        </p:nvSpPr>
        <p:spPr>
          <a:xfrm>
            <a:off x="2621679" y="4629225"/>
            <a:ext cx="1776112" cy="177611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Bahnschrift SemiBold SemiConden" panose="020B0502040204020203" pitchFamily="34" charset="0"/>
            </a:endParaRPr>
          </a:p>
        </p:txBody>
      </p:sp>
      <p:sp>
        <p:nvSpPr>
          <p:cNvPr id="38" name="Title 1">
            <a:extLst>
              <a:ext uri="{FF2B5EF4-FFF2-40B4-BE49-F238E27FC236}">
                <a16:creationId xmlns:a16="http://schemas.microsoft.com/office/drawing/2014/main" id="{5502035B-D8D9-4EAE-8D79-2D83ED933DC7}"/>
              </a:ext>
            </a:extLst>
          </p:cNvPr>
          <p:cNvSpPr txBox="1">
            <a:spLocks/>
          </p:cNvSpPr>
          <p:nvPr/>
        </p:nvSpPr>
        <p:spPr>
          <a:xfrm>
            <a:off x="2634183" y="5231883"/>
            <a:ext cx="1776112" cy="5707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000">
                <a:solidFill>
                  <a:schemeClr val="bg1"/>
                </a:solidFill>
                <a:latin typeface="Bahnschrift SemiLight Condensed" panose="020B0502040204020203" pitchFamily="34" charset="0"/>
              </a:rPr>
              <a:t>VIEW</a:t>
            </a:r>
            <a:endParaRPr lang="vi-VN" sz="3000">
              <a:solidFill>
                <a:schemeClr val="bg1"/>
              </a:solidFill>
              <a:latin typeface="Bahnschrift SemiLight Condensed" panose="020B0502040204020203" pitchFamily="34" charset="0"/>
            </a:endParaRPr>
          </a:p>
        </p:txBody>
      </p:sp>
      <p:pic>
        <p:nvPicPr>
          <p:cNvPr id="40" name="Picture 39">
            <a:extLst>
              <a:ext uri="{FF2B5EF4-FFF2-40B4-BE49-F238E27FC236}">
                <a16:creationId xmlns:a16="http://schemas.microsoft.com/office/drawing/2014/main" id="{E9662CE6-338C-42DD-AC02-A35A771BB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649484">
            <a:off x="3589925" y="4202402"/>
            <a:ext cx="1428750" cy="476250"/>
          </a:xfrm>
          <a:prstGeom prst="rect">
            <a:avLst/>
          </a:prstGeom>
        </p:spPr>
      </p:pic>
      <p:sp>
        <p:nvSpPr>
          <p:cNvPr id="41" name="Title 1">
            <a:extLst>
              <a:ext uri="{FF2B5EF4-FFF2-40B4-BE49-F238E27FC236}">
                <a16:creationId xmlns:a16="http://schemas.microsoft.com/office/drawing/2014/main" id="{AEA2796C-EB8F-4F5C-AED3-30FF18B5201D}"/>
              </a:ext>
            </a:extLst>
          </p:cNvPr>
          <p:cNvSpPr txBox="1">
            <a:spLocks/>
          </p:cNvSpPr>
          <p:nvPr/>
        </p:nvSpPr>
        <p:spPr>
          <a:xfrm>
            <a:off x="4397791" y="4419722"/>
            <a:ext cx="101691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2000" i="1">
                <a:latin typeface="Bahnschrift SemiLight Condensed" panose="020B0502040204020203" pitchFamily="34" charset="0"/>
              </a:rPr>
              <a:t>Render</a:t>
            </a:r>
            <a:endParaRPr lang="vi-VN" sz="2000" i="1">
              <a:latin typeface="Bahnschrift SemiLight Condensed" panose="020B0502040204020203" pitchFamily="34" charset="0"/>
            </a:endParaRPr>
          </a:p>
        </p:txBody>
      </p:sp>
      <p:pic>
        <p:nvPicPr>
          <p:cNvPr id="42" name="Picture 41">
            <a:extLst>
              <a:ext uri="{FF2B5EF4-FFF2-40B4-BE49-F238E27FC236}">
                <a16:creationId xmlns:a16="http://schemas.microsoft.com/office/drawing/2014/main" id="{49FB7D48-BB9E-488D-B872-8495C09AC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400000">
            <a:off x="1951270" y="4251300"/>
            <a:ext cx="1428750" cy="476250"/>
          </a:xfrm>
          <a:prstGeom prst="rect">
            <a:avLst/>
          </a:prstGeom>
        </p:spPr>
      </p:pic>
      <p:sp>
        <p:nvSpPr>
          <p:cNvPr id="43" name="Title 1">
            <a:extLst>
              <a:ext uri="{FF2B5EF4-FFF2-40B4-BE49-F238E27FC236}">
                <a16:creationId xmlns:a16="http://schemas.microsoft.com/office/drawing/2014/main" id="{DAB9244E-551A-437F-9BE0-46FFB07DFEF4}"/>
              </a:ext>
            </a:extLst>
          </p:cNvPr>
          <p:cNvSpPr txBox="1">
            <a:spLocks/>
          </p:cNvSpPr>
          <p:nvPr/>
        </p:nvSpPr>
        <p:spPr>
          <a:xfrm>
            <a:off x="1639110" y="4493157"/>
            <a:ext cx="101691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2000" i="1">
                <a:latin typeface="Bahnschrift SemiLight Condensed" panose="020B0502040204020203" pitchFamily="34" charset="0"/>
              </a:rPr>
              <a:t>Display</a:t>
            </a:r>
            <a:endParaRPr lang="vi-VN" sz="2000" i="1">
              <a:latin typeface="Bahnschrift SemiLight Condensed" panose="020B0502040204020203" pitchFamily="34" charset="0"/>
            </a:endParaRPr>
          </a:p>
        </p:txBody>
      </p:sp>
      <p:sp>
        <p:nvSpPr>
          <p:cNvPr id="45" name="Title 1">
            <a:extLst>
              <a:ext uri="{FF2B5EF4-FFF2-40B4-BE49-F238E27FC236}">
                <a16:creationId xmlns:a16="http://schemas.microsoft.com/office/drawing/2014/main" id="{A279FD94-CB07-4FD8-95AC-F2278386EC67}"/>
              </a:ext>
            </a:extLst>
          </p:cNvPr>
          <p:cNvSpPr txBox="1">
            <a:spLocks/>
          </p:cNvSpPr>
          <p:nvPr/>
        </p:nvSpPr>
        <p:spPr>
          <a:xfrm>
            <a:off x="9038282" y="5279963"/>
            <a:ext cx="1737359" cy="6159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000">
                <a:solidFill>
                  <a:schemeClr val="bg1"/>
                </a:solidFill>
                <a:latin typeface="Bahnschrift SemiLight Condensed" panose="020B0502040204020203" pitchFamily="34" charset="0"/>
              </a:rPr>
              <a:t>DATABASE</a:t>
            </a:r>
            <a:endParaRPr lang="vi-VN" sz="3000">
              <a:solidFill>
                <a:schemeClr val="bg1"/>
              </a:solidFill>
              <a:latin typeface="Bahnschrift SemiLight Condensed" panose="020B0502040204020203" pitchFamily="34" charset="0"/>
            </a:endParaRPr>
          </a:p>
        </p:txBody>
      </p:sp>
      <p:sp>
        <p:nvSpPr>
          <p:cNvPr id="46" name="Title 1">
            <a:extLst>
              <a:ext uri="{FF2B5EF4-FFF2-40B4-BE49-F238E27FC236}">
                <a16:creationId xmlns:a16="http://schemas.microsoft.com/office/drawing/2014/main" id="{7AED005D-A6FD-487D-9E4B-6A90D2C6563D}"/>
              </a:ext>
            </a:extLst>
          </p:cNvPr>
          <p:cNvSpPr txBox="1">
            <a:spLocks/>
          </p:cNvSpPr>
          <p:nvPr/>
        </p:nvSpPr>
        <p:spPr>
          <a:xfrm>
            <a:off x="1280982" y="3064198"/>
            <a:ext cx="1737359" cy="6159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000">
                <a:solidFill>
                  <a:schemeClr val="bg1"/>
                </a:solidFill>
                <a:latin typeface="Bahnschrift SemiLight Condensed" panose="020B0502040204020203" pitchFamily="34" charset="0"/>
              </a:rPr>
              <a:t>CLIENT</a:t>
            </a:r>
            <a:endParaRPr lang="vi-VN" sz="3000">
              <a:solidFill>
                <a:schemeClr val="bg1"/>
              </a:solidFill>
              <a:latin typeface="Bahnschrift SemiLight Condensed" panose="020B0502040204020203" pitchFamily="34" charset="0"/>
            </a:endParaRPr>
          </a:p>
        </p:txBody>
      </p:sp>
      <p:pic>
        <p:nvPicPr>
          <p:cNvPr id="49" name="Picture 48">
            <a:extLst>
              <a:ext uri="{FF2B5EF4-FFF2-40B4-BE49-F238E27FC236}">
                <a16:creationId xmlns:a16="http://schemas.microsoft.com/office/drawing/2014/main" id="{F7445AC8-3F56-4868-A3DB-13DC8B200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600000">
            <a:off x="8609805" y="4244432"/>
            <a:ext cx="1428750" cy="476250"/>
          </a:xfrm>
          <a:prstGeom prst="rect">
            <a:avLst/>
          </a:prstGeom>
        </p:spPr>
      </p:pic>
      <p:sp>
        <p:nvSpPr>
          <p:cNvPr id="50" name="Title 1">
            <a:extLst>
              <a:ext uri="{FF2B5EF4-FFF2-40B4-BE49-F238E27FC236}">
                <a16:creationId xmlns:a16="http://schemas.microsoft.com/office/drawing/2014/main" id="{26437758-1FC6-43A0-94FD-4D9DE8CCC09B}"/>
              </a:ext>
            </a:extLst>
          </p:cNvPr>
          <p:cNvSpPr txBox="1">
            <a:spLocks/>
          </p:cNvSpPr>
          <p:nvPr/>
        </p:nvSpPr>
        <p:spPr>
          <a:xfrm>
            <a:off x="9484557" y="4168541"/>
            <a:ext cx="142875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Request Data</a:t>
            </a:r>
            <a:endParaRPr lang="vi-VN" sz="2000" i="1">
              <a:latin typeface="Bahnschrift SemiLight Condensed" panose="020B0502040204020203" pitchFamily="34" charset="0"/>
            </a:endParaRPr>
          </a:p>
        </p:txBody>
      </p:sp>
      <p:pic>
        <p:nvPicPr>
          <p:cNvPr id="51" name="Picture 50">
            <a:extLst>
              <a:ext uri="{FF2B5EF4-FFF2-40B4-BE49-F238E27FC236}">
                <a16:creationId xmlns:a16="http://schemas.microsoft.com/office/drawing/2014/main" id="{AF7AE3BB-F15A-430A-ADD5-1395EE00B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400000">
            <a:off x="8298227" y="4456717"/>
            <a:ext cx="1428750" cy="476250"/>
          </a:xfrm>
          <a:prstGeom prst="rect">
            <a:avLst/>
          </a:prstGeom>
        </p:spPr>
      </p:pic>
      <p:sp>
        <p:nvSpPr>
          <p:cNvPr id="52" name="Title 1">
            <a:extLst>
              <a:ext uri="{FF2B5EF4-FFF2-40B4-BE49-F238E27FC236}">
                <a16:creationId xmlns:a16="http://schemas.microsoft.com/office/drawing/2014/main" id="{AC3EC0EA-63F4-44CE-84D7-80221AAEA5F2}"/>
              </a:ext>
            </a:extLst>
          </p:cNvPr>
          <p:cNvSpPr txBox="1">
            <a:spLocks/>
          </p:cNvSpPr>
          <p:nvPr/>
        </p:nvSpPr>
        <p:spPr>
          <a:xfrm>
            <a:off x="7538421" y="4694841"/>
            <a:ext cx="1428750" cy="3781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2000" i="1">
                <a:latin typeface="Bahnschrift SemiLight Condensed" panose="020B0502040204020203" pitchFamily="34" charset="0"/>
              </a:rPr>
              <a:t>Response Data</a:t>
            </a:r>
            <a:endParaRPr lang="vi-VN" sz="2000" i="1">
              <a:latin typeface="Bahnschrift SemiLight Condensed" panose="020B0502040204020203" pitchFamily="34" charset="0"/>
            </a:endParaRPr>
          </a:p>
        </p:txBody>
      </p:sp>
    </p:spTree>
    <p:extLst>
      <p:ext uri="{BB962C8B-B14F-4D97-AF65-F5344CB8AC3E}">
        <p14:creationId xmlns:p14="http://schemas.microsoft.com/office/powerpoint/2010/main" val="421744542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D26FA08C-BBB4-4DC5-BFB4-22738296FDB3}"/>
              </a:ext>
            </a:extLst>
          </p:cNvPr>
          <p:cNvSpPr/>
          <p:nvPr/>
        </p:nvSpPr>
        <p:spPr>
          <a:xfrm>
            <a:off x="899620" y="1384711"/>
            <a:ext cx="5077152" cy="850851"/>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Rounded Corners 19">
            <a:extLst>
              <a:ext uri="{FF2B5EF4-FFF2-40B4-BE49-F238E27FC236}">
                <a16:creationId xmlns:a16="http://schemas.microsoft.com/office/drawing/2014/main" id="{D839B3A4-6B23-4481-B5FD-B668A6515674}"/>
              </a:ext>
            </a:extLst>
          </p:cNvPr>
          <p:cNvSpPr/>
          <p:nvPr/>
        </p:nvSpPr>
        <p:spPr>
          <a:xfrm>
            <a:off x="842471" y="1325819"/>
            <a:ext cx="5077152" cy="850851"/>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Title 1">
            <a:extLst>
              <a:ext uri="{FF2B5EF4-FFF2-40B4-BE49-F238E27FC236}">
                <a16:creationId xmlns:a16="http://schemas.microsoft.com/office/drawing/2014/main" id="{DDAF5C4B-9F50-43B0-8E3D-7F25BB13EB56}"/>
              </a:ext>
            </a:extLst>
          </p:cNvPr>
          <p:cNvSpPr txBox="1">
            <a:spLocks/>
          </p:cNvSpPr>
          <p:nvPr/>
        </p:nvSpPr>
        <p:spPr>
          <a:xfrm>
            <a:off x="999797" y="1435452"/>
            <a:ext cx="4129251"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mô hình MVC</a:t>
            </a:r>
            <a:endParaRPr lang="vi-VN" sz="3300" i="1">
              <a:latin typeface="Bahnschrift SemiLight Condensed" panose="020B0502040204020203" pitchFamily="34" charset="0"/>
            </a:endParaRPr>
          </a:p>
        </p:txBody>
      </p: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sp>
        <p:nvSpPr>
          <p:cNvPr id="33" name="Rectangle: Rounded Corners 32">
            <a:extLst>
              <a:ext uri="{FF2B5EF4-FFF2-40B4-BE49-F238E27FC236}">
                <a16:creationId xmlns:a16="http://schemas.microsoft.com/office/drawing/2014/main" id="{80A06317-24F8-4661-84CE-2B90B26CAB0E}"/>
              </a:ext>
            </a:extLst>
          </p:cNvPr>
          <p:cNvSpPr/>
          <p:nvPr/>
        </p:nvSpPr>
        <p:spPr>
          <a:xfrm>
            <a:off x="3433270" y="2681831"/>
            <a:ext cx="7111476" cy="1479814"/>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3376121" y="2622939"/>
            <a:ext cx="7111476" cy="1479814"/>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Title 1">
            <a:extLst>
              <a:ext uri="{FF2B5EF4-FFF2-40B4-BE49-F238E27FC236}">
                <a16:creationId xmlns:a16="http://schemas.microsoft.com/office/drawing/2014/main" id="{1E59FF0C-889F-4EDF-933B-8B5D9F4E5385}"/>
              </a:ext>
            </a:extLst>
          </p:cNvPr>
          <p:cNvSpPr txBox="1">
            <a:spLocks/>
          </p:cNvSpPr>
          <p:nvPr/>
        </p:nvSpPr>
        <p:spPr>
          <a:xfrm>
            <a:off x="3545269" y="2762978"/>
            <a:ext cx="6541706" cy="10955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spcBef>
                <a:spcPts val="600"/>
              </a:spcBef>
              <a:spcAft>
                <a:spcPts val="600"/>
              </a:spcAft>
              <a:buFont typeface="Wingdings" panose="05000000000000000000" pitchFamily="2" charset="2"/>
              <a:buChar char="§"/>
            </a:pPr>
            <a:r>
              <a:rPr lang="en-US" sz="2600">
                <a:latin typeface="Bahnschrift SemiLight Condensed" panose="020B0502040204020203" pitchFamily="34" charset="0"/>
              </a:rPr>
              <a:t>Trình tự rõ ràng, dễ quản lý.</a:t>
            </a:r>
          </a:p>
          <a:p>
            <a:pPr marL="457200" indent="-457200" algn="just">
              <a:spcBef>
                <a:spcPts val="600"/>
              </a:spcBef>
              <a:spcAft>
                <a:spcPts val="600"/>
              </a:spcAft>
              <a:buFont typeface="Wingdings" panose="05000000000000000000" pitchFamily="2" charset="2"/>
              <a:buChar char="§"/>
            </a:pPr>
            <a:r>
              <a:rPr lang="en-US" sz="2600">
                <a:latin typeface="Bahnschrift SemiLight Condensed" panose="020B0502040204020203" pitchFamily="34" charset="0"/>
              </a:rPr>
              <a:t>Dễ sử dụng mô hình này trên nhiều dự án khác nhau.</a:t>
            </a:r>
          </a:p>
        </p:txBody>
      </p:sp>
      <p:sp>
        <p:nvSpPr>
          <p:cNvPr id="15" name="Rectangle: Rounded Corners 14">
            <a:extLst>
              <a:ext uri="{FF2B5EF4-FFF2-40B4-BE49-F238E27FC236}">
                <a16:creationId xmlns:a16="http://schemas.microsoft.com/office/drawing/2014/main" id="{6585A313-5FF1-4412-8AB9-BBEE3606FE5D}"/>
              </a:ext>
            </a:extLst>
          </p:cNvPr>
          <p:cNvSpPr/>
          <p:nvPr/>
        </p:nvSpPr>
        <p:spPr>
          <a:xfrm>
            <a:off x="899620" y="2681831"/>
            <a:ext cx="2215378" cy="932503"/>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6" name="Rectangle: Rounded Corners 15">
            <a:extLst>
              <a:ext uri="{FF2B5EF4-FFF2-40B4-BE49-F238E27FC236}">
                <a16:creationId xmlns:a16="http://schemas.microsoft.com/office/drawing/2014/main" id="{ACC4267D-730E-430B-A11F-CBC2AE00A15F}"/>
              </a:ext>
            </a:extLst>
          </p:cNvPr>
          <p:cNvSpPr/>
          <p:nvPr/>
        </p:nvSpPr>
        <p:spPr>
          <a:xfrm>
            <a:off x="842471" y="2622939"/>
            <a:ext cx="2215378" cy="932503"/>
          </a:xfrm>
          <a:prstGeom prst="roundRect">
            <a:avLst>
              <a:gd name="adj" fmla="val 833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7" name="Title 1">
            <a:extLst>
              <a:ext uri="{FF2B5EF4-FFF2-40B4-BE49-F238E27FC236}">
                <a16:creationId xmlns:a16="http://schemas.microsoft.com/office/drawing/2014/main" id="{25E129C9-8575-417F-A7D2-0F2CEE7937EF}"/>
              </a:ext>
            </a:extLst>
          </p:cNvPr>
          <p:cNvSpPr txBox="1">
            <a:spLocks/>
          </p:cNvSpPr>
          <p:nvPr/>
        </p:nvSpPr>
        <p:spPr>
          <a:xfrm>
            <a:off x="899620" y="2768335"/>
            <a:ext cx="2046230" cy="6606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4000">
                <a:latin typeface="Bahnschrift SemiBold SemiConden" panose="020B0502040204020203" pitchFamily="34" charset="0"/>
              </a:rPr>
              <a:t>ƯU ĐIỂM</a:t>
            </a:r>
          </a:p>
        </p:txBody>
      </p:sp>
      <p:sp>
        <p:nvSpPr>
          <p:cNvPr id="18" name="Rectangle: Rounded Corners 17">
            <a:extLst>
              <a:ext uri="{FF2B5EF4-FFF2-40B4-BE49-F238E27FC236}">
                <a16:creationId xmlns:a16="http://schemas.microsoft.com/office/drawing/2014/main" id="{7A789848-3E5F-4CAA-884C-4ED07FC758F6}"/>
              </a:ext>
            </a:extLst>
          </p:cNvPr>
          <p:cNvSpPr/>
          <p:nvPr/>
        </p:nvSpPr>
        <p:spPr>
          <a:xfrm>
            <a:off x="3433269" y="4386806"/>
            <a:ext cx="7111477" cy="1479814"/>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tangle: Rounded Corners 21">
            <a:extLst>
              <a:ext uri="{FF2B5EF4-FFF2-40B4-BE49-F238E27FC236}">
                <a16:creationId xmlns:a16="http://schemas.microsoft.com/office/drawing/2014/main" id="{785CEF6A-4264-48DC-BBDF-FB445C2357FF}"/>
              </a:ext>
            </a:extLst>
          </p:cNvPr>
          <p:cNvSpPr/>
          <p:nvPr/>
        </p:nvSpPr>
        <p:spPr>
          <a:xfrm>
            <a:off x="3376120" y="4327914"/>
            <a:ext cx="7111477" cy="1479814"/>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Title 1">
            <a:extLst>
              <a:ext uri="{FF2B5EF4-FFF2-40B4-BE49-F238E27FC236}">
                <a16:creationId xmlns:a16="http://schemas.microsoft.com/office/drawing/2014/main" id="{E74612C8-D797-43D9-A92D-EA94CD56F1F3}"/>
              </a:ext>
            </a:extLst>
          </p:cNvPr>
          <p:cNvSpPr txBox="1">
            <a:spLocks/>
          </p:cNvSpPr>
          <p:nvPr/>
        </p:nvSpPr>
        <p:spPr>
          <a:xfrm>
            <a:off x="3545269" y="4467953"/>
            <a:ext cx="6932231" cy="10955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spcBef>
                <a:spcPts val="600"/>
              </a:spcBef>
              <a:spcAft>
                <a:spcPts val="600"/>
              </a:spcAft>
              <a:buFont typeface="Wingdings" panose="05000000000000000000" pitchFamily="2" charset="2"/>
              <a:buChar char="§"/>
            </a:pPr>
            <a:r>
              <a:rPr lang="en-US" sz="2600">
                <a:latin typeface="Bahnschrift SemiLight Condensed" panose="020B0502040204020203" pitchFamily="34" charset="0"/>
              </a:rPr>
              <a:t>Không phù hợp với dạng dự án nhỏ.</a:t>
            </a:r>
          </a:p>
          <a:p>
            <a:pPr marL="457200" indent="-457200" algn="just">
              <a:spcBef>
                <a:spcPts val="600"/>
              </a:spcBef>
              <a:spcAft>
                <a:spcPts val="600"/>
              </a:spcAft>
              <a:buFont typeface="Wingdings" panose="05000000000000000000" pitchFamily="2" charset="2"/>
              <a:buChar char="§"/>
            </a:pPr>
            <a:r>
              <a:rPr lang="en-US" sz="2600">
                <a:latin typeface="Bahnschrift SemiLight Condensed" panose="020B0502040204020203" pitchFamily="34" charset="0"/>
              </a:rPr>
              <a:t>Tốn thời gian trung chuyển dữ liệu giữa các thành phần.</a:t>
            </a:r>
          </a:p>
        </p:txBody>
      </p:sp>
      <p:sp>
        <p:nvSpPr>
          <p:cNvPr id="24" name="Rectangle: Rounded Corners 23">
            <a:extLst>
              <a:ext uri="{FF2B5EF4-FFF2-40B4-BE49-F238E27FC236}">
                <a16:creationId xmlns:a16="http://schemas.microsoft.com/office/drawing/2014/main" id="{6E6CD0C9-CD92-4E83-8388-64396B2A0677}"/>
              </a:ext>
            </a:extLst>
          </p:cNvPr>
          <p:cNvSpPr/>
          <p:nvPr/>
        </p:nvSpPr>
        <p:spPr>
          <a:xfrm>
            <a:off x="899620" y="4386806"/>
            <a:ext cx="2215378" cy="126151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Rectangle: Rounded Corners 24">
            <a:extLst>
              <a:ext uri="{FF2B5EF4-FFF2-40B4-BE49-F238E27FC236}">
                <a16:creationId xmlns:a16="http://schemas.microsoft.com/office/drawing/2014/main" id="{E8A5F1FE-56E1-4ED4-9566-43BAEF66F3EE}"/>
              </a:ext>
            </a:extLst>
          </p:cNvPr>
          <p:cNvSpPr/>
          <p:nvPr/>
        </p:nvSpPr>
        <p:spPr>
          <a:xfrm>
            <a:off x="842471" y="4327914"/>
            <a:ext cx="2215378" cy="1261519"/>
          </a:xfrm>
          <a:prstGeom prst="roundRect">
            <a:avLst>
              <a:gd name="adj" fmla="val 8335"/>
            </a:avLst>
          </a:prstGeom>
          <a:solidFill>
            <a:srgbClr val="FF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Title 1">
            <a:extLst>
              <a:ext uri="{FF2B5EF4-FFF2-40B4-BE49-F238E27FC236}">
                <a16:creationId xmlns:a16="http://schemas.microsoft.com/office/drawing/2014/main" id="{F14C7BC5-BFF5-41E7-B110-1A6F274E9AFB}"/>
              </a:ext>
            </a:extLst>
          </p:cNvPr>
          <p:cNvSpPr txBox="1">
            <a:spLocks/>
          </p:cNvSpPr>
          <p:nvPr/>
        </p:nvSpPr>
        <p:spPr>
          <a:xfrm>
            <a:off x="984194" y="4515745"/>
            <a:ext cx="2046230" cy="9999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600">
                <a:latin typeface="Bahnschrift SemiBold SemiConden" panose="020B0502040204020203" pitchFamily="34" charset="0"/>
              </a:rPr>
              <a:t>NH</a:t>
            </a:r>
            <a:r>
              <a:rPr lang="vi-VN" sz="3600">
                <a:latin typeface="Bahnschrift SemiBold SemiConden" panose="020B0502040204020203" pitchFamily="34" charset="0"/>
              </a:rPr>
              <a:t>Ư</a:t>
            </a:r>
            <a:r>
              <a:rPr lang="en-US" sz="3600">
                <a:latin typeface="Bahnschrift SemiBold SemiConden" panose="020B0502040204020203" pitchFamily="34" charset="0"/>
              </a:rPr>
              <a:t>ỢC ĐIỂM</a:t>
            </a:r>
          </a:p>
        </p:txBody>
      </p:sp>
    </p:spTree>
    <p:extLst>
      <p:ext uri="{BB962C8B-B14F-4D97-AF65-F5344CB8AC3E}">
        <p14:creationId xmlns:p14="http://schemas.microsoft.com/office/powerpoint/2010/main" val="23310264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decel="10000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0-#ppt_w/2"/>
                                          </p:val>
                                        </p:tav>
                                        <p:tav tm="100000">
                                          <p:val>
                                            <p:strVal val="#ppt_x"/>
                                          </p:val>
                                        </p:tav>
                                      </p:tavLst>
                                    </p:anim>
                                    <p:anim calcmode="lin" valueType="num">
                                      <p:cBhvr additive="base">
                                        <p:cTn id="40" dur="500" fill="hold"/>
                                        <p:tgtEl>
                                          <p:spTgt spid="25"/>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7" grpId="0"/>
      <p:bldP spid="15" grpId="0" animBg="1"/>
      <p:bldP spid="16" grpId="0" animBg="1"/>
      <p:bldP spid="17" grpId="0"/>
      <p:bldP spid="18" grpId="0" animBg="1"/>
      <p:bldP spid="22" grpId="0" animBg="1"/>
      <p:bldP spid="23" grpId="0"/>
      <p:bldP spid="24" grpId="0" animBg="1"/>
      <p:bldP spid="2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sp>
        <p:nvSpPr>
          <p:cNvPr id="33" name="Rectangle: Rounded Corners 32">
            <a:extLst>
              <a:ext uri="{FF2B5EF4-FFF2-40B4-BE49-F238E27FC236}">
                <a16:creationId xmlns:a16="http://schemas.microsoft.com/office/drawing/2014/main" id="{80A06317-24F8-4661-84CE-2B90B26CAB0E}"/>
              </a:ext>
            </a:extLst>
          </p:cNvPr>
          <p:cNvSpPr/>
          <p:nvPr/>
        </p:nvSpPr>
        <p:spPr>
          <a:xfrm>
            <a:off x="899619" y="2635621"/>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842470" y="2576729"/>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Title 1">
            <a:extLst>
              <a:ext uri="{FF2B5EF4-FFF2-40B4-BE49-F238E27FC236}">
                <a16:creationId xmlns:a16="http://schemas.microsoft.com/office/drawing/2014/main" id="{1E59FF0C-889F-4EDF-933B-8B5D9F4E5385}"/>
              </a:ext>
            </a:extLst>
          </p:cNvPr>
          <p:cNvSpPr txBox="1">
            <a:spLocks/>
          </p:cNvSpPr>
          <p:nvPr/>
        </p:nvSpPr>
        <p:spPr>
          <a:xfrm>
            <a:off x="999796" y="2691838"/>
            <a:ext cx="9896804" cy="32461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en-US" sz="2400">
                <a:latin typeface="Bahnschrift SemiLight Condensed" panose="020B0502040204020203" pitchFamily="34" charset="0"/>
              </a:rPr>
              <a:t>PHP, </a:t>
            </a:r>
            <a:r>
              <a:rPr lang="en-US" sz="2400" b="1" i="1">
                <a:latin typeface="Bahnschrift SemiLight Condensed" panose="020B0502040204020203" pitchFamily="34" charset="0"/>
              </a:rPr>
              <a:t>Personal Home Page </a:t>
            </a:r>
            <a:r>
              <a:rPr lang="en-US" sz="2400">
                <a:latin typeface="Bahnschrift SemiLight Condensed" panose="020B0502040204020203" pitchFamily="34" charset="0"/>
              </a:rPr>
              <a:t>(nay đ</a:t>
            </a:r>
            <a:r>
              <a:rPr lang="vi-VN" sz="2400">
                <a:latin typeface="Bahnschrift SemiLight Condensed" panose="020B0502040204020203" pitchFamily="34" charset="0"/>
              </a:rPr>
              <a:t>ư</a:t>
            </a:r>
            <a:r>
              <a:rPr lang="en-US" sz="2400">
                <a:latin typeface="Bahnschrift SemiLight Condensed" panose="020B0502040204020203" pitchFamily="34" charset="0"/>
              </a:rPr>
              <a:t>ợc chuyển thành PHP Hypertext Preprocessor), là ngôn ngữ mã nguồn mở và </a:t>
            </a:r>
            <a:r>
              <a:rPr lang="vi-VN" sz="2400">
                <a:latin typeface="Bahnschrift SemiLight Condensed" panose="020B0502040204020203" pitchFamily="34" charset="0"/>
              </a:rPr>
              <a:t>được tạo vào năm 1994 bởi Ramus Lerdorf</a:t>
            </a:r>
            <a:r>
              <a:rPr lang="en-US" sz="2400">
                <a:latin typeface="Bahnschrift SemiLight Condensed" panose="020B0502040204020203" pitchFamily="34" charset="0"/>
              </a:rPr>
              <a:t> với m</a:t>
            </a:r>
            <a:r>
              <a:rPr lang="vi-VN" sz="2400">
                <a:latin typeface="Bahnschrift SemiLight Condensed" panose="020B0502040204020203" pitchFamily="34" charset="0"/>
              </a:rPr>
              <a:t>ục đích ban đầu để theo dõi lượt truy cập vào trang sơ yếu lý lịch trực tuyến của ông Ramus .</a:t>
            </a:r>
          </a:p>
          <a:p>
            <a:pPr marL="457200" indent="-4572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Đây là một dạng mã lệnh hoặc một chuỗi ngôn ngữ kịch bản</a:t>
            </a:r>
            <a:r>
              <a:rPr lang="en-US" sz="2400">
                <a:latin typeface="Bahnschrift SemiLight Condensed" panose="020B0502040204020203" pitchFamily="34" charset="0"/>
              </a:rPr>
              <a:t> và</a:t>
            </a:r>
            <a:r>
              <a:rPr lang="vi-VN" sz="2400">
                <a:latin typeface="Bahnschrift SemiLight Condensed" panose="020B0502040204020203" pitchFamily="34" charset="0"/>
              </a:rPr>
              <a:t> được phát triển để dành cho những ứng dụng nằm trên máy chủ</a:t>
            </a:r>
            <a:r>
              <a:rPr lang="en-US" sz="2400">
                <a:latin typeface="Bahnschrift SemiLight Condensed" panose="020B0502040204020203" pitchFamily="34" charset="0"/>
              </a:rPr>
              <a:t>.</a:t>
            </a:r>
          </a:p>
          <a:p>
            <a:pPr marL="457200" indent="-457200" algn="just">
              <a:lnSpc>
                <a:spcPts val="3520"/>
              </a:lnSpc>
              <a:spcBef>
                <a:spcPts val="0"/>
              </a:spcBef>
              <a:buFont typeface="Wingdings" panose="05000000000000000000" pitchFamily="2" charset="2"/>
              <a:buChar char="§"/>
            </a:pPr>
            <a:r>
              <a:rPr lang="en-US" sz="2400">
                <a:latin typeface="Bahnschrift SemiLight Condensed" panose="020B0502040204020203" pitchFamily="34" charset="0"/>
              </a:rPr>
              <a:t>Với số l</a:t>
            </a:r>
            <a:r>
              <a:rPr lang="vi-VN" sz="2400">
                <a:latin typeface="Bahnschrift SemiLight Condensed" panose="020B0502040204020203" pitchFamily="34" charset="0"/>
              </a:rPr>
              <a:t>ư</a:t>
            </a:r>
            <a:r>
              <a:rPr lang="en-US" sz="2400">
                <a:latin typeface="Bahnschrift SemiLight Condensed" panose="020B0502040204020203" pitchFamily="34" charset="0"/>
              </a:rPr>
              <a:t>ợng cộng đồng lớn, cho đến ngày nay PHP vẫn tiếp tục phát triển mạnh với hàng loạt các phiên bản mới đ</a:t>
            </a:r>
            <a:r>
              <a:rPr lang="vi-VN" sz="2400">
                <a:latin typeface="Bahnschrift SemiLight Condensed" panose="020B0502040204020203" pitchFamily="34" charset="0"/>
              </a:rPr>
              <a:t>ư</a:t>
            </a:r>
            <a:r>
              <a:rPr lang="en-US" sz="2400">
                <a:latin typeface="Bahnschrift SemiLight Condensed" panose="020B0502040204020203" pitchFamily="34" charset="0"/>
              </a:rPr>
              <a:t>ợc phát hành mỗi năm. (Phiên bản hiện là 8.1.12)</a:t>
            </a:r>
          </a:p>
        </p:txBody>
      </p:sp>
      <p:sp>
        <p:nvSpPr>
          <p:cNvPr id="39" name="Title 1">
            <a:extLst>
              <a:ext uri="{FF2B5EF4-FFF2-40B4-BE49-F238E27FC236}">
                <a16:creationId xmlns:a16="http://schemas.microsoft.com/office/drawing/2014/main" id="{8D6002DC-092D-481E-9F86-794B6E3D3D50}"/>
              </a:ext>
            </a:extLst>
          </p:cNvPr>
          <p:cNvSpPr txBox="1">
            <a:spLocks/>
          </p:cNvSpPr>
          <p:nvPr/>
        </p:nvSpPr>
        <p:spPr>
          <a:xfrm>
            <a:off x="1212045" y="2269069"/>
            <a:ext cx="30474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endParaRPr lang="vi-VN" sz="3300" i="1">
              <a:latin typeface="Bahnschrift SemiLight Condensed" panose="020B0502040204020203" pitchFamily="34" charset="0"/>
            </a:endParaRPr>
          </a:p>
        </p:txBody>
      </p:sp>
      <p:sp>
        <p:nvSpPr>
          <p:cNvPr id="41" name="Rectangle: Rounded Corners 40">
            <a:extLst>
              <a:ext uri="{FF2B5EF4-FFF2-40B4-BE49-F238E27FC236}">
                <a16:creationId xmlns:a16="http://schemas.microsoft.com/office/drawing/2014/main" id="{A72D278F-EA5F-4174-BDF7-B7D693CD7247}"/>
              </a:ext>
            </a:extLst>
          </p:cNvPr>
          <p:cNvSpPr/>
          <p:nvPr/>
        </p:nvSpPr>
        <p:spPr>
          <a:xfrm>
            <a:off x="899619" y="1350548"/>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403D4154-1675-4780-9A35-B47DCFBF5A48}"/>
              </a:ext>
            </a:extLst>
          </p:cNvPr>
          <p:cNvSpPr/>
          <p:nvPr/>
        </p:nvSpPr>
        <p:spPr>
          <a:xfrm>
            <a:off x="842470" y="1291656"/>
            <a:ext cx="5077151" cy="899868"/>
          </a:xfrm>
          <a:prstGeom prst="roundRect">
            <a:avLst>
              <a:gd name="adj" fmla="val 833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itle 1">
            <a:extLst>
              <a:ext uri="{FF2B5EF4-FFF2-40B4-BE49-F238E27FC236}">
                <a16:creationId xmlns:a16="http://schemas.microsoft.com/office/drawing/2014/main" id="{6AE0C536-C790-4A2A-BBA4-36C25EC35558}"/>
              </a:ext>
            </a:extLst>
          </p:cNvPr>
          <p:cNvSpPr txBox="1">
            <a:spLocks/>
          </p:cNvSpPr>
          <p:nvPr/>
        </p:nvSpPr>
        <p:spPr>
          <a:xfrm>
            <a:off x="1280982" y="1428093"/>
            <a:ext cx="2837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PHP</a:t>
            </a:r>
            <a:endParaRPr lang="vi-VN" sz="3300" i="1">
              <a:latin typeface="Bahnschrift SemiLight Condensed" panose="020B0502040204020203" pitchFamily="34" charset="0"/>
            </a:endParaRPr>
          </a:p>
        </p:txBody>
      </p:sp>
    </p:spTree>
    <p:extLst>
      <p:ext uri="{BB962C8B-B14F-4D97-AF65-F5344CB8AC3E}">
        <p14:creationId xmlns:p14="http://schemas.microsoft.com/office/powerpoint/2010/main" val="39326872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2" name="Group 1">
            <a:extLst>
              <a:ext uri="{FF2B5EF4-FFF2-40B4-BE49-F238E27FC236}">
                <a16:creationId xmlns:a16="http://schemas.microsoft.com/office/drawing/2014/main" id="{AC3EA1B9-849D-41E8-9647-E67F41A30029}"/>
              </a:ext>
            </a:extLst>
          </p:cNvPr>
          <p:cNvGrpSpPr/>
          <p:nvPr/>
        </p:nvGrpSpPr>
        <p:grpSpPr>
          <a:xfrm>
            <a:off x="1029549" y="3110127"/>
            <a:ext cx="10162652" cy="2778063"/>
            <a:chOff x="842470" y="3110127"/>
            <a:chExt cx="10349732" cy="2778063"/>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899619" y="3169019"/>
              <a:ext cx="10292583" cy="2719171"/>
            </a:xfrm>
            <a:prstGeom prst="roundRect">
              <a:avLst>
                <a:gd name="adj" fmla="val 7611"/>
              </a:avLst>
            </a:prstGeom>
            <a:solidFill>
              <a:srgbClr val="F10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842470" y="3110127"/>
              <a:ext cx="10292583" cy="2719171"/>
            </a:xfrm>
            <a:prstGeom prst="roundRect">
              <a:avLst>
                <a:gd name="adj" fmla="val 8335"/>
              </a:avLst>
            </a:prstGeom>
            <a:solidFill>
              <a:srgbClr val="152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1280982" y="3315164"/>
            <a:ext cx="9653718" cy="18706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vi-VN" sz="2600">
                <a:solidFill>
                  <a:schemeClr val="bg1"/>
                </a:solidFill>
                <a:latin typeface="Bahnschrift SemiLight Condensed" panose="020B0502040204020203" pitchFamily="34" charset="0"/>
              </a:rPr>
              <a:t>Laravel là một </a:t>
            </a:r>
            <a:r>
              <a:rPr lang="vi-VN" sz="2600">
                <a:solidFill>
                  <a:srgbClr val="F10E06"/>
                </a:solidFill>
                <a:latin typeface="Barlow Condensed SemiBold" panose="00000706000000000000" pitchFamily="2" charset="0"/>
              </a:rPr>
              <a:t>PHP Framework</a:t>
            </a:r>
            <a:r>
              <a:rPr lang="vi-VN" sz="2600">
                <a:solidFill>
                  <a:schemeClr val="bg1"/>
                </a:solidFill>
                <a:latin typeface="Bahnschrift SemiLight Condensed" panose="020B0502040204020203" pitchFamily="34" charset="0"/>
              </a:rPr>
              <a:t> mã nguồn mở miễn phí, được phát triển bởi Taylor Otwell với phiên bản đầu tiên được ra mắt vào tháng 6 năm 2011. Laravel ra đời nhằm mục đích hỗ trợ phát triển các website, dựa trên mô hình MVC (Model – View – Controller). </a:t>
            </a:r>
            <a:endParaRPr lang="en-US" sz="2600">
              <a:solidFill>
                <a:schemeClr val="bg1"/>
              </a:solidFill>
              <a:latin typeface="Bahnschrift SemiLight Condensed" panose="020B0502040204020203" pitchFamily="34" charset="0"/>
            </a:endParaRPr>
          </a:p>
        </p:txBody>
      </p:sp>
      <p:sp>
        <p:nvSpPr>
          <p:cNvPr id="41" name="Rectangle: Rounded Corners 40">
            <a:extLst>
              <a:ext uri="{FF2B5EF4-FFF2-40B4-BE49-F238E27FC236}">
                <a16:creationId xmlns:a16="http://schemas.microsoft.com/office/drawing/2014/main" id="{A72D278F-EA5F-4174-BDF7-B7D693CD7247}"/>
              </a:ext>
            </a:extLst>
          </p:cNvPr>
          <p:cNvSpPr/>
          <p:nvPr/>
        </p:nvSpPr>
        <p:spPr>
          <a:xfrm>
            <a:off x="899619" y="1350548"/>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403D4154-1675-4780-9A35-B47DCFBF5A48}"/>
              </a:ext>
            </a:extLst>
          </p:cNvPr>
          <p:cNvSpPr/>
          <p:nvPr/>
        </p:nvSpPr>
        <p:spPr>
          <a:xfrm>
            <a:off x="842470" y="1291656"/>
            <a:ext cx="5077151" cy="899868"/>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itle 1">
            <a:extLst>
              <a:ext uri="{FF2B5EF4-FFF2-40B4-BE49-F238E27FC236}">
                <a16:creationId xmlns:a16="http://schemas.microsoft.com/office/drawing/2014/main" id="{6AE0C536-C790-4A2A-BBA4-36C25EC35558}"/>
              </a:ext>
            </a:extLst>
          </p:cNvPr>
          <p:cNvSpPr txBox="1">
            <a:spLocks/>
          </p:cNvSpPr>
          <p:nvPr/>
        </p:nvSpPr>
        <p:spPr>
          <a:xfrm>
            <a:off x="933917" y="1428093"/>
            <a:ext cx="49226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Framework Laravel</a:t>
            </a:r>
            <a:endParaRPr lang="vi-VN" sz="3300" i="1">
              <a:latin typeface="Bahnschrift SemiLight Condensed" panose="020B0502040204020203" pitchFamily="34" charset="0"/>
            </a:endParaRPr>
          </a:p>
        </p:txBody>
      </p:sp>
      <p:pic>
        <p:nvPicPr>
          <p:cNvPr id="18" name="Picture 17" descr="PHP - Wikipedia">
            <a:hlinkClick r:id="rId2" action="ppaction://hlinksldjump"/>
            <a:extLst>
              <a:ext uri="{FF2B5EF4-FFF2-40B4-BE49-F238E27FC236}">
                <a16:creationId xmlns:a16="http://schemas.microsoft.com/office/drawing/2014/main" id="{369F70B3-44D1-4DEA-8D5E-DAC1BD0CD434}"/>
              </a:ext>
            </a:extLst>
          </p:cNvPr>
          <p:cNvPicPr/>
          <p:nvPr/>
        </p:nvPicPr>
        <p:blipFill rotWithShape="1">
          <a:blip r:embed="rId3" cstate="print">
            <a:extLst>
              <a:ext uri="{28A0092B-C50C-407E-A947-70E740481C1C}">
                <a14:useLocalDpi xmlns:a14="http://schemas.microsoft.com/office/drawing/2010/main" val="0"/>
              </a:ext>
            </a:extLst>
          </a:blip>
          <a:srcRect l="-15340" t="-13069" r="-15058" b="-14772"/>
          <a:stretch/>
        </p:blipFill>
        <p:spPr bwMode="auto">
          <a:xfrm>
            <a:off x="9535017" y="4903511"/>
            <a:ext cx="1499860" cy="794044"/>
          </a:xfrm>
          <a:prstGeom prst="rect">
            <a:avLst/>
          </a:prstGeom>
          <a:noFill/>
          <a:ln>
            <a:noFill/>
          </a:ln>
          <a:effectLst>
            <a:outerShdw blurRad="50800" dist="38100" dir="8100000" algn="tr" rotWithShape="0">
              <a:prstClr val="black">
                <a:alpha val="40000"/>
              </a:prstClr>
            </a:outerShdw>
          </a:effectLst>
          <a:extLst>
            <a:ext uri="{53640926-AAD7-44D8-BBD7-CCE9431645EC}">
              <a14:shadowObscured xmlns:a14="http://schemas.microsoft.com/office/drawing/2010/main"/>
            </a:ext>
          </a:extLst>
        </p:spPr>
      </p:pic>
      <p:grpSp>
        <p:nvGrpSpPr>
          <p:cNvPr id="19" name="Group 18">
            <a:extLst>
              <a:ext uri="{FF2B5EF4-FFF2-40B4-BE49-F238E27FC236}">
                <a16:creationId xmlns:a16="http://schemas.microsoft.com/office/drawing/2014/main" id="{6989A39A-AF36-44AD-9BE5-4A0EAAECEE16}"/>
              </a:ext>
            </a:extLst>
          </p:cNvPr>
          <p:cNvGrpSpPr/>
          <p:nvPr/>
        </p:nvGrpSpPr>
        <p:grpSpPr>
          <a:xfrm>
            <a:off x="841239" y="2586070"/>
            <a:ext cx="2014456" cy="759495"/>
            <a:chOff x="1280982" y="2583444"/>
            <a:chExt cx="2014456" cy="759495"/>
          </a:xfrm>
        </p:grpSpPr>
        <p:sp>
          <p:nvSpPr>
            <p:cNvPr id="20" name="Rectangle: Rounded Corners 19">
              <a:extLst>
                <a:ext uri="{FF2B5EF4-FFF2-40B4-BE49-F238E27FC236}">
                  <a16:creationId xmlns:a16="http://schemas.microsoft.com/office/drawing/2014/main" id="{D2AC15CC-AB84-47DA-8E57-106AC71A988F}"/>
                </a:ext>
              </a:extLst>
            </p:cNvPr>
            <p:cNvSpPr/>
            <p:nvPr/>
          </p:nvSpPr>
          <p:spPr>
            <a:xfrm>
              <a:off x="1338131" y="2644080"/>
              <a:ext cx="1957307"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Rounded Corners 20">
              <a:extLst>
                <a:ext uri="{FF2B5EF4-FFF2-40B4-BE49-F238E27FC236}">
                  <a16:creationId xmlns:a16="http://schemas.microsoft.com/office/drawing/2014/main" id="{7F2707DD-12D1-491B-B3A6-B71D591B8087}"/>
                </a:ext>
              </a:extLst>
            </p:cNvPr>
            <p:cNvSpPr/>
            <p:nvPr/>
          </p:nvSpPr>
          <p:spPr>
            <a:xfrm>
              <a:off x="1280982" y="2585188"/>
              <a:ext cx="1957307" cy="698859"/>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Title 1">
              <a:extLst>
                <a:ext uri="{FF2B5EF4-FFF2-40B4-BE49-F238E27FC236}">
                  <a16:creationId xmlns:a16="http://schemas.microsoft.com/office/drawing/2014/main" id="{2A1DB81A-CB3B-46D4-BD2C-2D92F65AEF7F}"/>
                </a:ext>
              </a:extLst>
            </p:cNvPr>
            <p:cNvSpPr txBox="1">
              <a:spLocks/>
            </p:cNvSpPr>
            <p:nvPr/>
          </p:nvSpPr>
          <p:spPr>
            <a:xfrm>
              <a:off x="1469292" y="2583444"/>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Khái niệm</a:t>
              </a:r>
              <a:endParaRPr lang="vi-VN" sz="3300" i="1">
                <a:latin typeface="Bahnschrift SemiLight Condensed" panose="020B0502040204020203" pitchFamily="34" charset="0"/>
              </a:endParaRPr>
            </a:p>
          </p:txBody>
        </p:sp>
      </p:grpSp>
    </p:spTree>
    <p:extLst>
      <p:ext uri="{BB962C8B-B14F-4D97-AF65-F5344CB8AC3E}">
        <p14:creationId xmlns:p14="http://schemas.microsoft.com/office/powerpoint/2010/main" val="2711409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decel="10000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par>
                                <p:cTn id="19" presetID="53" presetClass="entr" presetSubtype="16" fill="hold" nodeType="withEffect">
                                  <p:stCondLst>
                                    <p:cond delay="50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5" name="Group 4">
            <a:extLst>
              <a:ext uri="{FF2B5EF4-FFF2-40B4-BE49-F238E27FC236}">
                <a16:creationId xmlns:a16="http://schemas.microsoft.com/office/drawing/2014/main" id="{9A77F38B-02C1-4FA8-B4AA-B938C2481B3A}"/>
              </a:ext>
            </a:extLst>
          </p:cNvPr>
          <p:cNvGrpSpPr/>
          <p:nvPr/>
        </p:nvGrpSpPr>
        <p:grpSpPr>
          <a:xfrm>
            <a:off x="1212045" y="2799452"/>
            <a:ext cx="6282295" cy="3616265"/>
            <a:chOff x="1476048" y="3063693"/>
            <a:chExt cx="6158404" cy="3616265"/>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1533197" y="3122585"/>
              <a:ext cx="6101255" cy="3557373"/>
            </a:xfrm>
            <a:prstGeom prst="roundRect">
              <a:avLst>
                <a:gd name="adj" fmla="val 7611"/>
              </a:avLst>
            </a:prstGeom>
            <a:solidFill>
              <a:srgbClr val="F10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1476048" y="3063693"/>
              <a:ext cx="6101255" cy="3557373"/>
            </a:xfrm>
            <a:prstGeom prst="roundRect">
              <a:avLst>
                <a:gd name="adj" fmla="val 8335"/>
              </a:avLst>
            </a:prstGeom>
            <a:solidFill>
              <a:srgbClr val="152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1359911" y="2797709"/>
            <a:ext cx="5869563" cy="3320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Framework đ</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ợc xây dựng trên mô hình MVC.</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Nhiều th</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 viện và nhiều ph</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ơng thức đ</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ợc xây dựng sẵn.</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Laravel thừa h</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ởng nhiều </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u điểm và thế mạnh từ những Framework khác. Ví dụ điển hình là Laravel sở hữu hệ thống định tuyến (routes) rất tốt kế thừa từ PHP Framework Symphony.</a:t>
            </a:r>
          </a:p>
        </p:txBody>
      </p:sp>
      <p:sp>
        <p:nvSpPr>
          <p:cNvPr id="41" name="Rectangle: Rounded Corners 40">
            <a:extLst>
              <a:ext uri="{FF2B5EF4-FFF2-40B4-BE49-F238E27FC236}">
                <a16:creationId xmlns:a16="http://schemas.microsoft.com/office/drawing/2014/main" id="{A72D278F-EA5F-4174-BDF7-B7D693CD7247}"/>
              </a:ext>
            </a:extLst>
          </p:cNvPr>
          <p:cNvSpPr/>
          <p:nvPr/>
        </p:nvSpPr>
        <p:spPr>
          <a:xfrm>
            <a:off x="899619" y="1350548"/>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403D4154-1675-4780-9A35-B47DCFBF5A48}"/>
              </a:ext>
            </a:extLst>
          </p:cNvPr>
          <p:cNvSpPr/>
          <p:nvPr/>
        </p:nvSpPr>
        <p:spPr>
          <a:xfrm>
            <a:off x="842470" y="1291656"/>
            <a:ext cx="5077151" cy="899868"/>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itle 1">
            <a:extLst>
              <a:ext uri="{FF2B5EF4-FFF2-40B4-BE49-F238E27FC236}">
                <a16:creationId xmlns:a16="http://schemas.microsoft.com/office/drawing/2014/main" id="{6AE0C536-C790-4A2A-BBA4-36C25EC35558}"/>
              </a:ext>
            </a:extLst>
          </p:cNvPr>
          <p:cNvSpPr txBox="1">
            <a:spLocks/>
          </p:cNvSpPr>
          <p:nvPr/>
        </p:nvSpPr>
        <p:spPr>
          <a:xfrm>
            <a:off x="933917" y="1428093"/>
            <a:ext cx="49226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Framework Laravel</a:t>
            </a:r>
            <a:endParaRPr lang="vi-VN" sz="3300" i="1">
              <a:latin typeface="Bahnschrift SemiLight Condensed" panose="020B0502040204020203" pitchFamily="34" charset="0"/>
            </a:endParaRPr>
          </a:p>
        </p:txBody>
      </p:sp>
      <p:pic>
        <p:nvPicPr>
          <p:cNvPr id="3" name="Picture 2">
            <a:extLst>
              <a:ext uri="{FF2B5EF4-FFF2-40B4-BE49-F238E27FC236}">
                <a16:creationId xmlns:a16="http://schemas.microsoft.com/office/drawing/2014/main" id="{D2666543-77A4-48A6-A11D-FC58C4EE0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540" y="2673884"/>
            <a:ext cx="3092072" cy="277655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385857" lon="1056833" rev="20580954"/>
            </a:camera>
            <a:lightRig rig="threePt" dir="t"/>
          </a:scene3d>
          <a:sp3d contourW="6350" prstMaterial="matte">
            <a:bevelT w="101600" h="101600"/>
            <a:contourClr>
              <a:srgbClr val="969696"/>
            </a:contourClr>
          </a:sp3d>
        </p:spPr>
      </p:pic>
      <p:grpSp>
        <p:nvGrpSpPr>
          <p:cNvPr id="4" name="Group 3">
            <a:extLst>
              <a:ext uri="{FF2B5EF4-FFF2-40B4-BE49-F238E27FC236}">
                <a16:creationId xmlns:a16="http://schemas.microsoft.com/office/drawing/2014/main" id="{1261E298-F187-4589-B76A-B798C153C24A}"/>
              </a:ext>
            </a:extLst>
          </p:cNvPr>
          <p:cNvGrpSpPr/>
          <p:nvPr/>
        </p:nvGrpSpPr>
        <p:grpSpPr>
          <a:xfrm>
            <a:off x="841239" y="2363635"/>
            <a:ext cx="2014456" cy="642106"/>
            <a:chOff x="1280982" y="2585188"/>
            <a:chExt cx="2014456" cy="757751"/>
          </a:xfrm>
        </p:grpSpPr>
        <p:sp>
          <p:nvSpPr>
            <p:cNvPr id="16" name="Rectangle: Rounded Corners 15">
              <a:extLst>
                <a:ext uri="{FF2B5EF4-FFF2-40B4-BE49-F238E27FC236}">
                  <a16:creationId xmlns:a16="http://schemas.microsoft.com/office/drawing/2014/main" id="{2E7698A2-3FB2-4788-A373-6CCA48DB8560}"/>
                </a:ext>
              </a:extLst>
            </p:cNvPr>
            <p:cNvSpPr/>
            <p:nvPr/>
          </p:nvSpPr>
          <p:spPr>
            <a:xfrm>
              <a:off x="1338131" y="2644080"/>
              <a:ext cx="1957307"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7" name="Rectangle: Rounded Corners 16">
              <a:extLst>
                <a:ext uri="{FF2B5EF4-FFF2-40B4-BE49-F238E27FC236}">
                  <a16:creationId xmlns:a16="http://schemas.microsoft.com/office/drawing/2014/main" id="{14B0CB91-5294-4898-91C1-BDD591C328BD}"/>
                </a:ext>
              </a:extLst>
            </p:cNvPr>
            <p:cNvSpPr/>
            <p:nvPr/>
          </p:nvSpPr>
          <p:spPr>
            <a:xfrm>
              <a:off x="1280982" y="2585188"/>
              <a:ext cx="1957307" cy="698859"/>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9" name="Title 1">
              <a:extLst>
                <a:ext uri="{FF2B5EF4-FFF2-40B4-BE49-F238E27FC236}">
                  <a16:creationId xmlns:a16="http://schemas.microsoft.com/office/drawing/2014/main" id="{BB1466E6-000E-45DB-823C-EF2FC6A0C1E5}"/>
                </a:ext>
              </a:extLst>
            </p:cNvPr>
            <p:cNvSpPr txBox="1">
              <a:spLocks/>
            </p:cNvSpPr>
            <p:nvPr/>
          </p:nvSpPr>
          <p:spPr>
            <a:xfrm>
              <a:off x="1469292" y="2662176"/>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Đặc điểm</a:t>
              </a:r>
              <a:endParaRPr lang="vi-VN" sz="3300" i="1">
                <a:latin typeface="Bahnschrift SemiLight Condensed" panose="020B0502040204020203" pitchFamily="34" charset="0"/>
              </a:endParaRPr>
            </a:p>
          </p:txBody>
        </p:sp>
      </p:grpSp>
    </p:spTree>
    <p:extLst>
      <p:ext uri="{BB962C8B-B14F-4D97-AF65-F5344CB8AC3E}">
        <p14:creationId xmlns:p14="http://schemas.microsoft.com/office/powerpoint/2010/main" val="33197248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0-#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5" name="Group 4">
            <a:extLst>
              <a:ext uri="{FF2B5EF4-FFF2-40B4-BE49-F238E27FC236}">
                <a16:creationId xmlns:a16="http://schemas.microsoft.com/office/drawing/2014/main" id="{9A77F38B-02C1-4FA8-B4AA-B938C2481B3A}"/>
              </a:ext>
            </a:extLst>
          </p:cNvPr>
          <p:cNvGrpSpPr/>
          <p:nvPr/>
        </p:nvGrpSpPr>
        <p:grpSpPr>
          <a:xfrm>
            <a:off x="1128159" y="3112509"/>
            <a:ext cx="10378042" cy="2317395"/>
            <a:chOff x="1476048" y="3063693"/>
            <a:chExt cx="6130272" cy="3616265"/>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1505065" y="3122584"/>
              <a:ext cx="6101255" cy="3557374"/>
            </a:xfrm>
            <a:prstGeom prst="roundRect">
              <a:avLst>
                <a:gd name="adj" fmla="val 7611"/>
              </a:avLst>
            </a:prstGeom>
            <a:solidFill>
              <a:srgbClr val="F10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1476048" y="3063693"/>
              <a:ext cx="6101255" cy="3557374"/>
            </a:xfrm>
            <a:prstGeom prst="roundRect">
              <a:avLst>
                <a:gd name="adj" fmla="val 8335"/>
              </a:avLst>
            </a:prstGeom>
            <a:solidFill>
              <a:srgbClr val="152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1242881" y="3112034"/>
            <a:ext cx="9797349" cy="13456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Đ</a:t>
            </a:r>
            <a:r>
              <a:rPr lang="vi-VN" sz="2400">
                <a:solidFill>
                  <a:schemeClr val="bg1"/>
                </a:solidFill>
                <a:latin typeface="Bahnschrift SemiLight Condensed" panose="020B0502040204020203" pitchFamily="34" charset="0"/>
              </a:rPr>
              <a:t>ơ</a:t>
            </a:r>
            <a:r>
              <a:rPr lang="en-US" sz="2400">
                <a:solidFill>
                  <a:schemeClr val="bg1"/>
                </a:solidFill>
                <a:latin typeface="Bahnschrift SemiLight Condensed" panose="020B0502040204020203" pitchFamily="34" charset="0"/>
              </a:rPr>
              <a:t>n giản, dễ tiếp cận và dễ dàng xây dựng dự án nhanh chóng.</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Sở hữu hệ thống định tuyến (route) hữu ích và tiện lợi.</a:t>
            </a:r>
          </a:p>
        </p:txBody>
      </p:sp>
      <p:sp>
        <p:nvSpPr>
          <p:cNvPr id="41" name="Rectangle: Rounded Corners 40">
            <a:extLst>
              <a:ext uri="{FF2B5EF4-FFF2-40B4-BE49-F238E27FC236}">
                <a16:creationId xmlns:a16="http://schemas.microsoft.com/office/drawing/2014/main" id="{A72D278F-EA5F-4174-BDF7-B7D693CD7247}"/>
              </a:ext>
            </a:extLst>
          </p:cNvPr>
          <p:cNvSpPr/>
          <p:nvPr/>
        </p:nvSpPr>
        <p:spPr>
          <a:xfrm>
            <a:off x="899619" y="1350548"/>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403D4154-1675-4780-9A35-B47DCFBF5A48}"/>
              </a:ext>
            </a:extLst>
          </p:cNvPr>
          <p:cNvSpPr/>
          <p:nvPr/>
        </p:nvSpPr>
        <p:spPr>
          <a:xfrm>
            <a:off x="842470" y="1291656"/>
            <a:ext cx="5077151" cy="899868"/>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itle 1">
            <a:extLst>
              <a:ext uri="{FF2B5EF4-FFF2-40B4-BE49-F238E27FC236}">
                <a16:creationId xmlns:a16="http://schemas.microsoft.com/office/drawing/2014/main" id="{6AE0C536-C790-4A2A-BBA4-36C25EC35558}"/>
              </a:ext>
            </a:extLst>
          </p:cNvPr>
          <p:cNvSpPr txBox="1">
            <a:spLocks/>
          </p:cNvSpPr>
          <p:nvPr/>
        </p:nvSpPr>
        <p:spPr>
          <a:xfrm>
            <a:off x="933917" y="1428093"/>
            <a:ext cx="49226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Framework Laravel</a:t>
            </a:r>
            <a:endParaRPr lang="vi-VN" sz="3300" i="1">
              <a:latin typeface="Bahnschrift SemiLight Condensed" panose="020B0502040204020203" pitchFamily="34" charset="0"/>
            </a:endParaRPr>
          </a:p>
        </p:txBody>
      </p:sp>
      <p:grpSp>
        <p:nvGrpSpPr>
          <p:cNvPr id="4" name="Group 3">
            <a:extLst>
              <a:ext uri="{FF2B5EF4-FFF2-40B4-BE49-F238E27FC236}">
                <a16:creationId xmlns:a16="http://schemas.microsoft.com/office/drawing/2014/main" id="{1261E298-F187-4589-B76A-B798C153C24A}"/>
              </a:ext>
            </a:extLst>
          </p:cNvPr>
          <p:cNvGrpSpPr/>
          <p:nvPr/>
        </p:nvGrpSpPr>
        <p:grpSpPr>
          <a:xfrm>
            <a:off x="856564" y="2684660"/>
            <a:ext cx="3883159" cy="749970"/>
            <a:chOff x="1280982" y="2583444"/>
            <a:chExt cx="1985238" cy="749970"/>
          </a:xfrm>
        </p:grpSpPr>
        <p:sp>
          <p:nvSpPr>
            <p:cNvPr id="16" name="Rectangle: Rounded Corners 15">
              <a:extLst>
                <a:ext uri="{FF2B5EF4-FFF2-40B4-BE49-F238E27FC236}">
                  <a16:creationId xmlns:a16="http://schemas.microsoft.com/office/drawing/2014/main" id="{2E7698A2-3FB2-4788-A373-6CCA48DB8560}"/>
                </a:ext>
              </a:extLst>
            </p:cNvPr>
            <p:cNvSpPr/>
            <p:nvPr/>
          </p:nvSpPr>
          <p:spPr>
            <a:xfrm>
              <a:off x="1308913" y="2634555"/>
              <a:ext cx="1957307"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7" name="Rectangle: Rounded Corners 16">
              <a:extLst>
                <a:ext uri="{FF2B5EF4-FFF2-40B4-BE49-F238E27FC236}">
                  <a16:creationId xmlns:a16="http://schemas.microsoft.com/office/drawing/2014/main" id="{14B0CB91-5294-4898-91C1-BDD591C328BD}"/>
                </a:ext>
              </a:extLst>
            </p:cNvPr>
            <p:cNvSpPr/>
            <p:nvPr/>
          </p:nvSpPr>
          <p:spPr>
            <a:xfrm>
              <a:off x="1280982" y="2585188"/>
              <a:ext cx="1957307" cy="698859"/>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9" name="Title 1">
              <a:extLst>
                <a:ext uri="{FF2B5EF4-FFF2-40B4-BE49-F238E27FC236}">
                  <a16:creationId xmlns:a16="http://schemas.microsoft.com/office/drawing/2014/main" id="{BB1466E6-000E-45DB-823C-EF2FC6A0C1E5}"/>
                </a:ext>
              </a:extLst>
            </p:cNvPr>
            <p:cNvSpPr txBox="1">
              <a:spLocks/>
            </p:cNvSpPr>
            <p:nvPr/>
          </p:nvSpPr>
          <p:spPr>
            <a:xfrm>
              <a:off x="1392586" y="2583444"/>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Lý do chọn công nghệ</a:t>
              </a:r>
              <a:endParaRPr lang="vi-VN" sz="3300" i="1">
                <a:latin typeface="Bahnschrift SemiLight Condensed" panose="020B0502040204020203" pitchFamily="34" charset="0"/>
              </a:endParaRPr>
            </a:p>
          </p:txBody>
        </p:sp>
      </p:grpSp>
    </p:spTree>
    <p:extLst>
      <p:ext uri="{BB962C8B-B14F-4D97-AF65-F5344CB8AC3E}">
        <p14:creationId xmlns:p14="http://schemas.microsoft.com/office/powerpoint/2010/main" val="322054880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fade">
                                      <p:cBhvr>
                                        <p:cTn id="12" dur="500"/>
                                        <p:tgtEl>
                                          <p:spTgt spid="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1" end="1"/>
                                            </p:txEl>
                                          </p:spTgt>
                                        </p:tgtEl>
                                        <p:attrNameLst>
                                          <p:attrName>style.visibility</p:attrName>
                                        </p:attrNameLst>
                                      </p:cBhvr>
                                      <p:to>
                                        <p:strVal val="visible"/>
                                      </p:to>
                                    </p:set>
                                    <p:animEffect transition="in" filter="fade">
                                      <p:cBhvr>
                                        <p:cTn id="17" dur="50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sp>
        <p:nvSpPr>
          <p:cNvPr id="41" name="Rectangle: Rounded Corners 40">
            <a:extLst>
              <a:ext uri="{FF2B5EF4-FFF2-40B4-BE49-F238E27FC236}">
                <a16:creationId xmlns:a16="http://schemas.microsoft.com/office/drawing/2014/main" id="{A72D278F-EA5F-4174-BDF7-B7D693CD7247}"/>
              </a:ext>
            </a:extLst>
          </p:cNvPr>
          <p:cNvSpPr/>
          <p:nvPr/>
        </p:nvSpPr>
        <p:spPr>
          <a:xfrm>
            <a:off x="899619" y="1350548"/>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403D4154-1675-4780-9A35-B47DCFBF5A48}"/>
              </a:ext>
            </a:extLst>
          </p:cNvPr>
          <p:cNvSpPr/>
          <p:nvPr/>
        </p:nvSpPr>
        <p:spPr>
          <a:xfrm>
            <a:off x="842470" y="1291656"/>
            <a:ext cx="5077151" cy="899868"/>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itle 1">
            <a:extLst>
              <a:ext uri="{FF2B5EF4-FFF2-40B4-BE49-F238E27FC236}">
                <a16:creationId xmlns:a16="http://schemas.microsoft.com/office/drawing/2014/main" id="{6AE0C536-C790-4A2A-BBA4-36C25EC35558}"/>
              </a:ext>
            </a:extLst>
          </p:cNvPr>
          <p:cNvSpPr txBox="1">
            <a:spLocks/>
          </p:cNvSpPr>
          <p:nvPr/>
        </p:nvSpPr>
        <p:spPr>
          <a:xfrm>
            <a:off x="933917" y="1428093"/>
            <a:ext cx="49226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Framework Laravel</a:t>
            </a:r>
            <a:endParaRPr lang="vi-VN" sz="3300" i="1">
              <a:latin typeface="Bahnschrift SemiLight Condensed" panose="020B0502040204020203" pitchFamily="34" charset="0"/>
            </a:endParaRPr>
          </a:p>
        </p:txBody>
      </p:sp>
      <p:pic>
        <p:nvPicPr>
          <p:cNvPr id="20" name="Picture 19">
            <a:extLst>
              <a:ext uri="{FF2B5EF4-FFF2-40B4-BE49-F238E27FC236}">
                <a16:creationId xmlns:a16="http://schemas.microsoft.com/office/drawing/2014/main" id="{C285A30C-3144-4D54-9259-B0981D009308}"/>
              </a:ext>
            </a:extLst>
          </p:cNvPr>
          <p:cNvPicPr/>
          <p:nvPr/>
        </p:nvPicPr>
        <p:blipFill rotWithShape="1">
          <a:blip r:embed="rId2">
            <a:extLst>
              <a:ext uri="{28A0092B-C50C-407E-A947-70E740481C1C}">
                <a14:useLocalDpi xmlns:a14="http://schemas.microsoft.com/office/drawing/2010/main" val="0"/>
              </a:ext>
            </a:extLst>
          </a:blip>
          <a:srcRect b="-3694"/>
          <a:stretch/>
        </p:blipFill>
        <p:spPr bwMode="auto">
          <a:xfrm>
            <a:off x="2872193" y="2596972"/>
            <a:ext cx="7000064" cy="28515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
        <p:nvSpPr>
          <p:cNvPr id="22" name="Title 1">
            <a:extLst>
              <a:ext uri="{FF2B5EF4-FFF2-40B4-BE49-F238E27FC236}">
                <a16:creationId xmlns:a16="http://schemas.microsoft.com/office/drawing/2014/main" id="{A14F3FFF-150B-4E10-A01D-F04DFBBCBF3A}"/>
              </a:ext>
            </a:extLst>
          </p:cNvPr>
          <p:cNvSpPr txBox="1">
            <a:spLocks/>
          </p:cNvSpPr>
          <p:nvPr/>
        </p:nvSpPr>
        <p:spPr>
          <a:xfrm>
            <a:off x="3288961" y="5507452"/>
            <a:ext cx="6166528"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300">
                <a:latin typeface="Bahnschrift SemiLight Condensed" panose="020B0502040204020203" pitchFamily="34" charset="0"/>
              </a:rPr>
              <a:t>Cách tạo định tuyến (route) trong Laravel</a:t>
            </a:r>
            <a:endParaRPr lang="vi-VN" sz="3300">
              <a:latin typeface="Bahnschrift SemiLight Condensed" panose="020B0502040204020203" pitchFamily="34" charset="0"/>
            </a:endParaRPr>
          </a:p>
        </p:txBody>
      </p:sp>
    </p:spTree>
    <p:extLst>
      <p:ext uri="{BB962C8B-B14F-4D97-AF65-F5344CB8AC3E}">
        <p14:creationId xmlns:p14="http://schemas.microsoft.com/office/powerpoint/2010/main" val="3796185408"/>
      </p:ext>
    </p:extLst>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5" name="Group 4">
            <a:extLst>
              <a:ext uri="{FF2B5EF4-FFF2-40B4-BE49-F238E27FC236}">
                <a16:creationId xmlns:a16="http://schemas.microsoft.com/office/drawing/2014/main" id="{9A77F38B-02C1-4FA8-B4AA-B938C2481B3A}"/>
              </a:ext>
            </a:extLst>
          </p:cNvPr>
          <p:cNvGrpSpPr/>
          <p:nvPr/>
        </p:nvGrpSpPr>
        <p:grpSpPr>
          <a:xfrm>
            <a:off x="1128159" y="3112509"/>
            <a:ext cx="10378042" cy="2317395"/>
            <a:chOff x="1476048" y="3063693"/>
            <a:chExt cx="6130272" cy="3616265"/>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1505065" y="3122584"/>
              <a:ext cx="6101255" cy="3557374"/>
            </a:xfrm>
            <a:prstGeom prst="roundRect">
              <a:avLst>
                <a:gd name="adj" fmla="val 7611"/>
              </a:avLst>
            </a:prstGeom>
            <a:solidFill>
              <a:srgbClr val="F10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1476048" y="3063693"/>
              <a:ext cx="6101255" cy="3557374"/>
            </a:xfrm>
            <a:prstGeom prst="roundRect">
              <a:avLst>
                <a:gd name="adj" fmla="val 8335"/>
              </a:avLst>
            </a:prstGeom>
            <a:solidFill>
              <a:srgbClr val="152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1242881" y="3035834"/>
            <a:ext cx="9797349" cy="18695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Đ</a:t>
            </a:r>
            <a:r>
              <a:rPr lang="vi-VN" sz="2400">
                <a:solidFill>
                  <a:schemeClr val="bg1"/>
                </a:solidFill>
                <a:latin typeface="Bahnschrift SemiLight Condensed" panose="020B0502040204020203" pitchFamily="34" charset="0"/>
              </a:rPr>
              <a:t>ơ</a:t>
            </a:r>
            <a:r>
              <a:rPr lang="en-US" sz="2400">
                <a:solidFill>
                  <a:schemeClr val="bg1"/>
                </a:solidFill>
                <a:latin typeface="Bahnschrift SemiLight Condensed" panose="020B0502040204020203" pitchFamily="34" charset="0"/>
              </a:rPr>
              <a:t>n giản, dễ tiếp cận và dễ dàng xây dựng dự án nhanh chóng.</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Sở hữu hệ thống định tuyến (route) hữu ích và tiện lợi.</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Hỗ trợ nhiều ph</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ơng thức xác thực đăng nhập cho ng</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ời dùng. (Sanctum và Passport).</a:t>
            </a:r>
          </a:p>
        </p:txBody>
      </p:sp>
      <p:sp>
        <p:nvSpPr>
          <p:cNvPr id="41" name="Rectangle: Rounded Corners 40">
            <a:extLst>
              <a:ext uri="{FF2B5EF4-FFF2-40B4-BE49-F238E27FC236}">
                <a16:creationId xmlns:a16="http://schemas.microsoft.com/office/drawing/2014/main" id="{A72D278F-EA5F-4174-BDF7-B7D693CD7247}"/>
              </a:ext>
            </a:extLst>
          </p:cNvPr>
          <p:cNvSpPr/>
          <p:nvPr/>
        </p:nvSpPr>
        <p:spPr>
          <a:xfrm>
            <a:off x="899619" y="1350548"/>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403D4154-1675-4780-9A35-B47DCFBF5A48}"/>
              </a:ext>
            </a:extLst>
          </p:cNvPr>
          <p:cNvSpPr/>
          <p:nvPr/>
        </p:nvSpPr>
        <p:spPr>
          <a:xfrm>
            <a:off x="842470" y="1291656"/>
            <a:ext cx="5077151" cy="899868"/>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itle 1">
            <a:extLst>
              <a:ext uri="{FF2B5EF4-FFF2-40B4-BE49-F238E27FC236}">
                <a16:creationId xmlns:a16="http://schemas.microsoft.com/office/drawing/2014/main" id="{6AE0C536-C790-4A2A-BBA4-36C25EC35558}"/>
              </a:ext>
            </a:extLst>
          </p:cNvPr>
          <p:cNvSpPr txBox="1">
            <a:spLocks/>
          </p:cNvSpPr>
          <p:nvPr/>
        </p:nvSpPr>
        <p:spPr>
          <a:xfrm>
            <a:off x="933917" y="1428093"/>
            <a:ext cx="49226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Framework Laravel</a:t>
            </a:r>
            <a:endParaRPr lang="vi-VN" sz="3300" i="1">
              <a:latin typeface="Bahnschrift SemiLight Condensed" panose="020B0502040204020203" pitchFamily="34" charset="0"/>
            </a:endParaRPr>
          </a:p>
        </p:txBody>
      </p:sp>
      <p:grpSp>
        <p:nvGrpSpPr>
          <p:cNvPr id="4" name="Group 3">
            <a:extLst>
              <a:ext uri="{FF2B5EF4-FFF2-40B4-BE49-F238E27FC236}">
                <a16:creationId xmlns:a16="http://schemas.microsoft.com/office/drawing/2014/main" id="{1261E298-F187-4589-B76A-B798C153C24A}"/>
              </a:ext>
            </a:extLst>
          </p:cNvPr>
          <p:cNvGrpSpPr/>
          <p:nvPr/>
        </p:nvGrpSpPr>
        <p:grpSpPr>
          <a:xfrm>
            <a:off x="856564" y="2684660"/>
            <a:ext cx="3883159" cy="749970"/>
            <a:chOff x="1280982" y="2583444"/>
            <a:chExt cx="1985238" cy="749970"/>
          </a:xfrm>
        </p:grpSpPr>
        <p:sp>
          <p:nvSpPr>
            <p:cNvPr id="16" name="Rectangle: Rounded Corners 15">
              <a:extLst>
                <a:ext uri="{FF2B5EF4-FFF2-40B4-BE49-F238E27FC236}">
                  <a16:creationId xmlns:a16="http://schemas.microsoft.com/office/drawing/2014/main" id="{2E7698A2-3FB2-4788-A373-6CCA48DB8560}"/>
                </a:ext>
              </a:extLst>
            </p:cNvPr>
            <p:cNvSpPr/>
            <p:nvPr/>
          </p:nvSpPr>
          <p:spPr>
            <a:xfrm>
              <a:off x="1308913" y="2634555"/>
              <a:ext cx="1957307"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7" name="Rectangle: Rounded Corners 16">
              <a:extLst>
                <a:ext uri="{FF2B5EF4-FFF2-40B4-BE49-F238E27FC236}">
                  <a16:creationId xmlns:a16="http://schemas.microsoft.com/office/drawing/2014/main" id="{14B0CB91-5294-4898-91C1-BDD591C328BD}"/>
                </a:ext>
              </a:extLst>
            </p:cNvPr>
            <p:cNvSpPr/>
            <p:nvPr/>
          </p:nvSpPr>
          <p:spPr>
            <a:xfrm>
              <a:off x="1280982" y="2585188"/>
              <a:ext cx="1957307" cy="698859"/>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9" name="Title 1">
              <a:extLst>
                <a:ext uri="{FF2B5EF4-FFF2-40B4-BE49-F238E27FC236}">
                  <a16:creationId xmlns:a16="http://schemas.microsoft.com/office/drawing/2014/main" id="{BB1466E6-000E-45DB-823C-EF2FC6A0C1E5}"/>
                </a:ext>
              </a:extLst>
            </p:cNvPr>
            <p:cNvSpPr txBox="1">
              <a:spLocks/>
            </p:cNvSpPr>
            <p:nvPr/>
          </p:nvSpPr>
          <p:spPr>
            <a:xfrm>
              <a:off x="1392586" y="2583444"/>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Lý do chọn công nghệ</a:t>
              </a:r>
              <a:endParaRPr lang="vi-VN" sz="3300" i="1">
                <a:latin typeface="Bahnschrift SemiLight Condensed" panose="020B0502040204020203" pitchFamily="34" charset="0"/>
              </a:endParaRPr>
            </a:p>
          </p:txBody>
        </p:sp>
      </p:grpSp>
    </p:spTree>
    <p:extLst>
      <p:ext uri="{BB962C8B-B14F-4D97-AF65-F5344CB8AC3E}">
        <p14:creationId xmlns:p14="http://schemas.microsoft.com/office/powerpoint/2010/main" val="323038236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2" end="2"/>
                                            </p:txEl>
                                          </p:spTgt>
                                        </p:tgtEl>
                                        <p:attrNameLst>
                                          <p:attrName>style.visibility</p:attrName>
                                        </p:attrNameLst>
                                      </p:cBhvr>
                                      <p:to>
                                        <p:strVal val="visible"/>
                                      </p:to>
                                    </p:set>
                                    <p:animEffect transition="in" filter="fade">
                                      <p:cBhvr>
                                        <p:cTn id="7"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3E95A9-934F-4E54-B0AB-8B9C2E0B1CFC}"/>
              </a:ext>
            </a:extLst>
          </p:cNvPr>
          <p:cNvSpPr/>
          <p:nvPr/>
        </p:nvSpPr>
        <p:spPr>
          <a:xfrm>
            <a:off x="6096001" y="0"/>
            <a:ext cx="6096000" cy="6858000"/>
          </a:xfrm>
          <a:prstGeom prst="rect">
            <a:avLst/>
          </a:prstGeom>
          <a:pattFill prst="shingle">
            <a:fgClr>
              <a:srgbClr val="FF8B8B"/>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3FB3B64-C0BE-417F-B7FC-4B432B65E3D5}"/>
              </a:ext>
            </a:extLst>
          </p:cNvPr>
          <p:cNvSpPr/>
          <p:nvPr/>
        </p:nvSpPr>
        <p:spPr>
          <a:xfrm>
            <a:off x="1" y="0"/>
            <a:ext cx="6096000" cy="6858000"/>
          </a:xfrm>
          <a:prstGeom prst="rect">
            <a:avLst/>
          </a:prstGeom>
          <a:pattFill prst="solidDmnd">
            <a:fgClr>
              <a:schemeClr val="accent4">
                <a:lumMod val="60000"/>
                <a:lumOff val="40000"/>
              </a:schemeClr>
            </a:fgClr>
            <a:bgClr>
              <a:schemeClr val="accent4">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A4CD4D18-2515-42EF-94F0-2D2E8E6522EF}"/>
              </a:ext>
            </a:extLst>
          </p:cNvPr>
          <p:cNvGrpSpPr/>
          <p:nvPr/>
        </p:nvGrpSpPr>
        <p:grpSpPr>
          <a:xfrm>
            <a:off x="2533649" y="266699"/>
            <a:ext cx="7243765" cy="1445080"/>
            <a:chOff x="2533649" y="266699"/>
            <a:chExt cx="7243765" cy="1445080"/>
          </a:xfrm>
        </p:grpSpPr>
        <p:sp>
          <p:nvSpPr>
            <p:cNvPr id="20" name="Rectangle: Rounded Corners 19">
              <a:extLst>
                <a:ext uri="{FF2B5EF4-FFF2-40B4-BE49-F238E27FC236}">
                  <a16:creationId xmlns:a16="http://schemas.microsoft.com/office/drawing/2014/main" id="{F6B8E333-B145-4677-8D47-EBD9071AD8A5}"/>
                </a:ext>
              </a:extLst>
            </p:cNvPr>
            <p:cNvSpPr/>
            <p:nvPr/>
          </p:nvSpPr>
          <p:spPr>
            <a:xfrm>
              <a:off x="2614613" y="321328"/>
              <a:ext cx="7162801" cy="1390451"/>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6" name="Rectangle: Rounded Corners 15">
              <a:extLst>
                <a:ext uri="{FF2B5EF4-FFF2-40B4-BE49-F238E27FC236}">
                  <a16:creationId xmlns:a16="http://schemas.microsoft.com/office/drawing/2014/main" id="{52807C2F-13B5-4F87-B1E2-06DC2C4AE16A}"/>
                </a:ext>
              </a:extLst>
            </p:cNvPr>
            <p:cNvSpPr/>
            <p:nvPr/>
          </p:nvSpPr>
          <p:spPr>
            <a:xfrm>
              <a:off x="2533649" y="266699"/>
              <a:ext cx="7162801" cy="1390451"/>
            </a:xfrm>
            <a:prstGeom prst="roundRect">
              <a:avLst>
                <a:gd name="adj" fmla="val 1195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 name="Title 1">
            <a:extLst>
              <a:ext uri="{FF2B5EF4-FFF2-40B4-BE49-F238E27FC236}">
                <a16:creationId xmlns:a16="http://schemas.microsoft.com/office/drawing/2014/main" id="{54D088A2-D653-479D-92F8-34741EC11A60}"/>
              </a:ext>
            </a:extLst>
          </p:cNvPr>
          <p:cNvSpPr>
            <a:spLocks noGrp="1"/>
          </p:cNvSpPr>
          <p:nvPr>
            <p:ph type="ctrTitle"/>
          </p:nvPr>
        </p:nvSpPr>
        <p:spPr>
          <a:xfrm>
            <a:off x="1738132" y="161883"/>
            <a:ext cx="8715735" cy="1405147"/>
          </a:xfrm>
        </p:spPr>
        <p:txBody>
          <a:bodyPr>
            <a:noAutofit/>
          </a:bodyPr>
          <a:lstStyle/>
          <a:p>
            <a:r>
              <a:rPr lang="en-US" sz="8000">
                <a:effectLst>
                  <a:outerShdw blurRad="38100" dist="38100" dir="2700000" algn="tl">
                    <a:srgbClr val="000000">
                      <a:alpha val="43137"/>
                    </a:srgbClr>
                  </a:outerShdw>
                </a:effectLst>
                <a:latin typeface="Barlow Condensed SemiBold" panose="00000706000000000000" pitchFamily="2" charset="0"/>
              </a:rPr>
              <a:t>THÀNH VIÊN NHÓM</a:t>
            </a:r>
            <a:endParaRPr lang="en-GB" sz="8000">
              <a:effectLst>
                <a:outerShdw blurRad="38100" dist="38100" dir="2700000" algn="tl">
                  <a:srgbClr val="000000">
                    <a:alpha val="43137"/>
                  </a:srgbClr>
                </a:outerShdw>
              </a:effectLst>
              <a:latin typeface="Barlow Condensed SemiBold" panose="00000706000000000000" pitchFamily="2" charset="0"/>
            </a:endParaRPr>
          </a:p>
        </p:txBody>
      </p:sp>
      <p:sp>
        <p:nvSpPr>
          <p:cNvPr id="3" name="Subtitle 2">
            <a:extLst>
              <a:ext uri="{FF2B5EF4-FFF2-40B4-BE49-F238E27FC236}">
                <a16:creationId xmlns:a16="http://schemas.microsoft.com/office/drawing/2014/main" id="{E892FD03-C3DB-40DA-A6F7-2123AB3B8AE7}"/>
              </a:ext>
            </a:extLst>
          </p:cNvPr>
          <p:cNvSpPr>
            <a:spLocks noGrp="1"/>
          </p:cNvSpPr>
          <p:nvPr>
            <p:ph type="subTitle" idx="1"/>
          </p:nvPr>
        </p:nvSpPr>
        <p:spPr>
          <a:xfrm>
            <a:off x="1225668" y="2502256"/>
            <a:ext cx="3935982" cy="488661"/>
          </a:xfrm>
        </p:spPr>
        <p:txBody>
          <a:bodyPr>
            <a:normAutofit/>
          </a:bodyPr>
          <a:lstStyle/>
          <a:p>
            <a:r>
              <a:rPr lang="en-GB">
                <a:latin typeface="Bahnschrift SemiLight" panose="020B0502040204020203" pitchFamily="34" charset="0"/>
              </a:rPr>
              <a:t>HTML, CSS, JavaScript</a:t>
            </a:r>
          </a:p>
        </p:txBody>
      </p:sp>
      <p:sp>
        <p:nvSpPr>
          <p:cNvPr id="4" name="Title 1">
            <a:extLst>
              <a:ext uri="{FF2B5EF4-FFF2-40B4-BE49-F238E27FC236}">
                <a16:creationId xmlns:a16="http://schemas.microsoft.com/office/drawing/2014/main" id="{955FD137-01D2-49BE-86EE-62436C5FC4FD}"/>
              </a:ext>
            </a:extLst>
          </p:cNvPr>
          <p:cNvSpPr txBox="1">
            <a:spLocks/>
          </p:cNvSpPr>
          <p:nvPr/>
        </p:nvSpPr>
        <p:spPr>
          <a:xfrm>
            <a:off x="950342" y="1657152"/>
            <a:ext cx="4486635" cy="8451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arlow Condensed SemiBold" panose="00000706000000000000" pitchFamily="2" charset="0"/>
              </a:rPr>
              <a:t>FRONT-END</a:t>
            </a:r>
            <a:endParaRPr lang="en-GB" sz="4000">
              <a:latin typeface="Barlow Condensed SemiBold" panose="00000706000000000000" pitchFamily="2" charset="0"/>
            </a:endParaRPr>
          </a:p>
        </p:txBody>
      </p:sp>
      <p:sp>
        <p:nvSpPr>
          <p:cNvPr id="8" name="Title 1">
            <a:extLst>
              <a:ext uri="{FF2B5EF4-FFF2-40B4-BE49-F238E27FC236}">
                <a16:creationId xmlns:a16="http://schemas.microsoft.com/office/drawing/2014/main" id="{11BC22B9-BB29-4DEF-9799-26202A7D18C6}"/>
              </a:ext>
            </a:extLst>
          </p:cNvPr>
          <p:cNvSpPr txBox="1">
            <a:spLocks/>
          </p:cNvSpPr>
          <p:nvPr/>
        </p:nvSpPr>
        <p:spPr>
          <a:xfrm>
            <a:off x="6775063" y="1657151"/>
            <a:ext cx="4486635" cy="8451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arlow Condensed SemiBold" panose="00000706000000000000" pitchFamily="2" charset="0"/>
              </a:rPr>
              <a:t>BACK-END</a:t>
            </a:r>
            <a:endParaRPr lang="en-GB" sz="4000">
              <a:latin typeface="Barlow Condensed SemiBold" panose="00000706000000000000" pitchFamily="2" charset="0"/>
            </a:endParaRPr>
          </a:p>
        </p:txBody>
      </p:sp>
      <p:sp>
        <p:nvSpPr>
          <p:cNvPr id="9" name="Subtitle 2">
            <a:extLst>
              <a:ext uri="{FF2B5EF4-FFF2-40B4-BE49-F238E27FC236}">
                <a16:creationId xmlns:a16="http://schemas.microsoft.com/office/drawing/2014/main" id="{216FCC0E-3C55-4705-B46F-723B8FBDA619}"/>
              </a:ext>
            </a:extLst>
          </p:cNvPr>
          <p:cNvSpPr txBox="1">
            <a:spLocks/>
          </p:cNvSpPr>
          <p:nvPr/>
        </p:nvSpPr>
        <p:spPr>
          <a:xfrm>
            <a:off x="7050391" y="2502255"/>
            <a:ext cx="3935982" cy="488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latin typeface="Bahnschrift SemiLight" panose="020B0502040204020203" pitchFamily="34" charset="0"/>
              </a:rPr>
              <a:t>Framework Laravel</a:t>
            </a:r>
          </a:p>
        </p:txBody>
      </p:sp>
      <p:sp>
        <p:nvSpPr>
          <p:cNvPr id="10" name="Subtitle 2">
            <a:extLst>
              <a:ext uri="{FF2B5EF4-FFF2-40B4-BE49-F238E27FC236}">
                <a16:creationId xmlns:a16="http://schemas.microsoft.com/office/drawing/2014/main" id="{76F9A82C-1BEA-43C6-86EC-6E7C85DCC410}"/>
              </a:ext>
            </a:extLst>
          </p:cNvPr>
          <p:cNvSpPr txBox="1">
            <a:spLocks/>
          </p:cNvSpPr>
          <p:nvPr/>
        </p:nvSpPr>
        <p:spPr>
          <a:xfrm>
            <a:off x="1738132" y="5483912"/>
            <a:ext cx="3678807" cy="983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atin typeface="Bahnschrift SemiBold SemiConden" panose="020B0502040204020203" pitchFamily="34" charset="0"/>
              </a:rPr>
              <a:t>M</a:t>
            </a:r>
            <a:r>
              <a:rPr lang="en-GB">
                <a:latin typeface="Bahnschrift SemiBold SemiConden" panose="020B0502040204020203" pitchFamily="34" charset="0"/>
              </a:rPr>
              <a:t>SSV: 1951120115</a:t>
            </a:r>
          </a:p>
          <a:p>
            <a:pPr algn="l"/>
            <a:r>
              <a:rPr lang="en-US">
                <a:latin typeface="Bahnschrift SemiBold SemiConden" panose="020B0502040204020203" pitchFamily="34" charset="0"/>
              </a:rPr>
              <a:t>TÊN: NGUYỄN TRỌNG NHÂN</a:t>
            </a:r>
            <a:endParaRPr lang="en-GB">
              <a:latin typeface="Bahnschrift SemiBold SemiConden" panose="020B0502040204020203" pitchFamily="34" charset="0"/>
            </a:endParaRPr>
          </a:p>
        </p:txBody>
      </p:sp>
      <p:sp>
        <p:nvSpPr>
          <p:cNvPr id="11" name="Subtitle 2">
            <a:extLst>
              <a:ext uri="{FF2B5EF4-FFF2-40B4-BE49-F238E27FC236}">
                <a16:creationId xmlns:a16="http://schemas.microsoft.com/office/drawing/2014/main" id="{0C865870-4F63-4DFE-BF08-2BF10A86431F}"/>
              </a:ext>
            </a:extLst>
          </p:cNvPr>
          <p:cNvSpPr txBox="1">
            <a:spLocks/>
          </p:cNvSpPr>
          <p:nvPr/>
        </p:nvSpPr>
        <p:spPr>
          <a:xfrm>
            <a:off x="7756490" y="5483912"/>
            <a:ext cx="2631957" cy="983563"/>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atin typeface="Bahnschrift SemiBold SemiConden" panose="020B0502040204020203" pitchFamily="34" charset="0"/>
              </a:rPr>
              <a:t>M</a:t>
            </a:r>
            <a:r>
              <a:rPr lang="en-GB">
                <a:latin typeface="Bahnschrift SemiBold SemiConden" panose="020B0502040204020203" pitchFamily="34" charset="0"/>
              </a:rPr>
              <a:t>SSV: 1951120119</a:t>
            </a:r>
          </a:p>
          <a:p>
            <a:pPr algn="l"/>
            <a:r>
              <a:rPr lang="en-US">
                <a:latin typeface="Bahnschrift SemiBold SemiConden" panose="020B0502040204020203" pitchFamily="34" charset="0"/>
              </a:rPr>
              <a:t>TÊN: ĐỖ KIM PHONG</a:t>
            </a:r>
            <a:endParaRPr lang="en-GB">
              <a:latin typeface="Bahnschrift SemiBold SemiConden" panose="020B0502040204020203" pitchFamily="34" charset="0"/>
            </a:endParaRPr>
          </a:p>
        </p:txBody>
      </p:sp>
      <p:grpSp>
        <p:nvGrpSpPr>
          <p:cNvPr id="24" name="Group 23">
            <a:extLst>
              <a:ext uri="{FF2B5EF4-FFF2-40B4-BE49-F238E27FC236}">
                <a16:creationId xmlns:a16="http://schemas.microsoft.com/office/drawing/2014/main" id="{2CD28836-72A5-4FB9-B55C-359D34DA2B1F}"/>
              </a:ext>
            </a:extLst>
          </p:cNvPr>
          <p:cNvGrpSpPr/>
          <p:nvPr/>
        </p:nvGrpSpPr>
        <p:grpSpPr>
          <a:xfrm>
            <a:off x="1950046" y="3109259"/>
            <a:ext cx="2196279" cy="2162520"/>
            <a:chOff x="2147121" y="3118085"/>
            <a:chExt cx="2196279" cy="2162520"/>
          </a:xfrm>
        </p:grpSpPr>
        <p:sp>
          <p:nvSpPr>
            <p:cNvPr id="22" name="Oval 21">
              <a:extLst>
                <a:ext uri="{FF2B5EF4-FFF2-40B4-BE49-F238E27FC236}">
                  <a16:creationId xmlns:a16="http://schemas.microsoft.com/office/drawing/2014/main" id="{2522C516-B602-42B6-B8D0-F22B082AF7A8}"/>
                </a:ext>
              </a:extLst>
            </p:cNvPr>
            <p:cNvSpPr/>
            <p:nvPr/>
          </p:nvSpPr>
          <p:spPr>
            <a:xfrm>
              <a:off x="2180880" y="3118085"/>
              <a:ext cx="2162520" cy="2162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B88054BA-0E4D-4CF2-B595-4879C97A9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121" y="3120855"/>
              <a:ext cx="2093075" cy="2079993"/>
            </a:xfrm>
            <a:prstGeom prst="ellipse">
              <a:avLst/>
            </a:prstGeom>
            <a:ln w="63500" cap="rnd">
              <a:solidFill>
                <a:srgbClr val="FFC819"/>
              </a:solidFill>
            </a:ln>
            <a:effectLst/>
            <a:scene3d>
              <a:camera prst="orthographicFront"/>
              <a:lightRig rig="contrasting" dir="t">
                <a:rot lat="0" lon="0" rev="3000000"/>
              </a:lightRig>
            </a:scene3d>
            <a:sp3d contourW="7620">
              <a:bevelT w="95250" h="31750"/>
              <a:contourClr>
                <a:srgbClr val="333333"/>
              </a:contourClr>
            </a:sp3d>
          </p:spPr>
        </p:pic>
      </p:grpSp>
      <p:grpSp>
        <p:nvGrpSpPr>
          <p:cNvPr id="25" name="Group 24">
            <a:extLst>
              <a:ext uri="{FF2B5EF4-FFF2-40B4-BE49-F238E27FC236}">
                <a16:creationId xmlns:a16="http://schemas.microsoft.com/office/drawing/2014/main" id="{1CC05546-4202-4221-9434-63F172146017}"/>
              </a:ext>
            </a:extLst>
          </p:cNvPr>
          <p:cNvGrpSpPr/>
          <p:nvPr/>
        </p:nvGrpSpPr>
        <p:grpSpPr>
          <a:xfrm>
            <a:off x="7973216" y="3109259"/>
            <a:ext cx="2171345" cy="2171345"/>
            <a:chOff x="7799074" y="3109259"/>
            <a:chExt cx="2171345" cy="2171345"/>
          </a:xfrm>
        </p:grpSpPr>
        <p:sp>
          <p:nvSpPr>
            <p:cNvPr id="23" name="Oval 22">
              <a:extLst>
                <a:ext uri="{FF2B5EF4-FFF2-40B4-BE49-F238E27FC236}">
                  <a16:creationId xmlns:a16="http://schemas.microsoft.com/office/drawing/2014/main" id="{6611DFCD-0752-4D7E-86D3-AC2DCD4BA4B0}"/>
                </a:ext>
              </a:extLst>
            </p:cNvPr>
            <p:cNvSpPr/>
            <p:nvPr/>
          </p:nvSpPr>
          <p:spPr>
            <a:xfrm>
              <a:off x="7799074" y="3109259"/>
              <a:ext cx="2171345" cy="21713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81584408-1B3B-472E-BC79-4B4B19C81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2548" y="3120854"/>
              <a:ext cx="2083384" cy="2079993"/>
            </a:xfrm>
            <a:prstGeom prst="ellipse">
              <a:avLst/>
            </a:prstGeom>
            <a:noFill/>
            <a:ln w="63500" cap="rnd">
              <a:solidFill>
                <a:srgbClr val="FF3300"/>
              </a:solidFill>
            </a:ln>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71119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decel="10000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decel="10000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decel="10000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1+#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1+#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2" decel="10000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1+#ppt_w/2"/>
                                          </p:val>
                                        </p:tav>
                                        <p:tav tm="100000">
                                          <p:val>
                                            <p:strVal val="#ppt_x"/>
                                          </p:val>
                                        </p:tav>
                                      </p:tavLst>
                                    </p:anim>
                                    <p:anim calcmode="lin" valueType="num">
                                      <p:cBhvr additive="base">
                                        <p:cTn id="52" dur="500" fill="hold"/>
                                        <p:tgtEl>
                                          <p:spTgt spid="25"/>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1+#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2" grpId="0"/>
      <p:bldP spid="3" grpId="0" build="p"/>
      <p:bldP spid="4" grpId="0"/>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5" name="Group 4">
            <a:extLst>
              <a:ext uri="{FF2B5EF4-FFF2-40B4-BE49-F238E27FC236}">
                <a16:creationId xmlns:a16="http://schemas.microsoft.com/office/drawing/2014/main" id="{9A77F38B-02C1-4FA8-B4AA-B938C2481B3A}"/>
              </a:ext>
            </a:extLst>
          </p:cNvPr>
          <p:cNvGrpSpPr/>
          <p:nvPr/>
        </p:nvGrpSpPr>
        <p:grpSpPr>
          <a:xfrm>
            <a:off x="3352799" y="2523456"/>
            <a:ext cx="8582025" cy="3953679"/>
            <a:chOff x="1476048" y="3063693"/>
            <a:chExt cx="6130272" cy="3616265"/>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1505065" y="3122584"/>
              <a:ext cx="6101255" cy="3557374"/>
            </a:xfrm>
            <a:prstGeom prst="roundRect">
              <a:avLst>
                <a:gd name="adj" fmla="val 7611"/>
              </a:avLst>
            </a:prstGeom>
            <a:solidFill>
              <a:srgbClr val="F10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1476048" y="3063693"/>
              <a:ext cx="6101255" cy="3557374"/>
            </a:xfrm>
            <a:prstGeom prst="roundRect">
              <a:avLst>
                <a:gd name="adj" fmla="val 8335"/>
              </a:avLst>
            </a:prstGeom>
            <a:solidFill>
              <a:srgbClr val="152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3648075" y="2581635"/>
            <a:ext cx="8039100" cy="366197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Thời gian phát triển dự án đ</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ợc rút ngắn đáng kể do sử dụng mô hình MVC.</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Sở l</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ợng lớn các component với độ t</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ơng thích cao, cùng với số lượng cộng đồng lớn sẵn sàng giúp đỡ.</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Laravel trang bị tính bảo mật giúp ngăn chặn nhiều lỗ hổng bảo mật. (Eloquent ORM, CSRF Token, …).</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Việc di chuyển c</a:t>
            </a:r>
            <a:r>
              <a:rPr lang="vi-VN" sz="2400">
                <a:solidFill>
                  <a:schemeClr val="bg1"/>
                </a:solidFill>
                <a:latin typeface="Bahnschrift SemiLight Condensed" panose="020B0502040204020203" pitchFamily="34" charset="0"/>
              </a:rPr>
              <a:t>ơ</a:t>
            </a:r>
            <a:r>
              <a:rPr lang="en-US" sz="2400">
                <a:solidFill>
                  <a:schemeClr val="bg1"/>
                </a:solidFill>
                <a:latin typeface="Bahnschrift SemiLight Condensed" panose="020B0502040204020203" pitchFamily="34" charset="0"/>
              </a:rPr>
              <a:t> sở dữ liệu cũng vô cùng đ</a:t>
            </a:r>
            <a:r>
              <a:rPr lang="vi-VN" sz="2400">
                <a:solidFill>
                  <a:schemeClr val="bg1"/>
                </a:solidFill>
                <a:latin typeface="Bahnschrift SemiLight Condensed" panose="020B0502040204020203" pitchFamily="34" charset="0"/>
              </a:rPr>
              <a:t>ơ</a:t>
            </a:r>
            <a:r>
              <a:rPr lang="en-US" sz="2400">
                <a:solidFill>
                  <a:schemeClr val="bg1"/>
                </a:solidFill>
                <a:latin typeface="Bahnschrift SemiLight Condensed" panose="020B0502040204020203" pitchFamily="34" charset="0"/>
              </a:rPr>
              <a:t>n giản do sử dụng Migration để tạo C</a:t>
            </a:r>
            <a:r>
              <a:rPr lang="vi-VN" sz="2400">
                <a:solidFill>
                  <a:schemeClr val="bg1"/>
                </a:solidFill>
                <a:latin typeface="Bahnschrift SemiLight Condensed" panose="020B0502040204020203" pitchFamily="34" charset="0"/>
              </a:rPr>
              <a:t>ơ</a:t>
            </a:r>
            <a:r>
              <a:rPr lang="en-US" sz="2400">
                <a:solidFill>
                  <a:schemeClr val="bg1"/>
                </a:solidFill>
                <a:latin typeface="Bahnschrift SemiLight Condensed" panose="020B0502040204020203" pitchFamily="34" charset="0"/>
              </a:rPr>
              <a:t> sở dữ liệu.</a:t>
            </a:r>
          </a:p>
        </p:txBody>
      </p:sp>
      <p:sp>
        <p:nvSpPr>
          <p:cNvPr id="41" name="Rectangle: Rounded Corners 40">
            <a:extLst>
              <a:ext uri="{FF2B5EF4-FFF2-40B4-BE49-F238E27FC236}">
                <a16:creationId xmlns:a16="http://schemas.microsoft.com/office/drawing/2014/main" id="{A72D278F-EA5F-4174-BDF7-B7D693CD7247}"/>
              </a:ext>
            </a:extLst>
          </p:cNvPr>
          <p:cNvSpPr/>
          <p:nvPr/>
        </p:nvSpPr>
        <p:spPr>
          <a:xfrm>
            <a:off x="899619" y="1350548"/>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403D4154-1675-4780-9A35-B47DCFBF5A48}"/>
              </a:ext>
            </a:extLst>
          </p:cNvPr>
          <p:cNvSpPr/>
          <p:nvPr/>
        </p:nvSpPr>
        <p:spPr>
          <a:xfrm>
            <a:off x="842470" y="1291656"/>
            <a:ext cx="5077151" cy="899868"/>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itle 1">
            <a:extLst>
              <a:ext uri="{FF2B5EF4-FFF2-40B4-BE49-F238E27FC236}">
                <a16:creationId xmlns:a16="http://schemas.microsoft.com/office/drawing/2014/main" id="{6AE0C536-C790-4A2A-BBA4-36C25EC35558}"/>
              </a:ext>
            </a:extLst>
          </p:cNvPr>
          <p:cNvSpPr txBox="1">
            <a:spLocks/>
          </p:cNvSpPr>
          <p:nvPr/>
        </p:nvSpPr>
        <p:spPr>
          <a:xfrm>
            <a:off x="933917" y="1428093"/>
            <a:ext cx="49226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Framework Laravel</a:t>
            </a:r>
            <a:endParaRPr lang="vi-VN" sz="3300" i="1">
              <a:latin typeface="Bahnschrift SemiLight Condensed" panose="020B0502040204020203" pitchFamily="34" charset="0"/>
            </a:endParaRPr>
          </a:p>
        </p:txBody>
      </p:sp>
      <p:grpSp>
        <p:nvGrpSpPr>
          <p:cNvPr id="18" name="Group 17">
            <a:extLst>
              <a:ext uri="{FF2B5EF4-FFF2-40B4-BE49-F238E27FC236}">
                <a16:creationId xmlns:a16="http://schemas.microsoft.com/office/drawing/2014/main" id="{F7A266FA-AB89-406E-8FDE-0FC31686B4AB}"/>
              </a:ext>
            </a:extLst>
          </p:cNvPr>
          <p:cNvGrpSpPr/>
          <p:nvPr/>
        </p:nvGrpSpPr>
        <p:grpSpPr>
          <a:xfrm>
            <a:off x="842470" y="3429000"/>
            <a:ext cx="2215055" cy="1416087"/>
            <a:chOff x="1280982" y="2535411"/>
            <a:chExt cx="1985238" cy="798003"/>
          </a:xfrm>
        </p:grpSpPr>
        <p:sp>
          <p:nvSpPr>
            <p:cNvPr id="20" name="Rectangle: Rounded Corners 19">
              <a:extLst>
                <a:ext uri="{FF2B5EF4-FFF2-40B4-BE49-F238E27FC236}">
                  <a16:creationId xmlns:a16="http://schemas.microsoft.com/office/drawing/2014/main" id="{B60A1B24-8A40-4405-A343-6A3930CB98AF}"/>
                </a:ext>
              </a:extLst>
            </p:cNvPr>
            <p:cNvSpPr/>
            <p:nvPr/>
          </p:nvSpPr>
          <p:spPr>
            <a:xfrm>
              <a:off x="1308913" y="2634555"/>
              <a:ext cx="1957307"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Rounded Corners 20">
              <a:extLst>
                <a:ext uri="{FF2B5EF4-FFF2-40B4-BE49-F238E27FC236}">
                  <a16:creationId xmlns:a16="http://schemas.microsoft.com/office/drawing/2014/main" id="{DF81630E-AB76-4A7A-AAF6-E47B06702D9B}"/>
                </a:ext>
              </a:extLst>
            </p:cNvPr>
            <p:cNvSpPr/>
            <p:nvPr/>
          </p:nvSpPr>
          <p:spPr>
            <a:xfrm>
              <a:off x="1280982" y="2585188"/>
              <a:ext cx="1957307" cy="698859"/>
            </a:xfrm>
            <a:prstGeom prst="roundRect">
              <a:avLst>
                <a:gd name="adj" fmla="val 833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Title 1">
              <a:extLst>
                <a:ext uri="{FF2B5EF4-FFF2-40B4-BE49-F238E27FC236}">
                  <a16:creationId xmlns:a16="http://schemas.microsoft.com/office/drawing/2014/main" id="{352D9AF3-A65C-4545-809A-6EAF6C8CAC43}"/>
                </a:ext>
              </a:extLst>
            </p:cNvPr>
            <p:cNvSpPr txBox="1">
              <a:spLocks/>
            </p:cNvSpPr>
            <p:nvPr/>
          </p:nvSpPr>
          <p:spPr>
            <a:xfrm>
              <a:off x="1412143" y="2535411"/>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4600" i="1">
                  <a:latin typeface="Bahnschrift SemiLight Condensed" panose="020B0502040204020203" pitchFamily="34" charset="0"/>
                </a:rPr>
                <a:t>ƯU ĐIỂM</a:t>
              </a:r>
              <a:endParaRPr lang="vi-VN" sz="4600" i="1">
                <a:latin typeface="Bahnschrift SemiLight Condensed" panose="020B0502040204020203" pitchFamily="34" charset="0"/>
              </a:endParaRPr>
            </a:p>
          </p:txBody>
        </p:sp>
      </p:grpSp>
    </p:spTree>
    <p:extLst>
      <p:ext uri="{BB962C8B-B14F-4D97-AF65-F5344CB8AC3E}">
        <p14:creationId xmlns:p14="http://schemas.microsoft.com/office/powerpoint/2010/main" val="24124637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nodeType="withEffect">
                                  <p:stCondLst>
                                    <p:cond delay="500"/>
                                  </p:stCondLst>
                                  <p:childTnLst>
                                    <p:set>
                                      <p:cBhvr>
                                        <p:cTn id="9" dur="1" fill="hold">
                                          <p:stCondLst>
                                            <p:cond delay="0"/>
                                          </p:stCondLst>
                                        </p:cTn>
                                        <p:tgtEl>
                                          <p:spTgt spid="37">
                                            <p:txEl>
                                              <p:pRg st="0" end="0"/>
                                            </p:txEl>
                                          </p:spTgt>
                                        </p:tgtEl>
                                        <p:attrNameLst>
                                          <p:attrName>style.visibility</p:attrName>
                                        </p:attrNameLst>
                                      </p:cBhvr>
                                      <p:to>
                                        <p:strVal val="visible"/>
                                      </p:to>
                                    </p:set>
                                    <p:animEffect transition="in" filter="fade">
                                      <p:cBhvr>
                                        <p:cTn id="10" dur="500"/>
                                        <p:tgtEl>
                                          <p:spTgt spid="3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xEl>
                                              <p:pRg st="1" end="1"/>
                                            </p:txEl>
                                          </p:spTgt>
                                        </p:tgtEl>
                                        <p:attrNameLst>
                                          <p:attrName>style.visibility</p:attrName>
                                        </p:attrNameLst>
                                      </p:cBhvr>
                                      <p:to>
                                        <p:strVal val="visible"/>
                                      </p:to>
                                    </p:set>
                                    <p:animEffect transition="in" filter="fade">
                                      <p:cBhvr>
                                        <p:cTn id="15" dur="500"/>
                                        <p:tgtEl>
                                          <p:spTgt spid="3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xEl>
                                              <p:pRg st="2" end="2"/>
                                            </p:txEl>
                                          </p:spTgt>
                                        </p:tgtEl>
                                        <p:attrNameLst>
                                          <p:attrName>style.visibility</p:attrName>
                                        </p:attrNameLst>
                                      </p:cBhvr>
                                      <p:to>
                                        <p:strVal val="visible"/>
                                      </p:to>
                                    </p:set>
                                    <p:animEffect transition="in" filter="fade">
                                      <p:cBhvr>
                                        <p:cTn id="20" dur="500"/>
                                        <p:tgtEl>
                                          <p:spTgt spid="3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
                                            <p:txEl>
                                              <p:pRg st="3" end="3"/>
                                            </p:txEl>
                                          </p:spTgt>
                                        </p:tgtEl>
                                        <p:attrNameLst>
                                          <p:attrName>style.visibility</p:attrName>
                                        </p:attrNameLst>
                                      </p:cBhvr>
                                      <p:to>
                                        <p:strVal val="visible"/>
                                      </p:to>
                                    </p:set>
                                    <p:animEffect transition="in" filter="fade">
                                      <p:cBhvr>
                                        <p:cTn id="25"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5" name="Group 4">
            <a:extLst>
              <a:ext uri="{FF2B5EF4-FFF2-40B4-BE49-F238E27FC236}">
                <a16:creationId xmlns:a16="http://schemas.microsoft.com/office/drawing/2014/main" id="{9A77F38B-02C1-4FA8-B4AA-B938C2481B3A}"/>
              </a:ext>
            </a:extLst>
          </p:cNvPr>
          <p:cNvGrpSpPr/>
          <p:nvPr/>
        </p:nvGrpSpPr>
        <p:grpSpPr>
          <a:xfrm>
            <a:off x="3352799" y="2961607"/>
            <a:ext cx="8582025" cy="2339896"/>
            <a:chOff x="1476048" y="3063693"/>
            <a:chExt cx="6130272" cy="3616265"/>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1505065" y="3122584"/>
              <a:ext cx="6101255" cy="3557374"/>
            </a:xfrm>
            <a:prstGeom prst="roundRect">
              <a:avLst>
                <a:gd name="adj" fmla="val 7611"/>
              </a:avLst>
            </a:prstGeom>
            <a:solidFill>
              <a:srgbClr val="F10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1476048" y="3063693"/>
              <a:ext cx="6101255" cy="3557374"/>
            </a:xfrm>
            <a:prstGeom prst="roundRect">
              <a:avLst>
                <a:gd name="adj" fmla="val 8335"/>
              </a:avLst>
            </a:prstGeom>
            <a:solidFill>
              <a:srgbClr val="152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3648075" y="3314700"/>
            <a:ext cx="8039100" cy="13951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Tốc độ xử lý của Laravel còn thua kém so với các Framework khác.</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Tài liệu chính thức của Laravel không phù hợp với ng</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ời mới tiếp cận.</a:t>
            </a:r>
          </a:p>
          <a:p>
            <a:pPr marL="457200" indent="-457200" algn="just">
              <a:lnSpc>
                <a:spcPts val="3520"/>
              </a:lnSpc>
              <a:spcBef>
                <a:spcPts val="0"/>
              </a:spcBef>
              <a:buFont typeface="Wingdings" panose="05000000000000000000" pitchFamily="2" charset="2"/>
              <a:buChar char="§"/>
            </a:pPr>
            <a:r>
              <a:rPr lang="en-US" sz="2400">
                <a:solidFill>
                  <a:schemeClr val="bg1"/>
                </a:solidFill>
                <a:latin typeface="Bahnschrift SemiLight Condensed" panose="020B0502040204020203" pitchFamily="34" charset="0"/>
              </a:rPr>
              <a:t>Kém t</a:t>
            </a:r>
            <a:r>
              <a:rPr lang="vi-VN" sz="2400">
                <a:solidFill>
                  <a:schemeClr val="bg1"/>
                </a:solidFill>
                <a:latin typeface="Bahnschrift SemiLight Condensed" panose="020B0502040204020203" pitchFamily="34" charset="0"/>
              </a:rPr>
              <a:t>ư</a:t>
            </a:r>
            <a:r>
              <a:rPr lang="en-US" sz="2400">
                <a:solidFill>
                  <a:schemeClr val="bg1"/>
                </a:solidFill>
                <a:latin typeface="Bahnschrift SemiLight Condensed" panose="020B0502040204020203" pitchFamily="34" charset="0"/>
              </a:rPr>
              <a:t>ơng thích giữa các phiên bản.</a:t>
            </a:r>
          </a:p>
        </p:txBody>
      </p:sp>
      <p:sp>
        <p:nvSpPr>
          <p:cNvPr id="41" name="Rectangle: Rounded Corners 40">
            <a:extLst>
              <a:ext uri="{FF2B5EF4-FFF2-40B4-BE49-F238E27FC236}">
                <a16:creationId xmlns:a16="http://schemas.microsoft.com/office/drawing/2014/main" id="{A72D278F-EA5F-4174-BDF7-B7D693CD7247}"/>
              </a:ext>
            </a:extLst>
          </p:cNvPr>
          <p:cNvSpPr/>
          <p:nvPr/>
        </p:nvSpPr>
        <p:spPr>
          <a:xfrm>
            <a:off x="899619" y="1350548"/>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403D4154-1675-4780-9A35-B47DCFBF5A48}"/>
              </a:ext>
            </a:extLst>
          </p:cNvPr>
          <p:cNvSpPr/>
          <p:nvPr/>
        </p:nvSpPr>
        <p:spPr>
          <a:xfrm>
            <a:off x="842470" y="1291656"/>
            <a:ext cx="5077151" cy="899868"/>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itle 1">
            <a:extLst>
              <a:ext uri="{FF2B5EF4-FFF2-40B4-BE49-F238E27FC236}">
                <a16:creationId xmlns:a16="http://schemas.microsoft.com/office/drawing/2014/main" id="{6AE0C536-C790-4A2A-BBA4-36C25EC35558}"/>
              </a:ext>
            </a:extLst>
          </p:cNvPr>
          <p:cNvSpPr txBox="1">
            <a:spLocks/>
          </p:cNvSpPr>
          <p:nvPr/>
        </p:nvSpPr>
        <p:spPr>
          <a:xfrm>
            <a:off x="933917" y="1428093"/>
            <a:ext cx="49226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Tổng quan về Framework Laravel</a:t>
            </a:r>
            <a:endParaRPr lang="vi-VN" sz="3300" i="1">
              <a:latin typeface="Bahnschrift SemiLight Condensed" panose="020B0502040204020203" pitchFamily="34" charset="0"/>
            </a:endParaRPr>
          </a:p>
        </p:txBody>
      </p:sp>
      <p:grpSp>
        <p:nvGrpSpPr>
          <p:cNvPr id="18" name="Group 17">
            <a:extLst>
              <a:ext uri="{FF2B5EF4-FFF2-40B4-BE49-F238E27FC236}">
                <a16:creationId xmlns:a16="http://schemas.microsoft.com/office/drawing/2014/main" id="{F7A266FA-AB89-406E-8FDE-0FC31686B4AB}"/>
              </a:ext>
            </a:extLst>
          </p:cNvPr>
          <p:cNvGrpSpPr/>
          <p:nvPr/>
        </p:nvGrpSpPr>
        <p:grpSpPr>
          <a:xfrm>
            <a:off x="842470" y="3314700"/>
            <a:ext cx="2215055" cy="1733550"/>
            <a:chOff x="1280982" y="2585188"/>
            <a:chExt cx="1985238" cy="748226"/>
          </a:xfrm>
        </p:grpSpPr>
        <p:sp>
          <p:nvSpPr>
            <p:cNvPr id="20" name="Rectangle: Rounded Corners 19">
              <a:extLst>
                <a:ext uri="{FF2B5EF4-FFF2-40B4-BE49-F238E27FC236}">
                  <a16:creationId xmlns:a16="http://schemas.microsoft.com/office/drawing/2014/main" id="{B60A1B24-8A40-4405-A343-6A3930CB98AF}"/>
                </a:ext>
              </a:extLst>
            </p:cNvPr>
            <p:cNvSpPr/>
            <p:nvPr/>
          </p:nvSpPr>
          <p:spPr>
            <a:xfrm>
              <a:off x="1308913" y="2634555"/>
              <a:ext cx="1957307"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Rounded Corners 20">
              <a:extLst>
                <a:ext uri="{FF2B5EF4-FFF2-40B4-BE49-F238E27FC236}">
                  <a16:creationId xmlns:a16="http://schemas.microsoft.com/office/drawing/2014/main" id="{DF81630E-AB76-4A7A-AAF6-E47B06702D9B}"/>
                </a:ext>
              </a:extLst>
            </p:cNvPr>
            <p:cNvSpPr/>
            <p:nvPr/>
          </p:nvSpPr>
          <p:spPr>
            <a:xfrm>
              <a:off x="1280982" y="2585188"/>
              <a:ext cx="1957307" cy="698859"/>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Title 1">
              <a:extLst>
                <a:ext uri="{FF2B5EF4-FFF2-40B4-BE49-F238E27FC236}">
                  <a16:creationId xmlns:a16="http://schemas.microsoft.com/office/drawing/2014/main" id="{352D9AF3-A65C-4545-809A-6EAF6C8CAC43}"/>
                </a:ext>
              </a:extLst>
            </p:cNvPr>
            <p:cNvSpPr txBox="1">
              <a:spLocks/>
            </p:cNvSpPr>
            <p:nvPr/>
          </p:nvSpPr>
          <p:spPr>
            <a:xfrm>
              <a:off x="1412143" y="2634488"/>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4600" i="1">
                  <a:latin typeface="Bahnschrift SemiLight Condensed" panose="020B0502040204020203" pitchFamily="34" charset="0"/>
                </a:rPr>
                <a:t>NH</a:t>
              </a:r>
              <a:r>
                <a:rPr lang="vi-VN" sz="4600" i="1">
                  <a:latin typeface="Bahnschrift SemiLight Condensed" panose="020B0502040204020203" pitchFamily="34" charset="0"/>
                </a:rPr>
                <a:t>Ư</a:t>
              </a:r>
              <a:r>
                <a:rPr lang="en-US" sz="4600" i="1">
                  <a:latin typeface="Bahnschrift SemiLight Condensed" panose="020B0502040204020203" pitchFamily="34" charset="0"/>
                </a:rPr>
                <a:t>ỢC ĐIỂM</a:t>
              </a:r>
              <a:endParaRPr lang="vi-VN" sz="4600" i="1">
                <a:latin typeface="Bahnschrift SemiLight Condensed" panose="020B0502040204020203" pitchFamily="34" charset="0"/>
              </a:endParaRPr>
            </a:p>
          </p:txBody>
        </p:sp>
      </p:grpSp>
    </p:spTree>
    <p:extLst>
      <p:ext uri="{BB962C8B-B14F-4D97-AF65-F5344CB8AC3E}">
        <p14:creationId xmlns:p14="http://schemas.microsoft.com/office/powerpoint/2010/main" val="42831938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nodeType="withEffect">
                                  <p:stCondLst>
                                    <p:cond delay="500"/>
                                  </p:stCondLst>
                                  <p:childTnLst>
                                    <p:set>
                                      <p:cBhvr>
                                        <p:cTn id="9" dur="1" fill="hold">
                                          <p:stCondLst>
                                            <p:cond delay="0"/>
                                          </p:stCondLst>
                                        </p:cTn>
                                        <p:tgtEl>
                                          <p:spTgt spid="37">
                                            <p:txEl>
                                              <p:pRg st="0" end="0"/>
                                            </p:txEl>
                                          </p:spTgt>
                                        </p:tgtEl>
                                        <p:attrNameLst>
                                          <p:attrName>style.visibility</p:attrName>
                                        </p:attrNameLst>
                                      </p:cBhvr>
                                      <p:to>
                                        <p:strVal val="visible"/>
                                      </p:to>
                                    </p:set>
                                    <p:animEffect transition="in" filter="fade">
                                      <p:cBhvr>
                                        <p:cTn id="10" dur="500"/>
                                        <p:tgtEl>
                                          <p:spTgt spid="3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xEl>
                                              <p:pRg st="1" end="1"/>
                                            </p:txEl>
                                          </p:spTgt>
                                        </p:tgtEl>
                                        <p:attrNameLst>
                                          <p:attrName>style.visibility</p:attrName>
                                        </p:attrNameLst>
                                      </p:cBhvr>
                                      <p:to>
                                        <p:strVal val="visible"/>
                                      </p:to>
                                    </p:set>
                                    <p:animEffect transition="in" filter="fade">
                                      <p:cBhvr>
                                        <p:cTn id="15" dur="500"/>
                                        <p:tgtEl>
                                          <p:spTgt spid="3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xEl>
                                              <p:pRg st="2" end="2"/>
                                            </p:txEl>
                                          </p:spTgt>
                                        </p:tgtEl>
                                        <p:attrNameLst>
                                          <p:attrName>style.visibility</p:attrName>
                                        </p:attrNameLst>
                                      </p:cBhvr>
                                      <p:to>
                                        <p:strVal val="visible"/>
                                      </p:to>
                                    </p:set>
                                    <p:animEffect transition="in" filter="fade">
                                      <p:cBhvr>
                                        <p:cTn id="20"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3" name="Group 2">
            <a:extLst>
              <a:ext uri="{FF2B5EF4-FFF2-40B4-BE49-F238E27FC236}">
                <a16:creationId xmlns:a16="http://schemas.microsoft.com/office/drawing/2014/main" id="{D3DA85E6-6ED4-4FB2-B857-453C91C8EAF0}"/>
              </a:ext>
            </a:extLst>
          </p:cNvPr>
          <p:cNvGrpSpPr/>
          <p:nvPr/>
        </p:nvGrpSpPr>
        <p:grpSpPr>
          <a:xfrm>
            <a:off x="842470" y="2728261"/>
            <a:ext cx="5429041" cy="3529656"/>
            <a:chOff x="842470" y="2382981"/>
            <a:chExt cx="10349732" cy="3749614"/>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999796" y="2934338"/>
            <a:ext cx="5191454" cy="29076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API là các phương thức trung gian giúp kết nối các ứng dụng và thư viện khác nhau.</a:t>
            </a:r>
            <a:endParaRPr lang="en-US" sz="2400">
              <a:latin typeface="Bahnschrift SemiLight Condensed" panose="020B0502040204020203" pitchFamily="34" charset="0"/>
            </a:endParaRPr>
          </a:p>
          <a:p>
            <a:pPr marL="457200" indent="-457200" algn="just">
              <a:lnSpc>
                <a:spcPts val="3520"/>
              </a:lnSpc>
              <a:spcBef>
                <a:spcPts val="0"/>
              </a:spcBef>
              <a:buFont typeface="Wingdings" panose="05000000000000000000" pitchFamily="2" charset="2"/>
              <a:buChar char="§"/>
            </a:pPr>
            <a:r>
              <a:rPr lang="en-US" sz="2400">
                <a:latin typeface="Barlow Condensed SemiBold" panose="00000706000000000000" pitchFamily="2" charset="0"/>
              </a:rPr>
              <a:t>API không phải là ngôn ngữ lập trình.</a:t>
            </a:r>
            <a:r>
              <a:rPr lang="en-US" sz="2400">
                <a:latin typeface="Bahnschrift SemiLight Condensed" panose="020B0502040204020203" pitchFamily="34" charset="0"/>
              </a:rPr>
              <a:t> API cung cấp khả năng truy xuất đến một tập các hàm hay dùng, từ đó có thể trao đổi dữ liệu giữa các ứng dụng.</a:t>
            </a:r>
          </a:p>
        </p:txBody>
      </p:sp>
      <p:grpSp>
        <p:nvGrpSpPr>
          <p:cNvPr id="2" name="Group 1">
            <a:extLst>
              <a:ext uri="{FF2B5EF4-FFF2-40B4-BE49-F238E27FC236}">
                <a16:creationId xmlns:a16="http://schemas.microsoft.com/office/drawing/2014/main" id="{2AF9EDD1-DFB8-411B-A306-8897940DA60D}"/>
              </a:ext>
            </a:extLst>
          </p:cNvPr>
          <p:cNvGrpSpPr/>
          <p:nvPr/>
        </p:nvGrpSpPr>
        <p:grpSpPr>
          <a:xfrm>
            <a:off x="842471" y="1291656"/>
            <a:ext cx="5134299"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9" y="1407513"/>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API và RESTful API</a:t>
            </a:r>
            <a:endParaRPr lang="vi-VN" sz="3300" i="1">
              <a:latin typeface="Bahnschrift SemiLight Condensed" panose="020B0502040204020203" pitchFamily="34" charset="0"/>
            </a:endParaRPr>
          </a:p>
        </p:txBody>
      </p:sp>
      <p:grpSp>
        <p:nvGrpSpPr>
          <p:cNvPr id="23" name="Group 22">
            <a:extLst>
              <a:ext uri="{FF2B5EF4-FFF2-40B4-BE49-F238E27FC236}">
                <a16:creationId xmlns:a16="http://schemas.microsoft.com/office/drawing/2014/main" id="{00A57F36-E9A0-4DA2-B83A-167B14F070F4}"/>
              </a:ext>
            </a:extLst>
          </p:cNvPr>
          <p:cNvGrpSpPr/>
          <p:nvPr/>
        </p:nvGrpSpPr>
        <p:grpSpPr>
          <a:xfrm>
            <a:off x="1081389" y="2349847"/>
            <a:ext cx="2014456" cy="642106"/>
            <a:chOff x="1280982" y="2585188"/>
            <a:chExt cx="2014456" cy="757751"/>
          </a:xfrm>
        </p:grpSpPr>
        <p:sp>
          <p:nvSpPr>
            <p:cNvPr id="24" name="Rectangle: Rounded Corners 23">
              <a:extLst>
                <a:ext uri="{FF2B5EF4-FFF2-40B4-BE49-F238E27FC236}">
                  <a16:creationId xmlns:a16="http://schemas.microsoft.com/office/drawing/2014/main" id="{17E575F4-2B8C-4160-8C37-0F61CA5694D7}"/>
                </a:ext>
              </a:extLst>
            </p:cNvPr>
            <p:cNvSpPr/>
            <p:nvPr/>
          </p:nvSpPr>
          <p:spPr>
            <a:xfrm>
              <a:off x="1338131" y="2644080"/>
              <a:ext cx="1957307"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Rectangle: Rounded Corners 24">
              <a:extLst>
                <a:ext uri="{FF2B5EF4-FFF2-40B4-BE49-F238E27FC236}">
                  <a16:creationId xmlns:a16="http://schemas.microsoft.com/office/drawing/2014/main" id="{B2EE24D6-6C85-44D8-B969-3AC702D06586}"/>
                </a:ext>
              </a:extLst>
            </p:cNvPr>
            <p:cNvSpPr/>
            <p:nvPr/>
          </p:nvSpPr>
          <p:spPr>
            <a:xfrm>
              <a:off x="1280982" y="2585188"/>
              <a:ext cx="1957307" cy="698859"/>
            </a:xfrm>
            <a:prstGeom prst="roundRect">
              <a:avLst>
                <a:gd name="adj" fmla="val 833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Title 1">
              <a:extLst>
                <a:ext uri="{FF2B5EF4-FFF2-40B4-BE49-F238E27FC236}">
                  <a16:creationId xmlns:a16="http://schemas.microsoft.com/office/drawing/2014/main" id="{83AF4EC1-D725-454F-975C-43DDA30D0BC3}"/>
                </a:ext>
              </a:extLst>
            </p:cNvPr>
            <p:cNvSpPr txBox="1">
              <a:spLocks/>
            </p:cNvSpPr>
            <p:nvPr/>
          </p:nvSpPr>
          <p:spPr>
            <a:xfrm>
              <a:off x="1338131" y="2662176"/>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300" i="1">
                  <a:latin typeface="Bahnschrift SemiLight Condensed" panose="020B0502040204020203" pitchFamily="34" charset="0"/>
                </a:rPr>
                <a:t>API</a:t>
              </a:r>
              <a:endParaRPr lang="vi-VN" sz="3300" i="1">
                <a:latin typeface="Bahnschrift SemiLight Condensed" panose="020B0502040204020203" pitchFamily="34" charset="0"/>
              </a:endParaRPr>
            </a:p>
          </p:txBody>
        </p:sp>
      </p:grpSp>
      <p:pic>
        <p:nvPicPr>
          <p:cNvPr id="11266" name="Picture 2" descr="api là gì, api, vai trò api, api quan trọng">
            <a:extLst>
              <a:ext uri="{FF2B5EF4-FFF2-40B4-BE49-F238E27FC236}">
                <a16:creationId xmlns:a16="http://schemas.microsoft.com/office/drawing/2014/main" id="{BE12E11F-E91B-40FD-A8B6-A16D84A97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877" y="2719687"/>
            <a:ext cx="4796560" cy="31197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288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par>
                                <p:cTn id="14" presetID="10" presetClass="entr" presetSubtype="0" fill="hold" nodeType="withEffect">
                                  <p:stCondLst>
                                    <p:cond delay="500"/>
                                  </p:stCondLst>
                                  <p:childTnLst>
                                    <p:set>
                                      <p:cBhvr>
                                        <p:cTn id="15" dur="1" fill="hold">
                                          <p:stCondLst>
                                            <p:cond delay="0"/>
                                          </p:stCondLst>
                                        </p:cTn>
                                        <p:tgtEl>
                                          <p:spTgt spid="37">
                                            <p:txEl>
                                              <p:pRg st="0" end="0"/>
                                            </p:txEl>
                                          </p:spTgt>
                                        </p:tgtEl>
                                        <p:attrNameLst>
                                          <p:attrName>style.visibility</p:attrName>
                                        </p:attrNameLst>
                                      </p:cBhvr>
                                      <p:to>
                                        <p:strVal val="visible"/>
                                      </p:to>
                                    </p:set>
                                    <p:animEffect transition="in" filter="fade">
                                      <p:cBhvr>
                                        <p:cTn id="16" dur="500"/>
                                        <p:tgtEl>
                                          <p:spTgt spid="37">
                                            <p:txEl>
                                              <p:pRg st="0" end="0"/>
                                            </p:txEl>
                                          </p:spTgt>
                                        </p:tgtEl>
                                      </p:cBhvr>
                                    </p:animEffect>
                                  </p:childTnLst>
                                </p:cTn>
                              </p:par>
                              <p:par>
                                <p:cTn id="17" presetID="53" presetClass="entr" presetSubtype="16" fill="hold" nodeType="withEffect">
                                  <p:stCondLst>
                                    <p:cond delay="500"/>
                                  </p:stCondLst>
                                  <p:childTnLst>
                                    <p:set>
                                      <p:cBhvr>
                                        <p:cTn id="18" dur="1" fill="hold">
                                          <p:stCondLst>
                                            <p:cond delay="0"/>
                                          </p:stCondLst>
                                        </p:cTn>
                                        <p:tgtEl>
                                          <p:spTgt spid="11266"/>
                                        </p:tgtEl>
                                        <p:attrNameLst>
                                          <p:attrName>style.visibility</p:attrName>
                                        </p:attrNameLst>
                                      </p:cBhvr>
                                      <p:to>
                                        <p:strVal val="visible"/>
                                      </p:to>
                                    </p:set>
                                    <p:anim calcmode="lin" valueType="num">
                                      <p:cBhvr>
                                        <p:cTn id="19" dur="500" fill="hold"/>
                                        <p:tgtEl>
                                          <p:spTgt spid="11266"/>
                                        </p:tgtEl>
                                        <p:attrNameLst>
                                          <p:attrName>ppt_w</p:attrName>
                                        </p:attrNameLst>
                                      </p:cBhvr>
                                      <p:tavLst>
                                        <p:tav tm="0">
                                          <p:val>
                                            <p:fltVal val="0"/>
                                          </p:val>
                                        </p:tav>
                                        <p:tav tm="100000">
                                          <p:val>
                                            <p:strVal val="#ppt_w"/>
                                          </p:val>
                                        </p:tav>
                                      </p:tavLst>
                                    </p:anim>
                                    <p:anim calcmode="lin" valueType="num">
                                      <p:cBhvr>
                                        <p:cTn id="20" dur="500" fill="hold"/>
                                        <p:tgtEl>
                                          <p:spTgt spid="11266"/>
                                        </p:tgtEl>
                                        <p:attrNameLst>
                                          <p:attrName>ppt_h</p:attrName>
                                        </p:attrNameLst>
                                      </p:cBhvr>
                                      <p:tavLst>
                                        <p:tav tm="0">
                                          <p:val>
                                            <p:fltVal val="0"/>
                                          </p:val>
                                        </p:tav>
                                        <p:tav tm="100000">
                                          <p:val>
                                            <p:strVal val="#ppt_h"/>
                                          </p:val>
                                        </p:tav>
                                      </p:tavLst>
                                    </p:anim>
                                    <p:animEffect transition="in" filter="fade">
                                      <p:cBhvr>
                                        <p:cTn id="21" dur="500"/>
                                        <p:tgtEl>
                                          <p:spTgt spid="1126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xEl>
                                              <p:pRg st="1" end="1"/>
                                            </p:txEl>
                                          </p:spTgt>
                                        </p:tgtEl>
                                        <p:attrNameLst>
                                          <p:attrName>style.visibility</p:attrName>
                                        </p:attrNameLst>
                                      </p:cBhvr>
                                      <p:to>
                                        <p:strVal val="visible"/>
                                      </p:to>
                                    </p:set>
                                    <p:animEffect transition="in" filter="fade">
                                      <p:cBhvr>
                                        <p:cTn id="26" dur="50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3" name="Group 2">
            <a:extLst>
              <a:ext uri="{FF2B5EF4-FFF2-40B4-BE49-F238E27FC236}">
                <a16:creationId xmlns:a16="http://schemas.microsoft.com/office/drawing/2014/main" id="{D3DA85E6-6ED4-4FB2-B857-453C91C8EAF0}"/>
              </a:ext>
            </a:extLst>
          </p:cNvPr>
          <p:cNvGrpSpPr/>
          <p:nvPr/>
        </p:nvGrpSpPr>
        <p:grpSpPr>
          <a:xfrm>
            <a:off x="842470" y="2728261"/>
            <a:ext cx="10349734" cy="3529656"/>
            <a:chOff x="842470" y="2382981"/>
            <a:chExt cx="10349732" cy="3749614"/>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999796" y="2934338"/>
            <a:ext cx="9820604" cy="29076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0"/>
              </a:spcBef>
              <a:buFont typeface="Wingdings" panose="05000000000000000000" pitchFamily="2" charset="2"/>
              <a:buChar char="§"/>
            </a:pPr>
            <a:r>
              <a:rPr lang="vi-VN" sz="2400">
                <a:latin typeface="Bahnschrift SemiBold SemiConden" panose="020B0502040204020203" pitchFamily="34" charset="0"/>
              </a:rPr>
              <a:t>REST</a:t>
            </a:r>
            <a:r>
              <a:rPr lang="vi-VN" sz="2400">
                <a:latin typeface="Bahnschrift SemiLight Condensed" panose="020B0502040204020203" pitchFamily="34" charset="0"/>
              </a:rPr>
              <a:t> (</a:t>
            </a:r>
            <a:r>
              <a:rPr lang="vi-VN" sz="2400">
                <a:latin typeface="Bahnschrift SemiBold SemiConden" panose="020B0502040204020203" pitchFamily="34" charset="0"/>
              </a:rPr>
              <a:t>RE</a:t>
            </a:r>
            <a:r>
              <a:rPr lang="vi-VN" sz="2400">
                <a:latin typeface="Bahnschrift SemiLight Condensed" panose="020B0502040204020203" pitchFamily="34" charset="0"/>
              </a:rPr>
              <a:t>presentational </a:t>
            </a:r>
            <a:r>
              <a:rPr lang="vi-VN" sz="2400">
                <a:latin typeface="Bahnschrift SemiBold SemiConden" panose="020B0502040204020203" pitchFamily="34" charset="0"/>
              </a:rPr>
              <a:t>S</a:t>
            </a:r>
            <a:r>
              <a:rPr lang="vi-VN" sz="2400">
                <a:latin typeface="Bahnschrift SemiLight Condensed" panose="020B0502040204020203" pitchFamily="34" charset="0"/>
              </a:rPr>
              <a:t>tate </a:t>
            </a:r>
            <a:r>
              <a:rPr lang="vi-VN" sz="2400">
                <a:latin typeface="Bahnschrift SemiBold SemiConden" panose="020B0502040204020203" pitchFamily="34" charset="0"/>
              </a:rPr>
              <a:t>T</a:t>
            </a:r>
            <a:r>
              <a:rPr lang="vi-VN" sz="2400">
                <a:latin typeface="Bahnschrift SemiLight Condensed" panose="020B0502040204020203" pitchFamily="34" charset="0"/>
              </a:rPr>
              <a:t>ransfer) là một dạng chuyển đổi cấu trúc dữ liệu, một kiểu kiến trúc để viết API. Nó sử dụng phương thức HTTP đơn giản để tạo cho giao tiếp giữa các máy. </a:t>
            </a:r>
            <a:r>
              <a:rPr lang="en-US" sz="2400">
                <a:latin typeface="Bahnschrift SemiLight Condensed" panose="020B0502040204020203" pitchFamily="34" charset="0"/>
              </a:rPr>
              <a:t>T</a:t>
            </a:r>
            <a:r>
              <a:rPr lang="vi-VN" sz="2400">
                <a:latin typeface="Bahnschrift SemiLight Condensed" panose="020B0502040204020203" pitchFamily="34" charset="0"/>
              </a:rPr>
              <a:t>hay vì sử dụng một URL cho việc xử lý một số thông tin người dùng, REST gửi một yêu cầu HTTP như GET, POST, DELETE, vv đến một URL để xử lý dữ liệu.</a:t>
            </a:r>
            <a:endParaRPr lang="en-US" sz="2400">
              <a:latin typeface="Bahnschrift SemiLight Condensed" panose="020B0502040204020203" pitchFamily="34" charset="0"/>
            </a:endParaRPr>
          </a:p>
          <a:p>
            <a:pPr marL="457200" indent="-457200" algn="just">
              <a:lnSpc>
                <a:spcPts val="3520"/>
              </a:lnSpc>
              <a:spcBef>
                <a:spcPts val="0"/>
              </a:spcBef>
              <a:buFont typeface="Wingdings" panose="05000000000000000000" pitchFamily="2" charset="2"/>
              <a:buChar char="§"/>
            </a:pPr>
            <a:r>
              <a:rPr lang="en-US" sz="2400">
                <a:latin typeface="Bahnschrift SemiBold SemiConden" panose="020B0502040204020203" pitchFamily="34" charset="0"/>
              </a:rPr>
              <a:t>RESTful API </a:t>
            </a:r>
            <a:r>
              <a:rPr lang="en-US" sz="2400">
                <a:latin typeface="Bahnschrift SemiLight Condensed" panose="020B0502040204020203" pitchFamily="34" charset="0"/>
              </a:rPr>
              <a:t>là một tiêu chuẩn dùng trong việc thiết kế API cho các ứng dụng web (thiết kế Web services) để tiện cho việc quản lý các resource.</a:t>
            </a:r>
          </a:p>
        </p:txBody>
      </p:sp>
      <p:grpSp>
        <p:nvGrpSpPr>
          <p:cNvPr id="2" name="Group 1">
            <a:extLst>
              <a:ext uri="{FF2B5EF4-FFF2-40B4-BE49-F238E27FC236}">
                <a16:creationId xmlns:a16="http://schemas.microsoft.com/office/drawing/2014/main" id="{2AF9EDD1-DFB8-411B-A306-8897940DA60D}"/>
              </a:ext>
            </a:extLst>
          </p:cNvPr>
          <p:cNvGrpSpPr/>
          <p:nvPr/>
        </p:nvGrpSpPr>
        <p:grpSpPr>
          <a:xfrm>
            <a:off x="842471" y="1291656"/>
            <a:ext cx="5134299"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9" y="1407513"/>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API và RESTful API</a:t>
            </a:r>
            <a:endParaRPr lang="vi-VN" sz="3300" i="1">
              <a:latin typeface="Bahnschrift SemiLight Condensed" panose="020B0502040204020203" pitchFamily="34" charset="0"/>
            </a:endParaRPr>
          </a:p>
        </p:txBody>
      </p:sp>
      <p:grpSp>
        <p:nvGrpSpPr>
          <p:cNvPr id="23" name="Group 22">
            <a:extLst>
              <a:ext uri="{FF2B5EF4-FFF2-40B4-BE49-F238E27FC236}">
                <a16:creationId xmlns:a16="http://schemas.microsoft.com/office/drawing/2014/main" id="{00A57F36-E9A0-4DA2-B83A-167B14F070F4}"/>
              </a:ext>
            </a:extLst>
          </p:cNvPr>
          <p:cNvGrpSpPr/>
          <p:nvPr/>
        </p:nvGrpSpPr>
        <p:grpSpPr>
          <a:xfrm>
            <a:off x="1081388" y="2349847"/>
            <a:ext cx="3033411" cy="642106"/>
            <a:chOff x="1280982" y="2585188"/>
            <a:chExt cx="2014456" cy="757751"/>
          </a:xfrm>
        </p:grpSpPr>
        <p:sp>
          <p:nvSpPr>
            <p:cNvPr id="24" name="Rectangle: Rounded Corners 23">
              <a:extLst>
                <a:ext uri="{FF2B5EF4-FFF2-40B4-BE49-F238E27FC236}">
                  <a16:creationId xmlns:a16="http://schemas.microsoft.com/office/drawing/2014/main" id="{17E575F4-2B8C-4160-8C37-0F61CA5694D7}"/>
                </a:ext>
              </a:extLst>
            </p:cNvPr>
            <p:cNvSpPr/>
            <p:nvPr/>
          </p:nvSpPr>
          <p:spPr>
            <a:xfrm>
              <a:off x="1338131" y="2644080"/>
              <a:ext cx="1957307"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Rectangle: Rounded Corners 24">
              <a:extLst>
                <a:ext uri="{FF2B5EF4-FFF2-40B4-BE49-F238E27FC236}">
                  <a16:creationId xmlns:a16="http://schemas.microsoft.com/office/drawing/2014/main" id="{B2EE24D6-6C85-44D8-B969-3AC702D06586}"/>
                </a:ext>
              </a:extLst>
            </p:cNvPr>
            <p:cNvSpPr/>
            <p:nvPr/>
          </p:nvSpPr>
          <p:spPr>
            <a:xfrm>
              <a:off x="1280982" y="2585188"/>
              <a:ext cx="1957307" cy="698859"/>
            </a:xfrm>
            <a:prstGeom prst="roundRect">
              <a:avLst>
                <a:gd name="adj" fmla="val 833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Title 1">
              <a:extLst>
                <a:ext uri="{FF2B5EF4-FFF2-40B4-BE49-F238E27FC236}">
                  <a16:creationId xmlns:a16="http://schemas.microsoft.com/office/drawing/2014/main" id="{83AF4EC1-D725-454F-975C-43DDA30D0BC3}"/>
                </a:ext>
              </a:extLst>
            </p:cNvPr>
            <p:cNvSpPr txBox="1">
              <a:spLocks/>
            </p:cNvSpPr>
            <p:nvPr/>
          </p:nvSpPr>
          <p:spPr>
            <a:xfrm>
              <a:off x="1562282" y="2662176"/>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RESTful API</a:t>
              </a:r>
              <a:endParaRPr lang="vi-VN" sz="3300" i="1">
                <a:latin typeface="Bahnschrift SemiLight Condensed" panose="020B0502040204020203" pitchFamily="34" charset="0"/>
              </a:endParaRPr>
            </a:p>
          </p:txBody>
        </p:sp>
      </p:grpSp>
    </p:spTree>
    <p:extLst>
      <p:ext uri="{BB962C8B-B14F-4D97-AF65-F5344CB8AC3E}">
        <p14:creationId xmlns:p14="http://schemas.microsoft.com/office/powerpoint/2010/main" val="31916836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ntr" presetSubtype="0" fill="hold" nodeType="withEffect">
                                  <p:stCondLst>
                                    <p:cond delay="500"/>
                                  </p:stCondLst>
                                  <p:childTnLst>
                                    <p:set>
                                      <p:cBhvr>
                                        <p:cTn id="9" dur="1" fill="hold">
                                          <p:stCondLst>
                                            <p:cond delay="0"/>
                                          </p:stCondLst>
                                        </p:cTn>
                                        <p:tgtEl>
                                          <p:spTgt spid="37">
                                            <p:txEl>
                                              <p:pRg st="0" end="0"/>
                                            </p:txEl>
                                          </p:spTgt>
                                        </p:tgtEl>
                                        <p:attrNameLst>
                                          <p:attrName>style.visibility</p:attrName>
                                        </p:attrNameLst>
                                      </p:cBhvr>
                                      <p:to>
                                        <p:strVal val="visible"/>
                                      </p:to>
                                    </p:set>
                                    <p:animEffect transition="in" filter="fade">
                                      <p:cBhvr>
                                        <p:cTn id="10" dur="500"/>
                                        <p:tgtEl>
                                          <p:spTgt spid="3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xEl>
                                              <p:pRg st="1" end="1"/>
                                            </p:txEl>
                                          </p:spTgt>
                                        </p:tgtEl>
                                        <p:attrNameLst>
                                          <p:attrName>style.visibility</p:attrName>
                                        </p:attrNameLst>
                                      </p:cBhvr>
                                      <p:to>
                                        <p:strVal val="visible"/>
                                      </p:to>
                                    </p:set>
                                    <p:animEffect transition="in" filter="fade">
                                      <p:cBhvr>
                                        <p:cTn id="15" dur="50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3" name="Group 2">
            <a:extLst>
              <a:ext uri="{FF2B5EF4-FFF2-40B4-BE49-F238E27FC236}">
                <a16:creationId xmlns:a16="http://schemas.microsoft.com/office/drawing/2014/main" id="{D3DA85E6-6ED4-4FB2-B857-453C91C8EAF0}"/>
              </a:ext>
            </a:extLst>
          </p:cNvPr>
          <p:cNvGrpSpPr/>
          <p:nvPr/>
        </p:nvGrpSpPr>
        <p:grpSpPr>
          <a:xfrm>
            <a:off x="842470" y="2728260"/>
            <a:ext cx="10349734" cy="3786431"/>
            <a:chOff x="842470" y="2382981"/>
            <a:chExt cx="10349732" cy="3749614"/>
          </a:xfrm>
        </p:grpSpPr>
        <p:sp>
          <p:nvSpPr>
            <p:cNvPr id="33" name="Rectangle: Rounded Corners 32">
              <a:extLst>
                <a:ext uri="{FF2B5EF4-FFF2-40B4-BE49-F238E27FC236}">
                  <a16:creationId xmlns:a16="http://schemas.microsoft.com/office/drawing/2014/main" id="{80A06317-24F8-4661-84CE-2B90B26CAB0E}"/>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D7AC7A20-D585-4824-9625-5E6904B69924}"/>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1E59FF0C-889F-4EDF-933B-8B5D9F4E5385}"/>
              </a:ext>
            </a:extLst>
          </p:cNvPr>
          <p:cNvSpPr txBox="1">
            <a:spLocks/>
          </p:cNvSpPr>
          <p:nvPr/>
        </p:nvSpPr>
        <p:spPr>
          <a:xfrm>
            <a:off x="1130562" y="2934337"/>
            <a:ext cx="9689838" cy="33235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ts val="3520"/>
              </a:lnSpc>
              <a:spcBef>
                <a:spcPts val="0"/>
              </a:spcBef>
            </a:pPr>
            <a:r>
              <a:rPr lang="vi-VN" sz="2400">
                <a:latin typeface="Bahnschrift SemiBold SemiConden" panose="020B0502040204020203" pitchFamily="34" charset="0"/>
              </a:rPr>
              <a:t>REST </a:t>
            </a:r>
            <a:r>
              <a:rPr lang="vi-VN" sz="2400">
                <a:latin typeface="Bahnschrift SemiLight Condensed" panose="020B0502040204020203" pitchFamily="34" charset="0"/>
              </a:rPr>
              <a:t>hoạt động chủ yếu dựa vào giao thức HTTP.</a:t>
            </a:r>
            <a:endParaRPr lang="en-US" sz="2400">
              <a:latin typeface="Bahnschrift SemiLight Condensed" panose="020B0502040204020203" pitchFamily="34" charset="0"/>
            </a:endParaRPr>
          </a:p>
          <a:p>
            <a:pPr marL="457200" indent="-457200" algn="just">
              <a:lnSpc>
                <a:spcPts val="3520"/>
              </a:lnSpc>
              <a:spcBef>
                <a:spcPts val="0"/>
              </a:spcBef>
              <a:buFont typeface="Wingdings" panose="05000000000000000000" pitchFamily="2" charset="2"/>
              <a:buChar char="§"/>
            </a:pPr>
            <a:r>
              <a:rPr lang="en-US" sz="2400">
                <a:latin typeface="Bahnschrift SemiBold SemiConden" panose="020B0502040204020203" pitchFamily="34" charset="0"/>
              </a:rPr>
              <a:t>GET (SELECT): </a:t>
            </a:r>
            <a:r>
              <a:rPr lang="en-US" sz="2400">
                <a:latin typeface="Bahnschrift SemiLight Condensed" panose="020B0502040204020203" pitchFamily="34" charset="0"/>
              </a:rPr>
              <a:t>Trả về một Resource hoặc một danh sách Resource.</a:t>
            </a:r>
          </a:p>
          <a:p>
            <a:pPr marL="457200" indent="-457200" algn="just">
              <a:lnSpc>
                <a:spcPts val="3520"/>
              </a:lnSpc>
              <a:spcBef>
                <a:spcPts val="0"/>
              </a:spcBef>
              <a:buFont typeface="Wingdings" panose="05000000000000000000" pitchFamily="2" charset="2"/>
              <a:buChar char="§"/>
            </a:pPr>
            <a:r>
              <a:rPr lang="en-US" sz="2400">
                <a:latin typeface="Bahnschrift SemiBold SemiConden" panose="020B0502040204020203" pitchFamily="34" charset="0"/>
              </a:rPr>
              <a:t>POST (CREATE): </a:t>
            </a:r>
            <a:r>
              <a:rPr lang="en-US" sz="2400">
                <a:latin typeface="Bahnschrift SemiLight Condensed" panose="020B0502040204020203" pitchFamily="34" charset="0"/>
              </a:rPr>
              <a:t>Tạo mới một Resource.</a:t>
            </a:r>
          </a:p>
          <a:p>
            <a:pPr marL="457200" indent="-457200" algn="just">
              <a:lnSpc>
                <a:spcPts val="3520"/>
              </a:lnSpc>
              <a:spcBef>
                <a:spcPts val="0"/>
              </a:spcBef>
              <a:buFont typeface="Wingdings" panose="05000000000000000000" pitchFamily="2" charset="2"/>
              <a:buChar char="§"/>
            </a:pPr>
            <a:r>
              <a:rPr lang="en-US" sz="2400">
                <a:latin typeface="Bahnschrift SemiBold SemiConden" panose="020B0502040204020203" pitchFamily="34" charset="0"/>
              </a:rPr>
              <a:t>PUT (UPDATE): </a:t>
            </a:r>
            <a:r>
              <a:rPr lang="en-US" sz="2400">
                <a:latin typeface="Bahnschrift SemiLight Condensed" panose="020B0502040204020203" pitchFamily="34" charset="0"/>
              </a:rPr>
              <a:t>Cập nhật thông tin cho Resource.</a:t>
            </a:r>
          </a:p>
          <a:p>
            <a:pPr marL="457200" indent="-457200" algn="just">
              <a:lnSpc>
                <a:spcPts val="3520"/>
              </a:lnSpc>
              <a:spcBef>
                <a:spcPts val="0"/>
              </a:spcBef>
              <a:buFont typeface="Wingdings" panose="05000000000000000000" pitchFamily="2" charset="2"/>
              <a:buChar char="§"/>
            </a:pPr>
            <a:r>
              <a:rPr lang="en-US" sz="2400">
                <a:latin typeface="Bahnschrift SemiBold SemiConden" panose="020B0502040204020203" pitchFamily="34" charset="0"/>
              </a:rPr>
              <a:t>DELETE (DELETE): </a:t>
            </a:r>
            <a:r>
              <a:rPr lang="en-US" sz="2400">
                <a:latin typeface="Bahnschrift SemiLight Condensed" panose="020B0502040204020203" pitchFamily="34" charset="0"/>
              </a:rPr>
              <a:t>Xoá một Resource.</a:t>
            </a:r>
          </a:p>
          <a:p>
            <a:pPr algn="just">
              <a:lnSpc>
                <a:spcPts val="3520"/>
              </a:lnSpc>
              <a:spcBef>
                <a:spcPts val="0"/>
              </a:spcBef>
            </a:pPr>
            <a:r>
              <a:rPr lang="vi-VN" sz="2400">
                <a:latin typeface="Bahnschrift SemiLight Condensed" panose="020B0502040204020203" pitchFamily="34" charset="0"/>
              </a:rPr>
              <a:t>Những phương thức hay hoạt động này thường được gọi là CRUD tương ứng với Create, Read, Update, Delete – Tạo, Đọc, Sửa, Xóa.</a:t>
            </a:r>
            <a:endParaRPr lang="en-US" sz="2400">
              <a:latin typeface="Bahnschrift SemiLight Condensed" panose="020B0502040204020203" pitchFamily="34" charset="0"/>
            </a:endParaRPr>
          </a:p>
        </p:txBody>
      </p:sp>
      <p:grpSp>
        <p:nvGrpSpPr>
          <p:cNvPr id="2" name="Group 1">
            <a:extLst>
              <a:ext uri="{FF2B5EF4-FFF2-40B4-BE49-F238E27FC236}">
                <a16:creationId xmlns:a16="http://schemas.microsoft.com/office/drawing/2014/main" id="{2AF9EDD1-DFB8-411B-A306-8897940DA60D}"/>
              </a:ext>
            </a:extLst>
          </p:cNvPr>
          <p:cNvGrpSpPr/>
          <p:nvPr/>
        </p:nvGrpSpPr>
        <p:grpSpPr>
          <a:xfrm>
            <a:off x="842471" y="1291656"/>
            <a:ext cx="5134299"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9" y="1407513"/>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API và RESTful API</a:t>
            </a:r>
            <a:endParaRPr lang="vi-VN" sz="3300" i="1">
              <a:latin typeface="Bahnschrift SemiLight Condensed" panose="020B0502040204020203" pitchFamily="34" charset="0"/>
            </a:endParaRPr>
          </a:p>
        </p:txBody>
      </p:sp>
      <p:grpSp>
        <p:nvGrpSpPr>
          <p:cNvPr id="23" name="Group 22">
            <a:extLst>
              <a:ext uri="{FF2B5EF4-FFF2-40B4-BE49-F238E27FC236}">
                <a16:creationId xmlns:a16="http://schemas.microsoft.com/office/drawing/2014/main" id="{00A57F36-E9A0-4DA2-B83A-167B14F070F4}"/>
              </a:ext>
            </a:extLst>
          </p:cNvPr>
          <p:cNvGrpSpPr/>
          <p:nvPr/>
        </p:nvGrpSpPr>
        <p:grpSpPr>
          <a:xfrm>
            <a:off x="1081388" y="2349847"/>
            <a:ext cx="3698614" cy="642106"/>
            <a:chOff x="1280982" y="2585188"/>
            <a:chExt cx="1988025" cy="757751"/>
          </a:xfrm>
        </p:grpSpPr>
        <p:sp>
          <p:nvSpPr>
            <p:cNvPr id="24" name="Rectangle: Rounded Corners 23">
              <a:extLst>
                <a:ext uri="{FF2B5EF4-FFF2-40B4-BE49-F238E27FC236}">
                  <a16:creationId xmlns:a16="http://schemas.microsoft.com/office/drawing/2014/main" id="{17E575F4-2B8C-4160-8C37-0F61CA5694D7}"/>
                </a:ext>
              </a:extLst>
            </p:cNvPr>
            <p:cNvSpPr/>
            <p:nvPr/>
          </p:nvSpPr>
          <p:spPr>
            <a:xfrm>
              <a:off x="1338131" y="2644080"/>
              <a:ext cx="1930876" cy="698859"/>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Rectangle: Rounded Corners 24">
              <a:extLst>
                <a:ext uri="{FF2B5EF4-FFF2-40B4-BE49-F238E27FC236}">
                  <a16:creationId xmlns:a16="http://schemas.microsoft.com/office/drawing/2014/main" id="{B2EE24D6-6C85-44D8-B969-3AC702D06586}"/>
                </a:ext>
              </a:extLst>
            </p:cNvPr>
            <p:cNvSpPr/>
            <p:nvPr/>
          </p:nvSpPr>
          <p:spPr>
            <a:xfrm>
              <a:off x="1280982" y="2585188"/>
              <a:ext cx="1957307" cy="698859"/>
            </a:xfrm>
            <a:prstGeom prst="roundRect">
              <a:avLst>
                <a:gd name="adj" fmla="val 833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Title 1">
              <a:extLst>
                <a:ext uri="{FF2B5EF4-FFF2-40B4-BE49-F238E27FC236}">
                  <a16:creationId xmlns:a16="http://schemas.microsoft.com/office/drawing/2014/main" id="{83AF4EC1-D725-454F-975C-43DDA30D0BC3}"/>
                </a:ext>
              </a:extLst>
            </p:cNvPr>
            <p:cNvSpPr txBox="1">
              <a:spLocks/>
            </p:cNvSpPr>
            <p:nvPr/>
          </p:nvSpPr>
          <p:spPr>
            <a:xfrm>
              <a:off x="1421928" y="2662176"/>
              <a:ext cx="169498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Cách thức hoạt động</a:t>
              </a:r>
              <a:endParaRPr lang="vi-VN" sz="3300" i="1">
                <a:latin typeface="Bahnschrift SemiLight Condensed" panose="020B0502040204020203" pitchFamily="34" charset="0"/>
              </a:endParaRPr>
            </a:p>
          </p:txBody>
        </p:sp>
      </p:grpSp>
    </p:spTree>
    <p:extLst>
      <p:ext uri="{BB962C8B-B14F-4D97-AF65-F5344CB8AC3E}">
        <p14:creationId xmlns:p14="http://schemas.microsoft.com/office/powerpoint/2010/main" val="1996987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fade">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fade">
                                      <p:cBhvr>
                                        <p:cTn id="22" dur="500"/>
                                        <p:tgtEl>
                                          <p:spTgt spid="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
                                            <p:txEl>
                                              <p:pRg st="4" end="4"/>
                                            </p:txEl>
                                          </p:spTgt>
                                        </p:tgtEl>
                                        <p:attrNameLst>
                                          <p:attrName>style.visibility</p:attrName>
                                        </p:attrNameLst>
                                      </p:cBhvr>
                                      <p:to>
                                        <p:strVal val="visible"/>
                                      </p:to>
                                    </p:set>
                                    <p:animEffect transition="in" filter="fade">
                                      <p:cBhvr>
                                        <p:cTn id="27" dur="500"/>
                                        <p:tgtEl>
                                          <p:spTgt spid="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xEl>
                                              <p:pRg st="5" end="5"/>
                                            </p:txEl>
                                          </p:spTgt>
                                        </p:tgtEl>
                                        <p:attrNameLst>
                                          <p:attrName>style.visibility</p:attrName>
                                        </p:attrNameLst>
                                      </p:cBhvr>
                                      <p:to>
                                        <p:strVal val="visible"/>
                                      </p:to>
                                    </p:set>
                                    <p:animEffect transition="in" filter="fade">
                                      <p:cBhvr>
                                        <p:cTn id="32" dur="500"/>
                                        <p:tgtEl>
                                          <p:spTgt spid="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5D76279A-37FB-4B0E-B01E-E6D2425DB4FD}"/>
              </a:ext>
            </a:extLst>
          </p:cNvPr>
          <p:cNvSpPr/>
          <p:nvPr/>
        </p:nvSpPr>
        <p:spPr>
          <a:xfrm>
            <a:off x="3013723" y="4373169"/>
            <a:ext cx="6229351" cy="1545787"/>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9323C0A0-767D-43BB-9B90-9B976EE2CADD}"/>
              </a:ext>
            </a:extLst>
          </p:cNvPr>
          <p:cNvSpPr/>
          <p:nvPr/>
        </p:nvSpPr>
        <p:spPr>
          <a:xfrm>
            <a:off x="2962274" y="4320905"/>
            <a:ext cx="6229351" cy="1545787"/>
          </a:xfrm>
          <a:prstGeom prst="roundRect">
            <a:avLst>
              <a:gd name="adj" fmla="val 1195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54D088A2-D653-479D-92F8-34741EC11A60}"/>
              </a:ext>
            </a:extLst>
          </p:cNvPr>
          <p:cNvSpPr>
            <a:spLocks noGrp="1"/>
          </p:cNvSpPr>
          <p:nvPr>
            <p:ph type="ctrTitle"/>
          </p:nvPr>
        </p:nvSpPr>
        <p:spPr>
          <a:xfrm>
            <a:off x="1941041" y="4280604"/>
            <a:ext cx="8429806" cy="1405147"/>
          </a:xfrm>
        </p:spPr>
        <p:txBody>
          <a:bodyPr>
            <a:noAutofit/>
          </a:bodyPr>
          <a:lstStyle/>
          <a:p>
            <a:r>
              <a:rPr lang="en-US" sz="7000">
                <a:latin typeface="Bahnschrift SemiBold Condensed" panose="020B0502040204020203" pitchFamily="34" charset="0"/>
              </a:rPr>
              <a:t>TRIỂN KHAI DỰ ÁN</a:t>
            </a:r>
            <a:endParaRPr lang="en-GB" sz="7000">
              <a:latin typeface="Bahnschrift SemiBold Condensed" panose="020B0502040204020203" pitchFamily="34" charset="0"/>
            </a:endParaRPr>
          </a:p>
        </p:txBody>
      </p:sp>
      <p:sp>
        <p:nvSpPr>
          <p:cNvPr id="18" name="Oval 17">
            <a:extLst>
              <a:ext uri="{FF2B5EF4-FFF2-40B4-BE49-F238E27FC236}">
                <a16:creationId xmlns:a16="http://schemas.microsoft.com/office/drawing/2014/main" id="{0BC7DC86-C1DF-49C6-A009-5C1DFEB202E7}"/>
              </a:ext>
            </a:extLst>
          </p:cNvPr>
          <p:cNvSpPr/>
          <p:nvPr/>
        </p:nvSpPr>
        <p:spPr>
          <a:xfrm>
            <a:off x="4341202" y="543506"/>
            <a:ext cx="3367143" cy="34729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BD4A79-4110-43AE-8CE7-0DC537FBC5F9}"/>
              </a:ext>
            </a:extLst>
          </p:cNvPr>
          <p:cNvSpPr/>
          <p:nvPr/>
        </p:nvSpPr>
        <p:spPr>
          <a:xfrm>
            <a:off x="4144718" y="472914"/>
            <a:ext cx="3472992" cy="347299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1">
            <a:extLst>
              <a:ext uri="{FF2B5EF4-FFF2-40B4-BE49-F238E27FC236}">
                <a16:creationId xmlns:a16="http://schemas.microsoft.com/office/drawing/2014/main" id="{F245CEA5-D6F7-4514-974A-361D8ACD2F38}"/>
              </a:ext>
            </a:extLst>
          </p:cNvPr>
          <p:cNvSpPr txBox="1">
            <a:spLocks/>
          </p:cNvSpPr>
          <p:nvPr/>
        </p:nvSpPr>
        <p:spPr>
          <a:xfrm>
            <a:off x="5074043" y="1221449"/>
            <a:ext cx="3682336" cy="2117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5000">
                <a:latin typeface="Bahnschrift SemiLight Condensed" panose="020B0502040204020203" pitchFamily="34" charset="0"/>
              </a:rPr>
              <a:t>03</a:t>
            </a:r>
            <a:endParaRPr lang="en-GB" sz="15000">
              <a:latin typeface="Bahnschrift SemiLight Condensed" panose="020B0502040204020203" pitchFamily="34" charset="0"/>
            </a:endParaRPr>
          </a:p>
        </p:txBody>
      </p:sp>
      <p:cxnSp>
        <p:nvCxnSpPr>
          <p:cNvPr id="30" name="Straight Connector 29">
            <a:extLst>
              <a:ext uri="{FF2B5EF4-FFF2-40B4-BE49-F238E27FC236}">
                <a16:creationId xmlns:a16="http://schemas.microsoft.com/office/drawing/2014/main" id="{F6083595-6D52-4479-A573-612983FDDC6F}"/>
              </a:ext>
            </a:extLst>
          </p:cNvPr>
          <p:cNvCxnSpPr>
            <a:cxnSpLocks/>
          </p:cNvCxnSpPr>
          <p:nvPr/>
        </p:nvCxnSpPr>
        <p:spPr>
          <a:xfrm>
            <a:off x="7617710" y="4089479"/>
            <a:ext cx="1719831"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C99E186-A670-4EC5-9C5A-97F21BE5BA79}"/>
              </a:ext>
            </a:extLst>
          </p:cNvPr>
          <p:cNvCxnSpPr>
            <a:cxnSpLocks/>
          </p:cNvCxnSpPr>
          <p:nvPr/>
        </p:nvCxnSpPr>
        <p:spPr>
          <a:xfrm>
            <a:off x="2754236" y="6108779"/>
            <a:ext cx="712864"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11AEA621-049C-48CD-A0AA-788EE2005346}"/>
              </a:ext>
            </a:extLst>
          </p:cNvPr>
          <p:cNvGrpSpPr/>
          <p:nvPr/>
        </p:nvGrpSpPr>
        <p:grpSpPr>
          <a:xfrm>
            <a:off x="1232982" y="352425"/>
            <a:ext cx="961190" cy="628250"/>
            <a:chOff x="1314885" y="400050"/>
            <a:chExt cx="961190" cy="628250"/>
          </a:xfrm>
        </p:grpSpPr>
        <p:sp>
          <p:nvSpPr>
            <p:cNvPr id="33" name="Oval 32">
              <a:extLst>
                <a:ext uri="{FF2B5EF4-FFF2-40B4-BE49-F238E27FC236}">
                  <a16:creationId xmlns:a16="http://schemas.microsoft.com/office/drawing/2014/main" id="{4632343D-B850-4B76-BDF5-A75ABB9EAE55}"/>
                </a:ext>
              </a:extLst>
            </p:cNvPr>
            <p:cNvSpPr/>
            <p:nvPr/>
          </p:nvSpPr>
          <p:spPr>
            <a:xfrm>
              <a:off x="1314885" y="400050"/>
              <a:ext cx="628250" cy="6282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8EBF70BF-6814-41B7-93F6-063637C99E2A}"/>
                </a:ext>
              </a:extLst>
            </p:cNvPr>
            <p:cNvSpPr/>
            <p:nvPr/>
          </p:nvSpPr>
          <p:spPr>
            <a:xfrm>
              <a:off x="1493515" y="400050"/>
              <a:ext cx="628250" cy="6282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52209626-69D1-4D9B-8D99-081856B79E96}"/>
                </a:ext>
              </a:extLst>
            </p:cNvPr>
            <p:cNvSpPr/>
            <p:nvPr/>
          </p:nvSpPr>
          <p:spPr>
            <a:xfrm>
              <a:off x="1647825" y="400050"/>
              <a:ext cx="628250" cy="628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a:extLst>
              <a:ext uri="{FF2B5EF4-FFF2-40B4-BE49-F238E27FC236}">
                <a16:creationId xmlns:a16="http://schemas.microsoft.com/office/drawing/2014/main" id="{0C71E62D-9186-41B6-8489-7096891AEB2F}"/>
              </a:ext>
            </a:extLst>
          </p:cNvPr>
          <p:cNvGrpSpPr/>
          <p:nvPr/>
        </p:nvGrpSpPr>
        <p:grpSpPr>
          <a:xfrm>
            <a:off x="10370847" y="5685751"/>
            <a:ext cx="885136" cy="685239"/>
            <a:chOff x="1029826" y="5501535"/>
            <a:chExt cx="885136" cy="685239"/>
          </a:xfrm>
        </p:grpSpPr>
        <p:sp>
          <p:nvSpPr>
            <p:cNvPr id="37" name="Partial Circle 36">
              <a:extLst>
                <a:ext uri="{FF2B5EF4-FFF2-40B4-BE49-F238E27FC236}">
                  <a16:creationId xmlns:a16="http://schemas.microsoft.com/office/drawing/2014/main" id="{50CEC874-C9EA-405A-A9CA-448F980C3874}"/>
                </a:ext>
              </a:extLst>
            </p:cNvPr>
            <p:cNvSpPr/>
            <p:nvPr/>
          </p:nvSpPr>
          <p:spPr>
            <a:xfrm>
              <a:off x="1229724" y="5501536"/>
              <a:ext cx="685238" cy="685238"/>
            </a:xfrm>
            <a:prstGeom prst="pi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artial Circle 37">
              <a:extLst>
                <a:ext uri="{FF2B5EF4-FFF2-40B4-BE49-F238E27FC236}">
                  <a16:creationId xmlns:a16="http://schemas.microsoft.com/office/drawing/2014/main" id="{88808C08-2BA1-4F67-9029-1E61F2B85DD4}"/>
                </a:ext>
              </a:extLst>
            </p:cNvPr>
            <p:cNvSpPr/>
            <p:nvPr/>
          </p:nvSpPr>
          <p:spPr>
            <a:xfrm>
              <a:off x="1141199" y="5501535"/>
              <a:ext cx="685238" cy="685238"/>
            </a:xfrm>
            <a:prstGeom prst="pi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artial Circle 38">
              <a:extLst>
                <a:ext uri="{FF2B5EF4-FFF2-40B4-BE49-F238E27FC236}">
                  <a16:creationId xmlns:a16="http://schemas.microsoft.com/office/drawing/2014/main" id="{88418555-58BF-480B-B618-856686309273}"/>
                </a:ext>
              </a:extLst>
            </p:cNvPr>
            <p:cNvSpPr/>
            <p:nvPr/>
          </p:nvSpPr>
          <p:spPr>
            <a:xfrm>
              <a:off x="1029826" y="5501536"/>
              <a:ext cx="685238" cy="685238"/>
            </a:xfrm>
            <a:prstGeom prst="pi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136016318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2" y="1492491"/>
            <a:ext cx="3643804"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242882" y="1608348"/>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3300" i="1">
                <a:latin typeface="Bahnschrift SemiLight Condensed" panose="020B0502040204020203" pitchFamily="34" charset="0"/>
              </a:rPr>
              <a:t>Mục tiêu dự án</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grpSp>
        <p:nvGrpSpPr>
          <p:cNvPr id="47" name="Group 46">
            <a:extLst>
              <a:ext uri="{FF2B5EF4-FFF2-40B4-BE49-F238E27FC236}">
                <a16:creationId xmlns:a16="http://schemas.microsoft.com/office/drawing/2014/main" id="{47C2334B-B42F-447C-BA37-90DDCCF4FABD}"/>
              </a:ext>
            </a:extLst>
          </p:cNvPr>
          <p:cNvGrpSpPr/>
          <p:nvPr/>
        </p:nvGrpSpPr>
        <p:grpSpPr>
          <a:xfrm>
            <a:off x="842470" y="2562565"/>
            <a:ext cx="10349734" cy="3523909"/>
            <a:chOff x="842470" y="2382981"/>
            <a:chExt cx="10349732" cy="3749614"/>
          </a:xfrm>
        </p:grpSpPr>
        <p:sp>
          <p:nvSpPr>
            <p:cNvPr id="49" name="Rectangle: Rounded Corners 48">
              <a:extLst>
                <a:ext uri="{FF2B5EF4-FFF2-40B4-BE49-F238E27FC236}">
                  <a16:creationId xmlns:a16="http://schemas.microsoft.com/office/drawing/2014/main" id="{2DA03D8B-6B69-42B7-BFD8-157C6E815975}"/>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0" name="Rectangle: Rounded Corners 49">
              <a:extLst>
                <a:ext uri="{FF2B5EF4-FFF2-40B4-BE49-F238E27FC236}">
                  <a16:creationId xmlns:a16="http://schemas.microsoft.com/office/drawing/2014/main" id="{F6C4C4AC-F65B-4377-8024-C1C4A08C4ED6}"/>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51" name="Title 1">
            <a:extLst>
              <a:ext uri="{FF2B5EF4-FFF2-40B4-BE49-F238E27FC236}">
                <a16:creationId xmlns:a16="http://schemas.microsoft.com/office/drawing/2014/main" id="{C8D194D3-2B91-41DA-9AAF-5C8F428971C8}"/>
              </a:ext>
            </a:extLst>
          </p:cNvPr>
          <p:cNvSpPr txBox="1">
            <a:spLocks/>
          </p:cNvSpPr>
          <p:nvPr/>
        </p:nvSpPr>
        <p:spPr>
          <a:xfrm>
            <a:off x="1130562" y="2626552"/>
            <a:ext cx="9689838" cy="31667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Tạo ra trang web giúp khách hàng có thể nhanh chóng lựa chọn, tìm kiếm ra được những sản phẩm theo mong muốn khi mua sắm các sản phẩm trên trang web.</a:t>
            </a:r>
          </a:p>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Tạo sự tiện lợi trong việc mua sắm, có thể mua sắm ở bất cứ nơi đâu, rút ngắn khoảng cách về mặt địa lý.</a:t>
            </a:r>
          </a:p>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Cung cấp các công cụ có thể quản lý các thông tin liên quan đến khách hàng cũng như các công cụ cho phép quản trị viên quản lý trang web.</a:t>
            </a:r>
          </a:p>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Thúc đẩy phát triển, khai thác sự tiện lợi mà công nghệ mang lại.</a:t>
            </a:r>
            <a:endParaRPr lang="en-US" sz="2400">
              <a:latin typeface="Bahnschrift SemiLight Condensed" panose="020B0502040204020203" pitchFamily="34" charset="0"/>
            </a:endParaRPr>
          </a:p>
        </p:txBody>
      </p:sp>
    </p:spTree>
    <p:extLst>
      <p:ext uri="{BB962C8B-B14F-4D97-AF65-F5344CB8AC3E}">
        <p14:creationId xmlns:p14="http://schemas.microsoft.com/office/powerpoint/2010/main" val="3123795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nodeType="withEffect">
                                  <p:stCondLst>
                                    <p:cond delay="500"/>
                                  </p:stCondLst>
                                  <p:childTnLst>
                                    <p:set>
                                      <p:cBhvr>
                                        <p:cTn id="9" dur="1" fill="hold">
                                          <p:stCondLst>
                                            <p:cond delay="0"/>
                                          </p:stCondLst>
                                        </p:cTn>
                                        <p:tgtEl>
                                          <p:spTgt spid="51">
                                            <p:txEl>
                                              <p:pRg st="0" end="0"/>
                                            </p:txEl>
                                          </p:spTgt>
                                        </p:tgtEl>
                                        <p:attrNameLst>
                                          <p:attrName>style.visibility</p:attrName>
                                        </p:attrNameLst>
                                      </p:cBhvr>
                                      <p:to>
                                        <p:strVal val="visible"/>
                                      </p:to>
                                    </p:set>
                                    <p:animEffect transition="in" filter="fade">
                                      <p:cBhvr>
                                        <p:cTn id="10" dur="500"/>
                                        <p:tgtEl>
                                          <p:spTgt spid="5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animEffect transition="in" filter="fade">
                                      <p:cBhvr>
                                        <p:cTn id="15" dur="500"/>
                                        <p:tgtEl>
                                          <p:spTgt spid="5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
                                            <p:txEl>
                                              <p:pRg st="2" end="2"/>
                                            </p:txEl>
                                          </p:spTgt>
                                        </p:tgtEl>
                                        <p:attrNameLst>
                                          <p:attrName>style.visibility</p:attrName>
                                        </p:attrNameLst>
                                      </p:cBhvr>
                                      <p:to>
                                        <p:strVal val="visible"/>
                                      </p:to>
                                    </p:set>
                                    <p:animEffect transition="in" filter="fade">
                                      <p:cBhvr>
                                        <p:cTn id="20" dur="500"/>
                                        <p:tgtEl>
                                          <p:spTgt spid="5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xEl>
                                              <p:pRg st="3" end="3"/>
                                            </p:txEl>
                                          </p:spTgt>
                                        </p:tgtEl>
                                        <p:attrNameLst>
                                          <p:attrName>style.visibility</p:attrName>
                                        </p:attrNameLst>
                                      </p:cBhvr>
                                      <p:to>
                                        <p:strVal val="visible"/>
                                      </p:to>
                                    </p:set>
                                    <p:animEffect transition="in" filter="fade">
                                      <p:cBhvr>
                                        <p:cTn id="25" dur="500"/>
                                        <p:tgtEl>
                                          <p:spTgt spid="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2" y="1492491"/>
            <a:ext cx="3643804"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242882" y="1608348"/>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3300" i="1">
                <a:latin typeface="Bahnschrift SemiLight Condensed" panose="020B0502040204020203" pitchFamily="34" charset="0"/>
              </a:rPr>
              <a:t>Đối tượng sử dụng</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grpSp>
        <p:nvGrpSpPr>
          <p:cNvPr id="47" name="Group 46">
            <a:extLst>
              <a:ext uri="{FF2B5EF4-FFF2-40B4-BE49-F238E27FC236}">
                <a16:creationId xmlns:a16="http://schemas.microsoft.com/office/drawing/2014/main" id="{47C2334B-B42F-447C-BA37-90DDCCF4FABD}"/>
              </a:ext>
            </a:extLst>
          </p:cNvPr>
          <p:cNvGrpSpPr/>
          <p:nvPr/>
        </p:nvGrpSpPr>
        <p:grpSpPr>
          <a:xfrm>
            <a:off x="3349887" y="2697185"/>
            <a:ext cx="5536938" cy="930516"/>
            <a:chOff x="842470" y="2382981"/>
            <a:chExt cx="10349732" cy="3749614"/>
          </a:xfrm>
        </p:grpSpPr>
        <p:sp>
          <p:nvSpPr>
            <p:cNvPr id="49" name="Rectangle: Rounded Corners 48">
              <a:extLst>
                <a:ext uri="{FF2B5EF4-FFF2-40B4-BE49-F238E27FC236}">
                  <a16:creationId xmlns:a16="http://schemas.microsoft.com/office/drawing/2014/main" id="{2DA03D8B-6B69-42B7-BFD8-157C6E815975}"/>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0" name="Rectangle: Rounded Corners 49">
              <a:extLst>
                <a:ext uri="{FF2B5EF4-FFF2-40B4-BE49-F238E27FC236}">
                  <a16:creationId xmlns:a16="http://schemas.microsoft.com/office/drawing/2014/main" id="{F6C4C4AC-F65B-4377-8024-C1C4A08C4ED6}"/>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7" name="Title 1">
            <a:extLst>
              <a:ext uri="{FF2B5EF4-FFF2-40B4-BE49-F238E27FC236}">
                <a16:creationId xmlns:a16="http://schemas.microsoft.com/office/drawing/2014/main" id="{E522965C-FD24-485F-8A89-D806CD763A77}"/>
              </a:ext>
            </a:extLst>
          </p:cNvPr>
          <p:cNvSpPr txBox="1">
            <a:spLocks/>
          </p:cNvSpPr>
          <p:nvPr/>
        </p:nvSpPr>
        <p:spPr>
          <a:xfrm>
            <a:off x="3551368" y="2820450"/>
            <a:ext cx="3812203" cy="6191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ts val="3520"/>
              </a:lnSpc>
              <a:spcBef>
                <a:spcPts val="0"/>
              </a:spcBef>
              <a:buFont typeface="Wingdings" panose="05000000000000000000" pitchFamily="2" charset="2"/>
              <a:buChar char="§"/>
            </a:pPr>
            <a:r>
              <a:rPr lang="vi-VN" sz="3000">
                <a:latin typeface="Bahnschrift SemiLight Condensed" panose="020B0502040204020203" pitchFamily="34" charset="0"/>
              </a:rPr>
              <a:t>Khách vãng lai – GUEST</a:t>
            </a:r>
          </a:p>
        </p:txBody>
      </p:sp>
      <p:grpSp>
        <p:nvGrpSpPr>
          <p:cNvPr id="24" name="Group 23">
            <a:extLst>
              <a:ext uri="{FF2B5EF4-FFF2-40B4-BE49-F238E27FC236}">
                <a16:creationId xmlns:a16="http://schemas.microsoft.com/office/drawing/2014/main" id="{C6C8165D-F439-494B-B0B6-28B05AABC4B9}"/>
              </a:ext>
            </a:extLst>
          </p:cNvPr>
          <p:cNvGrpSpPr/>
          <p:nvPr/>
        </p:nvGrpSpPr>
        <p:grpSpPr>
          <a:xfrm>
            <a:off x="3349887" y="3949413"/>
            <a:ext cx="5536938" cy="930516"/>
            <a:chOff x="842470" y="2382981"/>
            <a:chExt cx="10349732" cy="3749614"/>
          </a:xfrm>
        </p:grpSpPr>
        <p:sp>
          <p:nvSpPr>
            <p:cNvPr id="25" name="Rectangle: Rounded Corners 24">
              <a:extLst>
                <a:ext uri="{FF2B5EF4-FFF2-40B4-BE49-F238E27FC236}">
                  <a16:creationId xmlns:a16="http://schemas.microsoft.com/office/drawing/2014/main" id="{18453F48-5EEE-4EE9-9331-5D92EE83E1EF}"/>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Rectangle: Rounded Corners 25">
              <a:extLst>
                <a:ext uri="{FF2B5EF4-FFF2-40B4-BE49-F238E27FC236}">
                  <a16:creationId xmlns:a16="http://schemas.microsoft.com/office/drawing/2014/main" id="{BC27CAA0-E237-4FB0-90AA-2D41D43136F3}"/>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grpSp>
        <p:nvGrpSpPr>
          <p:cNvPr id="27" name="Group 26">
            <a:extLst>
              <a:ext uri="{FF2B5EF4-FFF2-40B4-BE49-F238E27FC236}">
                <a16:creationId xmlns:a16="http://schemas.microsoft.com/office/drawing/2014/main" id="{CDF9D31B-BA06-4BBB-A1F0-D2B75025F7CB}"/>
              </a:ext>
            </a:extLst>
          </p:cNvPr>
          <p:cNvGrpSpPr/>
          <p:nvPr/>
        </p:nvGrpSpPr>
        <p:grpSpPr>
          <a:xfrm>
            <a:off x="3349887" y="5187026"/>
            <a:ext cx="5536938" cy="930516"/>
            <a:chOff x="842470" y="2382981"/>
            <a:chExt cx="10349732" cy="3749614"/>
          </a:xfrm>
        </p:grpSpPr>
        <p:sp>
          <p:nvSpPr>
            <p:cNvPr id="28" name="Rectangle: Rounded Corners 27">
              <a:extLst>
                <a:ext uri="{FF2B5EF4-FFF2-40B4-BE49-F238E27FC236}">
                  <a16:creationId xmlns:a16="http://schemas.microsoft.com/office/drawing/2014/main" id="{2C13E331-0E5A-45F3-BD2F-8D5BFFBC6F0D}"/>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9" name="Rectangle: Rounded Corners 28">
              <a:extLst>
                <a:ext uri="{FF2B5EF4-FFF2-40B4-BE49-F238E27FC236}">
                  <a16:creationId xmlns:a16="http://schemas.microsoft.com/office/drawing/2014/main" id="{5BE7EA5F-23CD-4938-8D99-EFA0FAA8517A}"/>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8" name="Title 1">
            <a:extLst>
              <a:ext uri="{FF2B5EF4-FFF2-40B4-BE49-F238E27FC236}">
                <a16:creationId xmlns:a16="http://schemas.microsoft.com/office/drawing/2014/main" id="{E1F5B32B-B6C9-410A-A311-BCCCA38E2171}"/>
              </a:ext>
            </a:extLst>
          </p:cNvPr>
          <p:cNvSpPr txBox="1">
            <a:spLocks/>
          </p:cNvSpPr>
          <p:nvPr/>
        </p:nvSpPr>
        <p:spPr>
          <a:xfrm>
            <a:off x="3551368" y="4163906"/>
            <a:ext cx="5089263" cy="516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ts val="3520"/>
              </a:lnSpc>
              <a:spcBef>
                <a:spcPts val="0"/>
              </a:spcBef>
              <a:buFont typeface="Wingdings" panose="05000000000000000000" pitchFamily="2" charset="2"/>
              <a:buChar char="§"/>
            </a:pPr>
            <a:r>
              <a:rPr lang="vi-VN" sz="3000">
                <a:latin typeface="Bahnschrift SemiLight Condensed" panose="020B0502040204020203" pitchFamily="34" charset="0"/>
              </a:rPr>
              <a:t>Khách hàng chính thức – CUSTOMER</a:t>
            </a:r>
          </a:p>
        </p:txBody>
      </p:sp>
      <p:sp>
        <p:nvSpPr>
          <p:cNvPr id="51" name="Title 1">
            <a:extLst>
              <a:ext uri="{FF2B5EF4-FFF2-40B4-BE49-F238E27FC236}">
                <a16:creationId xmlns:a16="http://schemas.microsoft.com/office/drawing/2014/main" id="{C8D194D3-2B91-41DA-9AAF-5C8F428971C8}"/>
              </a:ext>
            </a:extLst>
          </p:cNvPr>
          <p:cNvSpPr txBox="1">
            <a:spLocks/>
          </p:cNvSpPr>
          <p:nvPr/>
        </p:nvSpPr>
        <p:spPr>
          <a:xfrm>
            <a:off x="3551368" y="5410599"/>
            <a:ext cx="3812203" cy="4979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ts val="3520"/>
              </a:lnSpc>
              <a:spcBef>
                <a:spcPts val="0"/>
              </a:spcBef>
              <a:buFont typeface="Wingdings" panose="05000000000000000000" pitchFamily="2" charset="2"/>
              <a:buChar char="§"/>
            </a:pPr>
            <a:r>
              <a:rPr lang="vi-VN" sz="3000">
                <a:latin typeface="Bahnschrift SemiLight Condensed" panose="020B0502040204020203" pitchFamily="34" charset="0"/>
              </a:rPr>
              <a:t>Quản trị viên - ADMIN</a:t>
            </a:r>
            <a:endParaRPr lang="en-US" sz="3000">
              <a:latin typeface="Bahnschrift SemiLight Condensed" panose="020B0502040204020203" pitchFamily="34" charset="0"/>
            </a:endParaRPr>
          </a:p>
        </p:txBody>
      </p:sp>
    </p:spTree>
    <p:extLst>
      <p:ext uri="{BB962C8B-B14F-4D97-AF65-F5344CB8AC3E}">
        <p14:creationId xmlns:p14="http://schemas.microsoft.com/office/powerpoint/2010/main" val="6047665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3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2" y="1492491"/>
            <a:ext cx="3643804"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9" y="1608348"/>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Công nghệ sử dụng</a:t>
            </a:r>
            <a:endParaRPr lang="vi-VN" sz="3300" i="1">
              <a:latin typeface="Bahnschrift SemiLight Condensed" panose="020B0502040204020203" pitchFamily="34" charset="0"/>
            </a:endParaRP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pic>
        <p:nvPicPr>
          <p:cNvPr id="5" name="Picture 4">
            <a:extLst>
              <a:ext uri="{FF2B5EF4-FFF2-40B4-BE49-F238E27FC236}">
                <a16:creationId xmlns:a16="http://schemas.microsoft.com/office/drawing/2014/main" id="{1280E1A6-156E-44A2-A9C3-49927A7DC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467" y="2640566"/>
            <a:ext cx="1904762" cy="1904762"/>
          </a:xfrm>
          <a:prstGeom prst="rect">
            <a:avLst/>
          </a:prstGeom>
        </p:spPr>
      </p:pic>
      <p:pic>
        <p:nvPicPr>
          <p:cNvPr id="7" name="Picture 6">
            <a:extLst>
              <a:ext uri="{FF2B5EF4-FFF2-40B4-BE49-F238E27FC236}">
                <a16:creationId xmlns:a16="http://schemas.microsoft.com/office/drawing/2014/main" id="{E696A77F-9BAA-4B87-8238-D074059B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951" y="2640566"/>
            <a:ext cx="1904762" cy="1904762"/>
          </a:xfrm>
          <a:prstGeom prst="rect">
            <a:avLst/>
          </a:prstGeom>
        </p:spPr>
      </p:pic>
      <p:pic>
        <p:nvPicPr>
          <p:cNvPr id="9" name="Picture 8">
            <a:extLst>
              <a:ext uri="{FF2B5EF4-FFF2-40B4-BE49-F238E27FC236}">
                <a16:creationId xmlns:a16="http://schemas.microsoft.com/office/drawing/2014/main" id="{F4B4E2C7-2048-4981-B36C-5DC6BDAB3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4209" y="3592947"/>
            <a:ext cx="1904762" cy="1904762"/>
          </a:xfrm>
          <a:prstGeom prst="rect">
            <a:avLst/>
          </a:prstGeom>
        </p:spPr>
      </p:pic>
      <p:grpSp>
        <p:nvGrpSpPr>
          <p:cNvPr id="30" name="Group 29">
            <a:extLst>
              <a:ext uri="{FF2B5EF4-FFF2-40B4-BE49-F238E27FC236}">
                <a16:creationId xmlns:a16="http://schemas.microsoft.com/office/drawing/2014/main" id="{24496FA6-DD7F-45D0-96D7-9BFB22BD4001}"/>
              </a:ext>
            </a:extLst>
          </p:cNvPr>
          <p:cNvGrpSpPr/>
          <p:nvPr/>
        </p:nvGrpSpPr>
        <p:grpSpPr>
          <a:xfrm>
            <a:off x="2362882" y="5566573"/>
            <a:ext cx="2226480" cy="784323"/>
            <a:chOff x="6115052" y="1291656"/>
            <a:chExt cx="5134299" cy="909729"/>
          </a:xfrm>
        </p:grpSpPr>
        <p:sp>
          <p:nvSpPr>
            <p:cNvPr id="31" name="Rectangle: Rounded Corners 30">
              <a:extLst>
                <a:ext uri="{FF2B5EF4-FFF2-40B4-BE49-F238E27FC236}">
                  <a16:creationId xmlns:a16="http://schemas.microsoft.com/office/drawing/2014/main" id="{2CA4E497-0058-46B4-B5BA-E7B0CFDFA331}"/>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8" name="Rectangle: Rounded Corners 37">
              <a:extLst>
                <a:ext uri="{FF2B5EF4-FFF2-40B4-BE49-F238E27FC236}">
                  <a16:creationId xmlns:a16="http://schemas.microsoft.com/office/drawing/2014/main" id="{54F36019-8123-421F-8426-474042275F80}"/>
                </a:ext>
              </a:extLst>
            </p:cNvPr>
            <p:cNvSpPr/>
            <p:nvPr/>
          </p:nvSpPr>
          <p:spPr>
            <a:xfrm>
              <a:off x="6115052" y="1291656"/>
              <a:ext cx="5077150" cy="850837"/>
            </a:xfrm>
            <a:prstGeom prst="roundRect">
              <a:avLst>
                <a:gd name="adj" fmla="val 833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9" name="Title 1">
            <a:extLst>
              <a:ext uri="{FF2B5EF4-FFF2-40B4-BE49-F238E27FC236}">
                <a16:creationId xmlns:a16="http://schemas.microsoft.com/office/drawing/2014/main" id="{5BAC6B4A-9D6E-44A3-9519-EE8C991F593E}"/>
              </a:ext>
            </a:extLst>
          </p:cNvPr>
          <p:cNvSpPr txBox="1">
            <a:spLocks/>
          </p:cNvSpPr>
          <p:nvPr/>
        </p:nvSpPr>
        <p:spPr>
          <a:xfrm>
            <a:off x="1982392" y="5623786"/>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300">
                <a:latin typeface="Bahnschrift SemiLight Condensed" panose="020B0502040204020203" pitchFamily="34" charset="0"/>
              </a:rPr>
              <a:t>Front-end</a:t>
            </a:r>
            <a:endParaRPr lang="vi-VN" sz="3300">
              <a:latin typeface="Bahnschrift SemiLight Condensed" panose="020B0502040204020203" pitchFamily="34" charset="0"/>
            </a:endParaRPr>
          </a:p>
        </p:txBody>
      </p:sp>
      <p:grpSp>
        <p:nvGrpSpPr>
          <p:cNvPr id="43" name="Group 42">
            <a:extLst>
              <a:ext uri="{FF2B5EF4-FFF2-40B4-BE49-F238E27FC236}">
                <a16:creationId xmlns:a16="http://schemas.microsoft.com/office/drawing/2014/main" id="{1CFB4534-F1BD-4A33-9D92-FD461A9CAF61}"/>
              </a:ext>
            </a:extLst>
          </p:cNvPr>
          <p:cNvGrpSpPr/>
          <p:nvPr/>
        </p:nvGrpSpPr>
        <p:grpSpPr>
          <a:xfrm>
            <a:off x="7683571" y="5563099"/>
            <a:ext cx="2226480" cy="784323"/>
            <a:chOff x="6115052" y="1291656"/>
            <a:chExt cx="5134299" cy="909729"/>
          </a:xfrm>
          <a:solidFill>
            <a:srgbClr val="152032"/>
          </a:solidFill>
        </p:grpSpPr>
        <p:sp>
          <p:nvSpPr>
            <p:cNvPr id="44" name="Rectangle: Rounded Corners 43">
              <a:extLst>
                <a:ext uri="{FF2B5EF4-FFF2-40B4-BE49-F238E27FC236}">
                  <a16:creationId xmlns:a16="http://schemas.microsoft.com/office/drawing/2014/main" id="{A5DB5F58-F011-413D-BDDF-325C81A88FB8}"/>
                </a:ext>
              </a:extLst>
            </p:cNvPr>
            <p:cNvSpPr/>
            <p:nvPr/>
          </p:nvSpPr>
          <p:spPr>
            <a:xfrm>
              <a:off x="6172201" y="1350548"/>
              <a:ext cx="5077150" cy="850837"/>
            </a:xfrm>
            <a:prstGeom prst="roundRect">
              <a:avLst>
                <a:gd name="adj" fmla="val 7611"/>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5" name="Rectangle: Rounded Corners 44">
              <a:extLst>
                <a:ext uri="{FF2B5EF4-FFF2-40B4-BE49-F238E27FC236}">
                  <a16:creationId xmlns:a16="http://schemas.microsoft.com/office/drawing/2014/main" id="{4D3EA9BC-EAB8-46B9-991D-CD09A2B93AC3}"/>
                </a:ext>
              </a:extLst>
            </p:cNvPr>
            <p:cNvSpPr/>
            <p:nvPr/>
          </p:nvSpPr>
          <p:spPr>
            <a:xfrm>
              <a:off x="6115052" y="1291656"/>
              <a:ext cx="5077150" cy="850837"/>
            </a:xfrm>
            <a:prstGeom prst="roundRect">
              <a:avLst>
                <a:gd name="adj" fmla="val 833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46" name="Title 1">
            <a:extLst>
              <a:ext uri="{FF2B5EF4-FFF2-40B4-BE49-F238E27FC236}">
                <a16:creationId xmlns:a16="http://schemas.microsoft.com/office/drawing/2014/main" id="{0A1F5AB2-0298-4B18-A434-BE418B2A786C}"/>
              </a:ext>
            </a:extLst>
          </p:cNvPr>
          <p:cNvSpPr txBox="1">
            <a:spLocks/>
          </p:cNvSpPr>
          <p:nvPr/>
        </p:nvSpPr>
        <p:spPr>
          <a:xfrm>
            <a:off x="7303081" y="5620312"/>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300">
                <a:solidFill>
                  <a:schemeClr val="bg1"/>
                </a:solidFill>
                <a:latin typeface="Bahnschrift SemiLight Condensed" panose="020B0502040204020203" pitchFamily="34" charset="0"/>
              </a:rPr>
              <a:t>Back-end</a:t>
            </a:r>
            <a:endParaRPr lang="vi-VN" sz="3300">
              <a:solidFill>
                <a:schemeClr val="bg1"/>
              </a:solidFill>
              <a:latin typeface="Bahnschrift SemiLight Condensed" panose="020B0502040204020203" pitchFamily="34" charset="0"/>
            </a:endParaRPr>
          </a:p>
        </p:txBody>
      </p:sp>
      <p:pic>
        <p:nvPicPr>
          <p:cNvPr id="11" name="Picture 10">
            <a:extLst>
              <a:ext uri="{FF2B5EF4-FFF2-40B4-BE49-F238E27FC236}">
                <a16:creationId xmlns:a16="http://schemas.microsoft.com/office/drawing/2014/main" id="{9C7DE171-20C1-40B0-ACFF-1D6FA3B16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4220" y="2640565"/>
            <a:ext cx="2632713" cy="2632713"/>
          </a:xfrm>
          <a:prstGeom prst="rect">
            <a:avLst/>
          </a:prstGeom>
        </p:spPr>
      </p:pic>
      <p:pic>
        <p:nvPicPr>
          <p:cNvPr id="13" name="Picture 12">
            <a:extLst>
              <a:ext uri="{FF2B5EF4-FFF2-40B4-BE49-F238E27FC236}">
                <a16:creationId xmlns:a16="http://schemas.microsoft.com/office/drawing/2014/main" id="{677A0653-7778-413E-A12D-86C2C8EC79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0176" y="2640566"/>
            <a:ext cx="2632713" cy="2632713"/>
          </a:xfrm>
          <a:prstGeom prst="rect">
            <a:avLst/>
          </a:prstGeom>
        </p:spPr>
      </p:pic>
    </p:spTree>
    <p:extLst>
      <p:ext uri="{BB962C8B-B14F-4D97-AF65-F5344CB8AC3E}">
        <p14:creationId xmlns:p14="http://schemas.microsoft.com/office/powerpoint/2010/main" val="13881132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50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decel="10000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ppt_x"/>
                                          </p:val>
                                        </p:tav>
                                        <p:tav tm="100000">
                                          <p:val>
                                            <p:strVal val="#ppt_x"/>
                                          </p:val>
                                        </p:tav>
                                      </p:tavLst>
                                    </p:anim>
                                    <p:anim calcmode="lin" valueType="num">
                                      <p:cBhvr additive="base">
                                        <p:cTn id="33" dur="500" fill="hold"/>
                                        <p:tgtEl>
                                          <p:spTgt spid="43"/>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53" presetClass="entr" presetSubtype="16" fill="hold" nodeType="withEffect">
                                  <p:stCondLst>
                                    <p:cond delay="50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par>
                                <p:cTn id="43" presetID="53" presetClass="entr" presetSubtype="16" fill="hold" nodeType="withEffect">
                                  <p:stCondLst>
                                    <p:cond delay="50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2" y="1492491"/>
            <a:ext cx="3643804"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9" y="1608348"/>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i="1">
                <a:latin typeface="Bahnschrift SemiLight Condensed" panose="020B0502040204020203" pitchFamily="34" charset="0"/>
              </a:rPr>
              <a:t>Các công cụ hỗ trợ</a:t>
            </a:r>
            <a:endParaRPr lang="vi-VN" sz="3300" i="1">
              <a:latin typeface="Bahnschrift SemiLight Condensed" panose="020B0502040204020203" pitchFamily="34" charset="0"/>
            </a:endParaRP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grpSp>
        <p:nvGrpSpPr>
          <p:cNvPr id="43" name="Group 42">
            <a:extLst>
              <a:ext uri="{FF2B5EF4-FFF2-40B4-BE49-F238E27FC236}">
                <a16:creationId xmlns:a16="http://schemas.microsoft.com/office/drawing/2014/main" id="{1CFB4534-F1BD-4A33-9D92-FD461A9CAF61}"/>
              </a:ext>
            </a:extLst>
          </p:cNvPr>
          <p:cNvGrpSpPr/>
          <p:nvPr/>
        </p:nvGrpSpPr>
        <p:grpSpPr>
          <a:xfrm>
            <a:off x="4995153" y="5599469"/>
            <a:ext cx="2226480" cy="784323"/>
            <a:chOff x="6115052" y="1291656"/>
            <a:chExt cx="5134299" cy="909729"/>
          </a:xfrm>
          <a:solidFill>
            <a:srgbClr val="152032"/>
          </a:solidFill>
        </p:grpSpPr>
        <p:sp>
          <p:nvSpPr>
            <p:cNvPr id="44" name="Rectangle: Rounded Corners 43">
              <a:extLst>
                <a:ext uri="{FF2B5EF4-FFF2-40B4-BE49-F238E27FC236}">
                  <a16:creationId xmlns:a16="http://schemas.microsoft.com/office/drawing/2014/main" id="{A5DB5F58-F011-413D-BDDF-325C81A88FB8}"/>
                </a:ext>
              </a:extLst>
            </p:cNvPr>
            <p:cNvSpPr/>
            <p:nvPr/>
          </p:nvSpPr>
          <p:spPr>
            <a:xfrm>
              <a:off x="6172201" y="1350548"/>
              <a:ext cx="5077150" cy="850837"/>
            </a:xfrm>
            <a:prstGeom prst="roundRect">
              <a:avLst>
                <a:gd name="adj" fmla="val 7611"/>
              </a:avLst>
            </a:prstGeom>
            <a:solidFill>
              <a:srgbClr val="22D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5" name="Rectangle: Rounded Corners 44">
              <a:extLst>
                <a:ext uri="{FF2B5EF4-FFF2-40B4-BE49-F238E27FC236}">
                  <a16:creationId xmlns:a16="http://schemas.microsoft.com/office/drawing/2014/main" id="{4D3EA9BC-EAB8-46B9-991D-CD09A2B93AC3}"/>
                </a:ext>
              </a:extLst>
            </p:cNvPr>
            <p:cNvSpPr/>
            <p:nvPr/>
          </p:nvSpPr>
          <p:spPr>
            <a:xfrm>
              <a:off x="6115052" y="1291656"/>
              <a:ext cx="5077150" cy="850837"/>
            </a:xfrm>
            <a:prstGeom prst="roundRect">
              <a:avLst>
                <a:gd name="adj" fmla="val 833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46" name="Title 1">
            <a:extLst>
              <a:ext uri="{FF2B5EF4-FFF2-40B4-BE49-F238E27FC236}">
                <a16:creationId xmlns:a16="http://schemas.microsoft.com/office/drawing/2014/main" id="{0A1F5AB2-0298-4B18-A434-BE418B2A786C}"/>
              </a:ext>
            </a:extLst>
          </p:cNvPr>
          <p:cNvSpPr txBox="1">
            <a:spLocks/>
          </p:cNvSpPr>
          <p:nvPr/>
        </p:nvSpPr>
        <p:spPr>
          <a:xfrm>
            <a:off x="4614663" y="5656682"/>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Mailtrap</a:t>
            </a:r>
          </a:p>
        </p:txBody>
      </p:sp>
      <p:pic>
        <p:nvPicPr>
          <p:cNvPr id="4" name="Picture 3">
            <a:extLst>
              <a:ext uri="{FF2B5EF4-FFF2-40B4-BE49-F238E27FC236}">
                <a16:creationId xmlns:a16="http://schemas.microsoft.com/office/drawing/2014/main" id="{4A7DD4DA-C71A-43E6-930E-EDB5C8BC4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15" y="2682849"/>
            <a:ext cx="2798450" cy="2798450"/>
          </a:xfrm>
          <a:prstGeom prst="rect">
            <a:avLst/>
          </a:prstGeom>
        </p:spPr>
      </p:pic>
      <p:grpSp>
        <p:nvGrpSpPr>
          <p:cNvPr id="29" name="Group 28">
            <a:extLst>
              <a:ext uri="{FF2B5EF4-FFF2-40B4-BE49-F238E27FC236}">
                <a16:creationId xmlns:a16="http://schemas.microsoft.com/office/drawing/2014/main" id="{26679ECA-BBB2-4A17-B66C-4EA4A247169C}"/>
              </a:ext>
            </a:extLst>
          </p:cNvPr>
          <p:cNvGrpSpPr/>
          <p:nvPr/>
        </p:nvGrpSpPr>
        <p:grpSpPr>
          <a:xfrm>
            <a:off x="1205884" y="5604847"/>
            <a:ext cx="2226480" cy="784323"/>
            <a:chOff x="6115052" y="1291656"/>
            <a:chExt cx="5134299" cy="909729"/>
          </a:xfrm>
        </p:grpSpPr>
        <p:sp>
          <p:nvSpPr>
            <p:cNvPr id="33" name="Rectangle: Rounded Corners 32">
              <a:extLst>
                <a:ext uri="{FF2B5EF4-FFF2-40B4-BE49-F238E27FC236}">
                  <a16:creationId xmlns:a16="http://schemas.microsoft.com/office/drawing/2014/main" id="{62838FF1-F66F-40CC-9E65-335D7B150C29}"/>
                </a:ext>
              </a:extLst>
            </p:cNvPr>
            <p:cNvSpPr/>
            <p:nvPr/>
          </p:nvSpPr>
          <p:spPr>
            <a:xfrm>
              <a:off x="6172201" y="1350548"/>
              <a:ext cx="5077150" cy="850837"/>
            </a:xfrm>
            <a:prstGeom prst="roundRect">
              <a:avLst>
                <a:gd name="adj" fmla="val 7611"/>
              </a:avLst>
            </a:prstGeom>
            <a:solidFill>
              <a:srgbClr val="35A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81BBF4E6-B80E-4E9A-B60A-FD19865967C4}"/>
                </a:ext>
              </a:extLst>
            </p:cNvPr>
            <p:cNvSpPr/>
            <p:nvPr/>
          </p:nvSpPr>
          <p:spPr>
            <a:xfrm>
              <a:off x="6115052" y="1291656"/>
              <a:ext cx="5077150" cy="850837"/>
            </a:xfrm>
            <a:prstGeom prst="roundRect">
              <a:avLst>
                <a:gd name="adj" fmla="val 833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932C173C-0918-47CC-A092-4D1FA18F3C12}"/>
              </a:ext>
            </a:extLst>
          </p:cNvPr>
          <p:cNvSpPr txBox="1">
            <a:spLocks/>
          </p:cNvSpPr>
          <p:nvPr/>
        </p:nvSpPr>
        <p:spPr>
          <a:xfrm>
            <a:off x="825394" y="5623960"/>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Laragon</a:t>
            </a:r>
          </a:p>
        </p:txBody>
      </p:sp>
      <p:pic>
        <p:nvPicPr>
          <p:cNvPr id="8" name="Picture 7">
            <a:extLst>
              <a:ext uri="{FF2B5EF4-FFF2-40B4-BE49-F238E27FC236}">
                <a16:creationId xmlns:a16="http://schemas.microsoft.com/office/drawing/2014/main" id="{403E80F7-97AC-486D-8214-93E6F2423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243" y="2701961"/>
            <a:ext cx="2760226" cy="2760226"/>
          </a:xfrm>
          <a:prstGeom prst="rect">
            <a:avLst/>
          </a:prstGeom>
        </p:spPr>
      </p:pic>
      <p:pic>
        <p:nvPicPr>
          <p:cNvPr id="12" name="Picture 11">
            <a:extLst>
              <a:ext uri="{FF2B5EF4-FFF2-40B4-BE49-F238E27FC236}">
                <a16:creationId xmlns:a16="http://schemas.microsoft.com/office/drawing/2014/main" id="{D278517C-E659-4682-A06D-F98955F81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7640" y="2736837"/>
            <a:ext cx="2690474" cy="2690474"/>
          </a:xfrm>
          <a:prstGeom prst="rect">
            <a:avLst/>
          </a:prstGeom>
        </p:spPr>
      </p:pic>
      <p:grpSp>
        <p:nvGrpSpPr>
          <p:cNvPr id="40" name="Group 39">
            <a:extLst>
              <a:ext uri="{FF2B5EF4-FFF2-40B4-BE49-F238E27FC236}">
                <a16:creationId xmlns:a16="http://schemas.microsoft.com/office/drawing/2014/main" id="{A82EC271-66A4-4BCF-B753-F450914B99A9}"/>
              </a:ext>
            </a:extLst>
          </p:cNvPr>
          <p:cNvGrpSpPr/>
          <p:nvPr/>
        </p:nvGrpSpPr>
        <p:grpSpPr>
          <a:xfrm>
            <a:off x="8601148" y="5599469"/>
            <a:ext cx="2594578" cy="784323"/>
            <a:chOff x="6115052" y="1291656"/>
            <a:chExt cx="5134299" cy="909729"/>
          </a:xfrm>
          <a:solidFill>
            <a:srgbClr val="152032"/>
          </a:solidFill>
        </p:grpSpPr>
        <p:sp>
          <p:nvSpPr>
            <p:cNvPr id="41" name="Rectangle: Rounded Corners 40">
              <a:extLst>
                <a:ext uri="{FF2B5EF4-FFF2-40B4-BE49-F238E27FC236}">
                  <a16:creationId xmlns:a16="http://schemas.microsoft.com/office/drawing/2014/main" id="{22F2F8BC-7833-4D3A-8CEA-BD8ADC424E82}"/>
                </a:ext>
              </a:extLst>
            </p:cNvPr>
            <p:cNvSpPr/>
            <p:nvPr/>
          </p:nvSpPr>
          <p:spPr>
            <a:xfrm>
              <a:off x="6172201" y="1350548"/>
              <a:ext cx="5077150" cy="850837"/>
            </a:xfrm>
            <a:prstGeom prst="roundRect">
              <a:avLst>
                <a:gd name="adj" fmla="val 761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Rounded Corners 41">
              <a:extLst>
                <a:ext uri="{FF2B5EF4-FFF2-40B4-BE49-F238E27FC236}">
                  <a16:creationId xmlns:a16="http://schemas.microsoft.com/office/drawing/2014/main" id="{EAADC76C-30AE-4548-9756-D488DA87F5ED}"/>
                </a:ext>
              </a:extLst>
            </p:cNvPr>
            <p:cNvSpPr/>
            <p:nvPr/>
          </p:nvSpPr>
          <p:spPr>
            <a:xfrm>
              <a:off x="6115052" y="1291656"/>
              <a:ext cx="5077150" cy="850837"/>
            </a:xfrm>
            <a:prstGeom prst="roundRect">
              <a:avLst>
                <a:gd name="adj" fmla="val 8335"/>
              </a:avLst>
            </a:prstGeom>
            <a:solidFill>
              <a:srgbClr val="A5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47" name="Title 1">
            <a:extLst>
              <a:ext uri="{FF2B5EF4-FFF2-40B4-BE49-F238E27FC236}">
                <a16:creationId xmlns:a16="http://schemas.microsoft.com/office/drawing/2014/main" id="{1347CCD8-5092-4C39-878E-C3EB13857DD6}"/>
              </a:ext>
            </a:extLst>
          </p:cNvPr>
          <p:cNvSpPr txBox="1">
            <a:spLocks/>
          </p:cNvSpPr>
          <p:nvPr/>
        </p:nvSpPr>
        <p:spPr>
          <a:xfrm>
            <a:off x="8417099" y="5656682"/>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MOMO Sandbox</a:t>
            </a:r>
          </a:p>
        </p:txBody>
      </p:sp>
    </p:spTree>
    <p:extLst>
      <p:ext uri="{BB962C8B-B14F-4D97-AF65-F5344CB8AC3E}">
        <p14:creationId xmlns:p14="http://schemas.microsoft.com/office/powerpoint/2010/main" val="34593564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nodeType="clickEffect">
                                  <p:stCondLst>
                                    <p:cond delay="25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500" fill="hold"/>
                                        <p:tgtEl>
                                          <p:spTgt spid="43"/>
                                        </p:tgtEl>
                                        <p:attrNameLst>
                                          <p:attrName>ppt_x</p:attrName>
                                        </p:attrNameLst>
                                      </p:cBhvr>
                                      <p:tavLst>
                                        <p:tav tm="0">
                                          <p:val>
                                            <p:strVal val="#ppt_x"/>
                                          </p:val>
                                        </p:tav>
                                        <p:tav tm="100000">
                                          <p:val>
                                            <p:strVal val="#ppt_x"/>
                                          </p:val>
                                        </p:tav>
                                      </p:tavLst>
                                    </p:anim>
                                    <p:anim calcmode="lin" valueType="num">
                                      <p:cBhvr additive="base">
                                        <p:cTn id="22" dur="500" fill="hold"/>
                                        <p:tgtEl>
                                          <p:spTgt spid="43"/>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5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37"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16DF456-CA59-489E-83BF-5ED4EE987BC9}"/>
              </a:ext>
            </a:extLst>
          </p:cNvPr>
          <p:cNvGrpSpPr/>
          <p:nvPr/>
        </p:nvGrpSpPr>
        <p:grpSpPr>
          <a:xfrm>
            <a:off x="4105130" y="159518"/>
            <a:ext cx="4286249" cy="1449343"/>
            <a:chOff x="4105130" y="159518"/>
            <a:chExt cx="4286249" cy="1449343"/>
          </a:xfrm>
        </p:grpSpPr>
        <p:sp>
          <p:nvSpPr>
            <p:cNvPr id="20" name="Rectangle: Rounded Corners 19">
              <a:extLst>
                <a:ext uri="{FF2B5EF4-FFF2-40B4-BE49-F238E27FC236}">
                  <a16:creationId xmlns:a16="http://schemas.microsoft.com/office/drawing/2014/main" id="{BC805C50-53F8-47E7-84D2-2608CA918738}"/>
                </a:ext>
              </a:extLst>
            </p:cNvPr>
            <p:cNvSpPr/>
            <p:nvPr/>
          </p:nvSpPr>
          <p:spPr>
            <a:xfrm>
              <a:off x="4162279" y="218410"/>
              <a:ext cx="4229100" cy="1390451"/>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9323C0A0-767D-43BB-9B90-9B976EE2CADD}"/>
                </a:ext>
              </a:extLst>
            </p:cNvPr>
            <p:cNvSpPr/>
            <p:nvPr/>
          </p:nvSpPr>
          <p:spPr>
            <a:xfrm>
              <a:off x="4105130" y="159518"/>
              <a:ext cx="4229100" cy="1390451"/>
            </a:xfrm>
            <a:prstGeom prst="roundRect">
              <a:avLst>
                <a:gd name="adj" fmla="val 1195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 name="Title 1">
            <a:extLst>
              <a:ext uri="{FF2B5EF4-FFF2-40B4-BE49-F238E27FC236}">
                <a16:creationId xmlns:a16="http://schemas.microsoft.com/office/drawing/2014/main" id="{54D088A2-D653-479D-92F8-34741EC11A60}"/>
              </a:ext>
            </a:extLst>
          </p:cNvPr>
          <p:cNvSpPr>
            <a:spLocks noGrp="1"/>
          </p:cNvSpPr>
          <p:nvPr>
            <p:ph type="ctrTitle"/>
          </p:nvPr>
        </p:nvSpPr>
        <p:spPr>
          <a:xfrm>
            <a:off x="2895274" y="42135"/>
            <a:ext cx="6820260" cy="1405147"/>
          </a:xfrm>
        </p:spPr>
        <p:txBody>
          <a:bodyPr>
            <a:noAutofit/>
          </a:bodyPr>
          <a:lstStyle/>
          <a:p>
            <a:r>
              <a:rPr lang="en-US" sz="8000">
                <a:latin typeface="Barlow Condensed SemiBold" panose="00000706000000000000" pitchFamily="2" charset="0"/>
              </a:rPr>
              <a:t>NỘI DUNG</a:t>
            </a:r>
            <a:endParaRPr lang="en-GB" sz="8000">
              <a:latin typeface="Barlow Condensed SemiBold" panose="00000706000000000000" pitchFamily="2" charset="0"/>
            </a:endParaRPr>
          </a:p>
        </p:txBody>
      </p:sp>
      <p:sp>
        <p:nvSpPr>
          <p:cNvPr id="3" name="Subtitle 2">
            <a:extLst>
              <a:ext uri="{FF2B5EF4-FFF2-40B4-BE49-F238E27FC236}">
                <a16:creationId xmlns:a16="http://schemas.microsoft.com/office/drawing/2014/main" id="{E892FD03-C3DB-40DA-A6F7-2123AB3B8AE7}"/>
              </a:ext>
            </a:extLst>
          </p:cNvPr>
          <p:cNvSpPr>
            <a:spLocks noGrp="1"/>
          </p:cNvSpPr>
          <p:nvPr>
            <p:ph type="subTitle" idx="1"/>
          </p:nvPr>
        </p:nvSpPr>
        <p:spPr>
          <a:xfrm>
            <a:off x="4382401" y="4068105"/>
            <a:ext cx="3120066" cy="755030"/>
          </a:xfrm>
        </p:spPr>
        <p:txBody>
          <a:bodyPr>
            <a:normAutofit/>
          </a:bodyPr>
          <a:lstStyle/>
          <a:p>
            <a:pPr algn="l"/>
            <a:r>
              <a:rPr lang="en-GB" sz="4000" i="1">
                <a:latin typeface="Bahnschrift SemiLight Condensed" panose="020B0502040204020203" pitchFamily="34" charset="0"/>
              </a:rPr>
              <a:t>Triển khai dự án</a:t>
            </a:r>
          </a:p>
        </p:txBody>
      </p:sp>
      <p:sp>
        <p:nvSpPr>
          <p:cNvPr id="4" name="Title 1">
            <a:extLst>
              <a:ext uri="{FF2B5EF4-FFF2-40B4-BE49-F238E27FC236}">
                <a16:creationId xmlns:a16="http://schemas.microsoft.com/office/drawing/2014/main" id="{955FD137-01D2-49BE-86EE-62436C5FC4FD}"/>
              </a:ext>
            </a:extLst>
          </p:cNvPr>
          <p:cNvSpPr txBox="1">
            <a:spLocks/>
          </p:cNvSpPr>
          <p:nvPr/>
        </p:nvSpPr>
        <p:spPr>
          <a:xfrm>
            <a:off x="3426157" y="2105024"/>
            <a:ext cx="3682336"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Tổng quan về đề tài</a:t>
            </a:r>
            <a:endParaRPr lang="en-GB" sz="4000" i="1">
              <a:latin typeface="Bahnschrift SemiLight Condensed" panose="020B0502040204020203" pitchFamily="34" charset="0"/>
            </a:endParaRPr>
          </a:p>
        </p:txBody>
      </p:sp>
      <p:sp>
        <p:nvSpPr>
          <p:cNvPr id="5" name="Title 1">
            <a:extLst>
              <a:ext uri="{FF2B5EF4-FFF2-40B4-BE49-F238E27FC236}">
                <a16:creationId xmlns:a16="http://schemas.microsoft.com/office/drawing/2014/main" id="{11F5DDD7-CE55-4096-8CAD-26BF3C6A4C7B}"/>
              </a:ext>
            </a:extLst>
          </p:cNvPr>
          <p:cNvSpPr txBox="1">
            <a:spLocks/>
          </p:cNvSpPr>
          <p:nvPr/>
        </p:nvSpPr>
        <p:spPr>
          <a:xfrm>
            <a:off x="3826354" y="3097466"/>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sp>
        <p:nvSpPr>
          <p:cNvPr id="6" name="Subtitle 2">
            <a:extLst>
              <a:ext uri="{FF2B5EF4-FFF2-40B4-BE49-F238E27FC236}">
                <a16:creationId xmlns:a16="http://schemas.microsoft.com/office/drawing/2014/main" id="{C475E7DF-76C8-428C-9A36-A3C310C92930}"/>
              </a:ext>
            </a:extLst>
          </p:cNvPr>
          <p:cNvSpPr txBox="1">
            <a:spLocks/>
          </p:cNvSpPr>
          <p:nvPr/>
        </p:nvSpPr>
        <p:spPr>
          <a:xfrm>
            <a:off x="5058676" y="5190709"/>
            <a:ext cx="4456799" cy="49785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z="4000" i="1">
                <a:latin typeface="Bahnschrift SemiLight Condensed" panose="020B0502040204020203" pitchFamily="34" charset="0"/>
              </a:rPr>
              <a:t>Kết luận và Hướng phát triển</a:t>
            </a:r>
            <a:endParaRPr lang="en-GB" sz="4000" i="1">
              <a:latin typeface="Bahnschrift SemiLight Condensed" panose="020B0502040204020203" pitchFamily="34" charset="0"/>
            </a:endParaRPr>
          </a:p>
        </p:txBody>
      </p:sp>
      <p:sp>
        <p:nvSpPr>
          <p:cNvPr id="11" name="Title 1">
            <a:extLst>
              <a:ext uri="{FF2B5EF4-FFF2-40B4-BE49-F238E27FC236}">
                <a16:creationId xmlns:a16="http://schemas.microsoft.com/office/drawing/2014/main" id="{EBB6A037-361E-4AEA-81D2-35B991F2F49F}"/>
              </a:ext>
            </a:extLst>
          </p:cNvPr>
          <p:cNvSpPr txBox="1">
            <a:spLocks/>
          </p:cNvSpPr>
          <p:nvPr/>
        </p:nvSpPr>
        <p:spPr>
          <a:xfrm>
            <a:off x="2904798" y="2233611"/>
            <a:ext cx="438330" cy="497855"/>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ahnschrift SemiLight Condensed" panose="020B0502040204020203" pitchFamily="34" charset="0"/>
              </a:rPr>
              <a:t>-</a:t>
            </a:r>
            <a:endParaRPr lang="en-GB" sz="4000">
              <a:latin typeface="Bahnschrift SemiLight Condensed" panose="020B0502040204020203" pitchFamily="34" charset="0"/>
            </a:endParaRPr>
          </a:p>
        </p:txBody>
      </p:sp>
      <p:sp>
        <p:nvSpPr>
          <p:cNvPr id="12" name="Title 1">
            <a:extLst>
              <a:ext uri="{FF2B5EF4-FFF2-40B4-BE49-F238E27FC236}">
                <a16:creationId xmlns:a16="http://schemas.microsoft.com/office/drawing/2014/main" id="{A21134F2-F0AE-464B-A602-ED3E9B033EAE}"/>
              </a:ext>
            </a:extLst>
          </p:cNvPr>
          <p:cNvSpPr txBox="1">
            <a:spLocks/>
          </p:cNvSpPr>
          <p:nvPr/>
        </p:nvSpPr>
        <p:spPr>
          <a:xfrm>
            <a:off x="3304995" y="3180071"/>
            <a:ext cx="438330" cy="497855"/>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ahnschrift SemiLight Condensed" panose="020B0502040204020203" pitchFamily="34" charset="0"/>
              </a:rPr>
              <a:t>-</a:t>
            </a:r>
            <a:endParaRPr lang="en-GB" sz="4000">
              <a:latin typeface="Bahnschrift SemiLight Condensed" panose="020B0502040204020203" pitchFamily="34" charset="0"/>
            </a:endParaRPr>
          </a:p>
        </p:txBody>
      </p:sp>
      <p:sp>
        <p:nvSpPr>
          <p:cNvPr id="13" name="Title 1">
            <a:extLst>
              <a:ext uri="{FF2B5EF4-FFF2-40B4-BE49-F238E27FC236}">
                <a16:creationId xmlns:a16="http://schemas.microsoft.com/office/drawing/2014/main" id="{EB3A966A-A730-4DA3-9699-88E796E0B874}"/>
              </a:ext>
            </a:extLst>
          </p:cNvPr>
          <p:cNvSpPr txBox="1">
            <a:spLocks/>
          </p:cNvSpPr>
          <p:nvPr/>
        </p:nvSpPr>
        <p:spPr>
          <a:xfrm>
            <a:off x="3861042" y="4128273"/>
            <a:ext cx="438330" cy="497855"/>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ahnschrift SemiLight Condensed" panose="020B0502040204020203" pitchFamily="34" charset="0"/>
              </a:rPr>
              <a:t>-</a:t>
            </a:r>
            <a:endParaRPr lang="en-GB" sz="4000">
              <a:latin typeface="Bahnschrift SemiLight Condensed" panose="020B0502040204020203" pitchFamily="34" charset="0"/>
            </a:endParaRPr>
          </a:p>
        </p:txBody>
      </p:sp>
      <p:sp>
        <p:nvSpPr>
          <p:cNvPr id="14" name="Title 1">
            <a:extLst>
              <a:ext uri="{FF2B5EF4-FFF2-40B4-BE49-F238E27FC236}">
                <a16:creationId xmlns:a16="http://schemas.microsoft.com/office/drawing/2014/main" id="{F31FC744-64CC-4AAF-8472-35C094F17848}"/>
              </a:ext>
            </a:extLst>
          </p:cNvPr>
          <p:cNvSpPr txBox="1">
            <a:spLocks/>
          </p:cNvSpPr>
          <p:nvPr/>
        </p:nvSpPr>
        <p:spPr>
          <a:xfrm>
            <a:off x="4539832" y="5139666"/>
            <a:ext cx="438330" cy="497855"/>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ahnschrift SemiLight Condensed" panose="020B0502040204020203" pitchFamily="34" charset="0"/>
              </a:rPr>
              <a:t>-</a:t>
            </a:r>
            <a:endParaRPr lang="en-GB" sz="4000">
              <a:latin typeface="Bahnschrift SemiLight Condensed" panose="020B0502040204020203" pitchFamily="34" charset="0"/>
            </a:endParaRPr>
          </a:p>
        </p:txBody>
      </p:sp>
      <p:grpSp>
        <p:nvGrpSpPr>
          <p:cNvPr id="22" name="Group 21">
            <a:extLst>
              <a:ext uri="{FF2B5EF4-FFF2-40B4-BE49-F238E27FC236}">
                <a16:creationId xmlns:a16="http://schemas.microsoft.com/office/drawing/2014/main" id="{7646C32B-1EB9-4014-A09F-D33F696F8264}"/>
              </a:ext>
            </a:extLst>
          </p:cNvPr>
          <p:cNvGrpSpPr/>
          <p:nvPr/>
        </p:nvGrpSpPr>
        <p:grpSpPr>
          <a:xfrm>
            <a:off x="2068140" y="2086435"/>
            <a:ext cx="832091" cy="841157"/>
            <a:chOff x="2068140" y="2086435"/>
            <a:chExt cx="832091" cy="841157"/>
          </a:xfrm>
        </p:grpSpPr>
        <p:sp>
          <p:nvSpPr>
            <p:cNvPr id="30" name="Oval 29">
              <a:extLst>
                <a:ext uri="{FF2B5EF4-FFF2-40B4-BE49-F238E27FC236}">
                  <a16:creationId xmlns:a16="http://schemas.microsoft.com/office/drawing/2014/main" id="{B9431D70-19E5-48D9-AE0A-3859506A67E9}"/>
                </a:ext>
              </a:extLst>
            </p:cNvPr>
            <p:cNvSpPr/>
            <p:nvPr/>
          </p:nvSpPr>
          <p:spPr>
            <a:xfrm>
              <a:off x="2106240" y="2133601"/>
              <a:ext cx="793991" cy="793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F91EBD8E-3A61-44D5-A720-473F2E94DD71}"/>
                </a:ext>
              </a:extLst>
            </p:cNvPr>
            <p:cNvSpPr/>
            <p:nvPr/>
          </p:nvSpPr>
          <p:spPr>
            <a:xfrm>
              <a:off x="2068140" y="2105026"/>
              <a:ext cx="793991" cy="793991"/>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le 1">
              <a:extLst>
                <a:ext uri="{FF2B5EF4-FFF2-40B4-BE49-F238E27FC236}">
                  <a16:creationId xmlns:a16="http://schemas.microsoft.com/office/drawing/2014/main" id="{8CD26525-C0E3-4D6A-A448-BB2724E4A4BA}"/>
                </a:ext>
              </a:extLst>
            </p:cNvPr>
            <p:cNvSpPr txBox="1">
              <a:spLocks/>
            </p:cNvSpPr>
            <p:nvPr/>
          </p:nvSpPr>
          <p:spPr>
            <a:xfrm>
              <a:off x="2120332" y="2086435"/>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01</a:t>
              </a:r>
              <a:endParaRPr lang="en-GB" sz="4000" i="1">
                <a:latin typeface="Bahnschrift SemiLight Condensed" panose="020B0502040204020203" pitchFamily="34" charset="0"/>
              </a:endParaRPr>
            </a:p>
          </p:txBody>
        </p:sp>
      </p:grpSp>
      <p:grpSp>
        <p:nvGrpSpPr>
          <p:cNvPr id="24" name="Group 23">
            <a:extLst>
              <a:ext uri="{FF2B5EF4-FFF2-40B4-BE49-F238E27FC236}">
                <a16:creationId xmlns:a16="http://schemas.microsoft.com/office/drawing/2014/main" id="{4A9C0ED2-A93D-49BA-94EF-34C3ACD7B427}"/>
              </a:ext>
            </a:extLst>
          </p:cNvPr>
          <p:cNvGrpSpPr/>
          <p:nvPr/>
        </p:nvGrpSpPr>
        <p:grpSpPr>
          <a:xfrm>
            <a:off x="2468337" y="3010361"/>
            <a:ext cx="832091" cy="863691"/>
            <a:chOff x="2468337" y="3010361"/>
            <a:chExt cx="832091" cy="863691"/>
          </a:xfrm>
        </p:grpSpPr>
        <p:grpSp>
          <p:nvGrpSpPr>
            <p:cNvPr id="23" name="Group 22">
              <a:extLst>
                <a:ext uri="{FF2B5EF4-FFF2-40B4-BE49-F238E27FC236}">
                  <a16:creationId xmlns:a16="http://schemas.microsoft.com/office/drawing/2014/main" id="{CC3F1364-00F2-4C18-B763-0394E4ACA1EC}"/>
                </a:ext>
              </a:extLst>
            </p:cNvPr>
            <p:cNvGrpSpPr/>
            <p:nvPr/>
          </p:nvGrpSpPr>
          <p:grpSpPr>
            <a:xfrm>
              <a:off x="2468337" y="3051486"/>
              <a:ext cx="832091" cy="822566"/>
              <a:chOff x="2468337" y="3051486"/>
              <a:chExt cx="832091" cy="822566"/>
            </a:xfrm>
          </p:grpSpPr>
          <p:sp>
            <p:nvSpPr>
              <p:cNvPr id="31" name="Oval 30">
                <a:extLst>
                  <a:ext uri="{FF2B5EF4-FFF2-40B4-BE49-F238E27FC236}">
                    <a16:creationId xmlns:a16="http://schemas.microsoft.com/office/drawing/2014/main" id="{CA8A41B8-4F0B-44B6-A900-0D232BEC865A}"/>
                  </a:ext>
                </a:extLst>
              </p:cNvPr>
              <p:cNvSpPr/>
              <p:nvPr/>
            </p:nvSpPr>
            <p:spPr>
              <a:xfrm>
                <a:off x="2506437" y="3080061"/>
                <a:ext cx="793991" cy="793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11829A41-E37D-4426-A5DE-455B8438D751}"/>
                  </a:ext>
                </a:extLst>
              </p:cNvPr>
              <p:cNvSpPr/>
              <p:nvPr/>
            </p:nvSpPr>
            <p:spPr>
              <a:xfrm>
                <a:off x="2468337" y="3051486"/>
                <a:ext cx="793991" cy="793991"/>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itle 1">
              <a:extLst>
                <a:ext uri="{FF2B5EF4-FFF2-40B4-BE49-F238E27FC236}">
                  <a16:creationId xmlns:a16="http://schemas.microsoft.com/office/drawing/2014/main" id="{C3E365B7-6739-42CA-96DE-E5D74B5C6377}"/>
                </a:ext>
              </a:extLst>
            </p:cNvPr>
            <p:cNvSpPr txBox="1">
              <a:spLocks/>
            </p:cNvSpPr>
            <p:nvPr/>
          </p:nvSpPr>
          <p:spPr>
            <a:xfrm>
              <a:off x="2511004" y="3010361"/>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grpSp>
      <p:grpSp>
        <p:nvGrpSpPr>
          <p:cNvPr id="25" name="Group 24">
            <a:extLst>
              <a:ext uri="{FF2B5EF4-FFF2-40B4-BE49-F238E27FC236}">
                <a16:creationId xmlns:a16="http://schemas.microsoft.com/office/drawing/2014/main" id="{56DC9BAD-0810-4468-AC45-A48858EEE2CA}"/>
              </a:ext>
            </a:extLst>
          </p:cNvPr>
          <p:cNvGrpSpPr/>
          <p:nvPr/>
        </p:nvGrpSpPr>
        <p:grpSpPr>
          <a:xfrm>
            <a:off x="3024384" y="3963262"/>
            <a:ext cx="832091" cy="857250"/>
            <a:chOff x="3024384" y="3963262"/>
            <a:chExt cx="832091" cy="857250"/>
          </a:xfrm>
        </p:grpSpPr>
        <p:sp>
          <p:nvSpPr>
            <p:cNvPr id="32" name="Oval 31">
              <a:extLst>
                <a:ext uri="{FF2B5EF4-FFF2-40B4-BE49-F238E27FC236}">
                  <a16:creationId xmlns:a16="http://schemas.microsoft.com/office/drawing/2014/main" id="{60104BA1-D65F-46AA-8AFA-B72BB340B628}"/>
                </a:ext>
              </a:extLst>
            </p:cNvPr>
            <p:cNvSpPr/>
            <p:nvPr/>
          </p:nvSpPr>
          <p:spPr>
            <a:xfrm>
              <a:off x="3062484" y="4026521"/>
              <a:ext cx="793991" cy="793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2DDB5DFA-49C2-4D0D-BF03-A11B2865BDA8}"/>
                </a:ext>
              </a:extLst>
            </p:cNvPr>
            <p:cNvSpPr/>
            <p:nvPr/>
          </p:nvSpPr>
          <p:spPr>
            <a:xfrm>
              <a:off x="3024384" y="3997946"/>
              <a:ext cx="793991" cy="793991"/>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7EC781B-4114-492D-AA6B-CA9C68394120}"/>
                </a:ext>
              </a:extLst>
            </p:cNvPr>
            <p:cNvSpPr txBox="1">
              <a:spLocks/>
            </p:cNvSpPr>
            <p:nvPr/>
          </p:nvSpPr>
          <p:spPr>
            <a:xfrm>
              <a:off x="3081207" y="3963262"/>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grpSp>
      <p:grpSp>
        <p:nvGrpSpPr>
          <p:cNvPr id="26" name="Group 25">
            <a:extLst>
              <a:ext uri="{FF2B5EF4-FFF2-40B4-BE49-F238E27FC236}">
                <a16:creationId xmlns:a16="http://schemas.microsoft.com/office/drawing/2014/main" id="{D02D409B-8D01-421A-82BC-89F836340AF8}"/>
              </a:ext>
            </a:extLst>
          </p:cNvPr>
          <p:cNvGrpSpPr/>
          <p:nvPr/>
        </p:nvGrpSpPr>
        <p:grpSpPr>
          <a:xfrm>
            <a:off x="3700658" y="4933533"/>
            <a:ext cx="832091" cy="829953"/>
            <a:chOff x="3700658" y="4933533"/>
            <a:chExt cx="832091" cy="829953"/>
          </a:xfrm>
        </p:grpSpPr>
        <p:sp>
          <p:nvSpPr>
            <p:cNvPr id="33" name="Oval 32">
              <a:extLst>
                <a:ext uri="{FF2B5EF4-FFF2-40B4-BE49-F238E27FC236}">
                  <a16:creationId xmlns:a16="http://schemas.microsoft.com/office/drawing/2014/main" id="{67FB6B5C-9BC8-4DA6-8F40-4FAF681A09BA}"/>
                </a:ext>
              </a:extLst>
            </p:cNvPr>
            <p:cNvSpPr/>
            <p:nvPr/>
          </p:nvSpPr>
          <p:spPr>
            <a:xfrm>
              <a:off x="3738758" y="4969495"/>
              <a:ext cx="793991" cy="793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157F363-08CC-47EC-B190-A4B0B497061F}"/>
                </a:ext>
              </a:extLst>
            </p:cNvPr>
            <p:cNvSpPr/>
            <p:nvPr/>
          </p:nvSpPr>
          <p:spPr>
            <a:xfrm>
              <a:off x="3700658" y="4940920"/>
              <a:ext cx="793991" cy="793991"/>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itle 1">
              <a:extLst>
                <a:ext uri="{FF2B5EF4-FFF2-40B4-BE49-F238E27FC236}">
                  <a16:creationId xmlns:a16="http://schemas.microsoft.com/office/drawing/2014/main" id="{CFC0BCAE-FC98-4688-A575-B911285B2C30}"/>
                </a:ext>
              </a:extLst>
            </p:cNvPr>
            <p:cNvSpPr txBox="1">
              <a:spLocks/>
            </p:cNvSpPr>
            <p:nvPr/>
          </p:nvSpPr>
          <p:spPr>
            <a:xfrm>
              <a:off x="3749649" y="4933533"/>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04</a:t>
              </a:r>
              <a:endParaRPr lang="en-GB" sz="4000" i="1">
                <a:latin typeface="Bahnschrift SemiLight Condensed" panose="020B0502040204020203" pitchFamily="34" charset="0"/>
              </a:endParaRPr>
            </a:p>
          </p:txBody>
        </p:sp>
      </p:grpSp>
    </p:spTree>
    <p:extLst>
      <p:ext uri="{BB962C8B-B14F-4D97-AF65-F5344CB8AC3E}">
        <p14:creationId xmlns:p14="http://schemas.microsoft.com/office/powerpoint/2010/main" val="1782527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decel="10000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decel="10000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5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2" presetClass="entr" presetSubtype="8" decel="100000" fill="hold" nodeType="withEffect">
                                  <p:stCondLst>
                                    <p:cond delay="25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decel="10000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 calcmode="lin" valueType="num">
                                      <p:cBhvr additive="base">
                                        <p:cTn id="4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1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25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0-#ppt_w/2"/>
                                          </p:val>
                                        </p:tav>
                                        <p:tav tm="100000">
                                          <p:val>
                                            <p:strVal val="#ppt_x"/>
                                          </p:val>
                                        </p:tav>
                                      </p:tavLst>
                                    </p:anim>
                                    <p:anim calcmode="lin" valueType="num">
                                      <p:cBhvr additive="base">
                                        <p:cTn id="5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decel="10000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0-#ppt_w/2"/>
                                          </p:val>
                                        </p:tav>
                                        <p:tav tm="100000">
                                          <p:val>
                                            <p:strVal val="#ppt_x"/>
                                          </p:val>
                                        </p:tav>
                                      </p:tavLst>
                                    </p:anim>
                                    <p:anim calcmode="lin" valueType="num">
                                      <p:cBhvr additive="base">
                                        <p:cTn id="60" dur="500" fill="hold"/>
                                        <p:tgtEl>
                                          <p:spTgt spid="6"/>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15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par>
                                <p:cTn id="65" presetID="2" presetClass="entr" presetSubtype="8" decel="100000" fill="hold" nodeType="withEffect">
                                  <p:stCondLst>
                                    <p:cond delay="25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0-#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11"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CEA51BF-5AAB-4FE6-AB65-3E525CDE47A8}"/>
              </a:ext>
            </a:extLst>
          </p:cNvPr>
          <p:cNvGrpSpPr/>
          <p:nvPr/>
        </p:nvGrpSpPr>
        <p:grpSpPr>
          <a:xfrm>
            <a:off x="704955" y="2962276"/>
            <a:ext cx="10553595" cy="3133724"/>
            <a:chOff x="842470" y="2382981"/>
            <a:chExt cx="10349732" cy="3749614"/>
          </a:xfrm>
        </p:grpSpPr>
        <p:sp>
          <p:nvSpPr>
            <p:cNvPr id="38" name="Rectangle: Rounded Corners 37">
              <a:extLst>
                <a:ext uri="{FF2B5EF4-FFF2-40B4-BE49-F238E27FC236}">
                  <a16:creationId xmlns:a16="http://schemas.microsoft.com/office/drawing/2014/main" id="{03427950-0FDD-40DA-953E-7D57D1D5AF2D}"/>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Rounded Corners 38">
              <a:extLst>
                <a:ext uri="{FF2B5EF4-FFF2-40B4-BE49-F238E27FC236}">
                  <a16:creationId xmlns:a16="http://schemas.microsoft.com/office/drawing/2014/main" id="{33AC392D-F709-4CCF-8660-9DFF8D04749D}"/>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49" name="Title 1">
            <a:extLst>
              <a:ext uri="{FF2B5EF4-FFF2-40B4-BE49-F238E27FC236}">
                <a16:creationId xmlns:a16="http://schemas.microsoft.com/office/drawing/2014/main" id="{5E446535-75A4-4C9F-92E2-8161348815A6}"/>
              </a:ext>
            </a:extLst>
          </p:cNvPr>
          <p:cNvSpPr txBox="1">
            <a:spLocks/>
          </p:cNvSpPr>
          <p:nvPr/>
        </p:nvSpPr>
        <p:spPr>
          <a:xfrm>
            <a:off x="1081388" y="3365562"/>
            <a:ext cx="9630334" cy="23406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ts val="3520"/>
              </a:lnSpc>
              <a:spcBef>
                <a:spcPts val="0"/>
              </a:spcBef>
            </a:pPr>
            <a:r>
              <a:rPr lang="vi-VN" sz="2400">
                <a:latin typeface="Bahnschrift SemiLight Condensed" panose="020B0502040204020203" pitchFamily="34" charset="0"/>
              </a:rPr>
              <a:t>Có khả năng lưu trữ được các thông tin khi cần thiết. Các thông tin được sẽ được lưu trữ bao gồm</a:t>
            </a:r>
          </a:p>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Thông tin khách hàng (Họ, tên, email)</a:t>
            </a:r>
          </a:p>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Thông tin sản phẩm (Tên, mô tả, số lượng,..)</a:t>
            </a:r>
          </a:p>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Thông tin đơn hàng (Thông tin khách hàng, ngày lập hóa đơn,...)</a:t>
            </a:r>
          </a:p>
        </p:txBody>
      </p:sp>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2" y="1492491"/>
            <a:ext cx="3772191"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8" y="1608348"/>
            <a:ext cx="3319161"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3300" i="1">
                <a:latin typeface="Bahnschrift SemiLight Condensed" panose="020B0502040204020203" pitchFamily="34" charset="0"/>
              </a:rPr>
              <a:t>Yêu cầu về chức năng</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grpSp>
        <p:nvGrpSpPr>
          <p:cNvPr id="29" name="Group 28">
            <a:extLst>
              <a:ext uri="{FF2B5EF4-FFF2-40B4-BE49-F238E27FC236}">
                <a16:creationId xmlns:a16="http://schemas.microsoft.com/office/drawing/2014/main" id="{26679ECA-BBB2-4A17-B66C-4EA4A247169C}"/>
              </a:ext>
            </a:extLst>
          </p:cNvPr>
          <p:cNvGrpSpPr/>
          <p:nvPr/>
        </p:nvGrpSpPr>
        <p:grpSpPr>
          <a:xfrm>
            <a:off x="1360008" y="2585274"/>
            <a:ext cx="3665265" cy="784323"/>
            <a:chOff x="6115052" y="1291656"/>
            <a:chExt cx="5134299" cy="909729"/>
          </a:xfrm>
        </p:grpSpPr>
        <p:sp>
          <p:nvSpPr>
            <p:cNvPr id="33" name="Rectangle: Rounded Corners 32">
              <a:extLst>
                <a:ext uri="{FF2B5EF4-FFF2-40B4-BE49-F238E27FC236}">
                  <a16:creationId xmlns:a16="http://schemas.microsoft.com/office/drawing/2014/main" id="{62838FF1-F66F-40CC-9E65-335D7B150C29}"/>
                </a:ext>
              </a:extLst>
            </p:cNvPr>
            <p:cNvSpPr/>
            <p:nvPr/>
          </p:nvSpPr>
          <p:spPr>
            <a:xfrm>
              <a:off x="6172201" y="1350548"/>
              <a:ext cx="5077150" cy="850837"/>
            </a:xfrm>
            <a:prstGeom prst="roundRect">
              <a:avLst>
                <a:gd name="adj" fmla="val 7611"/>
              </a:avLst>
            </a:prstGeom>
            <a:solidFill>
              <a:srgbClr val="35A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Rectangle: Rounded Corners 34">
              <a:extLst>
                <a:ext uri="{FF2B5EF4-FFF2-40B4-BE49-F238E27FC236}">
                  <a16:creationId xmlns:a16="http://schemas.microsoft.com/office/drawing/2014/main" id="{81BBF4E6-B80E-4E9A-B60A-FD19865967C4}"/>
                </a:ext>
              </a:extLst>
            </p:cNvPr>
            <p:cNvSpPr/>
            <p:nvPr/>
          </p:nvSpPr>
          <p:spPr>
            <a:xfrm>
              <a:off x="6115052" y="1291656"/>
              <a:ext cx="5077150" cy="850837"/>
            </a:xfrm>
            <a:prstGeom prst="roundRect">
              <a:avLst>
                <a:gd name="adj" fmla="val 833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7" name="Title 1">
            <a:extLst>
              <a:ext uri="{FF2B5EF4-FFF2-40B4-BE49-F238E27FC236}">
                <a16:creationId xmlns:a16="http://schemas.microsoft.com/office/drawing/2014/main" id="{932C173C-0918-47CC-A092-4D1FA18F3C12}"/>
              </a:ext>
            </a:extLst>
          </p:cNvPr>
          <p:cNvSpPr txBox="1">
            <a:spLocks/>
          </p:cNvSpPr>
          <p:nvPr/>
        </p:nvSpPr>
        <p:spPr>
          <a:xfrm>
            <a:off x="1295070" y="2604387"/>
            <a:ext cx="373020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Yêu cầu về lưu trữ</a:t>
            </a:r>
          </a:p>
        </p:txBody>
      </p:sp>
    </p:spTree>
    <p:extLst>
      <p:ext uri="{BB962C8B-B14F-4D97-AF65-F5344CB8AC3E}">
        <p14:creationId xmlns:p14="http://schemas.microsoft.com/office/powerpoint/2010/main" val="231359764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fade">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fade">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fade">
                                      <p:cBhvr>
                                        <p:cTn id="17" dur="5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xEl>
                                              <p:pRg st="3" end="3"/>
                                            </p:txEl>
                                          </p:spTgt>
                                        </p:tgtEl>
                                        <p:attrNameLst>
                                          <p:attrName>style.visibility</p:attrName>
                                        </p:attrNameLst>
                                      </p:cBhvr>
                                      <p:to>
                                        <p:strVal val="visible"/>
                                      </p:to>
                                    </p:set>
                                    <p:animEffect transition="in" filter="fade">
                                      <p:cBhvr>
                                        <p:cTn id="22" dur="500"/>
                                        <p:tgtEl>
                                          <p:spTgt spid="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CEA51BF-5AAB-4FE6-AB65-3E525CDE47A8}"/>
              </a:ext>
            </a:extLst>
          </p:cNvPr>
          <p:cNvGrpSpPr/>
          <p:nvPr/>
        </p:nvGrpSpPr>
        <p:grpSpPr>
          <a:xfrm>
            <a:off x="704955" y="2962275"/>
            <a:ext cx="10553595" cy="3362319"/>
            <a:chOff x="842470" y="2382981"/>
            <a:chExt cx="10349732" cy="3749614"/>
          </a:xfrm>
        </p:grpSpPr>
        <p:sp>
          <p:nvSpPr>
            <p:cNvPr id="38" name="Rectangle: Rounded Corners 37">
              <a:extLst>
                <a:ext uri="{FF2B5EF4-FFF2-40B4-BE49-F238E27FC236}">
                  <a16:creationId xmlns:a16="http://schemas.microsoft.com/office/drawing/2014/main" id="{03427950-0FDD-40DA-953E-7D57D1D5AF2D}"/>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Rounded Corners 38">
              <a:extLst>
                <a:ext uri="{FF2B5EF4-FFF2-40B4-BE49-F238E27FC236}">
                  <a16:creationId xmlns:a16="http://schemas.microsoft.com/office/drawing/2014/main" id="{33AC392D-F709-4CCF-8660-9DFF8D04749D}"/>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49" name="Title 1">
            <a:extLst>
              <a:ext uri="{FF2B5EF4-FFF2-40B4-BE49-F238E27FC236}">
                <a16:creationId xmlns:a16="http://schemas.microsoft.com/office/drawing/2014/main" id="{5E446535-75A4-4C9F-92E2-8161348815A6}"/>
              </a:ext>
            </a:extLst>
          </p:cNvPr>
          <p:cNvSpPr txBox="1">
            <a:spLocks/>
          </p:cNvSpPr>
          <p:nvPr/>
        </p:nvSpPr>
        <p:spPr>
          <a:xfrm>
            <a:off x="883986" y="2865910"/>
            <a:ext cx="10118887" cy="317974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ts val="3520"/>
              </a:lnSpc>
              <a:spcBef>
                <a:spcPts val="0"/>
              </a:spcBef>
              <a:buFont typeface="Wingdings" panose="05000000000000000000" pitchFamily="2" charset="2"/>
              <a:buChar char="§"/>
            </a:pPr>
            <a:r>
              <a:rPr lang="vi-VN" sz="2200">
                <a:latin typeface="Bahnschrift SemiBold Condensed" panose="020B0502040204020203" pitchFamily="34" charset="0"/>
              </a:rPr>
              <a:t>Chức năng tìm kiếm: </a:t>
            </a:r>
            <a:r>
              <a:rPr lang="vi-VN" sz="2200">
                <a:latin typeface="Bahnschrift SemiLight Condensed" panose="020B0502040204020203" pitchFamily="34" charset="0"/>
              </a:rPr>
              <a:t>Người dùng có thể nhanh chóng tìm kiếm những sản phẩm mà minh mong muốn.</a:t>
            </a:r>
          </a:p>
          <a:p>
            <a:pPr marL="342900" indent="-342900" algn="just">
              <a:lnSpc>
                <a:spcPts val="3520"/>
              </a:lnSpc>
              <a:spcBef>
                <a:spcPts val="0"/>
              </a:spcBef>
              <a:buFont typeface="Wingdings" panose="05000000000000000000" pitchFamily="2" charset="2"/>
              <a:buChar char="§"/>
            </a:pPr>
            <a:r>
              <a:rPr lang="vi-VN" sz="2200">
                <a:latin typeface="Bahnschrift SemiBold Condensed" panose="020B0502040204020203" pitchFamily="34" charset="0"/>
              </a:rPr>
              <a:t>Chức năng thống kê: </a:t>
            </a:r>
            <a:r>
              <a:rPr lang="vi-VN" sz="2200">
                <a:latin typeface="Bahnschrift SemiLight Condensed" panose="020B0502040204020203" pitchFamily="34" charset="0"/>
              </a:rPr>
              <a:t>Quản trị viên có thể nhanh chóng quản lý được các thông tin về các đơn hàng, tình trạng của các đơn hàng và sản phẩm.</a:t>
            </a:r>
          </a:p>
          <a:p>
            <a:pPr marL="342900" indent="-342900" algn="just">
              <a:lnSpc>
                <a:spcPts val="3520"/>
              </a:lnSpc>
              <a:spcBef>
                <a:spcPts val="0"/>
              </a:spcBef>
              <a:buFont typeface="Wingdings" panose="05000000000000000000" pitchFamily="2" charset="2"/>
              <a:buChar char="§"/>
            </a:pPr>
            <a:r>
              <a:rPr lang="vi-VN" sz="2200">
                <a:latin typeface="Bahnschrift SemiBold Condensed" panose="020B0502040204020203" pitchFamily="34" charset="0"/>
              </a:rPr>
              <a:t>Chức năng thanh toán: </a:t>
            </a:r>
            <a:r>
              <a:rPr lang="vi-VN" sz="2200">
                <a:latin typeface="Bahnschrift SemiLight Condensed" panose="020B0502040204020203" pitchFamily="34" charset="0"/>
              </a:rPr>
              <a:t>Người dùng là khách hàng chính thức có thể dễ dàng thực hiện thanh toán đơn hàng.</a:t>
            </a:r>
          </a:p>
          <a:p>
            <a:pPr marL="342900" indent="-342900" algn="just">
              <a:lnSpc>
                <a:spcPts val="3520"/>
              </a:lnSpc>
              <a:spcBef>
                <a:spcPts val="0"/>
              </a:spcBef>
              <a:buFont typeface="Wingdings" panose="05000000000000000000" pitchFamily="2" charset="2"/>
              <a:buChar char="§"/>
            </a:pPr>
            <a:r>
              <a:rPr lang="vi-VN" sz="2200">
                <a:latin typeface="Bahnschrift SemiBold Condensed" panose="020B0502040204020203" pitchFamily="34" charset="0"/>
              </a:rPr>
              <a:t>Chức năng cập nhật: </a:t>
            </a:r>
            <a:r>
              <a:rPr lang="vi-VN" sz="2200">
                <a:latin typeface="Bahnschrift SemiLight Condensed" panose="020B0502040204020203" pitchFamily="34" charset="0"/>
              </a:rPr>
              <a:t>Dễ dàng trong việc cập nhật thông tin khi cần thiết.</a:t>
            </a:r>
          </a:p>
        </p:txBody>
      </p:sp>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2" y="1492491"/>
            <a:ext cx="3772191"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8" y="1608348"/>
            <a:ext cx="3319161"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3300" i="1">
                <a:latin typeface="Bahnschrift SemiLight Condensed" panose="020B0502040204020203" pitchFamily="34" charset="0"/>
              </a:rPr>
              <a:t>Yêu cầu về chức năng</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grpSp>
        <p:nvGrpSpPr>
          <p:cNvPr id="20" name="Group 19">
            <a:extLst>
              <a:ext uri="{FF2B5EF4-FFF2-40B4-BE49-F238E27FC236}">
                <a16:creationId xmlns:a16="http://schemas.microsoft.com/office/drawing/2014/main" id="{8F717FC6-EE9A-42D6-A63A-9B42E16D4666}"/>
              </a:ext>
            </a:extLst>
          </p:cNvPr>
          <p:cNvGrpSpPr/>
          <p:nvPr/>
        </p:nvGrpSpPr>
        <p:grpSpPr>
          <a:xfrm>
            <a:off x="1345920" y="2520701"/>
            <a:ext cx="3665265" cy="784323"/>
            <a:chOff x="6115052" y="1291656"/>
            <a:chExt cx="5134299" cy="909729"/>
          </a:xfrm>
        </p:grpSpPr>
        <p:sp>
          <p:nvSpPr>
            <p:cNvPr id="21" name="Rectangle: Rounded Corners 20">
              <a:extLst>
                <a:ext uri="{FF2B5EF4-FFF2-40B4-BE49-F238E27FC236}">
                  <a16:creationId xmlns:a16="http://schemas.microsoft.com/office/drawing/2014/main" id="{A90519B6-D6EC-4495-8315-ECEBDEA93EBF}"/>
                </a:ext>
              </a:extLst>
            </p:cNvPr>
            <p:cNvSpPr/>
            <p:nvPr/>
          </p:nvSpPr>
          <p:spPr>
            <a:xfrm>
              <a:off x="6172201" y="1350548"/>
              <a:ext cx="5077150" cy="850837"/>
            </a:xfrm>
            <a:prstGeom prst="roundRect">
              <a:avLst>
                <a:gd name="adj" fmla="val 7611"/>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tangle: Rounded Corners 21">
              <a:extLst>
                <a:ext uri="{FF2B5EF4-FFF2-40B4-BE49-F238E27FC236}">
                  <a16:creationId xmlns:a16="http://schemas.microsoft.com/office/drawing/2014/main" id="{CCC782A9-A45E-4678-A309-AECEE0EB9156}"/>
                </a:ext>
              </a:extLst>
            </p:cNvPr>
            <p:cNvSpPr/>
            <p:nvPr/>
          </p:nvSpPr>
          <p:spPr>
            <a:xfrm>
              <a:off x="6115052" y="1291656"/>
              <a:ext cx="5077150" cy="850837"/>
            </a:xfrm>
            <a:prstGeom prst="roundRect">
              <a:avLst>
                <a:gd name="adj" fmla="val 833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3" name="Title 1">
            <a:extLst>
              <a:ext uri="{FF2B5EF4-FFF2-40B4-BE49-F238E27FC236}">
                <a16:creationId xmlns:a16="http://schemas.microsoft.com/office/drawing/2014/main" id="{68B0EC93-CCC6-4DDD-A5F3-A756C5C07DC5}"/>
              </a:ext>
            </a:extLst>
          </p:cNvPr>
          <p:cNvSpPr txBox="1">
            <a:spLocks/>
          </p:cNvSpPr>
          <p:nvPr/>
        </p:nvSpPr>
        <p:spPr>
          <a:xfrm>
            <a:off x="1280982" y="2539814"/>
            <a:ext cx="373020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Yêu cầu về tính năng</a:t>
            </a:r>
          </a:p>
        </p:txBody>
      </p:sp>
    </p:spTree>
    <p:extLst>
      <p:ext uri="{BB962C8B-B14F-4D97-AF65-F5344CB8AC3E}">
        <p14:creationId xmlns:p14="http://schemas.microsoft.com/office/powerpoint/2010/main" val="2458227776"/>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fade">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fade">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fade">
                                      <p:cBhvr>
                                        <p:cTn id="17" dur="5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xEl>
                                              <p:pRg st="3" end="3"/>
                                            </p:txEl>
                                          </p:spTgt>
                                        </p:tgtEl>
                                        <p:attrNameLst>
                                          <p:attrName>style.visibility</p:attrName>
                                        </p:attrNameLst>
                                      </p:cBhvr>
                                      <p:to>
                                        <p:strVal val="visible"/>
                                      </p:to>
                                    </p:set>
                                    <p:animEffect transition="in" filter="fade">
                                      <p:cBhvr>
                                        <p:cTn id="22" dur="500"/>
                                        <p:tgtEl>
                                          <p:spTgt spid="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CEA51BF-5AAB-4FE6-AB65-3E525CDE47A8}"/>
              </a:ext>
            </a:extLst>
          </p:cNvPr>
          <p:cNvGrpSpPr/>
          <p:nvPr/>
        </p:nvGrpSpPr>
        <p:grpSpPr>
          <a:xfrm>
            <a:off x="1767231" y="3158936"/>
            <a:ext cx="4052544" cy="1177989"/>
            <a:chOff x="842470" y="2382981"/>
            <a:chExt cx="10349732" cy="3749614"/>
          </a:xfrm>
        </p:grpSpPr>
        <p:sp>
          <p:nvSpPr>
            <p:cNvPr id="38" name="Rectangle: Rounded Corners 37">
              <a:extLst>
                <a:ext uri="{FF2B5EF4-FFF2-40B4-BE49-F238E27FC236}">
                  <a16:creationId xmlns:a16="http://schemas.microsoft.com/office/drawing/2014/main" id="{03427950-0FDD-40DA-953E-7D57D1D5AF2D}"/>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Rounded Corners 38">
              <a:extLst>
                <a:ext uri="{FF2B5EF4-FFF2-40B4-BE49-F238E27FC236}">
                  <a16:creationId xmlns:a16="http://schemas.microsoft.com/office/drawing/2014/main" id="{33AC392D-F709-4CCF-8660-9DFF8D04749D}"/>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49" name="Title 1">
            <a:extLst>
              <a:ext uri="{FF2B5EF4-FFF2-40B4-BE49-F238E27FC236}">
                <a16:creationId xmlns:a16="http://schemas.microsoft.com/office/drawing/2014/main" id="{5E446535-75A4-4C9F-92E2-8161348815A6}"/>
              </a:ext>
            </a:extLst>
          </p:cNvPr>
          <p:cNvSpPr txBox="1">
            <a:spLocks/>
          </p:cNvSpPr>
          <p:nvPr/>
        </p:nvSpPr>
        <p:spPr>
          <a:xfrm>
            <a:off x="1969685" y="3262517"/>
            <a:ext cx="3730203" cy="9677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3520"/>
              </a:lnSpc>
              <a:spcBef>
                <a:spcPts val="0"/>
              </a:spcBef>
            </a:pPr>
            <a:r>
              <a:rPr lang="vi-VN" sz="2400">
                <a:latin typeface="Bahnschrift SemiLight Condensed" panose="020B0502040204020203" pitchFamily="34" charset="0"/>
              </a:rPr>
              <a:t>Giao diện gần gũi, đơn giản, tường minh thân thiện với người dùng</a:t>
            </a:r>
          </a:p>
        </p:txBody>
      </p:sp>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2" y="1425816"/>
            <a:ext cx="4239336"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8" y="1541673"/>
            <a:ext cx="373020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3300" i="1">
                <a:latin typeface="Bahnschrift SemiLight Condensed" panose="020B0502040204020203" pitchFamily="34" charset="0"/>
              </a:rPr>
              <a:t>Yêu cầu về phi chức năng</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grpSp>
        <p:nvGrpSpPr>
          <p:cNvPr id="20" name="Group 19">
            <a:extLst>
              <a:ext uri="{FF2B5EF4-FFF2-40B4-BE49-F238E27FC236}">
                <a16:creationId xmlns:a16="http://schemas.microsoft.com/office/drawing/2014/main" id="{8F717FC6-EE9A-42D6-A63A-9B42E16D4666}"/>
              </a:ext>
            </a:extLst>
          </p:cNvPr>
          <p:cNvGrpSpPr/>
          <p:nvPr/>
        </p:nvGrpSpPr>
        <p:grpSpPr>
          <a:xfrm>
            <a:off x="2152493" y="2520701"/>
            <a:ext cx="3665265" cy="784323"/>
            <a:chOff x="6115052" y="1291656"/>
            <a:chExt cx="5134299" cy="909729"/>
          </a:xfrm>
        </p:grpSpPr>
        <p:sp>
          <p:nvSpPr>
            <p:cNvPr id="21" name="Rectangle: Rounded Corners 20">
              <a:extLst>
                <a:ext uri="{FF2B5EF4-FFF2-40B4-BE49-F238E27FC236}">
                  <a16:creationId xmlns:a16="http://schemas.microsoft.com/office/drawing/2014/main" id="{A90519B6-D6EC-4495-8315-ECEBDEA93EBF}"/>
                </a:ext>
              </a:extLst>
            </p:cNvPr>
            <p:cNvSpPr/>
            <p:nvPr/>
          </p:nvSpPr>
          <p:spPr>
            <a:xfrm>
              <a:off x="6172201" y="1350548"/>
              <a:ext cx="5077150" cy="850837"/>
            </a:xfrm>
            <a:prstGeom prst="roundRect">
              <a:avLst>
                <a:gd name="adj" fmla="val 7611"/>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tangle: Rounded Corners 21">
              <a:extLst>
                <a:ext uri="{FF2B5EF4-FFF2-40B4-BE49-F238E27FC236}">
                  <a16:creationId xmlns:a16="http://schemas.microsoft.com/office/drawing/2014/main" id="{CCC782A9-A45E-4678-A309-AECEE0EB9156}"/>
                </a:ext>
              </a:extLst>
            </p:cNvPr>
            <p:cNvSpPr/>
            <p:nvPr/>
          </p:nvSpPr>
          <p:spPr>
            <a:xfrm>
              <a:off x="6115052" y="1291656"/>
              <a:ext cx="5077150" cy="850837"/>
            </a:xfrm>
            <a:prstGeom prst="roundRect">
              <a:avLst>
                <a:gd name="adj" fmla="val 833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3" name="Title 1">
            <a:extLst>
              <a:ext uri="{FF2B5EF4-FFF2-40B4-BE49-F238E27FC236}">
                <a16:creationId xmlns:a16="http://schemas.microsoft.com/office/drawing/2014/main" id="{68B0EC93-CCC6-4DDD-A5F3-A756C5C07DC5}"/>
              </a:ext>
            </a:extLst>
          </p:cNvPr>
          <p:cNvSpPr txBox="1">
            <a:spLocks/>
          </p:cNvSpPr>
          <p:nvPr/>
        </p:nvSpPr>
        <p:spPr>
          <a:xfrm>
            <a:off x="2087555" y="2539814"/>
            <a:ext cx="373020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Yêu cầu về giao diện</a:t>
            </a:r>
          </a:p>
        </p:txBody>
      </p:sp>
      <p:grpSp>
        <p:nvGrpSpPr>
          <p:cNvPr id="24" name="Group 23">
            <a:extLst>
              <a:ext uri="{FF2B5EF4-FFF2-40B4-BE49-F238E27FC236}">
                <a16:creationId xmlns:a16="http://schemas.microsoft.com/office/drawing/2014/main" id="{4B9A9459-3996-491D-A717-78088FF4EBBA}"/>
              </a:ext>
            </a:extLst>
          </p:cNvPr>
          <p:cNvGrpSpPr/>
          <p:nvPr/>
        </p:nvGrpSpPr>
        <p:grpSpPr>
          <a:xfrm>
            <a:off x="6701554" y="3158936"/>
            <a:ext cx="4030167" cy="1177989"/>
            <a:chOff x="842470" y="2382981"/>
            <a:chExt cx="10349732" cy="3749614"/>
          </a:xfrm>
        </p:grpSpPr>
        <p:sp>
          <p:nvSpPr>
            <p:cNvPr id="25" name="Rectangle: Rounded Corners 24">
              <a:extLst>
                <a:ext uri="{FF2B5EF4-FFF2-40B4-BE49-F238E27FC236}">
                  <a16:creationId xmlns:a16="http://schemas.microsoft.com/office/drawing/2014/main" id="{0403D744-D821-4853-8DA0-3C90E276C846}"/>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Rectangle: Rounded Corners 25">
              <a:extLst>
                <a:ext uri="{FF2B5EF4-FFF2-40B4-BE49-F238E27FC236}">
                  <a16:creationId xmlns:a16="http://schemas.microsoft.com/office/drawing/2014/main" id="{FE0DAF81-1CDD-4FBF-A563-C598A0097EDC}"/>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7" name="Title 1">
            <a:extLst>
              <a:ext uri="{FF2B5EF4-FFF2-40B4-BE49-F238E27FC236}">
                <a16:creationId xmlns:a16="http://schemas.microsoft.com/office/drawing/2014/main" id="{C912D264-FE6E-4F67-86B0-C54E25E686D0}"/>
              </a:ext>
            </a:extLst>
          </p:cNvPr>
          <p:cNvSpPr txBox="1">
            <a:spLocks/>
          </p:cNvSpPr>
          <p:nvPr/>
        </p:nvSpPr>
        <p:spPr>
          <a:xfrm>
            <a:off x="6957356" y="3262517"/>
            <a:ext cx="3506973" cy="9677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3520"/>
              </a:lnSpc>
              <a:spcBef>
                <a:spcPts val="0"/>
              </a:spcBef>
            </a:pPr>
            <a:r>
              <a:rPr lang="vi-VN" sz="2400">
                <a:latin typeface="Bahnschrift SemiLight Condensed" panose="020B0502040204020203" pitchFamily="34" charset="0"/>
              </a:rPr>
              <a:t>Các chức năng hoạt động chính xác, ổn định và tương thích cao.</a:t>
            </a:r>
          </a:p>
        </p:txBody>
      </p:sp>
      <p:grpSp>
        <p:nvGrpSpPr>
          <p:cNvPr id="28" name="Group 27">
            <a:extLst>
              <a:ext uri="{FF2B5EF4-FFF2-40B4-BE49-F238E27FC236}">
                <a16:creationId xmlns:a16="http://schemas.microsoft.com/office/drawing/2014/main" id="{858BDF65-6486-41CE-A0A3-935F05C9E5B7}"/>
              </a:ext>
            </a:extLst>
          </p:cNvPr>
          <p:cNvGrpSpPr/>
          <p:nvPr/>
        </p:nvGrpSpPr>
        <p:grpSpPr>
          <a:xfrm>
            <a:off x="6703371" y="2520701"/>
            <a:ext cx="3665265" cy="784323"/>
            <a:chOff x="6115052" y="1291656"/>
            <a:chExt cx="5134299" cy="909729"/>
          </a:xfrm>
        </p:grpSpPr>
        <p:sp>
          <p:nvSpPr>
            <p:cNvPr id="29" name="Rectangle: Rounded Corners 28">
              <a:extLst>
                <a:ext uri="{FF2B5EF4-FFF2-40B4-BE49-F238E27FC236}">
                  <a16:creationId xmlns:a16="http://schemas.microsoft.com/office/drawing/2014/main" id="{5A6D4646-A9A4-49C3-B638-E2E079B0DDE1}"/>
                </a:ext>
              </a:extLst>
            </p:cNvPr>
            <p:cNvSpPr/>
            <p:nvPr/>
          </p:nvSpPr>
          <p:spPr>
            <a:xfrm>
              <a:off x="6172201" y="1350548"/>
              <a:ext cx="5077150" cy="850837"/>
            </a:xfrm>
            <a:prstGeom prst="roundRect">
              <a:avLst>
                <a:gd name="adj" fmla="val 7611"/>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0" name="Rectangle: Rounded Corners 29">
              <a:extLst>
                <a:ext uri="{FF2B5EF4-FFF2-40B4-BE49-F238E27FC236}">
                  <a16:creationId xmlns:a16="http://schemas.microsoft.com/office/drawing/2014/main" id="{1703223D-BABF-4C38-83B4-8310AC6D47DC}"/>
                </a:ext>
              </a:extLst>
            </p:cNvPr>
            <p:cNvSpPr/>
            <p:nvPr/>
          </p:nvSpPr>
          <p:spPr>
            <a:xfrm>
              <a:off x="6115052" y="1291656"/>
              <a:ext cx="5077150" cy="850837"/>
            </a:xfrm>
            <a:prstGeom prst="roundRect">
              <a:avLst>
                <a:gd name="adj" fmla="val 833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3" name="Title 1">
            <a:extLst>
              <a:ext uri="{FF2B5EF4-FFF2-40B4-BE49-F238E27FC236}">
                <a16:creationId xmlns:a16="http://schemas.microsoft.com/office/drawing/2014/main" id="{11913A98-79AB-4C0C-B5F7-072A5B359C6C}"/>
              </a:ext>
            </a:extLst>
          </p:cNvPr>
          <p:cNvSpPr txBox="1">
            <a:spLocks/>
          </p:cNvSpPr>
          <p:nvPr/>
        </p:nvSpPr>
        <p:spPr>
          <a:xfrm>
            <a:off x="6638433" y="2539814"/>
            <a:ext cx="3730203"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Yêu cầu về chất lượng</a:t>
            </a:r>
          </a:p>
        </p:txBody>
      </p:sp>
      <p:grpSp>
        <p:nvGrpSpPr>
          <p:cNvPr id="46" name="Group 45">
            <a:extLst>
              <a:ext uri="{FF2B5EF4-FFF2-40B4-BE49-F238E27FC236}">
                <a16:creationId xmlns:a16="http://schemas.microsoft.com/office/drawing/2014/main" id="{D9EEAFE5-4787-462F-836C-92B0B923E627}"/>
              </a:ext>
            </a:extLst>
          </p:cNvPr>
          <p:cNvGrpSpPr/>
          <p:nvPr/>
        </p:nvGrpSpPr>
        <p:grpSpPr>
          <a:xfrm>
            <a:off x="1753066" y="5247106"/>
            <a:ext cx="4052544" cy="1177989"/>
            <a:chOff x="842470" y="2382981"/>
            <a:chExt cx="10349732" cy="3749614"/>
          </a:xfrm>
        </p:grpSpPr>
        <p:sp>
          <p:nvSpPr>
            <p:cNvPr id="47" name="Rectangle: Rounded Corners 46">
              <a:extLst>
                <a:ext uri="{FF2B5EF4-FFF2-40B4-BE49-F238E27FC236}">
                  <a16:creationId xmlns:a16="http://schemas.microsoft.com/office/drawing/2014/main" id="{39000255-F953-4CF5-B2DF-775C2E51AB06}"/>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0" name="Rectangle: Rounded Corners 49">
              <a:extLst>
                <a:ext uri="{FF2B5EF4-FFF2-40B4-BE49-F238E27FC236}">
                  <a16:creationId xmlns:a16="http://schemas.microsoft.com/office/drawing/2014/main" id="{026A5B0C-14E2-49DD-8F1E-A6A8B3611B46}"/>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51" name="Title 1">
            <a:extLst>
              <a:ext uri="{FF2B5EF4-FFF2-40B4-BE49-F238E27FC236}">
                <a16:creationId xmlns:a16="http://schemas.microsoft.com/office/drawing/2014/main" id="{AE3C1BFB-A2CB-4079-8A71-22661B1E146F}"/>
              </a:ext>
            </a:extLst>
          </p:cNvPr>
          <p:cNvSpPr txBox="1">
            <a:spLocks/>
          </p:cNvSpPr>
          <p:nvPr/>
        </p:nvSpPr>
        <p:spPr>
          <a:xfrm>
            <a:off x="1955520" y="5350687"/>
            <a:ext cx="3730203" cy="9677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3520"/>
              </a:lnSpc>
              <a:spcBef>
                <a:spcPts val="0"/>
              </a:spcBef>
            </a:pPr>
            <a:r>
              <a:rPr lang="vi-VN" sz="2400">
                <a:latin typeface="Bahnschrift SemiLight Condensed" panose="020B0502040204020203" pitchFamily="34" charset="0"/>
              </a:rPr>
              <a:t>Website phải dễ sửa đổi và nâng cấp trong tương lai.</a:t>
            </a:r>
          </a:p>
        </p:txBody>
      </p:sp>
      <p:grpSp>
        <p:nvGrpSpPr>
          <p:cNvPr id="52" name="Group 51">
            <a:extLst>
              <a:ext uri="{FF2B5EF4-FFF2-40B4-BE49-F238E27FC236}">
                <a16:creationId xmlns:a16="http://schemas.microsoft.com/office/drawing/2014/main" id="{12AE740E-BD1C-43BD-A344-69EA8112E129}"/>
              </a:ext>
            </a:extLst>
          </p:cNvPr>
          <p:cNvGrpSpPr/>
          <p:nvPr/>
        </p:nvGrpSpPr>
        <p:grpSpPr>
          <a:xfrm>
            <a:off x="1366981" y="4608871"/>
            <a:ext cx="4439084" cy="784323"/>
            <a:chOff x="6115052" y="1291656"/>
            <a:chExt cx="5134299" cy="909729"/>
          </a:xfrm>
        </p:grpSpPr>
        <p:sp>
          <p:nvSpPr>
            <p:cNvPr id="53" name="Rectangle: Rounded Corners 52">
              <a:extLst>
                <a:ext uri="{FF2B5EF4-FFF2-40B4-BE49-F238E27FC236}">
                  <a16:creationId xmlns:a16="http://schemas.microsoft.com/office/drawing/2014/main" id="{7118DB78-284E-42D4-8CE2-08074A962083}"/>
                </a:ext>
              </a:extLst>
            </p:cNvPr>
            <p:cNvSpPr/>
            <p:nvPr/>
          </p:nvSpPr>
          <p:spPr>
            <a:xfrm>
              <a:off x="6172201" y="1350548"/>
              <a:ext cx="5077150" cy="850837"/>
            </a:xfrm>
            <a:prstGeom prst="roundRect">
              <a:avLst>
                <a:gd name="adj" fmla="val 7611"/>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4" name="Rectangle: Rounded Corners 53">
              <a:extLst>
                <a:ext uri="{FF2B5EF4-FFF2-40B4-BE49-F238E27FC236}">
                  <a16:creationId xmlns:a16="http://schemas.microsoft.com/office/drawing/2014/main" id="{E2F3DCA5-FB06-4606-98D3-90755DC1BE1B}"/>
                </a:ext>
              </a:extLst>
            </p:cNvPr>
            <p:cNvSpPr/>
            <p:nvPr/>
          </p:nvSpPr>
          <p:spPr>
            <a:xfrm>
              <a:off x="6115052" y="1291656"/>
              <a:ext cx="5077150" cy="850837"/>
            </a:xfrm>
            <a:prstGeom prst="roundRect">
              <a:avLst>
                <a:gd name="adj" fmla="val 833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55" name="Title 1">
            <a:extLst>
              <a:ext uri="{FF2B5EF4-FFF2-40B4-BE49-F238E27FC236}">
                <a16:creationId xmlns:a16="http://schemas.microsoft.com/office/drawing/2014/main" id="{9379030F-DF41-49D8-B156-BD50E99D758C}"/>
              </a:ext>
            </a:extLst>
          </p:cNvPr>
          <p:cNvSpPr txBox="1">
            <a:spLocks/>
          </p:cNvSpPr>
          <p:nvPr/>
        </p:nvSpPr>
        <p:spPr>
          <a:xfrm>
            <a:off x="1302043" y="4627984"/>
            <a:ext cx="4517732"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Khả năng bảo trì và nâng cấp</a:t>
            </a:r>
          </a:p>
        </p:txBody>
      </p:sp>
      <p:grpSp>
        <p:nvGrpSpPr>
          <p:cNvPr id="56" name="Group 55">
            <a:extLst>
              <a:ext uri="{FF2B5EF4-FFF2-40B4-BE49-F238E27FC236}">
                <a16:creationId xmlns:a16="http://schemas.microsoft.com/office/drawing/2014/main" id="{FD9A2385-6AFD-4A00-8442-205BC03F8CBE}"/>
              </a:ext>
            </a:extLst>
          </p:cNvPr>
          <p:cNvGrpSpPr/>
          <p:nvPr/>
        </p:nvGrpSpPr>
        <p:grpSpPr>
          <a:xfrm>
            <a:off x="6701554" y="5247106"/>
            <a:ext cx="4841870" cy="1177989"/>
            <a:chOff x="842470" y="2382981"/>
            <a:chExt cx="10349732" cy="3749614"/>
          </a:xfrm>
        </p:grpSpPr>
        <p:sp>
          <p:nvSpPr>
            <p:cNvPr id="57" name="Rectangle: Rounded Corners 56">
              <a:extLst>
                <a:ext uri="{FF2B5EF4-FFF2-40B4-BE49-F238E27FC236}">
                  <a16:creationId xmlns:a16="http://schemas.microsoft.com/office/drawing/2014/main" id="{52DEE643-AC5C-48D0-A69E-F7BF24407996}"/>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8" name="Rectangle: Rounded Corners 57">
              <a:extLst>
                <a:ext uri="{FF2B5EF4-FFF2-40B4-BE49-F238E27FC236}">
                  <a16:creationId xmlns:a16="http://schemas.microsoft.com/office/drawing/2014/main" id="{22254468-CECB-4630-81CE-D3B3D5C8D130}"/>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59" name="Title 1">
            <a:extLst>
              <a:ext uri="{FF2B5EF4-FFF2-40B4-BE49-F238E27FC236}">
                <a16:creationId xmlns:a16="http://schemas.microsoft.com/office/drawing/2014/main" id="{33745C90-DCB1-42C6-821A-09690EA27934}"/>
              </a:ext>
            </a:extLst>
          </p:cNvPr>
          <p:cNvSpPr txBox="1">
            <a:spLocks/>
          </p:cNvSpPr>
          <p:nvPr/>
        </p:nvSpPr>
        <p:spPr>
          <a:xfrm>
            <a:off x="6904008" y="5350687"/>
            <a:ext cx="4456746" cy="9677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3520"/>
              </a:lnSpc>
              <a:spcBef>
                <a:spcPts val="0"/>
              </a:spcBef>
            </a:pPr>
            <a:r>
              <a:rPr lang="vi-VN" sz="2400">
                <a:latin typeface="Bahnschrift SemiLight Condensed" panose="020B0502040204020203" pitchFamily="34" charset="0"/>
              </a:rPr>
              <a:t>Mọi thông tin khi tương tác giữa hệ thống với người dùng phải đảm bảo an toàn</a:t>
            </a:r>
          </a:p>
        </p:txBody>
      </p:sp>
      <p:grpSp>
        <p:nvGrpSpPr>
          <p:cNvPr id="60" name="Group 59">
            <a:extLst>
              <a:ext uri="{FF2B5EF4-FFF2-40B4-BE49-F238E27FC236}">
                <a16:creationId xmlns:a16="http://schemas.microsoft.com/office/drawing/2014/main" id="{4CA77E60-6EEB-42BB-81CC-28BB47BAB234}"/>
              </a:ext>
            </a:extLst>
          </p:cNvPr>
          <p:cNvGrpSpPr/>
          <p:nvPr/>
        </p:nvGrpSpPr>
        <p:grpSpPr>
          <a:xfrm>
            <a:off x="6703371" y="4624306"/>
            <a:ext cx="4439084" cy="784323"/>
            <a:chOff x="6115052" y="1291656"/>
            <a:chExt cx="5134299" cy="909729"/>
          </a:xfrm>
        </p:grpSpPr>
        <p:sp>
          <p:nvSpPr>
            <p:cNvPr id="61" name="Rectangle: Rounded Corners 60">
              <a:extLst>
                <a:ext uri="{FF2B5EF4-FFF2-40B4-BE49-F238E27FC236}">
                  <a16:creationId xmlns:a16="http://schemas.microsoft.com/office/drawing/2014/main" id="{900ABB70-0027-47E4-AC8C-E169B12D411B}"/>
                </a:ext>
              </a:extLst>
            </p:cNvPr>
            <p:cNvSpPr/>
            <p:nvPr/>
          </p:nvSpPr>
          <p:spPr>
            <a:xfrm>
              <a:off x="6172201" y="1350548"/>
              <a:ext cx="5077150" cy="850837"/>
            </a:xfrm>
            <a:prstGeom prst="roundRect">
              <a:avLst>
                <a:gd name="adj" fmla="val 7611"/>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2" name="Rectangle: Rounded Corners 61">
              <a:extLst>
                <a:ext uri="{FF2B5EF4-FFF2-40B4-BE49-F238E27FC236}">
                  <a16:creationId xmlns:a16="http://schemas.microsoft.com/office/drawing/2014/main" id="{74337702-2C42-411A-86E4-9D938F532DB3}"/>
                </a:ext>
              </a:extLst>
            </p:cNvPr>
            <p:cNvSpPr/>
            <p:nvPr/>
          </p:nvSpPr>
          <p:spPr>
            <a:xfrm>
              <a:off x="6115052" y="1291656"/>
              <a:ext cx="5077150" cy="850837"/>
            </a:xfrm>
            <a:prstGeom prst="roundRect">
              <a:avLst>
                <a:gd name="adj" fmla="val 833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63" name="Title 1">
            <a:extLst>
              <a:ext uri="{FF2B5EF4-FFF2-40B4-BE49-F238E27FC236}">
                <a16:creationId xmlns:a16="http://schemas.microsoft.com/office/drawing/2014/main" id="{FFE9C03D-58DE-4ACE-8178-B506F6C05818}"/>
              </a:ext>
            </a:extLst>
          </p:cNvPr>
          <p:cNvSpPr txBox="1">
            <a:spLocks/>
          </p:cNvSpPr>
          <p:nvPr/>
        </p:nvSpPr>
        <p:spPr>
          <a:xfrm>
            <a:off x="6638433" y="4643419"/>
            <a:ext cx="4517732"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Yêu cầu về an toàn và bảo mật</a:t>
            </a:r>
          </a:p>
        </p:txBody>
      </p:sp>
    </p:spTree>
    <p:extLst>
      <p:ext uri="{BB962C8B-B14F-4D97-AF65-F5344CB8AC3E}">
        <p14:creationId xmlns:p14="http://schemas.microsoft.com/office/powerpoint/2010/main" val="6804205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0-#ppt_w/2"/>
                                          </p:val>
                                        </p:tav>
                                        <p:tav tm="100000">
                                          <p:val>
                                            <p:strVal val="#ppt_x"/>
                                          </p:val>
                                        </p:tav>
                                      </p:tavLst>
                                    </p:anim>
                                    <p:anim calcmode="lin" valueType="num">
                                      <p:cBhvr additive="base">
                                        <p:cTn id="16" dur="500" fill="hold"/>
                                        <p:tgtEl>
                                          <p:spTgt spid="49"/>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par>
                                <p:cTn id="31" presetID="2" presetClass="entr" presetSubtype="2" decel="10000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1+#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1+#ppt_w/2"/>
                                          </p:val>
                                        </p:tav>
                                        <p:tav tm="100000">
                                          <p:val>
                                            <p:strVal val="#ppt_x"/>
                                          </p:val>
                                        </p:tav>
                                      </p:tavLst>
                                    </p:anim>
                                    <p:anim calcmode="lin" valueType="num">
                                      <p:cBhvr additive="base">
                                        <p:cTn id="3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decel="100000"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0-#ppt_w/2"/>
                                          </p:val>
                                        </p:tav>
                                        <p:tav tm="100000">
                                          <p:val>
                                            <p:strVal val="#ppt_x"/>
                                          </p:val>
                                        </p:tav>
                                      </p:tavLst>
                                    </p:anim>
                                    <p:anim calcmode="lin" valueType="num">
                                      <p:cBhvr additive="base">
                                        <p:cTn id="44" dur="500" fill="hold"/>
                                        <p:tgtEl>
                                          <p:spTgt spid="46"/>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0-#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par>
                                <p:cTn id="49" presetID="2" presetClass="entr" presetSubtype="8" decel="10000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fill="hold"/>
                                        <p:tgtEl>
                                          <p:spTgt spid="52"/>
                                        </p:tgtEl>
                                        <p:attrNameLst>
                                          <p:attrName>ppt_x</p:attrName>
                                        </p:attrNameLst>
                                      </p:cBhvr>
                                      <p:tavLst>
                                        <p:tav tm="0">
                                          <p:val>
                                            <p:strVal val="0-#ppt_w/2"/>
                                          </p:val>
                                        </p:tav>
                                        <p:tav tm="100000">
                                          <p:val>
                                            <p:strVal val="#ppt_x"/>
                                          </p:val>
                                        </p:tav>
                                      </p:tavLst>
                                    </p:anim>
                                    <p:anim calcmode="lin" valueType="num">
                                      <p:cBhvr additive="base">
                                        <p:cTn id="52" dur="500" fill="hold"/>
                                        <p:tgtEl>
                                          <p:spTgt spid="52"/>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0-#ppt_w/2"/>
                                          </p:val>
                                        </p:tav>
                                        <p:tav tm="100000">
                                          <p:val>
                                            <p:strVal val="#ppt_x"/>
                                          </p:val>
                                        </p:tav>
                                      </p:tavLst>
                                    </p:anim>
                                    <p:anim calcmode="lin" valueType="num">
                                      <p:cBhvr additive="base">
                                        <p:cTn id="56"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decel="10000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additive="base">
                                        <p:cTn id="61" dur="500" fill="hold"/>
                                        <p:tgtEl>
                                          <p:spTgt spid="56"/>
                                        </p:tgtEl>
                                        <p:attrNameLst>
                                          <p:attrName>ppt_x</p:attrName>
                                        </p:attrNameLst>
                                      </p:cBhvr>
                                      <p:tavLst>
                                        <p:tav tm="0">
                                          <p:val>
                                            <p:strVal val="1+#ppt_w/2"/>
                                          </p:val>
                                        </p:tav>
                                        <p:tav tm="100000">
                                          <p:val>
                                            <p:strVal val="#ppt_x"/>
                                          </p:val>
                                        </p:tav>
                                      </p:tavLst>
                                    </p:anim>
                                    <p:anim calcmode="lin" valueType="num">
                                      <p:cBhvr additive="base">
                                        <p:cTn id="62" dur="500" fill="hold"/>
                                        <p:tgtEl>
                                          <p:spTgt spid="5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additive="base">
                                        <p:cTn id="65" dur="500" fill="hold"/>
                                        <p:tgtEl>
                                          <p:spTgt spid="59"/>
                                        </p:tgtEl>
                                        <p:attrNameLst>
                                          <p:attrName>ppt_x</p:attrName>
                                        </p:attrNameLst>
                                      </p:cBhvr>
                                      <p:tavLst>
                                        <p:tav tm="0">
                                          <p:val>
                                            <p:strVal val="1+#ppt_w/2"/>
                                          </p:val>
                                        </p:tav>
                                        <p:tav tm="100000">
                                          <p:val>
                                            <p:strVal val="#ppt_x"/>
                                          </p:val>
                                        </p:tav>
                                      </p:tavLst>
                                    </p:anim>
                                    <p:anim calcmode="lin" valueType="num">
                                      <p:cBhvr additive="base">
                                        <p:cTn id="66" dur="500" fill="hold"/>
                                        <p:tgtEl>
                                          <p:spTgt spid="59"/>
                                        </p:tgtEl>
                                        <p:attrNameLst>
                                          <p:attrName>ppt_y</p:attrName>
                                        </p:attrNameLst>
                                      </p:cBhvr>
                                      <p:tavLst>
                                        <p:tav tm="0">
                                          <p:val>
                                            <p:strVal val="#ppt_y"/>
                                          </p:val>
                                        </p:tav>
                                        <p:tav tm="100000">
                                          <p:val>
                                            <p:strVal val="#ppt_y"/>
                                          </p:val>
                                        </p:tav>
                                      </p:tavLst>
                                    </p:anim>
                                  </p:childTnLst>
                                </p:cTn>
                              </p:par>
                              <p:par>
                                <p:cTn id="67" presetID="2" presetClass="entr" presetSubtype="2" decel="10000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fill="hold"/>
                                        <p:tgtEl>
                                          <p:spTgt spid="60"/>
                                        </p:tgtEl>
                                        <p:attrNameLst>
                                          <p:attrName>ppt_x</p:attrName>
                                        </p:attrNameLst>
                                      </p:cBhvr>
                                      <p:tavLst>
                                        <p:tav tm="0">
                                          <p:val>
                                            <p:strVal val="1+#ppt_w/2"/>
                                          </p:val>
                                        </p:tav>
                                        <p:tav tm="100000">
                                          <p:val>
                                            <p:strVal val="#ppt_x"/>
                                          </p:val>
                                        </p:tav>
                                      </p:tavLst>
                                    </p:anim>
                                    <p:anim calcmode="lin" valueType="num">
                                      <p:cBhvr additive="base">
                                        <p:cTn id="70" dur="500" fill="hold"/>
                                        <p:tgtEl>
                                          <p:spTgt spid="60"/>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additive="base">
                                        <p:cTn id="73" dur="500" fill="hold"/>
                                        <p:tgtEl>
                                          <p:spTgt spid="63"/>
                                        </p:tgtEl>
                                        <p:attrNameLst>
                                          <p:attrName>ppt_x</p:attrName>
                                        </p:attrNameLst>
                                      </p:cBhvr>
                                      <p:tavLst>
                                        <p:tav tm="0">
                                          <p:val>
                                            <p:strVal val="1+#ppt_w/2"/>
                                          </p:val>
                                        </p:tav>
                                        <p:tav tm="100000">
                                          <p:val>
                                            <p:strVal val="#ppt_x"/>
                                          </p:val>
                                        </p:tav>
                                      </p:tavLst>
                                    </p:anim>
                                    <p:anim calcmode="lin" valueType="num">
                                      <p:cBhvr additive="base">
                                        <p:cTn id="74"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3" grpId="0"/>
      <p:bldP spid="27" grpId="0"/>
      <p:bldP spid="33" grpId="0"/>
      <p:bldP spid="51" grpId="0"/>
      <p:bldP spid="55" grpId="0"/>
      <p:bldP spid="59" grpId="0"/>
      <p:bldP spid="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1" y="1425816"/>
            <a:ext cx="6114885"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8" y="1541673"/>
            <a:ext cx="562016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3300" i="1">
                <a:latin typeface="Bahnschrift SemiLight Condensed" panose="020B0502040204020203" pitchFamily="34" charset="0"/>
              </a:rPr>
              <a:t>Biểu đồ chức năng (use-case Diagram)</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sp>
        <p:nvSpPr>
          <p:cNvPr id="21" name="Rectangle: Rounded Corners 20">
            <a:extLst>
              <a:ext uri="{FF2B5EF4-FFF2-40B4-BE49-F238E27FC236}">
                <a16:creationId xmlns:a16="http://schemas.microsoft.com/office/drawing/2014/main" id="{A90519B6-D6EC-4495-8315-ECEBDEA93EBF}"/>
              </a:ext>
            </a:extLst>
          </p:cNvPr>
          <p:cNvSpPr/>
          <p:nvPr/>
        </p:nvSpPr>
        <p:spPr>
          <a:xfrm>
            <a:off x="1890581" y="2743200"/>
            <a:ext cx="8672644" cy="3716207"/>
          </a:xfrm>
          <a:prstGeom prst="roundRect">
            <a:avLst>
              <a:gd name="adj" fmla="val 4547"/>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tangle: Rounded Corners 21">
            <a:extLst>
              <a:ext uri="{FF2B5EF4-FFF2-40B4-BE49-F238E27FC236}">
                <a16:creationId xmlns:a16="http://schemas.microsoft.com/office/drawing/2014/main" id="{CCC782A9-A45E-4678-A309-AECEE0EB9156}"/>
              </a:ext>
            </a:extLst>
          </p:cNvPr>
          <p:cNvSpPr/>
          <p:nvPr/>
        </p:nvSpPr>
        <p:spPr>
          <a:xfrm>
            <a:off x="2028825" y="2879617"/>
            <a:ext cx="4269899" cy="733549"/>
          </a:xfrm>
          <a:prstGeom prst="roundRect">
            <a:avLst>
              <a:gd name="adj" fmla="val 8335"/>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Title 1">
            <a:extLst>
              <a:ext uri="{FF2B5EF4-FFF2-40B4-BE49-F238E27FC236}">
                <a16:creationId xmlns:a16="http://schemas.microsoft.com/office/drawing/2014/main" id="{68B0EC93-CCC6-4DDD-A5F3-A756C5C07DC5}"/>
              </a:ext>
            </a:extLst>
          </p:cNvPr>
          <p:cNvSpPr txBox="1">
            <a:spLocks/>
          </p:cNvSpPr>
          <p:nvPr/>
        </p:nvSpPr>
        <p:spPr>
          <a:xfrm>
            <a:off x="2072074" y="2898730"/>
            <a:ext cx="4194140"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Các tác nhân</a:t>
            </a:r>
          </a:p>
        </p:txBody>
      </p:sp>
      <p:sp>
        <p:nvSpPr>
          <p:cNvPr id="43" name="Rectangle: Rounded Corners 42">
            <a:extLst>
              <a:ext uri="{FF2B5EF4-FFF2-40B4-BE49-F238E27FC236}">
                <a16:creationId xmlns:a16="http://schemas.microsoft.com/office/drawing/2014/main" id="{BC05A7C2-62FD-44F5-9C5A-87A9ED60B63B}"/>
              </a:ext>
            </a:extLst>
          </p:cNvPr>
          <p:cNvSpPr/>
          <p:nvPr/>
        </p:nvSpPr>
        <p:spPr>
          <a:xfrm>
            <a:off x="6404458" y="2879617"/>
            <a:ext cx="4025418" cy="733549"/>
          </a:xfrm>
          <a:prstGeom prst="roundRect">
            <a:avLst>
              <a:gd name="adj" fmla="val 8335"/>
            </a:avLst>
          </a:prstGeom>
          <a:solidFill>
            <a:srgbClr val="F10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4" name="Title 1">
            <a:extLst>
              <a:ext uri="{FF2B5EF4-FFF2-40B4-BE49-F238E27FC236}">
                <a16:creationId xmlns:a16="http://schemas.microsoft.com/office/drawing/2014/main" id="{A63784FF-7C7A-4382-8B1B-A2CA55EADD5E}"/>
              </a:ext>
            </a:extLst>
          </p:cNvPr>
          <p:cNvSpPr txBox="1">
            <a:spLocks/>
          </p:cNvSpPr>
          <p:nvPr/>
        </p:nvSpPr>
        <p:spPr>
          <a:xfrm>
            <a:off x="6942588" y="2898730"/>
            <a:ext cx="2915787"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3300">
                <a:solidFill>
                  <a:schemeClr val="bg1"/>
                </a:solidFill>
                <a:latin typeface="Bahnschrift SemiLight Condensed" panose="020B0502040204020203" pitchFamily="34" charset="0"/>
              </a:rPr>
              <a:t>Ý nghĩa</a:t>
            </a:r>
          </a:p>
        </p:txBody>
      </p:sp>
      <p:sp>
        <p:nvSpPr>
          <p:cNvPr id="45" name="Rectangle: Rounded Corners 44">
            <a:extLst>
              <a:ext uri="{FF2B5EF4-FFF2-40B4-BE49-F238E27FC236}">
                <a16:creationId xmlns:a16="http://schemas.microsoft.com/office/drawing/2014/main" id="{E4B6B871-DDE6-4FBF-B0C4-8FE689D9F15C}"/>
              </a:ext>
            </a:extLst>
          </p:cNvPr>
          <p:cNvSpPr/>
          <p:nvPr/>
        </p:nvSpPr>
        <p:spPr>
          <a:xfrm>
            <a:off x="2028825" y="3744782"/>
            <a:ext cx="4269899" cy="733549"/>
          </a:xfrm>
          <a:prstGeom prst="roundRect">
            <a:avLst>
              <a:gd name="adj" fmla="val 833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4" name="Title 1">
            <a:extLst>
              <a:ext uri="{FF2B5EF4-FFF2-40B4-BE49-F238E27FC236}">
                <a16:creationId xmlns:a16="http://schemas.microsoft.com/office/drawing/2014/main" id="{6496A193-D3AF-4020-B397-4CEEE946015D}"/>
              </a:ext>
            </a:extLst>
          </p:cNvPr>
          <p:cNvSpPr txBox="1">
            <a:spLocks/>
          </p:cNvSpPr>
          <p:nvPr/>
        </p:nvSpPr>
        <p:spPr>
          <a:xfrm>
            <a:off x="2142797" y="3851044"/>
            <a:ext cx="4033902" cy="5033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vi-VN" sz="2600">
                <a:solidFill>
                  <a:schemeClr val="bg1"/>
                </a:solidFill>
                <a:latin typeface="Bahnschrift SemiLight Condensed" panose="020B0502040204020203" pitchFamily="34" charset="0"/>
              </a:rPr>
              <a:t>Guest – Khách vãng lai</a:t>
            </a:r>
          </a:p>
        </p:txBody>
      </p:sp>
      <p:sp>
        <p:nvSpPr>
          <p:cNvPr id="65" name="Rectangle: Rounded Corners 64">
            <a:extLst>
              <a:ext uri="{FF2B5EF4-FFF2-40B4-BE49-F238E27FC236}">
                <a16:creationId xmlns:a16="http://schemas.microsoft.com/office/drawing/2014/main" id="{2CE673E7-80A5-4C07-A80D-5C181D32CE56}"/>
              </a:ext>
            </a:extLst>
          </p:cNvPr>
          <p:cNvSpPr/>
          <p:nvPr/>
        </p:nvSpPr>
        <p:spPr>
          <a:xfrm>
            <a:off x="2028825" y="4619533"/>
            <a:ext cx="4269899" cy="733549"/>
          </a:xfrm>
          <a:prstGeom prst="roundRect">
            <a:avLst>
              <a:gd name="adj" fmla="val 833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7" name="Rectangle: Rounded Corners 66">
            <a:extLst>
              <a:ext uri="{FF2B5EF4-FFF2-40B4-BE49-F238E27FC236}">
                <a16:creationId xmlns:a16="http://schemas.microsoft.com/office/drawing/2014/main" id="{37AD649E-B883-47A9-9AEF-7C6036FFC50A}"/>
              </a:ext>
            </a:extLst>
          </p:cNvPr>
          <p:cNvSpPr/>
          <p:nvPr/>
        </p:nvSpPr>
        <p:spPr>
          <a:xfrm>
            <a:off x="2028825" y="5494284"/>
            <a:ext cx="4269899" cy="733549"/>
          </a:xfrm>
          <a:prstGeom prst="roundRect">
            <a:avLst>
              <a:gd name="adj" fmla="val 833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3" name="Rectangle: Rounded Corners 72">
            <a:extLst>
              <a:ext uri="{FF2B5EF4-FFF2-40B4-BE49-F238E27FC236}">
                <a16:creationId xmlns:a16="http://schemas.microsoft.com/office/drawing/2014/main" id="{2E63DFBB-FEDB-49FB-8493-24AF3D964B08}"/>
              </a:ext>
            </a:extLst>
          </p:cNvPr>
          <p:cNvSpPr/>
          <p:nvPr/>
        </p:nvSpPr>
        <p:spPr>
          <a:xfrm>
            <a:off x="6404458" y="3744782"/>
            <a:ext cx="4025418" cy="733549"/>
          </a:xfrm>
          <a:prstGeom prst="roundRect">
            <a:avLst>
              <a:gd name="adj" fmla="val 833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4" name="Title 1">
            <a:extLst>
              <a:ext uri="{FF2B5EF4-FFF2-40B4-BE49-F238E27FC236}">
                <a16:creationId xmlns:a16="http://schemas.microsoft.com/office/drawing/2014/main" id="{0FE1A7BF-CFFA-431B-9B50-716B92718138}"/>
              </a:ext>
            </a:extLst>
          </p:cNvPr>
          <p:cNvSpPr txBox="1">
            <a:spLocks/>
          </p:cNvSpPr>
          <p:nvPr/>
        </p:nvSpPr>
        <p:spPr>
          <a:xfrm>
            <a:off x="6445256" y="3822406"/>
            <a:ext cx="3624468" cy="5319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vi-VN" sz="2600">
                <a:solidFill>
                  <a:schemeClr val="bg1"/>
                </a:solidFill>
                <a:latin typeface="Bahnschrift SemiLight Condensed" panose="020B0502040204020203" pitchFamily="34" charset="0"/>
              </a:rPr>
              <a:t>Khách vé thăm trang</a:t>
            </a:r>
          </a:p>
        </p:txBody>
      </p:sp>
      <p:sp>
        <p:nvSpPr>
          <p:cNvPr id="75" name="Rectangle: Rounded Corners 74">
            <a:extLst>
              <a:ext uri="{FF2B5EF4-FFF2-40B4-BE49-F238E27FC236}">
                <a16:creationId xmlns:a16="http://schemas.microsoft.com/office/drawing/2014/main" id="{CBDD641F-4734-4A3A-8CDB-C98403905486}"/>
              </a:ext>
            </a:extLst>
          </p:cNvPr>
          <p:cNvSpPr/>
          <p:nvPr/>
        </p:nvSpPr>
        <p:spPr>
          <a:xfrm>
            <a:off x="6404458" y="4619533"/>
            <a:ext cx="4025418" cy="733549"/>
          </a:xfrm>
          <a:prstGeom prst="roundRect">
            <a:avLst>
              <a:gd name="adj" fmla="val 833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6" name="Title 1">
            <a:extLst>
              <a:ext uri="{FF2B5EF4-FFF2-40B4-BE49-F238E27FC236}">
                <a16:creationId xmlns:a16="http://schemas.microsoft.com/office/drawing/2014/main" id="{6C2BAB1E-41FB-4244-8983-0C599B07FFF2}"/>
              </a:ext>
            </a:extLst>
          </p:cNvPr>
          <p:cNvSpPr txBox="1">
            <a:spLocks/>
          </p:cNvSpPr>
          <p:nvPr/>
        </p:nvSpPr>
        <p:spPr>
          <a:xfrm>
            <a:off x="6436967" y="4697157"/>
            <a:ext cx="5083651" cy="5319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vi-VN" sz="2600">
                <a:solidFill>
                  <a:schemeClr val="bg1"/>
                </a:solidFill>
                <a:latin typeface="Bahnschrift SemiLight Condensed" panose="020B0502040204020203" pitchFamily="34" charset="0"/>
              </a:rPr>
              <a:t>Khách hàng đã đăng ký tài khoản</a:t>
            </a:r>
          </a:p>
        </p:txBody>
      </p:sp>
      <p:sp>
        <p:nvSpPr>
          <p:cNvPr id="77" name="Rectangle: Rounded Corners 76">
            <a:extLst>
              <a:ext uri="{FF2B5EF4-FFF2-40B4-BE49-F238E27FC236}">
                <a16:creationId xmlns:a16="http://schemas.microsoft.com/office/drawing/2014/main" id="{0F76C02C-4CCA-4888-B0FC-85B636461340}"/>
              </a:ext>
            </a:extLst>
          </p:cNvPr>
          <p:cNvSpPr/>
          <p:nvPr/>
        </p:nvSpPr>
        <p:spPr>
          <a:xfrm>
            <a:off x="6404458" y="5494284"/>
            <a:ext cx="4025418" cy="733549"/>
          </a:xfrm>
          <a:prstGeom prst="roundRect">
            <a:avLst>
              <a:gd name="adj" fmla="val 833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8" name="Title 1">
            <a:extLst>
              <a:ext uri="{FF2B5EF4-FFF2-40B4-BE49-F238E27FC236}">
                <a16:creationId xmlns:a16="http://schemas.microsoft.com/office/drawing/2014/main" id="{0D468741-3618-4D7D-B3C3-1073ABFCFE8C}"/>
              </a:ext>
            </a:extLst>
          </p:cNvPr>
          <p:cNvSpPr txBox="1">
            <a:spLocks/>
          </p:cNvSpPr>
          <p:nvPr/>
        </p:nvSpPr>
        <p:spPr>
          <a:xfrm>
            <a:off x="6445256" y="5571908"/>
            <a:ext cx="3624468" cy="5319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vi-VN" sz="2600">
                <a:solidFill>
                  <a:schemeClr val="bg1"/>
                </a:solidFill>
                <a:latin typeface="Bahnschrift SemiLight Condensed" panose="020B0502040204020203" pitchFamily="34" charset="0"/>
              </a:rPr>
              <a:t>Người quản trị website</a:t>
            </a:r>
          </a:p>
        </p:txBody>
      </p:sp>
      <p:sp>
        <p:nvSpPr>
          <p:cNvPr id="79" name="Title 1">
            <a:extLst>
              <a:ext uri="{FF2B5EF4-FFF2-40B4-BE49-F238E27FC236}">
                <a16:creationId xmlns:a16="http://schemas.microsoft.com/office/drawing/2014/main" id="{0577CC0A-79C6-4F79-A0E3-CB9E74C55103}"/>
              </a:ext>
            </a:extLst>
          </p:cNvPr>
          <p:cNvSpPr txBox="1">
            <a:spLocks/>
          </p:cNvSpPr>
          <p:nvPr/>
        </p:nvSpPr>
        <p:spPr>
          <a:xfrm>
            <a:off x="2142797" y="4734639"/>
            <a:ext cx="4033902" cy="5033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vi-VN" sz="2600">
                <a:solidFill>
                  <a:schemeClr val="bg1"/>
                </a:solidFill>
                <a:latin typeface="Bahnschrift SemiLight Condensed" panose="020B0502040204020203" pitchFamily="34" charset="0"/>
              </a:rPr>
              <a:t>Customer – Khách hàng chính thức</a:t>
            </a:r>
          </a:p>
        </p:txBody>
      </p:sp>
      <p:sp>
        <p:nvSpPr>
          <p:cNvPr id="80" name="Title 1">
            <a:extLst>
              <a:ext uri="{FF2B5EF4-FFF2-40B4-BE49-F238E27FC236}">
                <a16:creationId xmlns:a16="http://schemas.microsoft.com/office/drawing/2014/main" id="{F4A02433-0CD0-48C8-8DFB-BE3F3F1DD49B}"/>
              </a:ext>
            </a:extLst>
          </p:cNvPr>
          <p:cNvSpPr txBox="1">
            <a:spLocks/>
          </p:cNvSpPr>
          <p:nvPr/>
        </p:nvSpPr>
        <p:spPr>
          <a:xfrm>
            <a:off x="2142797" y="5609390"/>
            <a:ext cx="4033902" cy="5033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vi-VN" sz="2600">
                <a:solidFill>
                  <a:schemeClr val="bg1"/>
                </a:solidFill>
                <a:latin typeface="Bahnschrift SemiLight Condensed" panose="020B0502040204020203" pitchFamily="34" charset="0"/>
              </a:rPr>
              <a:t>Admin – Quản trị viên</a:t>
            </a:r>
          </a:p>
        </p:txBody>
      </p:sp>
    </p:spTree>
    <p:extLst>
      <p:ext uri="{BB962C8B-B14F-4D97-AF65-F5344CB8AC3E}">
        <p14:creationId xmlns:p14="http://schemas.microsoft.com/office/powerpoint/2010/main" val="3647978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500"/>
                                        <p:tgtEl>
                                          <p:spTgt spid="7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fade">
                                      <p:cBhvr>
                                        <p:cTn id="60" dur="500"/>
                                        <p:tgtEl>
                                          <p:spTgt spid="7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fade">
                                      <p:cBhvr>
                                        <p:cTn id="6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43" grpId="0" animBg="1"/>
      <p:bldP spid="44" grpId="0"/>
      <p:bldP spid="45" grpId="0" animBg="1"/>
      <p:bldP spid="64" grpId="0"/>
      <p:bldP spid="65" grpId="0" animBg="1"/>
      <p:bldP spid="67" grpId="0" animBg="1"/>
      <p:bldP spid="73" grpId="0" animBg="1"/>
      <p:bldP spid="74" grpId="0"/>
      <p:bldP spid="75" grpId="0" animBg="1"/>
      <p:bldP spid="76" grpId="0"/>
      <p:bldP spid="77" grpId="0" animBg="1"/>
      <p:bldP spid="78" grpId="0"/>
      <p:bldP spid="79" grpId="0"/>
      <p:bldP spid="8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1" y="1425816"/>
            <a:ext cx="6114885"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8" y="1541673"/>
            <a:ext cx="562016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3300" i="1">
                <a:latin typeface="Bahnschrift SemiLight Condensed" panose="020B0502040204020203" pitchFamily="34" charset="0"/>
              </a:rPr>
              <a:t>Biểu đồ chức năng (use-case Diagram)</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pic>
        <p:nvPicPr>
          <p:cNvPr id="4" name="Picture 3">
            <a:extLst>
              <a:ext uri="{FF2B5EF4-FFF2-40B4-BE49-F238E27FC236}">
                <a16:creationId xmlns:a16="http://schemas.microsoft.com/office/drawing/2014/main" id="{B158F3F2-A173-4DE8-8223-0DCCD07DE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802" y="2556493"/>
            <a:ext cx="5906396" cy="3191448"/>
          </a:xfrm>
          <a:prstGeom prst="roundRect">
            <a:avLst>
              <a:gd name="adj" fmla="val 479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itle 1">
            <a:extLst>
              <a:ext uri="{FF2B5EF4-FFF2-40B4-BE49-F238E27FC236}">
                <a16:creationId xmlns:a16="http://schemas.microsoft.com/office/drawing/2014/main" id="{6FA8D9A9-90E2-4CF3-BF2E-0FE4D3140C09}"/>
              </a:ext>
            </a:extLst>
          </p:cNvPr>
          <p:cNvSpPr txBox="1">
            <a:spLocks/>
          </p:cNvSpPr>
          <p:nvPr/>
        </p:nvSpPr>
        <p:spPr>
          <a:xfrm>
            <a:off x="3012736" y="5846221"/>
            <a:ext cx="6166528"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300">
                <a:latin typeface="Bahnschrift SemiLight Condensed" panose="020B0502040204020203" pitchFamily="34" charset="0"/>
              </a:rPr>
              <a:t>S</a:t>
            </a:r>
            <a:r>
              <a:rPr lang="vi-VN" sz="3300">
                <a:latin typeface="Bahnschrift SemiLight Condensed" panose="020B0502040204020203" pitchFamily="34" charset="0"/>
              </a:rPr>
              <a:t>ơ</a:t>
            </a:r>
            <a:r>
              <a:rPr lang="en-US" sz="3300">
                <a:latin typeface="Bahnschrift SemiLight Condensed" panose="020B0502040204020203" pitchFamily="34" charset="0"/>
              </a:rPr>
              <a:t> đồ Use-case cho khách hàng</a:t>
            </a:r>
            <a:endParaRPr lang="vi-VN" sz="3300">
              <a:latin typeface="Bahnschrift SemiLight Condensed" panose="020B0502040204020203" pitchFamily="34" charset="0"/>
            </a:endParaRPr>
          </a:p>
        </p:txBody>
      </p:sp>
    </p:spTree>
    <p:extLst>
      <p:ext uri="{BB962C8B-B14F-4D97-AF65-F5344CB8AC3E}">
        <p14:creationId xmlns:p14="http://schemas.microsoft.com/office/powerpoint/2010/main" val="332913220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842471" y="1425816"/>
            <a:ext cx="6114885" cy="909729"/>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081388" y="1541673"/>
            <a:ext cx="562016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3300" i="1">
                <a:latin typeface="Bahnschrift SemiLight Condensed" panose="020B0502040204020203" pitchFamily="34" charset="0"/>
              </a:rPr>
              <a:t>Biểu đồ chức năng (use-case Diagram)</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pic>
        <p:nvPicPr>
          <p:cNvPr id="5" name="Picture 4">
            <a:extLst>
              <a:ext uri="{FF2B5EF4-FFF2-40B4-BE49-F238E27FC236}">
                <a16:creationId xmlns:a16="http://schemas.microsoft.com/office/drawing/2014/main" id="{1393754F-42D4-4058-8C31-4BB414286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410" y="2632820"/>
            <a:ext cx="5473180" cy="3115121"/>
          </a:xfrm>
          <a:prstGeom prst="roundRect">
            <a:avLst>
              <a:gd name="adj" fmla="val 548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itle 1">
            <a:extLst>
              <a:ext uri="{FF2B5EF4-FFF2-40B4-BE49-F238E27FC236}">
                <a16:creationId xmlns:a16="http://schemas.microsoft.com/office/drawing/2014/main" id="{F0CA7CF4-BD75-4D43-AE58-4E8886E80669}"/>
              </a:ext>
            </a:extLst>
          </p:cNvPr>
          <p:cNvSpPr txBox="1">
            <a:spLocks/>
          </p:cNvSpPr>
          <p:nvPr/>
        </p:nvSpPr>
        <p:spPr>
          <a:xfrm>
            <a:off x="3012736" y="5846221"/>
            <a:ext cx="6166528"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3300">
                <a:latin typeface="Bahnschrift SemiLight Condensed" panose="020B0502040204020203" pitchFamily="34" charset="0"/>
              </a:rPr>
              <a:t>S</a:t>
            </a:r>
            <a:r>
              <a:rPr lang="vi-VN" sz="3300">
                <a:latin typeface="Bahnschrift SemiLight Condensed" panose="020B0502040204020203" pitchFamily="34" charset="0"/>
              </a:rPr>
              <a:t>ơ</a:t>
            </a:r>
            <a:r>
              <a:rPr lang="en-US" sz="3300">
                <a:latin typeface="Bahnschrift SemiLight Condensed" panose="020B0502040204020203" pitchFamily="34" charset="0"/>
              </a:rPr>
              <a:t> đồ Use-case cho quản trị viên</a:t>
            </a:r>
            <a:endParaRPr lang="vi-VN" sz="3300">
              <a:latin typeface="Bahnschrift SemiLight Condensed" panose="020B0502040204020203" pitchFamily="34" charset="0"/>
            </a:endParaRPr>
          </a:p>
        </p:txBody>
      </p:sp>
    </p:spTree>
    <p:extLst>
      <p:ext uri="{BB962C8B-B14F-4D97-AF65-F5344CB8AC3E}">
        <p14:creationId xmlns:p14="http://schemas.microsoft.com/office/powerpoint/2010/main" val="2865390"/>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1338132" y="1530591"/>
            <a:ext cx="2386503" cy="4803579"/>
            <a:chOff x="6115052" y="1291656"/>
            <a:chExt cx="5227695" cy="867231"/>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226550" y="1297234"/>
              <a:ext cx="5116197" cy="861653"/>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1469862" y="3067830"/>
            <a:ext cx="2169032" cy="16382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vi-VN" sz="3300" i="1">
                <a:latin typeface="Bahnschrift SemiLight Condensed" panose="020B0502040204020203" pitchFamily="34" charset="0"/>
              </a:rPr>
              <a:t>Biểu đồ quan hệ thực thể</a:t>
            </a:r>
          </a:p>
          <a:p>
            <a:pPr algn="l">
              <a:spcBef>
                <a:spcPts val="600"/>
              </a:spcBef>
              <a:spcAft>
                <a:spcPts val="600"/>
              </a:spcAft>
            </a:pPr>
            <a:r>
              <a:rPr lang="vi-VN" sz="3300" i="1">
                <a:latin typeface="Bahnschrift SemiLight Condensed" panose="020B0502040204020203" pitchFamily="34" charset="0"/>
              </a:rPr>
              <a:t>(ER Diagram)</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pic>
        <p:nvPicPr>
          <p:cNvPr id="17" name="Picture 16">
            <a:extLst>
              <a:ext uri="{FF2B5EF4-FFF2-40B4-BE49-F238E27FC236}">
                <a16:creationId xmlns:a16="http://schemas.microsoft.com/office/drawing/2014/main" id="{6035A8BD-F01E-49B7-85BA-AC0641B7A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320" y="1530590"/>
            <a:ext cx="6919380" cy="4803588"/>
          </a:xfrm>
          <a:prstGeom prst="roundRect">
            <a:avLst>
              <a:gd name="adj" fmla="val 424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39788193"/>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03</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AF9EDD1-DFB8-411B-A306-8897940DA60D}"/>
              </a:ext>
            </a:extLst>
          </p:cNvPr>
          <p:cNvGrpSpPr/>
          <p:nvPr/>
        </p:nvGrpSpPr>
        <p:grpSpPr>
          <a:xfrm>
            <a:off x="3958641" y="2711079"/>
            <a:ext cx="4501244" cy="1435841"/>
            <a:chOff x="6115052" y="1291656"/>
            <a:chExt cx="5134299" cy="909729"/>
          </a:xfrm>
        </p:grpSpPr>
        <p:sp>
          <p:nvSpPr>
            <p:cNvPr id="14" name="Rectangle: Rounded Corners 13">
              <a:extLst>
                <a:ext uri="{FF2B5EF4-FFF2-40B4-BE49-F238E27FC236}">
                  <a16:creationId xmlns:a16="http://schemas.microsoft.com/office/drawing/2014/main" id="{DC0E8289-356D-4AD8-B692-B42BA7CE00DD}"/>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0E81CC52-6214-46B0-AB2B-0F2D46322589}"/>
                </a:ext>
              </a:extLst>
            </p:cNvPr>
            <p:cNvSpPr/>
            <p:nvPr/>
          </p:nvSpPr>
          <p:spPr>
            <a:xfrm>
              <a:off x="6115052" y="1291656"/>
              <a:ext cx="5077150" cy="850837"/>
            </a:xfrm>
            <a:prstGeom prst="roundRect">
              <a:avLst>
                <a:gd name="adj" fmla="val 83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6" name="Title 1">
            <a:extLst>
              <a:ext uri="{FF2B5EF4-FFF2-40B4-BE49-F238E27FC236}">
                <a16:creationId xmlns:a16="http://schemas.microsoft.com/office/drawing/2014/main" id="{1B81C46B-1260-45AC-9973-E2FE29E6AEC7}"/>
              </a:ext>
            </a:extLst>
          </p:cNvPr>
          <p:cNvSpPr txBox="1">
            <a:spLocks/>
          </p:cNvSpPr>
          <p:nvPr/>
        </p:nvSpPr>
        <p:spPr>
          <a:xfrm>
            <a:off x="4583019" y="3139866"/>
            <a:ext cx="3252487"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vi-VN" sz="4400" i="1">
                <a:latin typeface="Bahnschrift SemiLight Condensed" panose="020B0502040204020203" pitchFamily="34" charset="0"/>
              </a:rPr>
              <a:t>DEMO ỨNG DỤNG</a:t>
            </a:r>
          </a:p>
        </p:txBody>
      </p: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7" y="383604"/>
            <a:ext cx="3120066" cy="755030"/>
          </a:xfrm>
        </p:spPr>
        <p:txBody>
          <a:bodyPr>
            <a:normAutofit/>
          </a:bodyPr>
          <a:lstStyle/>
          <a:p>
            <a:pPr algn="l"/>
            <a:r>
              <a:rPr lang="en-GB" sz="4000" i="1">
                <a:latin typeface="Bahnschrift SemiLight Condensed" panose="020B0502040204020203" pitchFamily="34" charset="0"/>
              </a:rPr>
              <a:t>Triển khai dự án</a:t>
            </a:r>
          </a:p>
        </p:txBody>
      </p:sp>
    </p:spTree>
    <p:extLst>
      <p:ext uri="{BB962C8B-B14F-4D97-AF65-F5344CB8AC3E}">
        <p14:creationId xmlns:p14="http://schemas.microsoft.com/office/powerpoint/2010/main" val="334348735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5D76279A-37FB-4B0E-B01E-E6D2425DB4FD}"/>
              </a:ext>
            </a:extLst>
          </p:cNvPr>
          <p:cNvSpPr/>
          <p:nvPr/>
        </p:nvSpPr>
        <p:spPr>
          <a:xfrm>
            <a:off x="2245621" y="4373169"/>
            <a:ext cx="7976777" cy="1545787"/>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9323C0A0-767D-43BB-9B90-9B976EE2CADD}"/>
              </a:ext>
            </a:extLst>
          </p:cNvPr>
          <p:cNvSpPr/>
          <p:nvPr/>
        </p:nvSpPr>
        <p:spPr>
          <a:xfrm>
            <a:off x="2194172" y="4320905"/>
            <a:ext cx="7976777" cy="1545787"/>
          </a:xfrm>
          <a:prstGeom prst="roundRect">
            <a:avLst>
              <a:gd name="adj" fmla="val 1195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54D088A2-D653-479D-92F8-34741EC11A60}"/>
              </a:ext>
            </a:extLst>
          </p:cNvPr>
          <p:cNvSpPr>
            <a:spLocks noGrp="1"/>
          </p:cNvSpPr>
          <p:nvPr>
            <p:ph type="ctrTitle"/>
          </p:nvPr>
        </p:nvSpPr>
        <p:spPr>
          <a:xfrm>
            <a:off x="1941041" y="4526550"/>
            <a:ext cx="8429806" cy="1061902"/>
          </a:xfrm>
        </p:spPr>
        <p:txBody>
          <a:bodyPr>
            <a:noAutofit/>
          </a:bodyPr>
          <a:lstStyle/>
          <a:p>
            <a:r>
              <a:rPr lang="vi-VN" sz="5500">
                <a:latin typeface="Bahnschrift SemiBold Condensed" panose="020B0502040204020203" pitchFamily="34" charset="0"/>
              </a:rPr>
              <a:t>KẾT LUẬN VÀ HƯỚNG PHÁT TRIỂN</a:t>
            </a:r>
          </a:p>
        </p:txBody>
      </p:sp>
      <p:sp>
        <p:nvSpPr>
          <p:cNvPr id="18" name="Oval 17">
            <a:extLst>
              <a:ext uri="{FF2B5EF4-FFF2-40B4-BE49-F238E27FC236}">
                <a16:creationId xmlns:a16="http://schemas.microsoft.com/office/drawing/2014/main" id="{0BC7DC86-C1DF-49C6-A009-5C1DFEB202E7}"/>
              </a:ext>
            </a:extLst>
          </p:cNvPr>
          <p:cNvSpPr/>
          <p:nvPr/>
        </p:nvSpPr>
        <p:spPr>
          <a:xfrm>
            <a:off x="4341202" y="543506"/>
            <a:ext cx="3367143" cy="34729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BD4A79-4110-43AE-8CE7-0DC537FBC5F9}"/>
              </a:ext>
            </a:extLst>
          </p:cNvPr>
          <p:cNvSpPr/>
          <p:nvPr/>
        </p:nvSpPr>
        <p:spPr>
          <a:xfrm>
            <a:off x="4144718" y="472914"/>
            <a:ext cx="3472992" cy="347299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1">
            <a:extLst>
              <a:ext uri="{FF2B5EF4-FFF2-40B4-BE49-F238E27FC236}">
                <a16:creationId xmlns:a16="http://schemas.microsoft.com/office/drawing/2014/main" id="{F245CEA5-D6F7-4514-974A-361D8ACD2F38}"/>
              </a:ext>
            </a:extLst>
          </p:cNvPr>
          <p:cNvSpPr txBox="1">
            <a:spLocks/>
          </p:cNvSpPr>
          <p:nvPr/>
        </p:nvSpPr>
        <p:spPr>
          <a:xfrm>
            <a:off x="5074043" y="1221449"/>
            <a:ext cx="3682336" cy="2117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15000">
                <a:latin typeface="Bahnschrift SemiLight Condensed" panose="020B0502040204020203" pitchFamily="34" charset="0"/>
              </a:rPr>
              <a:t>04</a:t>
            </a:r>
            <a:endParaRPr lang="en-GB" sz="15000">
              <a:latin typeface="Bahnschrift SemiLight Condensed" panose="020B0502040204020203" pitchFamily="34" charset="0"/>
            </a:endParaRPr>
          </a:p>
        </p:txBody>
      </p:sp>
      <p:cxnSp>
        <p:nvCxnSpPr>
          <p:cNvPr id="30" name="Straight Connector 29">
            <a:extLst>
              <a:ext uri="{FF2B5EF4-FFF2-40B4-BE49-F238E27FC236}">
                <a16:creationId xmlns:a16="http://schemas.microsoft.com/office/drawing/2014/main" id="{F6083595-6D52-4479-A573-612983FDDC6F}"/>
              </a:ext>
            </a:extLst>
          </p:cNvPr>
          <p:cNvCxnSpPr>
            <a:cxnSpLocks/>
          </p:cNvCxnSpPr>
          <p:nvPr/>
        </p:nvCxnSpPr>
        <p:spPr>
          <a:xfrm>
            <a:off x="7617710" y="4089479"/>
            <a:ext cx="1719831"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C99E186-A670-4EC5-9C5A-97F21BE5BA79}"/>
              </a:ext>
            </a:extLst>
          </p:cNvPr>
          <p:cNvCxnSpPr>
            <a:cxnSpLocks/>
          </p:cNvCxnSpPr>
          <p:nvPr/>
        </p:nvCxnSpPr>
        <p:spPr>
          <a:xfrm>
            <a:off x="2754236" y="6108779"/>
            <a:ext cx="712864"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11AEA621-049C-48CD-A0AA-788EE2005346}"/>
              </a:ext>
            </a:extLst>
          </p:cNvPr>
          <p:cNvGrpSpPr/>
          <p:nvPr/>
        </p:nvGrpSpPr>
        <p:grpSpPr>
          <a:xfrm>
            <a:off x="1232982" y="352425"/>
            <a:ext cx="961190" cy="628250"/>
            <a:chOff x="1314885" y="400050"/>
            <a:chExt cx="961190" cy="628250"/>
          </a:xfrm>
        </p:grpSpPr>
        <p:sp>
          <p:nvSpPr>
            <p:cNvPr id="33" name="Oval 32">
              <a:extLst>
                <a:ext uri="{FF2B5EF4-FFF2-40B4-BE49-F238E27FC236}">
                  <a16:creationId xmlns:a16="http://schemas.microsoft.com/office/drawing/2014/main" id="{4632343D-B850-4B76-BDF5-A75ABB9EAE55}"/>
                </a:ext>
              </a:extLst>
            </p:cNvPr>
            <p:cNvSpPr/>
            <p:nvPr/>
          </p:nvSpPr>
          <p:spPr>
            <a:xfrm>
              <a:off x="1314885" y="400050"/>
              <a:ext cx="628250" cy="6282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8EBF70BF-6814-41B7-93F6-063637C99E2A}"/>
                </a:ext>
              </a:extLst>
            </p:cNvPr>
            <p:cNvSpPr/>
            <p:nvPr/>
          </p:nvSpPr>
          <p:spPr>
            <a:xfrm>
              <a:off x="1493515" y="400050"/>
              <a:ext cx="628250" cy="6282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52209626-69D1-4D9B-8D99-081856B79E96}"/>
                </a:ext>
              </a:extLst>
            </p:cNvPr>
            <p:cNvSpPr/>
            <p:nvPr/>
          </p:nvSpPr>
          <p:spPr>
            <a:xfrm>
              <a:off x="1647825" y="400050"/>
              <a:ext cx="628250" cy="628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a:extLst>
              <a:ext uri="{FF2B5EF4-FFF2-40B4-BE49-F238E27FC236}">
                <a16:creationId xmlns:a16="http://schemas.microsoft.com/office/drawing/2014/main" id="{0C71E62D-9186-41B6-8489-7096891AEB2F}"/>
              </a:ext>
            </a:extLst>
          </p:cNvPr>
          <p:cNvGrpSpPr/>
          <p:nvPr/>
        </p:nvGrpSpPr>
        <p:grpSpPr>
          <a:xfrm>
            <a:off x="10370847" y="5685751"/>
            <a:ext cx="885136" cy="685239"/>
            <a:chOff x="1029826" y="5501535"/>
            <a:chExt cx="885136" cy="685239"/>
          </a:xfrm>
        </p:grpSpPr>
        <p:sp>
          <p:nvSpPr>
            <p:cNvPr id="37" name="Partial Circle 36">
              <a:extLst>
                <a:ext uri="{FF2B5EF4-FFF2-40B4-BE49-F238E27FC236}">
                  <a16:creationId xmlns:a16="http://schemas.microsoft.com/office/drawing/2014/main" id="{50CEC874-C9EA-405A-A9CA-448F980C3874}"/>
                </a:ext>
              </a:extLst>
            </p:cNvPr>
            <p:cNvSpPr/>
            <p:nvPr/>
          </p:nvSpPr>
          <p:spPr>
            <a:xfrm>
              <a:off x="1229724" y="5501536"/>
              <a:ext cx="685238" cy="685238"/>
            </a:xfrm>
            <a:prstGeom prst="pi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artial Circle 37">
              <a:extLst>
                <a:ext uri="{FF2B5EF4-FFF2-40B4-BE49-F238E27FC236}">
                  <a16:creationId xmlns:a16="http://schemas.microsoft.com/office/drawing/2014/main" id="{88808C08-2BA1-4F67-9029-1E61F2B85DD4}"/>
                </a:ext>
              </a:extLst>
            </p:cNvPr>
            <p:cNvSpPr/>
            <p:nvPr/>
          </p:nvSpPr>
          <p:spPr>
            <a:xfrm>
              <a:off x="1141199" y="5501535"/>
              <a:ext cx="685238" cy="685238"/>
            </a:xfrm>
            <a:prstGeom prst="pi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artial Circle 38">
              <a:extLst>
                <a:ext uri="{FF2B5EF4-FFF2-40B4-BE49-F238E27FC236}">
                  <a16:creationId xmlns:a16="http://schemas.microsoft.com/office/drawing/2014/main" id="{88418555-58BF-480B-B618-856686309273}"/>
                </a:ext>
              </a:extLst>
            </p:cNvPr>
            <p:cNvSpPr/>
            <p:nvPr/>
          </p:nvSpPr>
          <p:spPr>
            <a:xfrm>
              <a:off x="1029826" y="5501536"/>
              <a:ext cx="685238" cy="685238"/>
            </a:xfrm>
            <a:prstGeom prst="pi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180778552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a:t>
            </a:r>
            <a:r>
              <a:rPr lang="vi-VN" sz="4000" i="1">
                <a:latin typeface="Bahnschrift SemiLight Condensed" panose="020B0502040204020203" pitchFamily="34" charset="0"/>
              </a:rPr>
              <a:t>4</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6" y="383604"/>
            <a:ext cx="5417139" cy="755030"/>
          </a:xfrm>
        </p:spPr>
        <p:txBody>
          <a:bodyPr>
            <a:normAutofit/>
          </a:bodyPr>
          <a:lstStyle/>
          <a:p>
            <a:pPr algn="l"/>
            <a:r>
              <a:rPr lang="vi-VN" sz="4000" i="1">
                <a:latin typeface="Bahnschrift SemiLight Condensed" panose="020B0502040204020203" pitchFamily="34" charset="0"/>
              </a:rPr>
              <a:t>Kết luận và Hướng phát triển</a:t>
            </a:r>
          </a:p>
        </p:txBody>
      </p:sp>
      <p:grpSp>
        <p:nvGrpSpPr>
          <p:cNvPr id="11" name="Group 10">
            <a:extLst>
              <a:ext uri="{FF2B5EF4-FFF2-40B4-BE49-F238E27FC236}">
                <a16:creationId xmlns:a16="http://schemas.microsoft.com/office/drawing/2014/main" id="{11965A6F-025D-4300-9DD1-5E5ED7025D89}"/>
              </a:ext>
            </a:extLst>
          </p:cNvPr>
          <p:cNvGrpSpPr/>
          <p:nvPr/>
        </p:nvGrpSpPr>
        <p:grpSpPr>
          <a:xfrm>
            <a:off x="842471" y="1425816"/>
            <a:ext cx="2910379" cy="909729"/>
            <a:chOff x="6115052" y="1291656"/>
            <a:chExt cx="5134299" cy="909729"/>
          </a:xfrm>
        </p:grpSpPr>
        <p:sp>
          <p:nvSpPr>
            <p:cNvPr id="12" name="Rectangle: Rounded Corners 11">
              <a:extLst>
                <a:ext uri="{FF2B5EF4-FFF2-40B4-BE49-F238E27FC236}">
                  <a16:creationId xmlns:a16="http://schemas.microsoft.com/office/drawing/2014/main" id="{C2C8EDAD-E92B-44AA-8556-D71F9337FF46}"/>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3" name="Rectangle: Rounded Corners 12">
              <a:extLst>
                <a:ext uri="{FF2B5EF4-FFF2-40B4-BE49-F238E27FC236}">
                  <a16:creationId xmlns:a16="http://schemas.microsoft.com/office/drawing/2014/main" id="{18B0DE61-0096-44D5-A86B-68B19E2B8A7D}"/>
                </a:ext>
              </a:extLst>
            </p:cNvPr>
            <p:cNvSpPr/>
            <p:nvPr/>
          </p:nvSpPr>
          <p:spPr>
            <a:xfrm>
              <a:off x="6115052" y="1291656"/>
              <a:ext cx="5077150" cy="850837"/>
            </a:xfrm>
            <a:prstGeom prst="roundRect">
              <a:avLst>
                <a:gd name="adj" fmla="val 83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7" name="Title 1">
            <a:extLst>
              <a:ext uri="{FF2B5EF4-FFF2-40B4-BE49-F238E27FC236}">
                <a16:creationId xmlns:a16="http://schemas.microsoft.com/office/drawing/2014/main" id="{043A55DC-AA22-4A07-B869-D5B26DF85DDC}"/>
              </a:ext>
            </a:extLst>
          </p:cNvPr>
          <p:cNvSpPr txBox="1">
            <a:spLocks/>
          </p:cNvSpPr>
          <p:nvPr/>
        </p:nvSpPr>
        <p:spPr>
          <a:xfrm>
            <a:off x="944004" y="1541673"/>
            <a:ext cx="2674918"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GB" sz="3300" i="1">
                <a:latin typeface="Bahnschrift SemiLight Condensed" panose="020B0502040204020203" pitchFamily="34" charset="0"/>
              </a:rPr>
              <a:t>Kết luận</a:t>
            </a:r>
            <a:endParaRPr lang="vi-VN" sz="3300" i="1">
              <a:latin typeface="Bahnschrift SemiLight Condensed" panose="020B0502040204020203" pitchFamily="34" charset="0"/>
            </a:endParaRPr>
          </a:p>
        </p:txBody>
      </p:sp>
      <p:grpSp>
        <p:nvGrpSpPr>
          <p:cNvPr id="18" name="Group 17">
            <a:extLst>
              <a:ext uri="{FF2B5EF4-FFF2-40B4-BE49-F238E27FC236}">
                <a16:creationId xmlns:a16="http://schemas.microsoft.com/office/drawing/2014/main" id="{68258F9C-73A2-448F-9807-10DE35A86D1A}"/>
              </a:ext>
            </a:extLst>
          </p:cNvPr>
          <p:cNvGrpSpPr/>
          <p:nvPr/>
        </p:nvGrpSpPr>
        <p:grpSpPr>
          <a:xfrm>
            <a:off x="874866" y="2467471"/>
            <a:ext cx="10553595" cy="4047228"/>
            <a:chOff x="842470" y="2382981"/>
            <a:chExt cx="10349732" cy="3749614"/>
          </a:xfrm>
        </p:grpSpPr>
        <p:sp>
          <p:nvSpPr>
            <p:cNvPr id="20" name="Rectangle: Rounded Corners 19">
              <a:extLst>
                <a:ext uri="{FF2B5EF4-FFF2-40B4-BE49-F238E27FC236}">
                  <a16:creationId xmlns:a16="http://schemas.microsoft.com/office/drawing/2014/main" id="{4C03D87F-8917-4699-AA41-B43309461297}"/>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Rounded Corners 20">
              <a:extLst>
                <a:ext uri="{FF2B5EF4-FFF2-40B4-BE49-F238E27FC236}">
                  <a16:creationId xmlns:a16="http://schemas.microsoft.com/office/drawing/2014/main" id="{21DC886D-9230-4D30-B7C3-1FB96F9871D1}"/>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2" name="Title 1">
            <a:extLst>
              <a:ext uri="{FF2B5EF4-FFF2-40B4-BE49-F238E27FC236}">
                <a16:creationId xmlns:a16="http://schemas.microsoft.com/office/drawing/2014/main" id="{91ECFE34-DA4D-4980-AB0D-AEAD31DCC25D}"/>
              </a:ext>
            </a:extLst>
          </p:cNvPr>
          <p:cNvSpPr txBox="1">
            <a:spLocks/>
          </p:cNvSpPr>
          <p:nvPr/>
        </p:nvSpPr>
        <p:spPr>
          <a:xfrm>
            <a:off x="1053897" y="2467470"/>
            <a:ext cx="10118887" cy="36761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ts val="3520"/>
              </a:lnSpc>
              <a:spcBef>
                <a:spcPts val="0"/>
              </a:spcBef>
              <a:buFont typeface="Wingdings" panose="05000000000000000000" pitchFamily="2" charset="2"/>
              <a:buChar char="§"/>
            </a:pPr>
            <a:r>
              <a:rPr lang="en-GB" sz="2400">
                <a:latin typeface="Bahnschrift SemiLight Condensed" panose="020B0502040204020203" pitchFamily="34" charset="0"/>
              </a:rPr>
              <a:t>Xây dựng đ</a:t>
            </a:r>
            <a:r>
              <a:rPr lang="vi-VN" sz="2400">
                <a:latin typeface="Bahnschrift SemiLight Condensed" panose="020B0502040204020203" pitchFamily="34" charset="0"/>
              </a:rPr>
              <a:t>ư</a:t>
            </a:r>
            <a:r>
              <a:rPr lang="en-GB" sz="2400">
                <a:latin typeface="Bahnschrift SemiLight Condensed" panose="020B0502040204020203" pitchFamily="34" charset="0"/>
              </a:rPr>
              <a:t>ợc trang web bán máy ảnh sử dụng Framework Laravel để xử lý thông tin dữ liệu.</a:t>
            </a:r>
          </a:p>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Nắm bắt được cơ sở lý thuyết và cách vận hành của Framework Laravel.</a:t>
            </a:r>
          </a:p>
          <a:p>
            <a:pPr marL="342900" indent="-342900" algn="just">
              <a:lnSpc>
                <a:spcPts val="3520"/>
              </a:lnSpc>
              <a:spcBef>
                <a:spcPts val="0"/>
              </a:spcBef>
              <a:buFont typeface="Wingdings" panose="05000000000000000000" pitchFamily="2" charset="2"/>
              <a:buChar char="§"/>
            </a:pPr>
            <a:r>
              <a:rPr lang="vi-VN" sz="2400">
                <a:latin typeface="Bahnschrift SemiLight Condensed" panose="020B0502040204020203" pitchFamily="34" charset="0"/>
              </a:rPr>
              <a:t>Nắm bắt được quy trình hoạt động giữa Front-end và Back-end trên một website.</a:t>
            </a:r>
          </a:p>
          <a:p>
            <a:pPr marL="342900" indent="-342900" algn="just">
              <a:lnSpc>
                <a:spcPts val="3520"/>
              </a:lnSpc>
              <a:spcBef>
                <a:spcPts val="0"/>
              </a:spcBef>
              <a:buFont typeface="Wingdings" panose="05000000000000000000" pitchFamily="2" charset="2"/>
              <a:buChar char="§"/>
            </a:pPr>
            <a:r>
              <a:rPr lang="en-GB" sz="2400">
                <a:latin typeface="Bahnschrift SemiLight Condensed" panose="020B0502040204020203" pitchFamily="34" charset="0"/>
              </a:rPr>
              <a:t>Website vẫn ch</a:t>
            </a:r>
            <a:r>
              <a:rPr lang="vi-VN" sz="2400">
                <a:latin typeface="Bahnschrift SemiLight Condensed" panose="020B0502040204020203" pitchFamily="34" charset="0"/>
              </a:rPr>
              <a:t>ư</a:t>
            </a:r>
            <a:r>
              <a:rPr lang="en-GB" sz="2400">
                <a:latin typeface="Bahnschrift SemiLight Condensed" panose="020B0502040204020203" pitchFamily="34" charset="0"/>
              </a:rPr>
              <a:t>a tối </a:t>
            </a:r>
            <a:r>
              <a:rPr lang="vi-VN" sz="2400">
                <a:latin typeface="Bahnschrift SemiLight Condensed" panose="020B0502040204020203" pitchFamily="34" charset="0"/>
              </a:rPr>
              <a:t>ư</a:t>
            </a:r>
            <a:r>
              <a:rPr lang="en-GB" sz="2400">
                <a:latin typeface="Bahnschrift SemiLight Condensed" panose="020B0502040204020203" pitchFamily="34" charset="0"/>
              </a:rPr>
              <a:t>u hoàn toàn và vẫn còn vài điểm thiếu sót:</a:t>
            </a:r>
          </a:p>
          <a:p>
            <a:pPr marL="914400" indent="-342900" algn="just">
              <a:lnSpc>
                <a:spcPts val="3520"/>
              </a:lnSpc>
              <a:spcBef>
                <a:spcPts val="0"/>
              </a:spcBef>
              <a:buFont typeface="Courier New" panose="02070309020205020404" pitchFamily="49" charset="0"/>
              <a:buChar char="o"/>
            </a:pPr>
            <a:r>
              <a:rPr lang="en-GB" sz="2400">
                <a:latin typeface="Bahnschrift SemiLight Condensed" panose="020B0502040204020203" pitchFamily="34" charset="0"/>
              </a:rPr>
              <a:t>Chưa tối </a:t>
            </a:r>
            <a:r>
              <a:rPr lang="vi-VN" sz="2400">
                <a:latin typeface="Bahnschrift SemiLight Condensed" panose="020B0502040204020203" pitchFamily="34" charset="0"/>
              </a:rPr>
              <a:t>ư</a:t>
            </a:r>
            <a:r>
              <a:rPr lang="en-GB" sz="2400">
                <a:latin typeface="Bahnschrift SemiLight Condensed" panose="020B0502040204020203" pitchFamily="34" charset="0"/>
              </a:rPr>
              <a:t>u về tốc độ xử lý (hình ảnh và email).</a:t>
            </a:r>
          </a:p>
          <a:p>
            <a:pPr marL="914400" indent="-342900" algn="just">
              <a:lnSpc>
                <a:spcPts val="3520"/>
              </a:lnSpc>
              <a:spcBef>
                <a:spcPts val="0"/>
              </a:spcBef>
              <a:buFont typeface="Courier New" panose="02070309020205020404" pitchFamily="49" charset="0"/>
              <a:buChar char="o"/>
            </a:pPr>
            <a:r>
              <a:rPr lang="en-GB" sz="2400">
                <a:latin typeface="Bahnschrift SemiLight Condensed" panose="020B0502040204020203" pitchFamily="34" charset="0"/>
              </a:rPr>
              <a:t>Chưa có tính t</a:t>
            </a:r>
            <a:r>
              <a:rPr lang="vi-VN" sz="2400">
                <a:latin typeface="Bahnschrift SemiLight Condensed" panose="020B0502040204020203" pitchFamily="34" charset="0"/>
              </a:rPr>
              <a:t>ư</a:t>
            </a:r>
            <a:r>
              <a:rPr lang="en-GB" sz="2400">
                <a:latin typeface="Bahnschrift SemiLight Condensed" panose="020B0502040204020203" pitchFamily="34" charset="0"/>
              </a:rPr>
              <a:t>ơng tác cao.</a:t>
            </a:r>
          </a:p>
          <a:p>
            <a:pPr marL="914400" indent="-342900" algn="just">
              <a:lnSpc>
                <a:spcPts val="3520"/>
              </a:lnSpc>
              <a:spcBef>
                <a:spcPts val="0"/>
              </a:spcBef>
              <a:buFont typeface="Courier New" panose="02070309020205020404" pitchFamily="49" charset="0"/>
              <a:buChar char="o"/>
            </a:pPr>
            <a:r>
              <a:rPr lang="en-GB" sz="2400">
                <a:latin typeface="Bahnschrift SemiLight Condensed" panose="020B0502040204020203" pitchFamily="34" charset="0"/>
              </a:rPr>
              <a:t>Quản trị viên ch</a:t>
            </a:r>
            <a:r>
              <a:rPr lang="vi-VN" sz="2400">
                <a:latin typeface="Bahnschrift SemiLight Condensed" panose="020B0502040204020203" pitchFamily="34" charset="0"/>
              </a:rPr>
              <a:t>ư</a:t>
            </a:r>
            <a:r>
              <a:rPr lang="en-GB" sz="2400">
                <a:latin typeface="Bahnschrift SemiLight Condensed" panose="020B0502040204020203" pitchFamily="34" charset="0"/>
              </a:rPr>
              <a:t>a đ</a:t>
            </a:r>
            <a:r>
              <a:rPr lang="vi-VN" sz="2400">
                <a:latin typeface="Bahnschrift SemiLight Condensed" panose="020B0502040204020203" pitchFamily="34" charset="0"/>
              </a:rPr>
              <a:t>ư</a:t>
            </a:r>
            <a:r>
              <a:rPr lang="en-GB" sz="2400">
                <a:latin typeface="Bahnschrift SemiLight Condensed" panose="020B0502040204020203" pitchFamily="34" charset="0"/>
              </a:rPr>
              <a:t>ợc toàn quyền kiểm soát website.</a:t>
            </a:r>
          </a:p>
          <a:p>
            <a:pPr marL="914400" indent="-342900" algn="just">
              <a:lnSpc>
                <a:spcPts val="3520"/>
              </a:lnSpc>
              <a:spcBef>
                <a:spcPts val="0"/>
              </a:spcBef>
              <a:buFont typeface="Courier New" panose="02070309020205020404" pitchFamily="49" charset="0"/>
              <a:buChar char="o"/>
            </a:pPr>
            <a:r>
              <a:rPr lang="en-GB" sz="2400">
                <a:latin typeface="Bahnschrift SemiLight Condensed" panose="020B0502040204020203" pitchFamily="34" charset="0"/>
              </a:rPr>
              <a:t>Tính bảo mật còn hạn chế. (XSS, Token đăng nhập,…)</a:t>
            </a:r>
            <a:endParaRPr lang="vi-VN" sz="2400">
              <a:latin typeface="Bahnschrift SemiLight Condensed" panose="020B0502040204020203" pitchFamily="34" charset="0"/>
            </a:endParaRPr>
          </a:p>
        </p:txBody>
      </p:sp>
    </p:spTree>
    <p:extLst>
      <p:ext uri="{BB962C8B-B14F-4D97-AF65-F5344CB8AC3E}">
        <p14:creationId xmlns:p14="http://schemas.microsoft.com/office/powerpoint/2010/main" val="2163852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nodeType="withEffect">
                                  <p:stCondLst>
                                    <p:cond delay="50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animEffect transition="in" filter="fade">
                                      <p:cBhvr>
                                        <p:cTn id="15" dur="500"/>
                                        <p:tgtEl>
                                          <p:spTgt spid="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xEl>
                                              <p:pRg st="2" end="2"/>
                                            </p:txEl>
                                          </p:spTgt>
                                        </p:tgtEl>
                                        <p:attrNameLst>
                                          <p:attrName>style.visibility</p:attrName>
                                        </p:attrNameLst>
                                      </p:cBhvr>
                                      <p:to>
                                        <p:strVal val="visible"/>
                                      </p:to>
                                    </p:set>
                                    <p:animEffect transition="in" filter="fade">
                                      <p:cBhvr>
                                        <p:cTn id="20" dur="500"/>
                                        <p:tgtEl>
                                          <p:spTgt spid="2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animEffect transition="in" filter="fade">
                                      <p:cBhvr>
                                        <p:cTn id="25" dur="500"/>
                                        <p:tgtEl>
                                          <p:spTgt spid="2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xEl>
                                              <p:pRg st="4" end="4"/>
                                            </p:txEl>
                                          </p:spTgt>
                                        </p:tgtEl>
                                        <p:attrNameLst>
                                          <p:attrName>style.visibility</p:attrName>
                                        </p:attrNameLst>
                                      </p:cBhvr>
                                      <p:to>
                                        <p:strVal val="visible"/>
                                      </p:to>
                                    </p:set>
                                    <p:animEffect transition="in" filter="fade">
                                      <p:cBhvr>
                                        <p:cTn id="30" dur="500"/>
                                        <p:tgtEl>
                                          <p:spTgt spid="2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
                                            <p:txEl>
                                              <p:pRg st="5" end="5"/>
                                            </p:txEl>
                                          </p:spTgt>
                                        </p:tgtEl>
                                        <p:attrNameLst>
                                          <p:attrName>style.visibility</p:attrName>
                                        </p:attrNameLst>
                                      </p:cBhvr>
                                      <p:to>
                                        <p:strVal val="visible"/>
                                      </p:to>
                                    </p:set>
                                    <p:animEffect transition="in" filter="fade">
                                      <p:cBhvr>
                                        <p:cTn id="35" dur="500"/>
                                        <p:tgtEl>
                                          <p:spTgt spid="2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2">
                                            <p:txEl>
                                              <p:pRg st="6" end="6"/>
                                            </p:txEl>
                                          </p:spTgt>
                                        </p:tgtEl>
                                        <p:attrNameLst>
                                          <p:attrName>style.visibility</p:attrName>
                                        </p:attrNameLst>
                                      </p:cBhvr>
                                      <p:to>
                                        <p:strVal val="visible"/>
                                      </p:to>
                                    </p:set>
                                    <p:animEffect transition="in" filter="fade">
                                      <p:cBhvr>
                                        <p:cTn id="40" dur="500"/>
                                        <p:tgtEl>
                                          <p:spTgt spid="2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2">
                                            <p:txEl>
                                              <p:pRg st="7" end="7"/>
                                            </p:txEl>
                                          </p:spTgt>
                                        </p:tgtEl>
                                        <p:attrNameLst>
                                          <p:attrName>style.visibility</p:attrName>
                                        </p:attrNameLst>
                                      </p:cBhvr>
                                      <p:to>
                                        <p:strVal val="visible"/>
                                      </p:to>
                                    </p:set>
                                    <p:animEffect transition="in" filter="fade">
                                      <p:cBhvr>
                                        <p:cTn id="45"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5D76279A-37FB-4B0E-B01E-E6D2425DB4FD}"/>
              </a:ext>
            </a:extLst>
          </p:cNvPr>
          <p:cNvSpPr/>
          <p:nvPr/>
        </p:nvSpPr>
        <p:spPr>
          <a:xfrm>
            <a:off x="2534524" y="4373169"/>
            <a:ext cx="7133219" cy="1545787"/>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9323C0A0-767D-43BB-9B90-9B976EE2CADD}"/>
              </a:ext>
            </a:extLst>
          </p:cNvPr>
          <p:cNvSpPr/>
          <p:nvPr/>
        </p:nvSpPr>
        <p:spPr>
          <a:xfrm>
            <a:off x="2483075" y="4320905"/>
            <a:ext cx="7133219" cy="1545787"/>
          </a:xfrm>
          <a:prstGeom prst="roundRect">
            <a:avLst>
              <a:gd name="adj" fmla="val 1195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54D088A2-D653-479D-92F8-34741EC11A60}"/>
              </a:ext>
            </a:extLst>
          </p:cNvPr>
          <p:cNvSpPr>
            <a:spLocks noGrp="1"/>
          </p:cNvSpPr>
          <p:nvPr>
            <p:ph type="ctrTitle"/>
          </p:nvPr>
        </p:nvSpPr>
        <p:spPr>
          <a:xfrm>
            <a:off x="1941041" y="4280604"/>
            <a:ext cx="8429806" cy="1405147"/>
          </a:xfrm>
        </p:spPr>
        <p:txBody>
          <a:bodyPr>
            <a:noAutofit/>
          </a:bodyPr>
          <a:lstStyle/>
          <a:p>
            <a:r>
              <a:rPr lang="en-US" sz="7000">
                <a:latin typeface="Bahnschrift SemiBold Condensed" panose="020B0502040204020203" pitchFamily="34" charset="0"/>
              </a:rPr>
              <a:t>TỔNG QUAN VỀ ĐỀ TÀI</a:t>
            </a:r>
            <a:endParaRPr lang="en-GB" sz="7000">
              <a:latin typeface="Bahnschrift SemiBold Condensed" panose="020B0502040204020203" pitchFamily="34" charset="0"/>
            </a:endParaRPr>
          </a:p>
        </p:txBody>
      </p:sp>
      <p:sp>
        <p:nvSpPr>
          <p:cNvPr id="18" name="Oval 17">
            <a:extLst>
              <a:ext uri="{FF2B5EF4-FFF2-40B4-BE49-F238E27FC236}">
                <a16:creationId xmlns:a16="http://schemas.microsoft.com/office/drawing/2014/main" id="{0BC7DC86-C1DF-49C6-A009-5C1DFEB202E7}"/>
              </a:ext>
            </a:extLst>
          </p:cNvPr>
          <p:cNvSpPr/>
          <p:nvPr/>
        </p:nvSpPr>
        <p:spPr>
          <a:xfrm>
            <a:off x="4341202" y="543506"/>
            <a:ext cx="3367143" cy="34729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BD4A79-4110-43AE-8CE7-0DC537FBC5F9}"/>
              </a:ext>
            </a:extLst>
          </p:cNvPr>
          <p:cNvSpPr/>
          <p:nvPr/>
        </p:nvSpPr>
        <p:spPr>
          <a:xfrm>
            <a:off x="4144718" y="472914"/>
            <a:ext cx="3472992" cy="347299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1">
            <a:extLst>
              <a:ext uri="{FF2B5EF4-FFF2-40B4-BE49-F238E27FC236}">
                <a16:creationId xmlns:a16="http://schemas.microsoft.com/office/drawing/2014/main" id="{F245CEA5-D6F7-4514-974A-361D8ACD2F38}"/>
              </a:ext>
            </a:extLst>
          </p:cNvPr>
          <p:cNvSpPr txBox="1">
            <a:spLocks/>
          </p:cNvSpPr>
          <p:nvPr/>
        </p:nvSpPr>
        <p:spPr>
          <a:xfrm>
            <a:off x="5074043" y="1221449"/>
            <a:ext cx="3682336" cy="2117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5000">
                <a:latin typeface="Bahnschrift SemiLight Condensed" panose="020B0502040204020203" pitchFamily="34" charset="0"/>
              </a:rPr>
              <a:t>01</a:t>
            </a:r>
            <a:endParaRPr lang="en-GB" sz="15000">
              <a:latin typeface="Bahnschrift SemiLight Condensed" panose="020B0502040204020203" pitchFamily="34" charset="0"/>
            </a:endParaRPr>
          </a:p>
        </p:txBody>
      </p:sp>
      <p:grpSp>
        <p:nvGrpSpPr>
          <p:cNvPr id="25" name="Group 24">
            <a:extLst>
              <a:ext uri="{FF2B5EF4-FFF2-40B4-BE49-F238E27FC236}">
                <a16:creationId xmlns:a16="http://schemas.microsoft.com/office/drawing/2014/main" id="{753A9E84-7E57-47FF-A477-84CE9EDD88C0}"/>
              </a:ext>
            </a:extLst>
          </p:cNvPr>
          <p:cNvGrpSpPr/>
          <p:nvPr/>
        </p:nvGrpSpPr>
        <p:grpSpPr>
          <a:xfrm>
            <a:off x="1466929" y="441283"/>
            <a:ext cx="1016146" cy="731706"/>
            <a:chOff x="1466929" y="441283"/>
            <a:chExt cx="1016146" cy="731706"/>
          </a:xfrm>
        </p:grpSpPr>
        <p:sp>
          <p:nvSpPr>
            <p:cNvPr id="22" name="Multiplication Sign 21">
              <a:extLst>
                <a:ext uri="{FF2B5EF4-FFF2-40B4-BE49-F238E27FC236}">
                  <a16:creationId xmlns:a16="http://schemas.microsoft.com/office/drawing/2014/main" id="{42D9FB2F-9C45-4AE9-9D6C-2CD173EE33F7}"/>
                </a:ext>
              </a:extLst>
            </p:cNvPr>
            <p:cNvSpPr/>
            <p:nvPr/>
          </p:nvSpPr>
          <p:spPr>
            <a:xfrm>
              <a:off x="1466929" y="441283"/>
              <a:ext cx="731706" cy="731706"/>
            </a:xfrm>
            <a:prstGeom prst="mathMultiply">
              <a:avLst>
                <a:gd name="adj1" fmla="val 20427"/>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Multiplication Sign 22">
              <a:extLst>
                <a:ext uri="{FF2B5EF4-FFF2-40B4-BE49-F238E27FC236}">
                  <a16:creationId xmlns:a16="http://schemas.microsoft.com/office/drawing/2014/main" id="{F603B87E-1218-4AA8-8576-66D75D837229}"/>
                </a:ext>
              </a:extLst>
            </p:cNvPr>
            <p:cNvSpPr/>
            <p:nvPr/>
          </p:nvSpPr>
          <p:spPr>
            <a:xfrm>
              <a:off x="1637932" y="441283"/>
              <a:ext cx="731706" cy="731706"/>
            </a:xfrm>
            <a:prstGeom prst="mathMultiply">
              <a:avLst>
                <a:gd name="adj1" fmla="val 2042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Multiplication Sign 23">
              <a:extLst>
                <a:ext uri="{FF2B5EF4-FFF2-40B4-BE49-F238E27FC236}">
                  <a16:creationId xmlns:a16="http://schemas.microsoft.com/office/drawing/2014/main" id="{72E88004-A50C-437C-B069-BB9244C518EA}"/>
                </a:ext>
              </a:extLst>
            </p:cNvPr>
            <p:cNvSpPr/>
            <p:nvPr/>
          </p:nvSpPr>
          <p:spPr>
            <a:xfrm>
              <a:off x="1751369" y="441283"/>
              <a:ext cx="731706" cy="731706"/>
            </a:xfrm>
            <a:prstGeom prst="mathMultiply">
              <a:avLst>
                <a:gd name="adj1" fmla="val 204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DE6591A4-3D24-44A5-8225-57979818628B}"/>
              </a:ext>
            </a:extLst>
          </p:cNvPr>
          <p:cNvGrpSpPr/>
          <p:nvPr/>
        </p:nvGrpSpPr>
        <p:grpSpPr>
          <a:xfrm>
            <a:off x="10526969" y="5915688"/>
            <a:ext cx="743106" cy="464545"/>
            <a:chOff x="10165019" y="5793868"/>
            <a:chExt cx="743106" cy="464545"/>
          </a:xfrm>
        </p:grpSpPr>
        <p:sp>
          <p:nvSpPr>
            <p:cNvPr id="26" name="Isosceles Triangle 25">
              <a:extLst>
                <a:ext uri="{FF2B5EF4-FFF2-40B4-BE49-F238E27FC236}">
                  <a16:creationId xmlns:a16="http://schemas.microsoft.com/office/drawing/2014/main" id="{B835BCF2-DCE2-42CC-9B02-E32278BCEBB8}"/>
                </a:ext>
              </a:extLst>
            </p:cNvPr>
            <p:cNvSpPr/>
            <p:nvPr/>
          </p:nvSpPr>
          <p:spPr>
            <a:xfrm rot="16200000">
              <a:off x="10475617" y="5825906"/>
              <a:ext cx="464545" cy="400470"/>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Isosceles Triangle 26">
              <a:extLst>
                <a:ext uri="{FF2B5EF4-FFF2-40B4-BE49-F238E27FC236}">
                  <a16:creationId xmlns:a16="http://schemas.microsoft.com/office/drawing/2014/main" id="{F63C9F8F-D901-44FB-96C7-E941C9025912}"/>
                </a:ext>
              </a:extLst>
            </p:cNvPr>
            <p:cNvSpPr/>
            <p:nvPr/>
          </p:nvSpPr>
          <p:spPr>
            <a:xfrm rot="16200000">
              <a:off x="10275382" y="5825906"/>
              <a:ext cx="464545" cy="40047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Isosceles Triangle 27">
              <a:extLst>
                <a:ext uri="{FF2B5EF4-FFF2-40B4-BE49-F238E27FC236}">
                  <a16:creationId xmlns:a16="http://schemas.microsoft.com/office/drawing/2014/main" id="{60722171-F70F-47B0-96BF-FA47964FA815}"/>
                </a:ext>
              </a:extLst>
            </p:cNvPr>
            <p:cNvSpPr/>
            <p:nvPr/>
          </p:nvSpPr>
          <p:spPr>
            <a:xfrm rot="16200000">
              <a:off x="10132981" y="5825906"/>
              <a:ext cx="464545" cy="40047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0" name="Straight Connector 29">
            <a:extLst>
              <a:ext uri="{FF2B5EF4-FFF2-40B4-BE49-F238E27FC236}">
                <a16:creationId xmlns:a16="http://schemas.microsoft.com/office/drawing/2014/main" id="{F6083595-6D52-4479-A573-612983FDDC6F}"/>
              </a:ext>
            </a:extLst>
          </p:cNvPr>
          <p:cNvCxnSpPr>
            <a:cxnSpLocks/>
          </p:cNvCxnSpPr>
          <p:nvPr/>
        </p:nvCxnSpPr>
        <p:spPr>
          <a:xfrm>
            <a:off x="7617710" y="4089479"/>
            <a:ext cx="1719831"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C99E186-A670-4EC5-9C5A-97F21BE5BA79}"/>
              </a:ext>
            </a:extLst>
          </p:cNvPr>
          <p:cNvCxnSpPr>
            <a:cxnSpLocks/>
          </p:cNvCxnSpPr>
          <p:nvPr/>
        </p:nvCxnSpPr>
        <p:spPr>
          <a:xfrm>
            <a:off x="2754236" y="6108779"/>
            <a:ext cx="712864"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93063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a:t>
            </a:r>
            <a:r>
              <a:rPr lang="vi-VN" sz="4000" i="1">
                <a:latin typeface="Bahnschrift SemiLight Condensed" panose="020B0502040204020203" pitchFamily="34" charset="0"/>
              </a:rPr>
              <a:t>4</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439B4E96-2E29-431A-BADC-2D1A8CA3AAA0}"/>
              </a:ext>
            </a:extLst>
          </p:cNvPr>
          <p:cNvSpPr>
            <a:spLocks noGrp="1"/>
          </p:cNvSpPr>
          <p:nvPr>
            <p:ph type="subTitle" idx="1"/>
          </p:nvPr>
        </p:nvSpPr>
        <p:spPr>
          <a:xfrm>
            <a:off x="1602786" y="383604"/>
            <a:ext cx="5417139" cy="755030"/>
          </a:xfrm>
        </p:spPr>
        <p:txBody>
          <a:bodyPr>
            <a:normAutofit/>
          </a:bodyPr>
          <a:lstStyle/>
          <a:p>
            <a:pPr algn="l"/>
            <a:r>
              <a:rPr lang="vi-VN" sz="4000" i="1">
                <a:latin typeface="Bahnschrift SemiLight Condensed" panose="020B0502040204020203" pitchFamily="34" charset="0"/>
              </a:rPr>
              <a:t>Kết luận và Hướng phát triển</a:t>
            </a:r>
          </a:p>
        </p:txBody>
      </p:sp>
      <p:grpSp>
        <p:nvGrpSpPr>
          <p:cNvPr id="11" name="Group 10">
            <a:extLst>
              <a:ext uri="{FF2B5EF4-FFF2-40B4-BE49-F238E27FC236}">
                <a16:creationId xmlns:a16="http://schemas.microsoft.com/office/drawing/2014/main" id="{11965A6F-025D-4300-9DD1-5E5ED7025D89}"/>
              </a:ext>
            </a:extLst>
          </p:cNvPr>
          <p:cNvGrpSpPr/>
          <p:nvPr/>
        </p:nvGrpSpPr>
        <p:grpSpPr>
          <a:xfrm>
            <a:off x="842471" y="1425816"/>
            <a:ext cx="2910379" cy="909729"/>
            <a:chOff x="6115052" y="1291656"/>
            <a:chExt cx="5134299" cy="909729"/>
          </a:xfrm>
        </p:grpSpPr>
        <p:sp>
          <p:nvSpPr>
            <p:cNvPr id="12" name="Rectangle: Rounded Corners 11">
              <a:extLst>
                <a:ext uri="{FF2B5EF4-FFF2-40B4-BE49-F238E27FC236}">
                  <a16:creationId xmlns:a16="http://schemas.microsoft.com/office/drawing/2014/main" id="{C2C8EDAD-E92B-44AA-8556-D71F9337FF46}"/>
                </a:ext>
              </a:extLst>
            </p:cNvPr>
            <p:cNvSpPr/>
            <p:nvPr/>
          </p:nvSpPr>
          <p:spPr>
            <a:xfrm>
              <a:off x="6172201" y="1350548"/>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3" name="Rectangle: Rounded Corners 12">
              <a:extLst>
                <a:ext uri="{FF2B5EF4-FFF2-40B4-BE49-F238E27FC236}">
                  <a16:creationId xmlns:a16="http://schemas.microsoft.com/office/drawing/2014/main" id="{18B0DE61-0096-44D5-A86B-68B19E2B8A7D}"/>
                </a:ext>
              </a:extLst>
            </p:cNvPr>
            <p:cNvSpPr/>
            <p:nvPr/>
          </p:nvSpPr>
          <p:spPr>
            <a:xfrm>
              <a:off x="6115052" y="1291656"/>
              <a:ext cx="5077150" cy="850837"/>
            </a:xfrm>
            <a:prstGeom prst="roundRect">
              <a:avLst>
                <a:gd name="adj" fmla="val 83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17" name="Title 1">
            <a:extLst>
              <a:ext uri="{FF2B5EF4-FFF2-40B4-BE49-F238E27FC236}">
                <a16:creationId xmlns:a16="http://schemas.microsoft.com/office/drawing/2014/main" id="{043A55DC-AA22-4A07-B869-D5B26DF85DDC}"/>
              </a:ext>
            </a:extLst>
          </p:cNvPr>
          <p:cNvSpPr txBox="1">
            <a:spLocks/>
          </p:cNvSpPr>
          <p:nvPr/>
        </p:nvSpPr>
        <p:spPr>
          <a:xfrm>
            <a:off x="944004" y="1541673"/>
            <a:ext cx="2674918"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GB" sz="3300" i="1">
                <a:latin typeface="Bahnschrift SemiLight Condensed" panose="020B0502040204020203" pitchFamily="34" charset="0"/>
              </a:rPr>
              <a:t>H</a:t>
            </a:r>
            <a:r>
              <a:rPr lang="vi-VN" sz="3300" i="1">
                <a:latin typeface="Bahnschrift SemiLight Condensed" panose="020B0502040204020203" pitchFamily="34" charset="0"/>
              </a:rPr>
              <a:t>ư</a:t>
            </a:r>
            <a:r>
              <a:rPr lang="en-GB" sz="3300" i="1">
                <a:latin typeface="Bahnschrift SemiLight Condensed" panose="020B0502040204020203" pitchFamily="34" charset="0"/>
              </a:rPr>
              <a:t>ớng phát triển</a:t>
            </a:r>
            <a:endParaRPr lang="vi-VN" sz="3300" i="1">
              <a:latin typeface="Bahnschrift SemiLight Condensed" panose="020B0502040204020203" pitchFamily="34" charset="0"/>
            </a:endParaRPr>
          </a:p>
        </p:txBody>
      </p:sp>
      <p:grpSp>
        <p:nvGrpSpPr>
          <p:cNvPr id="18" name="Group 17">
            <a:extLst>
              <a:ext uri="{FF2B5EF4-FFF2-40B4-BE49-F238E27FC236}">
                <a16:creationId xmlns:a16="http://schemas.microsoft.com/office/drawing/2014/main" id="{68258F9C-73A2-448F-9807-10DE35A86D1A}"/>
              </a:ext>
            </a:extLst>
          </p:cNvPr>
          <p:cNvGrpSpPr/>
          <p:nvPr/>
        </p:nvGrpSpPr>
        <p:grpSpPr>
          <a:xfrm>
            <a:off x="874866" y="2467470"/>
            <a:ext cx="10553595" cy="4200029"/>
            <a:chOff x="842470" y="2382981"/>
            <a:chExt cx="10349732" cy="3749614"/>
          </a:xfrm>
        </p:grpSpPr>
        <p:sp>
          <p:nvSpPr>
            <p:cNvPr id="20" name="Rectangle: Rounded Corners 19">
              <a:extLst>
                <a:ext uri="{FF2B5EF4-FFF2-40B4-BE49-F238E27FC236}">
                  <a16:creationId xmlns:a16="http://schemas.microsoft.com/office/drawing/2014/main" id="{4C03D87F-8917-4699-AA41-B43309461297}"/>
                </a:ext>
              </a:extLst>
            </p:cNvPr>
            <p:cNvSpPr/>
            <p:nvPr/>
          </p:nvSpPr>
          <p:spPr>
            <a:xfrm>
              <a:off x="899619" y="2441873"/>
              <a:ext cx="10292583" cy="3690722"/>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Rounded Corners 20">
              <a:extLst>
                <a:ext uri="{FF2B5EF4-FFF2-40B4-BE49-F238E27FC236}">
                  <a16:creationId xmlns:a16="http://schemas.microsoft.com/office/drawing/2014/main" id="{21DC886D-9230-4D30-B7C3-1FB96F9871D1}"/>
                </a:ext>
              </a:extLst>
            </p:cNvPr>
            <p:cNvSpPr/>
            <p:nvPr/>
          </p:nvSpPr>
          <p:spPr>
            <a:xfrm>
              <a:off x="842470" y="2382981"/>
              <a:ext cx="10292583" cy="3690722"/>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2" name="Title 1">
            <a:extLst>
              <a:ext uri="{FF2B5EF4-FFF2-40B4-BE49-F238E27FC236}">
                <a16:creationId xmlns:a16="http://schemas.microsoft.com/office/drawing/2014/main" id="{91ECFE34-DA4D-4980-AB0D-AEAD31DCC25D}"/>
              </a:ext>
            </a:extLst>
          </p:cNvPr>
          <p:cNvSpPr txBox="1">
            <a:spLocks/>
          </p:cNvSpPr>
          <p:nvPr/>
        </p:nvSpPr>
        <p:spPr>
          <a:xfrm>
            <a:off x="1053897" y="2380003"/>
            <a:ext cx="10118887" cy="4114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ts val="3520"/>
              </a:lnSpc>
              <a:spcBef>
                <a:spcPts val="0"/>
              </a:spcBef>
              <a:buFont typeface="Wingdings" panose="05000000000000000000" pitchFamily="2" charset="2"/>
              <a:buChar char="§"/>
            </a:pPr>
            <a:r>
              <a:rPr lang="en-GB" sz="2200">
                <a:latin typeface="Bahnschrift SemiBold SemiConden" panose="020B0502040204020203" pitchFamily="34" charset="0"/>
              </a:rPr>
              <a:t>Thay đổi ph</a:t>
            </a:r>
            <a:r>
              <a:rPr lang="vi-VN" sz="2200">
                <a:latin typeface="Bahnschrift SemiBold SemiConden" panose="020B0502040204020203" pitchFamily="34" charset="0"/>
              </a:rPr>
              <a:t>ư</a:t>
            </a:r>
            <a:r>
              <a:rPr lang="en-GB" sz="2200">
                <a:latin typeface="Bahnschrift SemiBold SemiConden" panose="020B0502040204020203" pitchFamily="34" charset="0"/>
              </a:rPr>
              <a:t>ơng thức xác thực đăng nhập</a:t>
            </a:r>
          </a:p>
          <a:p>
            <a:pPr algn="just">
              <a:lnSpc>
                <a:spcPts val="3520"/>
              </a:lnSpc>
              <a:spcBef>
                <a:spcPts val="600"/>
              </a:spcBef>
              <a:spcAft>
                <a:spcPts val="600"/>
              </a:spcAft>
            </a:pPr>
            <a:r>
              <a:rPr lang="en-GB" sz="2200" i="1">
                <a:latin typeface="Bahnschrift SemiLight Condensed" panose="020B0502040204020203" pitchFamily="34" charset="0"/>
              </a:rPr>
              <a:t>(VD: Sanctum sang Passport hoặc JWT)</a:t>
            </a:r>
          </a:p>
          <a:p>
            <a:pPr marL="342900" indent="-342900" algn="just">
              <a:lnSpc>
                <a:spcPts val="3520"/>
              </a:lnSpc>
              <a:spcBef>
                <a:spcPts val="0"/>
              </a:spcBef>
              <a:buFont typeface="Wingdings" panose="05000000000000000000" pitchFamily="2" charset="2"/>
              <a:buChar char="§"/>
            </a:pPr>
            <a:r>
              <a:rPr lang="en-GB" sz="2200">
                <a:latin typeface="Bahnschrift SemiBold SemiConden" panose="020B0502040204020203" pitchFamily="34" charset="0"/>
              </a:rPr>
              <a:t>Tăng sự t</a:t>
            </a:r>
            <a:r>
              <a:rPr lang="vi-VN" sz="2200">
                <a:latin typeface="Bahnschrift SemiBold SemiConden" panose="020B0502040204020203" pitchFamily="34" charset="0"/>
              </a:rPr>
              <a:t>ư</a:t>
            </a:r>
            <a:r>
              <a:rPr lang="en-GB" sz="2200">
                <a:latin typeface="Bahnschrift SemiBold SemiConden" panose="020B0502040204020203" pitchFamily="34" charset="0"/>
              </a:rPr>
              <a:t>ơng tác giữa khách hàng với hệ thống</a:t>
            </a:r>
          </a:p>
          <a:p>
            <a:pPr algn="just">
              <a:lnSpc>
                <a:spcPts val="3520"/>
              </a:lnSpc>
              <a:spcBef>
                <a:spcPts val="600"/>
              </a:spcBef>
              <a:spcAft>
                <a:spcPts val="600"/>
              </a:spcAft>
            </a:pPr>
            <a:r>
              <a:rPr lang="en-GB" sz="2200" i="1">
                <a:latin typeface="Bahnschrift SemiLight Condensed" panose="020B0502040204020203" pitchFamily="34" charset="0"/>
              </a:rPr>
              <a:t>(VD: Thêm tính năng cho phép khách hàng phản hồi sản phẩm đã mua, và quản trị đ</a:t>
            </a:r>
            <a:r>
              <a:rPr lang="vi-VN" sz="2200" i="1">
                <a:latin typeface="Bahnschrift SemiLight Condensed" panose="020B0502040204020203" pitchFamily="34" charset="0"/>
              </a:rPr>
              <a:t>ư</a:t>
            </a:r>
            <a:r>
              <a:rPr lang="en-GB" sz="2200" i="1">
                <a:latin typeface="Bahnschrift SemiLight Condensed" panose="020B0502040204020203" pitchFamily="34" charset="0"/>
              </a:rPr>
              <a:t>ợc phép phản hồi lại tin nhắn của khách hàng).</a:t>
            </a:r>
          </a:p>
          <a:p>
            <a:pPr marL="342900" indent="-342900" algn="just">
              <a:lnSpc>
                <a:spcPts val="3520"/>
              </a:lnSpc>
              <a:spcBef>
                <a:spcPts val="0"/>
              </a:spcBef>
              <a:buFont typeface="Wingdings" panose="05000000000000000000" pitchFamily="2" charset="2"/>
              <a:buChar char="§"/>
            </a:pPr>
            <a:r>
              <a:rPr lang="en-GB" sz="2200">
                <a:latin typeface="Bahnschrift SemiBold SemiConden" panose="020B0502040204020203" pitchFamily="34" charset="0"/>
              </a:rPr>
              <a:t>Thay đổi cơ chế l</a:t>
            </a:r>
            <a:r>
              <a:rPr lang="vi-VN" sz="2200">
                <a:latin typeface="Bahnschrift SemiBold SemiConden" panose="020B0502040204020203" pitchFamily="34" charset="0"/>
              </a:rPr>
              <a:t>ư</a:t>
            </a:r>
            <a:r>
              <a:rPr lang="en-GB" sz="2200">
                <a:latin typeface="Bahnschrift SemiBold SemiConden" panose="020B0502040204020203" pitchFamily="34" charset="0"/>
              </a:rPr>
              <a:t>u trữ hình ảnh từ base64 sang l</a:t>
            </a:r>
            <a:r>
              <a:rPr lang="vi-VN" sz="2200">
                <a:latin typeface="Bahnschrift SemiBold SemiConden" panose="020B0502040204020203" pitchFamily="34" charset="0"/>
              </a:rPr>
              <a:t>ư</a:t>
            </a:r>
            <a:r>
              <a:rPr lang="en-GB" sz="2200">
                <a:latin typeface="Bahnschrift SemiBold SemiConden" panose="020B0502040204020203" pitchFamily="34" charset="0"/>
              </a:rPr>
              <a:t>u trên Cloud Server.</a:t>
            </a:r>
          </a:p>
          <a:p>
            <a:pPr marL="342900" indent="-342900" algn="just">
              <a:lnSpc>
                <a:spcPts val="3520"/>
              </a:lnSpc>
              <a:spcBef>
                <a:spcPts val="0"/>
              </a:spcBef>
              <a:buFont typeface="Wingdings" panose="05000000000000000000" pitchFamily="2" charset="2"/>
              <a:buChar char="§"/>
            </a:pPr>
            <a:r>
              <a:rPr lang="en-GB" sz="2200">
                <a:latin typeface="Bahnschrift SemiBold SemiConden" panose="020B0502040204020203" pitchFamily="34" charset="0"/>
              </a:rPr>
              <a:t>Tối </a:t>
            </a:r>
            <a:r>
              <a:rPr lang="vi-VN" sz="2200">
                <a:latin typeface="Bahnschrift SemiBold SemiConden" panose="020B0502040204020203" pitchFamily="34" charset="0"/>
              </a:rPr>
              <a:t>ư</a:t>
            </a:r>
            <a:r>
              <a:rPr lang="en-GB" sz="2200">
                <a:latin typeface="Bahnschrift SemiBold SemiConden" panose="020B0502040204020203" pitchFamily="34" charset="0"/>
              </a:rPr>
              <a:t>u các câu lệnh để tăng tốc độ truy xuất dữ liệu.</a:t>
            </a:r>
          </a:p>
          <a:p>
            <a:pPr algn="just">
              <a:lnSpc>
                <a:spcPts val="3520"/>
              </a:lnSpc>
              <a:spcBef>
                <a:spcPts val="600"/>
              </a:spcBef>
              <a:spcAft>
                <a:spcPts val="600"/>
              </a:spcAft>
            </a:pPr>
            <a:r>
              <a:rPr lang="en-GB" sz="2200" i="1">
                <a:latin typeface="Bahnschrift SemiLight Condensed" panose="020B0502040204020203" pitchFamily="34" charset="0"/>
              </a:rPr>
              <a:t>VD: Hạn chế Query Data nhiều lần nếu không cần thiết, Hạn chế lồng vòng lặp (for, while),…</a:t>
            </a:r>
          </a:p>
        </p:txBody>
      </p:sp>
    </p:spTree>
    <p:extLst>
      <p:ext uri="{BB962C8B-B14F-4D97-AF65-F5344CB8AC3E}">
        <p14:creationId xmlns:p14="http://schemas.microsoft.com/office/powerpoint/2010/main" val="3521505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par>
                                <p:cTn id="13" presetID="10" presetClass="entr" presetSubtype="0" fill="hold" nodeType="withEffect">
                                  <p:stCondLst>
                                    <p:cond delay="500"/>
                                  </p:stCondLst>
                                  <p:childTnLst>
                                    <p:set>
                                      <p:cBhvr>
                                        <p:cTn id="14" dur="1" fill="hold">
                                          <p:stCondLst>
                                            <p:cond delay="0"/>
                                          </p:stCondLst>
                                        </p:cTn>
                                        <p:tgtEl>
                                          <p:spTgt spid="22">
                                            <p:txEl>
                                              <p:pRg st="1" end="1"/>
                                            </p:txEl>
                                          </p:spTgt>
                                        </p:tgtEl>
                                        <p:attrNameLst>
                                          <p:attrName>style.visibility</p:attrName>
                                        </p:attrNameLst>
                                      </p:cBhvr>
                                      <p:to>
                                        <p:strVal val="visible"/>
                                      </p:to>
                                    </p:set>
                                    <p:animEffect transition="in" filter="fade">
                                      <p:cBhvr>
                                        <p:cTn id="15" dur="500"/>
                                        <p:tgtEl>
                                          <p:spTgt spid="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xEl>
                                              <p:pRg st="2" end="2"/>
                                            </p:txEl>
                                          </p:spTgt>
                                        </p:tgtEl>
                                        <p:attrNameLst>
                                          <p:attrName>style.visibility</p:attrName>
                                        </p:attrNameLst>
                                      </p:cBhvr>
                                      <p:to>
                                        <p:strVal val="visible"/>
                                      </p:to>
                                    </p:set>
                                    <p:animEffect transition="in" filter="fade">
                                      <p:cBhvr>
                                        <p:cTn id="20" dur="500"/>
                                        <p:tgtEl>
                                          <p:spTgt spid="2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animEffect transition="in" filter="fade">
                                      <p:cBhvr>
                                        <p:cTn id="23" dur="500"/>
                                        <p:tgtEl>
                                          <p:spTgt spid="2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xEl>
                                              <p:pRg st="4" end="4"/>
                                            </p:txEl>
                                          </p:spTgt>
                                        </p:tgtEl>
                                        <p:attrNameLst>
                                          <p:attrName>style.visibility</p:attrName>
                                        </p:attrNameLst>
                                      </p:cBhvr>
                                      <p:to>
                                        <p:strVal val="visible"/>
                                      </p:to>
                                    </p:set>
                                    <p:animEffect transition="in" filter="fade">
                                      <p:cBhvr>
                                        <p:cTn id="28" dur="500"/>
                                        <p:tgtEl>
                                          <p:spTgt spid="2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xEl>
                                              <p:pRg st="5" end="5"/>
                                            </p:txEl>
                                          </p:spTgt>
                                        </p:tgtEl>
                                        <p:attrNameLst>
                                          <p:attrName>style.visibility</p:attrName>
                                        </p:attrNameLst>
                                      </p:cBhvr>
                                      <p:to>
                                        <p:strVal val="visible"/>
                                      </p:to>
                                    </p:set>
                                    <p:animEffect transition="in" filter="fade">
                                      <p:cBhvr>
                                        <p:cTn id="33" dur="500"/>
                                        <p:tgtEl>
                                          <p:spTgt spid="22">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xEl>
                                              <p:pRg st="6" end="6"/>
                                            </p:txEl>
                                          </p:spTgt>
                                        </p:tgtEl>
                                        <p:attrNameLst>
                                          <p:attrName>style.visibility</p:attrName>
                                        </p:attrNameLst>
                                      </p:cBhvr>
                                      <p:to>
                                        <p:strVal val="visible"/>
                                      </p:to>
                                    </p:set>
                                    <p:animEffect transition="in" filter="fade">
                                      <p:cBhvr>
                                        <p:cTn id="36"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F6B938D7-1056-4F56-BFA8-0E33C3F7D5B7}"/>
              </a:ext>
            </a:extLst>
          </p:cNvPr>
          <p:cNvSpPr/>
          <p:nvPr/>
        </p:nvSpPr>
        <p:spPr>
          <a:xfrm>
            <a:off x="1873329" y="2172714"/>
            <a:ext cx="8589308" cy="2745199"/>
          </a:xfrm>
          <a:prstGeom prst="roundRect">
            <a:avLst/>
          </a:prstGeom>
          <a:solidFill>
            <a:srgbClr val="7A5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2161F55B-C70D-450A-9C66-855E48B5D8FC}"/>
              </a:ext>
            </a:extLst>
          </p:cNvPr>
          <p:cNvSpPr/>
          <p:nvPr/>
        </p:nvSpPr>
        <p:spPr>
          <a:xfrm>
            <a:off x="1788344" y="2053348"/>
            <a:ext cx="8540700" cy="2729663"/>
          </a:xfrm>
          <a:prstGeom prst="roundRect">
            <a:avLst/>
          </a:prstGeom>
          <a:gradFill>
            <a:gsLst>
              <a:gs pos="0">
                <a:schemeClr val="accent4"/>
              </a:gs>
              <a:gs pos="100000">
                <a:schemeClr val="accent4">
                  <a:lumMod val="40000"/>
                  <a:lumOff val="6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ubtitle 2">
            <a:extLst>
              <a:ext uri="{FF2B5EF4-FFF2-40B4-BE49-F238E27FC236}">
                <a16:creationId xmlns:a16="http://schemas.microsoft.com/office/drawing/2014/main" id="{92DB632D-CE64-4F43-A572-515F8C62D8BF}"/>
              </a:ext>
            </a:extLst>
          </p:cNvPr>
          <p:cNvSpPr>
            <a:spLocks noGrp="1"/>
          </p:cNvSpPr>
          <p:nvPr>
            <p:ph type="subTitle" idx="1"/>
          </p:nvPr>
        </p:nvSpPr>
        <p:spPr>
          <a:xfrm>
            <a:off x="1989508" y="2507806"/>
            <a:ext cx="8212983" cy="1844271"/>
          </a:xfrm>
        </p:spPr>
        <p:txBody>
          <a:bodyPr anchor="ctr">
            <a:noAutofit/>
          </a:bodyPr>
          <a:lstStyle/>
          <a:p>
            <a:r>
              <a:rPr lang="en-US" sz="6000">
                <a:latin typeface="Bahnschrift SemiBold SemiConden" panose="020B0502040204020203" pitchFamily="34" charset="0"/>
                <a:cs typeface="Arial" panose="020B0604020202020204" pitchFamily="34" charset="0"/>
              </a:rPr>
              <a:t>CẢM </a:t>
            </a:r>
            <a:r>
              <a:rPr lang="vi-VN" sz="6000">
                <a:latin typeface="Bahnschrift SemiBold SemiConden" panose="020B0502040204020203" pitchFamily="34" charset="0"/>
                <a:cs typeface="Arial" panose="020B0604020202020204" pitchFamily="34" charset="0"/>
              </a:rPr>
              <a:t>Ơ</a:t>
            </a:r>
            <a:r>
              <a:rPr lang="en-US" sz="6000">
                <a:latin typeface="Bahnschrift SemiBold SemiConden" panose="020B0502040204020203" pitchFamily="34" charset="0"/>
                <a:cs typeface="Arial" panose="020B0604020202020204" pitchFamily="34" charset="0"/>
              </a:rPr>
              <a:t>N THẦY VÀ CÁC BẠN ĐÃ CHÚ Ý LẮNG NGHE</a:t>
            </a:r>
          </a:p>
        </p:txBody>
      </p:sp>
      <p:cxnSp>
        <p:nvCxnSpPr>
          <p:cNvPr id="31" name="Straight Connector 30">
            <a:extLst>
              <a:ext uri="{FF2B5EF4-FFF2-40B4-BE49-F238E27FC236}">
                <a16:creationId xmlns:a16="http://schemas.microsoft.com/office/drawing/2014/main" id="{AE15F4FA-6836-445A-A5AA-A7FEF2CE7D0B}"/>
              </a:ext>
            </a:extLst>
          </p:cNvPr>
          <p:cNvCxnSpPr>
            <a:cxnSpLocks/>
          </p:cNvCxnSpPr>
          <p:nvPr/>
        </p:nvCxnSpPr>
        <p:spPr>
          <a:xfrm>
            <a:off x="7823222" y="1688170"/>
            <a:ext cx="2094302"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567EA915-F6C5-421A-A1B2-BB7ABC226AEE}"/>
              </a:ext>
            </a:extLst>
          </p:cNvPr>
          <p:cNvGrpSpPr/>
          <p:nvPr/>
        </p:nvGrpSpPr>
        <p:grpSpPr>
          <a:xfrm rot="10800000">
            <a:off x="9546484" y="5428090"/>
            <a:ext cx="932615" cy="628250"/>
            <a:chOff x="1343460" y="400050"/>
            <a:chExt cx="932615" cy="628250"/>
          </a:xfrm>
        </p:grpSpPr>
        <p:sp>
          <p:nvSpPr>
            <p:cNvPr id="38" name="Oval 37">
              <a:extLst>
                <a:ext uri="{FF2B5EF4-FFF2-40B4-BE49-F238E27FC236}">
                  <a16:creationId xmlns:a16="http://schemas.microsoft.com/office/drawing/2014/main" id="{2ED4CBC1-BB0A-4703-B1A2-9F3B3C0665C4}"/>
                </a:ext>
              </a:extLst>
            </p:cNvPr>
            <p:cNvSpPr/>
            <p:nvPr/>
          </p:nvSpPr>
          <p:spPr>
            <a:xfrm>
              <a:off x="1343460" y="400050"/>
              <a:ext cx="628250" cy="628250"/>
            </a:xfrm>
            <a:prstGeom prst="ellipse">
              <a:avLst/>
            </a:prstGeom>
            <a:solidFill>
              <a:srgbClr val="7A5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D264D0B3-0A98-49A9-871D-382202EBB9C4}"/>
                </a:ext>
              </a:extLst>
            </p:cNvPr>
            <p:cNvSpPr/>
            <p:nvPr/>
          </p:nvSpPr>
          <p:spPr>
            <a:xfrm>
              <a:off x="1493515" y="400050"/>
              <a:ext cx="628250" cy="6282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51624A1D-3C44-4012-BBB7-96695F443517}"/>
                </a:ext>
              </a:extLst>
            </p:cNvPr>
            <p:cNvSpPr/>
            <p:nvPr/>
          </p:nvSpPr>
          <p:spPr>
            <a:xfrm>
              <a:off x="1647825" y="400050"/>
              <a:ext cx="628250" cy="628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EF93467C-DAA9-4954-A67E-D343DFD28B92}"/>
              </a:ext>
            </a:extLst>
          </p:cNvPr>
          <p:cNvGrpSpPr/>
          <p:nvPr/>
        </p:nvGrpSpPr>
        <p:grpSpPr>
          <a:xfrm rot="12124691">
            <a:off x="1130839" y="592193"/>
            <a:ext cx="1315010" cy="938629"/>
            <a:chOff x="977372" y="264981"/>
            <a:chExt cx="1294410" cy="923925"/>
          </a:xfrm>
        </p:grpSpPr>
        <p:sp>
          <p:nvSpPr>
            <p:cNvPr id="47" name="Multiplication Sign 46">
              <a:extLst>
                <a:ext uri="{FF2B5EF4-FFF2-40B4-BE49-F238E27FC236}">
                  <a16:creationId xmlns:a16="http://schemas.microsoft.com/office/drawing/2014/main" id="{94E2344A-4AEF-439B-8191-92CFEE2EF7AB}"/>
                </a:ext>
              </a:extLst>
            </p:cNvPr>
            <p:cNvSpPr/>
            <p:nvPr/>
          </p:nvSpPr>
          <p:spPr>
            <a:xfrm>
              <a:off x="977372" y="264981"/>
              <a:ext cx="923925" cy="923925"/>
            </a:xfrm>
            <a:prstGeom prst="mathMultiply">
              <a:avLst>
                <a:gd name="adj1" fmla="val 20427"/>
              </a:avLst>
            </a:prstGeom>
            <a:solidFill>
              <a:srgbClr val="7A5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Multiplication Sign 47">
              <a:extLst>
                <a:ext uri="{FF2B5EF4-FFF2-40B4-BE49-F238E27FC236}">
                  <a16:creationId xmlns:a16="http://schemas.microsoft.com/office/drawing/2014/main" id="{D05105DA-714E-4B5F-9580-B4A2C93854B5}"/>
                </a:ext>
              </a:extLst>
            </p:cNvPr>
            <p:cNvSpPr/>
            <p:nvPr/>
          </p:nvSpPr>
          <p:spPr>
            <a:xfrm>
              <a:off x="1193297" y="264981"/>
              <a:ext cx="923925" cy="923925"/>
            </a:xfrm>
            <a:prstGeom prst="mathMultiply">
              <a:avLst>
                <a:gd name="adj1" fmla="val 2042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Multiplication Sign 48">
              <a:extLst>
                <a:ext uri="{FF2B5EF4-FFF2-40B4-BE49-F238E27FC236}">
                  <a16:creationId xmlns:a16="http://schemas.microsoft.com/office/drawing/2014/main" id="{E3ADB4F6-9E2E-4457-8335-9AE846684F3D}"/>
                </a:ext>
              </a:extLst>
            </p:cNvPr>
            <p:cNvSpPr/>
            <p:nvPr/>
          </p:nvSpPr>
          <p:spPr>
            <a:xfrm>
              <a:off x="1347857" y="264981"/>
              <a:ext cx="923925" cy="923925"/>
            </a:xfrm>
            <a:prstGeom prst="mathMultiply">
              <a:avLst>
                <a:gd name="adj1" fmla="val 204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2" name="Straight Connector 31">
            <a:extLst>
              <a:ext uri="{FF2B5EF4-FFF2-40B4-BE49-F238E27FC236}">
                <a16:creationId xmlns:a16="http://schemas.microsoft.com/office/drawing/2014/main" id="{E0199AF7-6070-437C-8B4E-AFBE0653F6DC}"/>
              </a:ext>
            </a:extLst>
          </p:cNvPr>
          <p:cNvCxnSpPr>
            <a:cxnSpLocks/>
          </p:cNvCxnSpPr>
          <p:nvPr/>
        </p:nvCxnSpPr>
        <p:spPr>
          <a:xfrm>
            <a:off x="1820903" y="5238574"/>
            <a:ext cx="1736446"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F8AF746D-C473-4DAF-AD0B-D433398A8E0B}"/>
              </a:ext>
            </a:extLst>
          </p:cNvPr>
          <p:cNvGrpSpPr/>
          <p:nvPr/>
        </p:nvGrpSpPr>
        <p:grpSpPr>
          <a:xfrm rot="13500000">
            <a:off x="10811571" y="605680"/>
            <a:ext cx="464545" cy="542871"/>
            <a:chOff x="10594731" y="876300"/>
            <a:chExt cx="818062" cy="955994"/>
          </a:xfrm>
        </p:grpSpPr>
        <p:sp>
          <p:nvSpPr>
            <p:cNvPr id="59" name="Isosceles Triangle 58">
              <a:extLst>
                <a:ext uri="{FF2B5EF4-FFF2-40B4-BE49-F238E27FC236}">
                  <a16:creationId xmlns:a16="http://schemas.microsoft.com/office/drawing/2014/main" id="{799502C0-1AE7-46E7-AE70-B9496A90458C}"/>
                </a:ext>
              </a:extLst>
            </p:cNvPr>
            <p:cNvSpPr/>
            <p:nvPr/>
          </p:nvSpPr>
          <p:spPr>
            <a:xfrm>
              <a:off x="10594731" y="1127068"/>
              <a:ext cx="818062" cy="705226"/>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Isosceles Triangle 59">
              <a:extLst>
                <a:ext uri="{FF2B5EF4-FFF2-40B4-BE49-F238E27FC236}">
                  <a16:creationId xmlns:a16="http://schemas.microsoft.com/office/drawing/2014/main" id="{2626F26D-5100-42C5-923C-CEFA76920B29}"/>
                </a:ext>
              </a:extLst>
            </p:cNvPr>
            <p:cNvSpPr/>
            <p:nvPr/>
          </p:nvSpPr>
          <p:spPr>
            <a:xfrm>
              <a:off x="10594731" y="876300"/>
              <a:ext cx="818062" cy="70522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a:extLst>
              <a:ext uri="{FF2B5EF4-FFF2-40B4-BE49-F238E27FC236}">
                <a16:creationId xmlns:a16="http://schemas.microsoft.com/office/drawing/2014/main" id="{F6C6D538-5A28-4004-9454-1967561F14BC}"/>
              </a:ext>
            </a:extLst>
          </p:cNvPr>
          <p:cNvGrpSpPr/>
          <p:nvPr/>
        </p:nvGrpSpPr>
        <p:grpSpPr>
          <a:xfrm rot="4451457">
            <a:off x="1851632" y="5784906"/>
            <a:ext cx="464545" cy="542871"/>
            <a:chOff x="10594731" y="876300"/>
            <a:chExt cx="818062" cy="955994"/>
          </a:xfrm>
        </p:grpSpPr>
        <p:sp>
          <p:nvSpPr>
            <p:cNvPr id="62" name="Isosceles Triangle 61">
              <a:extLst>
                <a:ext uri="{FF2B5EF4-FFF2-40B4-BE49-F238E27FC236}">
                  <a16:creationId xmlns:a16="http://schemas.microsoft.com/office/drawing/2014/main" id="{5E08C70C-3F51-4B85-B355-C4E66BCBD66A}"/>
                </a:ext>
              </a:extLst>
            </p:cNvPr>
            <p:cNvSpPr/>
            <p:nvPr/>
          </p:nvSpPr>
          <p:spPr>
            <a:xfrm>
              <a:off x="10594731" y="1127068"/>
              <a:ext cx="818062" cy="705226"/>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Isosceles Triangle 62">
              <a:extLst>
                <a:ext uri="{FF2B5EF4-FFF2-40B4-BE49-F238E27FC236}">
                  <a16:creationId xmlns:a16="http://schemas.microsoft.com/office/drawing/2014/main" id="{E6A80070-D0A6-411A-9B23-29F5F74DCA86}"/>
                </a:ext>
              </a:extLst>
            </p:cNvPr>
            <p:cNvSpPr/>
            <p:nvPr/>
          </p:nvSpPr>
          <p:spPr>
            <a:xfrm>
              <a:off x="10594731" y="876300"/>
              <a:ext cx="818062" cy="70522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7344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3" decel="100000" fill="hold" nodeType="withEffect">
                                  <p:stCondLst>
                                    <p:cond delay="15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0-#ppt_h/2"/>
                                          </p:val>
                                        </p:tav>
                                        <p:tav tm="100000">
                                          <p:val>
                                            <p:strVal val="#ppt_y"/>
                                          </p:val>
                                        </p:tav>
                                      </p:tavLst>
                                    </p:anim>
                                  </p:childTnLst>
                                </p:cTn>
                              </p:par>
                              <p:par>
                                <p:cTn id="13" presetID="2" presetClass="entr" presetSubtype="2" decel="100000" fill="hold" nodeType="withEffect">
                                  <p:stCondLst>
                                    <p:cond delay="20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0-#ppt_w/2"/>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16" presetClass="entr" presetSubtype="37"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arn(outVertical)">
                                      <p:cBhvr>
                                        <p:cTn id="23" dur="500"/>
                                        <p:tgtEl>
                                          <p:spTgt spid="32"/>
                                        </p:tgtEl>
                                      </p:cBhvr>
                                    </p:animEffect>
                                  </p:childTnLst>
                                </p:cTn>
                              </p:par>
                              <p:par>
                                <p:cTn id="24" presetID="16" presetClass="entr" presetSubtype="37" fill="hold" nodeType="withEffect">
                                  <p:stCondLst>
                                    <p:cond delay="250"/>
                                  </p:stCondLst>
                                  <p:childTnLst>
                                    <p:set>
                                      <p:cBhvr>
                                        <p:cTn id="25" dur="1" fill="hold">
                                          <p:stCondLst>
                                            <p:cond delay="0"/>
                                          </p:stCondLst>
                                        </p:cTn>
                                        <p:tgtEl>
                                          <p:spTgt spid="31"/>
                                        </p:tgtEl>
                                        <p:attrNameLst>
                                          <p:attrName>style.visibility</p:attrName>
                                        </p:attrNameLst>
                                      </p:cBhvr>
                                      <p:to>
                                        <p:strVal val="visible"/>
                                      </p:to>
                                    </p:set>
                                    <p:animEffect transition="in" filter="barn(outVertical)">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9B620-8811-466E-A03F-685163DDAB54}"/>
              </a:ext>
            </a:extLst>
          </p:cNvPr>
          <p:cNvPicPr>
            <a:picLocks noChangeAspect="1"/>
          </p:cNvPicPr>
          <p:nvPr/>
        </p:nvPicPr>
        <p:blipFill>
          <a:blip r:embed="rId2"/>
          <a:stretch>
            <a:fillRect/>
          </a:stretch>
        </p:blipFill>
        <p:spPr>
          <a:xfrm>
            <a:off x="7338791" y="2128559"/>
            <a:ext cx="4353359" cy="20000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itle 1">
            <a:extLst>
              <a:ext uri="{FF2B5EF4-FFF2-40B4-BE49-F238E27FC236}">
                <a16:creationId xmlns:a16="http://schemas.microsoft.com/office/drawing/2014/main" id="{AE53AD8F-A90A-46E4-BBA3-0EDF4EE927FE}"/>
              </a:ext>
            </a:extLst>
          </p:cNvPr>
          <p:cNvSpPr txBox="1">
            <a:spLocks/>
          </p:cNvSpPr>
          <p:nvPr/>
        </p:nvSpPr>
        <p:spPr>
          <a:xfrm>
            <a:off x="1409372" y="314727"/>
            <a:ext cx="3682336"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Tổng quan về đề tài</a:t>
            </a:r>
            <a:endParaRPr lang="en-GB" sz="4000" i="1">
              <a:latin typeface="Bahnschrift SemiLight Condensed" panose="020B0502040204020203" pitchFamily="34" charset="0"/>
            </a:endParaRPr>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01</a:t>
            </a:r>
            <a:endParaRPr lang="en-GB" sz="4000" i="1">
              <a:latin typeface="Bahnschrift SemiLight Condensed" panose="020B0502040204020203" pitchFamily="34" charset="0"/>
            </a:endParaRPr>
          </a:p>
        </p:txBody>
      </p:sp>
      <p:grpSp>
        <p:nvGrpSpPr>
          <p:cNvPr id="2" name="Group 1">
            <a:extLst>
              <a:ext uri="{FF2B5EF4-FFF2-40B4-BE49-F238E27FC236}">
                <a16:creationId xmlns:a16="http://schemas.microsoft.com/office/drawing/2014/main" id="{5E069092-E4A6-46D4-957C-0DE17388BFD4}"/>
              </a:ext>
            </a:extLst>
          </p:cNvPr>
          <p:cNvGrpSpPr/>
          <p:nvPr/>
        </p:nvGrpSpPr>
        <p:grpSpPr>
          <a:xfrm>
            <a:off x="856923" y="1372461"/>
            <a:ext cx="2353001" cy="794873"/>
            <a:chOff x="856923" y="1372461"/>
            <a:chExt cx="2353001" cy="794873"/>
          </a:xfrm>
        </p:grpSpPr>
        <p:sp>
          <p:nvSpPr>
            <p:cNvPr id="39" name="Rectangle: Rounded Corners 38">
              <a:extLst>
                <a:ext uri="{FF2B5EF4-FFF2-40B4-BE49-F238E27FC236}">
                  <a16:creationId xmlns:a16="http://schemas.microsoft.com/office/drawing/2014/main" id="{49AD19C1-38CE-4FBE-9721-EA7DEA0F5904}"/>
                </a:ext>
              </a:extLst>
            </p:cNvPr>
            <p:cNvSpPr/>
            <p:nvPr/>
          </p:nvSpPr>
          <p:spPr>
            <a:xfrm>
              <a:off x="904547" y="1521480"/>
              <a:ext cx="2305377" cy="645854"/>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Rounded Corners 39">
              <a:extLst>
                <a:ext uri="{FF2B5EF4-FFF2-40B4-BE49-F238E27FC236}">
                  <a16:creationId xmlns:a16="http://schemas.microsoft.com/office/drawing/2014/main" id="{EA42388E-DF09-4CE5-A4A0-6244193F83C1}"/>
                </a:ext>
              </a:extLst>
            </p:cNvPr>
            <p:cNvSpPr/>
            <p:nvPr/>
          </p:nvSpPr>
          <p:spPr>
            <a:xfrm>
              <a:off x="856923" y="1500229"/>
              <a:ext cx="2305377" cy="627263"/>
            </a:xfrm>
            <a:prstGeom prst="roundRect">
              <a:avLst>
                <a:gd name="adj" fmla="val 1195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Title 1">
              <a:extLst>
                <a:ext uri="{FF2B5EF4-FFF2-40B4-BE49-F238E27FC236}">
                  <a16:creationId xmlns:a16="http://schemas.microsoft.com/office/drawing/2014/main" id="{8080B218-B829-4DDD-99E7-A817FA0BA871}"/>
                </a:ext>
              </a:extLst>
            </p:cNvPr>
            <p:cNvSpPr txBox="1">
              <a:spLocks/>
            </p:cNvSpPr>
            <p:nvPr/>
          </p:nvSpPr>
          <p:spPr>
            <a:xfrm>
              <a:off x="954687" y="1372461"/>
              <a:ext cx="2133928"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i="1">
                  <a:latin typeface="Bahnschrift SemiLight Condensed" panose="020B0502040204020203" pitchFamily="34" charset="0"/>
                </a:rPr>
                <a:t>Đặt vấn đề</a:t>
              </a:r>
              <a:endParaRPr lang="en-GB" sz="3600" i="1">
                <a:latin typeface="Bahnschrift SemiLight Condensed" panose="020B0502040204020203" pitchFamily="34" charset="0"/>
              </a:endParaRPr>
            </a:p>
          </p:txBody>
        </p:sp>
      </p:grpSp>
      <p:sp>
        <p:nvSpPr>
          <p:cNvPr id="45" name="Rectangle: Rounded Corners 44">
            <a:extLst>
              <a:ext uri="{FF2B5EF4-FFF2-40B4-BE49-F238E27FC236}">
                <a16:creationId xmlns:a16="http://schemas.microsoft.com/office/drawing/2014/main" id="{949369BB-1D58-44BB-88F8-478734CB1F42}"/>
              </a:ext>
            </a:extLst>
          </p:cNvPr>
          <p:cNvSpPr/>
          <p:nvPr/>
        </p:nvSpPr>
        <p:spPr>
          <a:xfrm>
            <a:off x="914072" y="2394172"/>
            <a:ext cx="5353377" cy="4037611"/>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6" name="Rectangle: Rounded Corners 45">
            <a:extLst>
              <a:ext uri="{FF2B5EF4-FFF2-40B4-BE49-F238E27FC236}">
                <a16:creationId xmlns:a16="http://schemas.microsoft.com/office/drawing/2014/main" id="{26A60392-7803-4415-897B-2264825D0C14}"/>
              </a:ext>
            </a:extLst>
          </p:cNvPr>
          <p:cNvSpPr/>
          <p:nvPr/>
        </p:nvSpPr>
        <p:spPr>
          <a:xfrm>
            <a:off x="856923" y="2335280"/>
            <a:ext cx="5353377" cy="4037611"/>
          </a:xfrm>
          <a:prstGeom prst="roundRect">
            <a:avLst>
              <a:gd name="adj" fmla="val 83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7" name="Title 1">
            <a:extLst>
              <a:ext uri="{FF2B5EF4-FFF2-40B4-BE49-F238E27FC236}">
                <a16:creationId xmlns:a16="http://schemas.microsoft.com/office/drawing/2014/main" id="{5A5DEB13-6BB5-4C31-AAA2-1A5FA1272C14}"/>
              </a:ext>
            </a:extLst>
          </p:cNvPr>
          <p:cNvSpPr txBox="1">
            <a:spLocks/>
          </p:cNvSpPr>
          <p:nvPr/>
        </p:nvSpPr>
        <p:spPr>
          <a:xfrm>
            <a:off x="1017629" y="2142355"/>
            <a:ext cx="4965181" cy="40376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just">
              <a:lnSpc>
                <a:spcPts val="3520"/>
              </a:lnSpc>
              <a:spcBef>
                <a:spcPts val="600"/>
              </a:spcBef>
              <a:spcAft>
                <a:spcPts val="600"/>
              </a:spcAft>
              <a:buFont typeface="Wingdings" panose="05000000000000000000" pitchFamily="2" charset="2"/>
              <a:buChar char="§"/>
            </a:pPr>
            <a:r>
              <a:rPr lang="vi-VN" sz="2400">
                <a:latin typeface="Bahnschrift SemiLight Condensed" panose="020B0502040204020203" pitchFamily="34" charset="0"/>
              </a:rPr>
              <a:t>Thị trường thiết bị số tại Việt Nam hiện</a:t>
            </a:r>
            <a:r>
              <a:rPr lang="en-US" sz="2400">
                <a:latin typeface="Bahnschrift SemiLight Condensed" panose="020B0502040204020203" pitchFamily="34" charset="0"/>
              </a:rPr>
              <a:t> nay,</a:t>
            </a:r>
            <a:r>
              <a:rPr lang="vi-VN" sz="2400">
                <a:latin typeface="Bahnschrift SemiLight Condensed" panose="020B0502040204020203" pitchFamily="34" charset="0"/>
              </a:rPr>
              <a:t> đặc biệt là thị trường máy ảnh kỹ thuật số</a:t>
            </a:r>
            <a:r>
              <a:rPr lang="en-US" sz="2400">
                <a:latin typeface="Bahnschrift SemiLight Condensed" panose="020B0502040204020203" pitchFamily="34" charset="0"/>
              </a:rPr>
              <a:t> </a:t>
            </a:r>
            <a:r>
              <a:rPr lang="vi-VN" sz="2400">
                <a:latin typeface="Bahnschrift SemiLight Condensed" panose="020B0502040204020203" pitchFamily="34" charset="0"/>
              </a:rPr>
              <a:t>đang</a:t>
            </a:r>
            <a:r>
              <a:rPr lang="en-US" sz="2400">
                <a:latin typeface="Bahnschrift SemiLight Condensed" panose="020B0502040204020203" pitchFamily="34" charset="0"/>
              </a:rPr>
              <a:t> </a:t>
            </a:r>
            <a:r>
              <a:rPr lang="vi-VN" sz="2400">
                <a:latin typeface="Bahnschrift SemiLight Condensed" panose="020B0502040204020203" pitchFamily="34" charset="0"/>
              </a:rPr>
              <a:t>phát triển nhanh nhất với tốc độ tăng trưởng ổn định.</a:t>
            </a:r>
            <a:endParaRPr lang="en-US" sz="2400">
              <a:latin typeface="Bahnschrift SemiLight Condensed" panose="020B0502040204020203" pitchFamily="34" charset="0"/>
            </a:endParaRPr>
          </a:p>
          <a:p>
            <a:pPr marL="457200" indent="-457200" algn="just">
              <a:lnSpc>
                <a:spcPts val="3520"/>
              </a:lnSpc>
              <a:spcBef>
                <a:spcPts val="600"/>
              </a:spcBef>
              <a:spcAft>
                <a:spcPts val="600"/>
              </a:spcAft>
              <a:buFont typeface="Wingdings" panose="05000000000000000000" pitchFamily="2" charset="2"/>
              <a:buChar char="§"/>
            </a:pPr>
            <a:r>
              <a:rPr lang="en-US" sz="2400">
                <a:latin typeface="Bahnschrift SemiLight Condensed" panose="020B0502040204020203" pitchFamily="34" charset="0"/>
              </a:rPr>
              <a:t>X</a:t>
            </a:r>
            <a:r>
              <a:rPr lang="vi-VN" sz="2400">
                <a:latin typeface="Bahnschrift SemiLight Condensed" panose="020B0502040204020203" pitchFamily="34" charset="0"/>
              </a:rPr>
              <a:t>ây dựng website bán máy ảnh - NP Camera chuyên cung cấp các sản phẩm chính hãng của Sony để đáp ứng nhu cầu của mọi người.</a:t>
            </a:r>
          </a:p>
        </p:txBody>
      </p:sp>
      <p:pic>
        <p:nvPicPr>
          <p:cNvPr id="2050" name="Picture 2" descr="15 Types of Photography You Should Know">
            <a:extLst>
              <a:ext uri="{FF2B5EF4-FFF2-40B4-BE49-F238E27FC236}">
                <a16:creationId xmlns:a16="http://schemas.microsoft.com/office/drawing/2014/main" id="{AB2FE858-EB91-40D6-91D1-7EF85AA4E3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76" t="5035" r="7036" b="11379"/>
          <a:stretch/>
        </p:blipFill>
        <p:spPr bwMode="auto">
          <a:xfrm>
            <a:off x="6657972" y="1885949"/>
            <a:ext cx="2305376" cy="15430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Canon EOS R7 Camera - Canon UK">
            <a:extLst>
              <a:ext uri="{FF2B5EF4-FFF2-40B4-BE49-F238E27FC236}">
                <a16:creationId xmlns:a16="http://schemas.microsoft.com/office/drawing/2014/main" id="{57F4DF01-EEC8-4516-8AF8-5DA6EB7FA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8" y="3128565"/>
            <a:ext cx="3371091" cy="2528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5316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10000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0-#ppt_w/2"/>
                                          </p:val>
                                        </p:tav>
                                        <p:tav tm="100000">
                                          <p:val>
                                            <p:strVal val="#ppt_x"/>
                                          </p:val>
                                        </p:tav>
                                      </p:tavLst>
                                    </p:anim>
                                    <p:anim calcmode="lin" valueType="num">
                                      <p:cBhvr additive="base">
                                        <p:cTn id="14" dur="500" fill="hold"/>
                                        <p:tgtEl>
                                          <p:spTgt spid="45"/>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0-#ppt_w/2"/>
                                          </p:val>
                                        </p:tav>
                                        <p:tav tm="100000">
                                          <p:val>
                                            <p:strVal val="#ppt_x"/>
                                          </p:val>
                                        </p:tav>
                                      </p:tavLst>
                                    </p:anim>
                                    <p:anim calcmode="lin" valueType="num">
                                      <p:cBhvr additive="base">
                                        <p:cTn id="18" dur="500" fill="hold"/>
                                        <p:tgtEl>
                                          <p:spTgt spid="46"/>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0-#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2050"/>
                                        </p:tgtEl>
                                        <p:attrNameLst>
                                          <p:attrName>style.visibility</p:attrName>
                                        </p:attrNameLst>
                                      </p:cBhvr>
                                      <p:to>
                                        <p:strVal val="visible"/>
                                      </p:to>
                                    </p:set>
                                    <p:anim calcmode="lin" valueType="num">
                                      <p:cBhvr>
                                        <p:cTn id="25" dur="500" fill="hold"/>
                                        <p:tgtEl>
                                          <p:spTgt spid="2050"/>
                                        </p:tgtEl>
                                        <p:attrNameLst>
                                          <p:attrName>ppt_w</p:attrName>
                                        </p:attrNameLst>
                                      </p:cBhvr>
                                      <p:tavLst>
                                        <p:tav tm="0">
                                          <p:val>
                                            <p:fltVal val="0"/>
                                          </p:val>
                                        </p:tav>
                                        <p:tav tm="100000">
                                          <p:val>
                                            <p:strVal val="#ppt_w"/>
                                          </p:val>
                                        </p:tav>
                                      </p:tavLst>
                                    </p:anim>
                                    <p:anim calcmode="lin" valueType="num">
                                      <p:cBhvr>
                                        <p:cTn id="26" dur="500" fill="hold"/>
                                        <p:tgtEl>
                                          <p:spTgt spid="2050"/>
                                        </p:tgtEl>
                                        <p:attrNameLst>
                                          <p:attrName>ppt_h</p:attrName>
                                        </p:attrNameLst>
                                      </p:cBhvr>
                                      <p:tavLst>
                                        <p:tav tm="0">
                                          <p:val>
                                            <p:fltVal val="0"/>
                                          </p:val>
                                        </p:tav>
                                        <p:tav tm="100000">
                                          <p:val>
                                            <p:strVal val="#ppt_h"/>
                                          </p:val>
                                        </p:tav>
                                      </p:tavLst>
                                    </p:anim>
                                    <p:animEffect transition="in" filter="fade">
                                      <p:cBhvr>
                                        <p:cTn id="27" dur="500"/>
                                        <p:tgtEl>
                                          <p:spTgt spid="2050"/>
                                        </p:tgtEl>
                                      </p:cBhvr>
                                    </p:animEffect>
                                  </p:childTnLst>
                                </p:cTn>
                              </p:par>
                              <p:par>
                                <p:cTn id="28" presetID="53" presetClass="entr" presetSubtype="16" fill="hold" nodeType="withEffect">
                                  <p:stCondLst>
                                    <p:cond delay="25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par>
                                <p:cTn id="33" presetID="53" presetClass="entr" presetSubtype="16"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p:cTn id="35" dur="500" fill="hold"/>
                                        <p:tgtEl>
                                          <p:spTgt spid="2052"/>
                                        </p:tgtEl>
                                        <p:attrNameLst>
                                          <p:attrName>ppt_w</p:attrName>
                                        </p:attrNameLst>
                                      </p:cBhvr>
                                      <p:tavLst>
                                        <p:tav tm="0">
                                          <p:val>
                                            <p:fltVal val="0"/>
                                          </p:val>
                                        </p:tav>
                                        <p:tav tm="100000">
                                          <p:val>
                                            <p:strVal val="#ppt_w"/>
                                          </p:val>
                                        </p:tav>
                                      </p:tavLst>
                                    </p:anim>
                                    <p:anim calcmode="lin" valueType="num">
                                      <p:cBhvr>
                                        <p:cTn id="36" dur="500" fill="hold"/>
                                        <p:tgtEl>
                                          <p:spTgt spid="2052"/>
                                        </p:tgtEl>
                                        <p:attrNameLst>
                                          <p:attrName>ppt_h</p:attrName>
                                        </p:attrNameLst>
                                      </p:cBhvr>
                                      <p:tavLst>
                                        <p:tav tm="0">
                                          <p:val>
                                            <p:fltVal val="0"/>
                                          </p:val>
                                        </p:tav>
                                        <p:tav tm="100000">
                                          <p:val>
                                            <p:strVal val="#ppt_h"/>
                                          </p:val>
                                        </p:tav>
                                      </p:tavLst>
                                    </p:anim>
                                    <p:animEffect transition="in" filter="fade">
                                      <p:cBhvr>
                                        <p:cTn id="3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itle 1">
            <a:extLst>
              <a:ext uri="{FF2B5EF4-FFF2-40B4-BE49-F238E27FC236}">
                <a16:creationId xmlns:a16="http://schemas.microsoft.com/office/drawing/2014/main" id="{AE53AD8F-A90A-46E4-BBA3-0EDF4EE927FE}"/>
              </a:ext>
            </a:extLst>
          </p:cNvPr>
          <p:cNvSpPr txBox="1">
            <a:spLocks/>
          </p:cNvSpPr>
          <p:nvPr/>
        </p:nvSpPr>
        <p:spPr>
          <a:xfrm>
            <a:off x="1409372" y="314727"/>
            <a:ext cx="3682336"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Tổng quan về đề tài</a:t>
            </a:r>
            <a:endParaRPr lang="en-GB" sz="4000" i="1">
              <a:latin typeface="Bahnschrift SemiLight Condensed" panose="020B0502040204020203" pitchFamily="34" charset="0"/>
            </a:endParaRPr>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01</a:t>
            </a:r>
            <a:endParaRPr lang="en-GB" sz="4000" i="1">
              <a:latin typeface="Bahnschrift SemiLight Condensed" panose="020B0502040204020203" pitchFamily="34" charset="0"/>
            </a:endParaRPr>
          </a:p>
        </p:txBody>
      </p:sp>
      <p:sp>
        <p:nvSpPr>
          <p:cNvPr id="39" name="Rectangle: Rounded Corners 38">
            <a:extLst>
              <a:ext uri="{FF2B5EF4-FFF2-40B4-BE49-F238E27FC236}">
                <a16:creationId xmlns:a16="http://schemas.microsoft.com/office/drawing/2014/main" id="{49AD19C1-38CE-4FBE-9721-EA7DEA0F5904}"/>
              </a:ext>
            </a:extLst>
          </p:cNvPr>
          <p:cNvSpPr/>
          <p:nvPr/>
        </p:nvSpPr>
        <p:spPr>
          <a:xfrm>
            <a:off x="904547" y="1521480"/>
            <a:ext cx="3905577" cy="645854"/>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Rounded Corners 39">
            <a:extLst>
              <a:ext uri="{FF2B5EF4-FFF2-40B4-BE49-F238E27FC236}">
                <a16:creationId xmlns:a16="http://schemas.microsoft.com/office/drawing/2014/main" id="{EA42388E-DF09-4CE5-A4A0-6244193F83C1}"/>
              </a:ext>
            </a:extLst>
          </p:cNvPr>
          <p:cNvSpPr/>
          <p:nvPr/>
        </p:nvSpPr>
        <p:spPr>
          <a:xfrm>
            <a:off x="856923" y="1500229"/>
            <a:ext cx="3905577" cy="627263"/>
          </a:xfrm>
          <a:prstGeom prst="roundRect">
            <a:avLst>
              <a:gd name="adj" fmla="val 11953"/>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Title 1">
            <a:extLst>
              <a:ext uri="{FF2B5EF4-FFF2-40B4-BE49-F238E27FC236}">
                <a16:creationId xmlns:a16="http://schemas.microsoft.com/office/drawing/2014/main" id="{8080B218-B829-4DDD-99E7-A817FA0BA871}"/>
              </a:ext>
            </a:extLst>
          </p:cNvPr>
          <p:cNvSpPr txBox="1">
            <a:spLocks/>
          </p:cNvSpPr>
          <p:nvPr/>
        </p:nvSpPr>
        <p:spPr>
          <a:xfrm>
            <a:off x="883986" y="1481616"/>
            <a:ext cx="3682336" cy="60601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i="1">
                <a:latin typeface="Bahnschrift SemiLight Condensed" panose="020B0502040204020203" pitchFamily="34" charset="0"/>
              </a:rPr>
              <a:t>Mục đích nghiên cứu đề tài</a:t>
            </a:r>
            <a:endParaRPr lang="en-GB" sz="3600" i="1">
              <a:latin typeface="Bahnschrift SemiLight Condensed" panose="020B0502040204020203" pitchFamily="34" charset="0"/>
            </a:endParaRPr>
          </a:p>
        </p:txBody>
      </p:sp>
      <p:sp>
        <p:nvSpPr>
          <p:cNvPr id="47" name="Title 1">
            <a:extLst>
              <a:ext uri="{FF2B5EF4-FFF2-40B4-BE49-F238E27FC236}">
                <a16:creationId xmlns:a16="http://schemas.microsoft.com/office/drawing/2014/main" id="{5A5DEB13-6BB5-4C31-AAA2-1A5FA1272C14}"/>
              </a:ext>
            </a:extLst>
          </p:cNvPr>
          <p:cNvSpPr txBox="1">
            <a:spLocks/>
          </p:cNvSpPr>
          <p:nvPr/>
        </p:nvSpPr>
        <p:spPr>
          <a:xfrm>
            <a:off x="1262941" y="4778281"/>
            <a:ext cx="2664302" cy="9645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pPr>
            <a:r>
              <a:rPr lang="en-US" sz="2600">
                <a:latin typeface="Bahnschrift SemiLight Condensed" panose="020B0502040204020203" pitchFamily="34" charset="0"/>
              </a:rPr>
              <a:t>Tìm hiểu về</a:t>
            </a:r>
          </a:p>
          <a:p>
            <a:pPr>
              <a:spcBef>
                <a:spcPts val="600"/>
              </a:spcBef>
            </a:pPr>
            <a:r>
              <a:rPr lang="en-US" sz="2600">
                <a:latin typeface="Bahnschrift SemiLight Condensed" panose="020B0502040204020203" pitchFamily="34" charset="0"/>
              </a:rPr>
              <a:t>Framework Laravel.</a:t>
            </a: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BD70B78-C608-470F-83AD-0B486D0D4B3F}"/>
              </a:ext>
            </a:extLst>
          </p:cNvPr>
          <p:cNvPicPr/>
          <p:nvPr/>
        </p:nvPicPr>
        <p:blipFill rotWithShape="1">
          <a:blip r:embed="rId2" cstate="print">
            <a:extLst>
              <a:ext uri="{28A0092B-C50C-407E-A947-70E740481C1C}">
                <a14:useLocalDpi xmlns:a14="http://schemas.microsoft.com/office/drawing/2010/main" val="0"/>
              </a:ext>
            </a:extLst>
          </a:blip>
          <a:srcRect l="19940" r="23355" b="1845"/>
          <a:stretch/>
        </p:blipFill>
        <p:spPr bwMode="auto">
          <a:xfrm>
            <a:off x="1409372" y="2623446"/>
            <a:ext cx="2371440" cy="20560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
        <p:nvSpPr>
          <p:cNvPr id="17" name="Title 1">
            <a:extLst>
              <a:ext uri="{FF2B5EF4-FFF2-40B4-BE49-F238E27FC236}">
                <a16:creationId xmlns:a16="http://schemas.microsoft.com/office/drawing/2014/main" id="{E2B08EFC-8332-4985-BA8A-D2EC603AC3AE}"/>
              </a:ext>
            </a:extLst>
          </p:cNvPr>
          <p:cNvSpPr txBox="1">
            <a:spLocks/>
          </p:cNvSpPr>
          <p:nvPr/>
        </p:nvSpPr>
        <p:spPr>
          <a:xfrm>
            <a:off x="4288776" y="4857986"/>
            <a:ext cx="3867151" cy="889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2600">
                <a:latin typeface="Bahnschrift SemiLight Condensed" panose="020B0502040204020203" pitchFamily="34" charset="0"/>
              </a:rPr>
              <a:t>Tìm hiểu về quy trình phát triển và cách vận hành một web.</a:t>
            </a:r>
          </a:p>
        </p:txBody>
      </p:sp>
      <p:sp>
        <p:nvSpPr>
          <p:cNvPr id="18" name="Title 1">
            <a:extLst>
              <a:ext uri="{FF2B5EF4-FFF2-40B4-BE49-F238E27FC236}">
                <a16:creationId xmlns:a16="http://schemas.microsoft.com/office/drawing/2014/main" id="{CB980AF3-45D5-465D-9AEC-875D94A7051E}"/>
              </a:ext>
            </a:extLst>
          </p:cNvPr>
          <p:cNvSpPr txBox="1">
            <a:spLocks/>
          </p:cNvSpPr>
          <p:nvPr/>
        </p:nvSpPr>
        <p:spPr>
          <a:xfrm>
            <a:off x="8727315" y="4778280"/>
            <a:ext cx="2664302" cy="9645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600"/>
              </a:spcBef>
              <a:spcAft>
                <a:spcPts val="600"/>
              </a:spcAft>
            </a:pPr>
            <a:r>
              <a:rPr lang="en-US" sz="2600">
                <a:latin typeface="Bahnschrift SemiLight Condensed" panose="020B0502040204020203" pitchFamily="34" charset="0"/>
              </a:rPr>
              <a:t>Phát triển thêm t</a:t>
            </a:r>
            <a:r>
              <a:rPr lang="vi-VN" sz="2600">
                <a:latin typeface="Bahnschrift SemiLight Condensed" panose="020B0502040204020203" pitchFamily="34" charset="0"/>
              </a:rPr>
              <a:t>ư</a:t>
            </a:r>
            <a:r>
              <a:rPr lang="en-US" sz="2600">
                <a:latin typeface="Bahnschrift SemiLight Condensed" panose="020B0502040204020203" pitchFamily="34" charset="0"/>
              </a:rPr>
              <a:t> duy về lập trình.</a:t>
            </a:r>
            <a:endParaRPr lang="vi-VN" sz="2600">
              <a:latin typeface="Bahnschrift SemiLight Condensed" panose="020B0502040204020203" pitchFamily="34" charset="0"/>
            </a:endParaRPr>
          </a:p>
        </p:txBody>
      </p:sp>
      <p:pic>
        <p:nvPicPr>
          <p:cNvPr id="6146" name="Picture 2" descr="10 Free Great Online Courses for Web Development - Online Course Report">
            <a:extLst>
              <a:ext uri="{FF2B5EF4-FFF2-40B4-BE49-F238E27FC236}">
                <a16:creationId xmlns:a16="http://schemas.microsoft.com/office/drawing/2014/main" id="{2CC41488-D5C5-4628-92DD-D849EBCC43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42" t="7651" r="7927" b="10805"/>
          <a:stretch/>
        </p:blipFill>
        <p:spPr bwMode="auto">
          <a:xfrm>
            <a:off x="4847067" y="2623446"/>
            <a:ext cx="2750567" cy="20560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148" name="Picture 4" descr="The Learning and Development Manager: Everything You Need to Know">
            <a:extLst>
              <a:ext uri="{FF2B5EF4-FFF2-40B4-BE49-F238E27FC236}">
                <a16:creationId xmlns:a16="http://schemas.microsoft.com/office/drawing/2014/main" id="{0A3F20F1-1D16-4372-BBD2-BE766ECBE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7460" y="2623445"/>
            <a:ext cx="3084011" cy="20560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3998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15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decel="10000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15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decel="100000" fill="hold" grpId="0" nodeType="clickEffect">
                                  <p:stCondLst>
                                    <p:cond delay="1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0"/>
                                  </p:stCondLst>
                                  <p:childTnLst>
                                    <p:set>
                                      <p:cBhvr>
                                        <p:cTn id="30" dur="1" fill="hold">
                                          <p:stCondLst>
                                            <p:cond delay="0"/>
                                          </p:stCondLst>
                                        </p:cTn>
                                        <p:tgtEl>
                                          <p:spTgt spid="6148"/>
                                        </p:tgtEl>
                                        <p:attrNameLst>
                                          <p:attrName>style.visibility</p:attrName>
                                        </p:attrNameLst>
                                      </p:cBhvr>
                                      <p:to>
                                        <p:strVal val="visible"/>
                                      </p:to>
                                    </p:set>
                                    <p:anim calcmode="lin" valueType="num">
                                      <p:cBhvr additive="base">
                                        <p:cTn id="31" dur="500" fill="hold"/>
                                        <p:tgtEl>
                                          <p:spTgt spid="6148"/>
                                        </p:tgtEl>
                                        <p:attrNameLst>
                                          <p:attrName>ppt_x</p:attrName>
                                        </p:attrNameLst>
                                      </p:cBhvr>
                                      <p:tavLst>
                                        <p:tav tm="0">
                                          <p:val>
                                            <p:strVal val="#ppt_x"/>
                                          </p:val>
                                        </p:tav>
                                        <p:tav tm="100000">
                                          <p:val>
                                            <p:strVal val="#ppt_x"/>
                                          </p:val>
                                        </p:tav>
                                      </p:tavLst>
                                    </p:anim>
                                    <p:anim calcmode="lin" valueType="num">
                                      <p:cBhvr additive="base">
                                        <p:cTn id="32"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itle 1">
            <a:extLst>
              <a:ext uri="{FF2B5EF4-FFF2-40B4-BE49-F238E27FC236}">
                <a16:creationId xmlns:a16="http://schemas.microsoft.com/office/drawing/2014/main" id="{AE53AD8F-A90A-46E4-BBA3-0EDF4EE927FE}"/>
              </a:ext>
            </a:extLst>
          </p:cNvPr>
          <p:cNvSpPr txBox="1">
            <a:spLocks/>
          </p:cNvSpPr>
          <p:nvPr/>
        </p:nvSpPr>
        <p:spPr>
          <a:xfrm>
            <a:off x="1409372" y="314727"/>
            <a:ext cx="3682336"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Tổng quan về đề tài</a:t>
            </a:r>
            <a:endParaRPr lang="en-GB" sz="4000" i="1">
              <a:latin typeface="Bahnschrift SemiLight Condensed" panose="020B0502040204020203" pitchFamily="34" charset="0"/>
            </a:endParaRPr>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01</a:t>
            </a:r>
            <a:endParaRPr lang="en-GB" sz="4000" i="1">
              <a:latin typeface="Bahnschrift SemiLight Condensed" panose="020B0502040204020203" pitchFamily="34" charset="0"/>
            </a:endParaRPr>
          </a:p>
        </p:txBody>
      </p:sp>
      <p:sp>
        <p:nvSpPr>
          <p:cNvPr id="39" name="Rectangle: Rounded Corners 38">
            <a:extLst>
              <a:ext uri="{FF2B5EF4-FFF2-40B4-BE49-F238E27FC236}">
                <a16:creationId xmlns:a16="http://schemas.microsoft.com/office/drawing/2014/main" id="{49AD19C1-38CE-4FBE-9721-EA7DEA0F5904}"/>
              </a:ext>
            </a:extLst>
          </p:cNvPr>
          <p:cNvSpPr/>
          <p:nvPr/>
        </p:nvSpPr>
        <p:spPr>
          <a:xfrm>
            <a:off x="904547" y="1521480"/>
            <a:ext cx="3905577" cy="645854"/>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Rounded Corners 39">
            <a:extLst>
              <a:ext uri="{FF2B5EF4-FFF2-40B4-BE49-F238E27FC236}">
                <a16:creationId xmlns:a16="http://schemas.microsoft.com/office/drawing/2014/main" id="{EA42388E-DF09-4CE5-A4A0-6244193F83C1}"/>
              </a:ext>
            </a:extLst>
          </p:cNvPr>
          <p:cNvSpPr/>
          <p:nvPr/>
        </p:nvSpPr>
        <p:spPr>
          <a:xfrm>
            <a:off x="856923" y="1500229"/>
            <a:ext cx="3905577" cy="627263"/>
          </a:xfrm>
          <a:prstGeom prst="roundRect">
            <a:avLst>
              <a:gd name="adj" fmla="val 1195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Title 1">
            <a:extLst>
              <a:ext uri="{FF2B5EF4-FFF2-40B4-BE49-F238E27FC236}">
                <a16:creationId xmlns:a16="http://schemas.microsoft.com/office/drawing/2014/main" id="{8080B218-B829-4DDD-99E7-A817FA0BA871}"/>
              </a:ext>
            </a:extLst>
          </p:cNvPr>
          <p:cNvSpPr txBox="1">
            <a:spLocks/>
          </p:cNvSpPr>
          <p:nvPr/>
        </p:nvSpPr>
        <p:spPr>
          <a:xfrm>
            <a:off x="968543" y="1510853"/>
            <a:ext cx="3682336" cy="6060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i="1">
                <a:latin typeface="Bahnschrift SemiLight Condensed" panose="020B0502040204020203" pitchFamily="34" charset="0"/>
              </a:rPr>
              <a:t>Kết quả cần đạt đ</a:t>
            </a:r>
            <a:r>
              <a:rPr lang="vi-VN" sz="3600" i="1">
                <a:latin typeface="Bahnschrift SemiLight Condensed" panose="020B0502040204020203" pitchFamily="34" charset="0"/>
              </a:rPr>
              <a:t>ư</a:t>
            </a:r>
            <a:r>
              <a:rPr lang="en-US" sz="3600" i="1">
                <a:latin typeface="Bahnschrift SemiLight Condensed" panose="020B0502040204020203" pitchFamily="34" charset="0"/>
              </a:rPr>
              <a:t>ợc</a:t>
            </a:r>
            <a:endParaRPr lang="en-GB" sz="36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D26FA08C-BBB4-4DC5-BFB4-22738296FDB3}"/>
              </a:ext>
            </a:extLst>
          </p:cNvPr>
          <p:cNvSpPr/>
          <p:nvPr/>
        </p:nvSpPr>
        <p:spPr>
          <a:xfrm>
            <a:off x="3109748" y="2649614"/>
            <a:ext cx="5972503" cy="741290"/>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Rounded Corners 19">
            <a:extLst>
              <a:ext uri="{FF2B5EF4-FFF2-40B4-BE49-F238E27FC236}">
                <a16:creationId xmlns:a16="http://schemas.microsoft.com/office/drawing/2014/main" id="{D839B3A4-6B23-4481-B5FD-B668A6515674}"/>
              </a:ext>
            </a:extLst>
          </p:cNvPr>
          <p:cNvSpPr/>
          <p:nvPr/>
        </p:nvSpPr>
        <p:spPr>
          <a:xfrm>
            <a:off x="3052599" y="2590722"/>
            <a:ext cx="5972503" cy="741290"/>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Title 1">
            <a:extLst>
              <a:ext uri="{FF2B5EF4-FFF2-40B4-BE49-F238E27FC236}">
                <a16:creationId xmlns:a16="http://schemas.microsoft.com/office/drawing/2014/main" id="{DDAF5C4B-9F50-43B0-8E3D-7F25BB13EB56}"/>
              </a:ext>
            </a:extLst>
          </p:cNvPr>
          <p:cNvSpPr txBox="1">
            <a:spLocks/>
          </p:cNvSpPr>
          <p:nvPr/>
        </p:nvSpPr>
        <p:spPr>
          <a:xfrm>
            <a:off x="3147849" y="2589065"/>
            <a:ext cx="6077278" cy="6191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2600">
                <a:latin typeface="Bahnschrift SemiLight Condensed" panose="020B0502040204020203" pitchFamily="34" charset="0"/>
              </a:rPr>
              <a:t>Hiểu được cách hoạt động của Framework Laravel.</a:t>
            </a:r>
          </a:p>
        </p:txBody>
      </p:sp>
      <p:sp>
        <p:nvSpPr>
          <p:cNvPr id="22" name="Rectangle: Rounded Corners 21">
            <a:extLst>
              <a:ext uri="{FF2B5EF4-FFF2-40B4-BE49-F238E27FC236}">
                <a16:creationId xmlns:a16="http://schemas.microsoft.com/office/drawing/2014/main" id="{D8A14BE6-28FC-4E16-AD84-2E76045A0B21}"/>
              </a:ext>
            </a:extLst>
          </p:cNvPr>
          <p:cNvSpPr/>
          <p:nvPr/>
        </p:nvSpPr>
        <p:spPr>
          <a:xfrm>
            <a:off x="3109748" y="4891262"/>
            <a:ext cx="5972503" cy="741290"/>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Rounded Corners 22">
            <a:extLst>
              <a:ext uri="{FF2B5EF4-FFF2-40B4-BE49-F238E27FC236}">
                <a16:creationId xmlns:a16="http://schemas.microsoft.com/office/drawing/2014/main" id="{6CF01536-9403-402B-83A5-10815B3760FE}"/>
              </a:ext>
            </a:extLst>
          </p:cNvPr>
          <p:cNvSpPr/>
          <p:nvPr/>
        </p:nvSpPr>
        <p:spPr>
          <a:xfrm>
            <a:off x="3052599" y="4832370"/>
            <a:ext cx="5972503" cy="741290"/>
          </a:xfrm>
          <a:prstGeom prst="roundRect">
            <a:avLst>
              <a:gd name="adj" fmla="val 833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Title 1">
            <a:extLst>
              <a:ext uri="{FF2B5EF4-FFF2-40B4-BE49-F238E27FC236}">
                <a16:creationId xmlns:a16="http://schemas.microsoft.com/office/drawing/2014/main" id="{8A8336E7-CBB8-4536-8C3C-3E71D9C91B49}"/>
              </a:ext>
            </a:extLst>
          </p:cNvPr>
          <p:cNvSpPr txBox="1">
            <a:spLocks/>
          </p:cNvSpPr>
          <p:nvPr/>
        </p:nvSpPr>
        <p:spPr>
          <a:xfrm>
            <a:off x="3147849" y="4830713"/>
            <a:ext cx="6077278" cy="6191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2600">
                <a:latin typeface="Bahnschrift SemiLight Condensed" panose="020B0502040204020203" pitchFamily="34" charset="0"/>
              </a:rPr>
              <a:t>Xây dựng được website bán máy ảnh.</a:t>
            </a:r>
          </a:p>
        </p:txBody>
      </p:sp>
      <p:sp>
        <p:nvSpPr>
          <p:cNvPr id="25" name="Rectangle: Rounded Corners 24">
            <a:extLst>
              <a:ext uri="{FF2B5EF4-FFF2-40B4-BE49-F238E27FC236}">
                <a16:creationId xmlns:a16="http://schemas.microsoft.com/office/drawing/2014/main" id="{99C2271A-690F-4178-BED9-EBEB0DAED43F}"/>
              </a:ext>
            </a:extLst>
          </p:cNvPr>
          <p:cNvSpPr/>
          <p:nvPr/>
        </p:nvSpPr>
        <p:spPr>
          <a:xfrm>
            <a:off x="3109748" y="3765291"/>
            <a:ext cx="5972503" cy="741290"/>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Rectangle: Rounded Corners 25">
            <a:extLst>
              <a:ext uri="{FF2B5EF4-FFF2-40B4-BE49-F238E27FC236}">
                <a16:creationId xmlns:a16="http://schemas.microsoft.com/office/drawing/2014/main" id="{D03D9429-7CB2-468B-97FF-99896A8108D3}"/>
              </a:ext>
            </a:extLst>
          </p:cNvPr>
          <p:cNvSpPr/>
          <p:nvPr/>
        </p:nvSpPr>
        <p:spPr>
          <a:xfrm>
            <a:off x="3052599" y="3706399"/>
            <a:ext cx="5972503" cy="741290"/>
          </a:xfrm>
          <a:prstGeom prst="roundRect">
            <a:avLst>
              <a:gd name="adj" fmla="val 833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Title 1">
            <a:extLst>
              <a:ext uri="{FF2B5EF4-FFF2-40B4-BE49-F238E27FC236}">
                <a16:creationId xmlns:a16="http://schemas.microsoft.com/office/drawing/2014/main" id="{08EB71F7-FEBD-409E-A9E7-8DFB33072666}"/>
              </a:ext>
            </a:extLst>
          </p:cNvPr>
          <p:cNvSpPr txBox="1">
            <a:spLocks/>
          </p:cNvSpPr>
          <p:nvPr/>
        </p:nvSpPr>
        <p:spPr>
          <a:xfrm>
            <a:off x="3147849" y="3704742"/>
            <a:ext cx="6077278" cy="6191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vi-VN" sz="2600">
                <a:latin typeface="Bahnschrift SemiLight Condensed" panose="020B0502040204020203" pitchFamily="34" charset="0"/>
              </a:rPr>
              <a:t>Hiểu được quy trình xây dựng và phát triển dự án.</a:t>
            </a:r>
          </a:p>
        </p:txBody>
      </p:sp>
    </p:spTree>
    <p:extLst>
      <p:ext uri="{BB962C8B-B14F-4D97-AF65-F5344CB8AC3E}">
        <p14:creationId xmlns:p14="http://schemas.microsoft.com/office/powerpoint/2010/main" val="41791726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1+#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animBg="1"/>
      <p:bldP spid="23" grpId="0" animBg="1"/>
      <p:bldP spid="24" grpId="0"/>
      <p:bldP spid="25" grpId="0" animBg="1"/>
      <p:bldP spid="26" grpId="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5D76279A-37FB-4B0E-B01E-E6D2425DB4FD}"/>
              </a:ext>
            </a:extLst>
          </p:cNvPr>
          <p:cNvSpPr/>
          <p:nvPr/>
        </p:nvSpPr>
        <p:spPr>
          <a:xfrm>
            <a:off x="3013723" y="4373169"/>
            <a:ext cx="6229351" cy="1545787"/>
          </a:xfrm>
          <a:prstGeom prst="roundRect">
            <a:avLst>
              <a:gd name="adj" fmla="val 119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ectangle: Rounded Corners 14">
            <a:extLst>
              <a:ext uri="{FF2B5EF4-FFF2-40B4-BE49-F238E27FC236}">
                <a16:creationId xmlns:a16="http://schemas.microsoft.com/office/drawing/2014/main" id="{9323C0A0-767D-43BB-9B90-9B976EE2CADD}"/>
              </a:ext>
            </a:extLst>
          </p:cNvPr>
          <p:cNvSpPr/>
          <p:nvPr/>
        </p:nvSpPr>
        <p:spPr>
          <a:xfrm>
            <a:off x="2962274" y="4320905"/>
            <a:ext cx="6229351" cy="1545787"/>
          </a:xfrm>
          <a:prstGeom prst="roundRect">
            <a:avLst>
              <a:gd name="adj" fmla="val 1195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54D088A2-D653-479D-92F8-34741EC11A60}"/>
              </a:ext>
            </a:extLst>
          </p:cNvPr>
          <p:cNvSpPr>
            <a:spLocks noGrp="1"/>
          </p:cNvSpPr>
          <p:nvPr>
            <p:ph type="ctrTitle"/>
          </p:nvPr>
        </p:nvSpPr>
        <p:spPr>
          <a:xfrm>
            <a:off x="1941041" y="4280604"/>
            <a:ext cx="8429806" cy="1405147"/>
          </a:xfrm>
        </p:spPr>
        <p:txBody>
          <a:bodyPr>
            <a:noAutofit/>
          </a:bodyPr>
          <a:lstStyle/>
          <a:p>
            <a:r>
              <a:rPr lang="en-US" sz="7000">
                <a:latin typeface="Bahnschrift SemiBold Condensed" panose="020B0502040204020203" pitchFamily="34" charset="0"/>
              </a:rPr>
              <a:t>C</a:t>
            </a:r>
            <a:r>
              <a:rPr lang="vi-VN" sz="7000">
                <a:latin typeface="Bahnschrift SemiBold Condensed" panose="020B0502040204020203" pitchFamily="34" charset="0"/>
              </a:rPr>
              <a:t>Ơ</a:t>
            </a:r>
            <a:r>
              <a:rPr lang="en-US" sz="7000">
                <a:latin typeface="Bahnschrift SemiBold Condensed" panose="020B0502040204020203" pitchFamily="34" charset="0"/>
              </a:rPr>
              <a:t> SỞ LÝ THUYẾT</a:t>
            </a:r>
            <a:endParaRPr lang="en-GB" sz="7000">
              <a:latin typeface="Bahnschrift SemiBold Condensed" panose="020B0502040204020203" pitchFamily="34" charset="0"/>
            </a:endParaRPr>
          </a:p>
        </p:txBody>
      </p:sp>
      <p:sp>
        <p:nvSpPr>
          <p:cNvPr id="18" name="Oval 17">
            <a:extLst>
              <a:ext uri="{FF2B5EF4-FFF2-40B4-BE49-F238E27FC236}">
                <a16:creationId xmlns:a16="http://schemas.microsoft.com/office/drawing/2014/main" id="{0BC7DC86-C1DF-49C6-A009-5C1DFEB202E7}"/>
              </a:ext>
            </a:extLst>
          </p:cNvPr>
          <p:cNvSpPr/>
          <p:nvPr/>
        </p:nvSpPr>
        <p:spPr>
          <a:xfrm>
            <a:off x="4341202" y="543506"/>
            <a:ext cx="3367143" cy="34729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BD4A79-4110-43AE-8CE7-0DC537FBC5F9}"/>
              </a:ext>
            </a:extLst>
          </p:cNvPr>
          <p:cNvSpPr/>
          <p:nvPr/>
        </p:nvSpPr>
        <p:spPr>
          <a:xfrm>
            <a:off x="4144718" y="472914"/>
            <a:ext cx="3472992" cy="347299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1">
            <a:extLst>
              <a:ext uri="{FF2B5EF4-FFF2-40B4-BE49-F238E27FC236}">
                <a16:creationId xmlns:a16="http://schemas.microsoft.com/office/drawing/2014/main" id="{F245CEA5-D6F7-4514-974A-361D8ACD2F38}"/>
              </a:ext>
            </a:extLst>
          </p:cNvPr>
          <p:cNvSpPr txBox="1">
            <a:spLocks/>
          </p:cNvSpPr>
          <p:nvPr/>
        </p:nvSpPr>
        <p:spPr>
          <a:xfrm>
            <a:off x="5074043" y="1221449"/>
            <a:ext cx="3682336" cy="2117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5000">
                <a:latin typeface="Bahnschrift SemiLight Condensed" panose="020B0502040204020203" pitchFamily="34" charset="0"/>
              </a:rPr>
              <a:t>02</a:t>
            </a:r>
            <a:endParaRPr lang="en-GB" sz="15000">
              <a:latin typeface="Bahnschrift SemiLight Condensed" panose="020B0502040204020203" pitchFamily="34" charset="0"/>
            </a:endParaRPr>
          </a:p>
        </p:txBody>
      </p:sp>
      <p:cxnSp>
        <p:nvCxnSpPr>
          <p:cNvPr id="30" name="Straight Connector 29">
            <a:extLst>
              <a:ext uri="{FF2B5EF4-FFF2-40B4-BE49-F238E27FC236}">
                <a16:creationId xmlns:a16="http://schemas.microsoft.com/office/drawing/2014/main" id="{F6083595-6D52-4479-A573-612983FDDC6F}"/>
              </a:ext>
            </a:extLst>
          </p:cNvPr>
          <p:cNvCxnSpPr>
            <a:cxnSpLocks/>
          </p:cNvCxnSpPr>
          <p:nvPr/>
        </p:nvCxnSpPr>
        <p:spPr>
          <a:xfrm>
            <a:off x="7617710" y="4089479"/>
            <a:ext cx="1719831"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C99E186-A670-4EC5-9C5A-97F21BE5BA79}"/>
              </a:ext>
            </a:extLst>
          </p:cNvPr>
          <p:cNvCxnSpPr>
            <a:cxnSpLocks/>
          </p:cNvCxnSpPr>
          <p:nvPr/>
        </p:nvCxnSpPr>
        <p:spPr>
          <a:xfrm>
            <a:off x="2754236" y="6108779"/>
            <a:ext cx="712864"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11AEA621-049C-48CD-A0AA-788EE2005346}"/>
              </a:ext>
            </a:extLst>
          </p:cNvPr>
          <p:cNvGrpSpPr/>
          <p:nvPr/>
        </p:nvGrpSpPr>
        <p:grpSpPr>
          <a:xfrm>
            <a:off x="1232982" y="352425"/>
            <a:ext cx="961190" cy="628250"/>
            <a:chOff x="1314885" y="400050"/>
            <a:chExt cx="961190" cy="628250"/>
          </a:xfrm>
        </p:grpSpPr>
        <p:sp>
          <p:nvSpPr>
            <p:cNvPr id="33" name="Oval 32">
              <a:extLst>
                <a:ext uri="{FF2B5EF4-FFF2-40B4-BE49-F238E27FC236}">
                  <a16:creationId xmlns:a16="http://schemas.microsoft.com/office/drawing/2014/main" id="{4632343D-B850-4B76-BDF5-A75ABB9EAE55}"/>
                </a:ext>
              </a:extLst>
            </p:cNvPr>
            <p:cNvSpPr/>
            <p:nvPr/>
          </p:nvSpPr>
          <p:spPr>
            <a:xfrm>
              <a:off x="1314885" y="400050"/>
              <a:ext cx="628250" cy="6282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8EBF70BF-6814-41B7-93F6-063637C99E2A}"/>
                </a:ext>
              </a:extLst>
            </p:cNvPr>
            <p:cNvSpPr/>
            <p:nvPr/>
          </p:nvSpPr>
          <p:spPr>
            <a:xfrm>
              <a:off x="1493515" y="400050"/>
              <a:ext cx="628250" cy="6282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52209626-69D1-4D9B-8D99-081856B79E96}"/>
                </a:ext>
              </a:extLst>
            </p:cNvPr>
            <p:cNvSpPr/>
            <p:nvPr/>
          </p:nvSpPr>
          <p:spPr>
            <a:xfrm>
              <a:off x="1647825" y="400050"/>
              <a:ext cx="628250" cy="628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a:extLst>
              <a:ext uri="{FF2B5EF4-FFF2-40B4-BE49-F238E27FC236}">
                <a16:creationId xmlns:a16="http://schemas.microsoft.com/office/drawing/2014/main" id="{0C71E62D-9186-41B6-8489-7096891AEB2F}"/>
              </a:ext>
            </a:extLst>
          </p:cNvPr>
          <p:cNvGrpSpPr/>
          <p:nvPr/>
        </p:nvGrpSpPr>
        <p:grpSpPr>
          <a:xfrm>
            <a:off x="10370847" y="5685751"/>
            <a:ext cx="885136" cy="685239"/>
            <a:chOff x="1029826" y="5501535"/>
            <a:chExt cx="885136" cy="685239"/>
          </a:xfrm>
        </p:grpSpPr>
        <p:sp>
          <p:nvSpPr>
            <p:cNvPr id="37" name="Partial Circle 36">
              <a:extLst>
                <a:ext uri="{FF2B5EF4-FFF2-40B4-BE49-F238E27FC236}">
                  <a16:creationId xmlns:a16="http://schemas.microsoft.com/office/drawing/2014/main" id="{50CEC874-C9EA-405A-A9CA-448F980C3874}"/>
                </a:ext>
              </a:extLst>
            </p:cNvPr>
            <p:cNvSpPr/>
            <p:nvPr/>
          </p:nvSpPr>
          <p:spPr>
            <a:xfrm>
              <a:off x="1229724" y="5501536"/>
              <a:ext cx="685238" cy="685238"/>
            </a:xfrm>
            <a:prstGeom prst="pi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artial Circle 37">
              <a:extLst>
                <a:ext uri="{FF2B5EF4-FFF2-40B4-BE49-F238E27FC236}">
                  <a16:creationId xmlns:a16="http://schemas.microsoft.com/office/drawing/2014/main" id="{88808C08-2BA1-4F67-9029-1E61F2B85DD4}"/>
                </a:ext>
              </a:extLst>
            </p:cNvPr>
            <p:cNvSpPr/>
            <p:nvPr/>
          </p:nvSpPr>
          <p:spPr>
            <a:xfrm>
              <a:off x="1141199" y="5501535"/>
              <a:ext cx="685238" cy="685238"/>
            </a:xfrm>
            <a:prstGeom prst="pi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artial Circle 38">
              <a:extLst>
                <a:ext uri="{FF2B5EF4-FFF2-40B4-BE49-F238E27FC236}">
                  <a16:creationId xmlns:a16="http://schemas.microsoft.com/office/drawing/2014/main" id="{88418555-58BF-480B-B618-856686309273}"/>
                </a:ext>
              </a:extLst>
            </p:cNvPr>
            <p:cNvSpPr/>
            <p:nvPr/>
          </p:nvSpPr>
          <p:spPr>
            <a:xfrm>
              <a:off x="1029826" y="5501536"/>
              <a:ext cx="685238" cy="685238"/>
            </a:xfrm>
            <a:prstGeom prst="pi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5844178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9935915-2402-4A46-B8CD-BFE7CA06220C}"/>
              </a:ext>
            </a:extLst>
          </p:cNvPr>
          <p:cNvSpPr/>
          <p:nvPr/>
        </p:nvSpPr>
        <p:spPr>
          <a:xfrm>
            <a:off x="486991" y="343302"/>
            <a:ext cx="793991" cy="795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319E923-C74E-4666-83BF-08FE8A854E9F}"/>
              </a:ext>
            </a:extLst>
          </p:cNvPr>
          <p:cNvSpPr/>
          <p:nvPr/>
        </p:nvSpPr>
        <p:spPr>
          <a:xfrm>
            <a:off x="448891" y="314727"/>
            <a:ext cx="793991" cy="795332"/>
          </a:xfrm>
          <a:prstGeom prst="ellipse">
            <a:avLst/>
          </a:prstGeom>
          <a:gradFill flip="none" rotWithShape="1">
            <a:gsLst>
              <a:gs pos="0">
                <a:schemeClr val="accent4"/>
              </a:gs>
              <a:gs pos="100000">
                <a:schemeClr val="accent4">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1">
            <a:extLst>
              <a:ext uri="{FF2B5EF4-FFF2-40B4-BE49-F238E27FC236}">
                <a16:creationId xmlns:a16="http://schemas.microsoft.com/office/drawing/2014/main" id="{9735B57F-4D48-4FEE-882E-28543BD5EA1D}"/>
              </a:ext>
            </a:extLst>
          </p:cNvPr>
          <p:cNvSpPr txBox="1">
            <a:spLocks/>
          </p:cNvSpPr>
          <p:nvPr/>
        </p:nvSpPr>
        <p:spPr>
          <a:xfrm>
            <a:off x="501083" y="296136"/>
            <a:ext cx="710962" cy="7550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i="1">
                <a:latin typeface="Bahnschrift SemiLight Condensed" panose="020B0502040204020203" pitchFamily="34" charset="0"/>
              </a:rPr>
              <a:t>02</a:t>
            </a:r>
            <a:endParaRPr lang="en-GB" sz="4000" i="1">
              <a:latin typeface="Bahnschrift SemiLight Condensed" panose="020B0502040204020203" pitchFamily="34" charset="0"/>
            </a:endParaRPr>
          </a:p>
        </p:txBody>
      </p:sp>
      <p:cxnSp>
        <p:nvCxnSpPr>
          <p:cNvPr id="48" name="Straight Connector 47">
            <a:extLst>
              <a:ext uri="{FF2B5EF4-FFF2-40B4-BE49-F238E27FC236}">
                <a16:creationId xmlns:a16="http://schemas.microsoft.com/office/drawing/2014/main" id="{7C52EE20-BAEB-428F-88C6-DBE269C8AD54}"/>
              </a:ext>
            </a:extLst>
          </p:cNvPr>
          <p:cNvCxnSpPr>
            <a:cxnSpLocks/>
          </p:cNvCxnSpPr>
          <p:nvPr/>
        </p:nvCxnSpPr>
        <p:spPr>
          <a:xfrm>
            <a:off x="1533197" y="1110059"/>
            <a:ext cx="4839028"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6D83A22-375F-49D8-A44D-D42EB49AF51C}"/>
              </a:ext>
            </a:extLst>
          </p:cNvPr>
          <p:cNvGrpSpPr/>
          <p:nvPr/>
        </p:nvGrpSpPr>
        <p:grpSpPr>
          <a:xfrm>
            <a:off x="3750223" y="1857246"/>
            <a:ext cx="5134301" cy="909743"/>
            <a:chOff x="3750223" y="1857246"/>
            <a:chExt cx="5134301" cy="909743"/>
          </a:xfrm>
        </p:grpSpPr>
        <p:sp>
          <p:nvSpPr>
            <p:cNvPr id="19" name="Rectangle: Rounded Corners 18">
              <a:extLst>
                <a:ext uri="{FF2B5EF4-FFF2-40B4-BE49-F238E27FC236}">
                  <a16:creationId xmlns:a16="http://schemas.microsoft.com/office/drawing/2014/main" id="{D26FA08C-BBB4-4DC5-BFB4-22738296FDB3}"/>
                </a:ext>
              </a:extLst>
            </p:cNvPr>
            <p:cNvSpPr/>
            <p:nvPr/>
          </p:nvSpPr>
          <p:spPr>
            <a:xfrm>
              <a:off x="3807372" y="1916138"/>
              <a:ext cx="5077152" cy="850851"/>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Rounded Corners 19">
              <a:extLst>
                <a:ext uri="{FF2B5EF4-FFF2-40B4-BE49-F238E27FC236}">
                  <a16:creationId xmlns:a16="http://schemas.microsoft.com/office/drawing/2014/main" id="{D839B3A4-6B23-4481-B5FD-B668A6515674}"/>
                </a:ext>
              </a:extLst>
            </p:cNvPr>
            <p:cNvSpPr/>
            <p:nvPr/>
          </p:nvSpPr>
          <p:spPr>
            <a:xfrm>
              <a:off x="3750223" y="1857246"/>
              <a:ext cx="5077152" cy="850851"/>
            </a:xfrm>
            <a:prstGeom prst="roundRect">
              <a:avLst>
                <a:gd name="adj" fmla="val 833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1" name="Title 1">
            <a:extLst>
              <a:ext uri="{FF2B5EF4-FFF2-40B4-BE49-F238E27FC236}">
                <a16:creationId xmlns:a16="http://schemas.microsoft.com/office/drawing/2014/main" id="{DDAF5C4B-9F50-43B0-8E3D-7F25BB13EB56}"/>
              </a:ext>
            </a:extLst>
          </p:cNvPr>
          <p:cNvSpPr txBox="1">
            <a:spLocks/>
          </p:cNvSpPr>
          <p:nvPr/>
        </p:nvSpPr>
        <p:spPr>
          <a:xfrm>
            <a:off x="3907549" y="1966879"/>
            <a:ext cx="4129251"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a:latin typeface="Bahnschrift SemiLight Condensed" panose="020B0502040204020203" pitchFamily="34" charset="0"/>
              </a:rPr>
              <a:t>Tổng quan về mô hình MVC</a:t>
            </a:r>
            <a:endParaRPr lang="vi-VN" sz="3300">
              <a:latin typeface="Bahnschrift SemiLight Condensed" panose="020B0502040204020203" pitchFamily="34" charset="0"/>
            </a:endParaRPr>
          </a:p>
        </p:txBody>
      </p:sp>
      <p:grpSp>
        <p:nvGrpSpPr>
          <p:cNvPr id="3" name="Group 2">
            <a:extLst>
              <a:ext uri="{FF2B5EF4-FFF2-40B4-BE49-F238E27FC236}">
                <a16:creationId xmlns:a16="http://schemas.microsoft.com/office/drawing/2014/main" id="{499955F6-44D5-4B66-866D-6E53F0204EF7}"/>
              </a:ext>
            </a:extLst>
          </p:cNvPr>
          <p:cNvGrpSpPr/>
          <p:nvPr/>
        </p:nvGrpSpPr>
        <p:grpSpPr>
          <a:xfrm>
            <a:off x="3750222" y="3064791"/>
            <a:ext cx="5134300" cy="958760"/>
            <a:chOff x="3750222" y="3064791"/>
            <a:chExt cx="5134300" cy="958760"/>
          </a:xfrm>
        </p:grpSpPr>
        <p:sp>
          <p:nvSpPr>
            <p:cNvPr id="22" name="Rectangle: Rounded Corners 21">
              <a:extLst>
                <a:ext uri="{FF2B5EF4-FFF2-40B4-BE49-F238E27FC236}">
                  <a16:creationId xmlns:a16="http://schemas.microsoft.com/office/drawing/2014/main" id="{D8A14BE6-28FC-4E16-AD84-2E76045A0B21}"/>
                </a:ext>
              </a:extLst>
            </p:cNvPr>
            <p:cNvSpPr/>
            <p:nvPr/>
          </p:nvSpPr>
          <p:spPr>
            <a:xfrm>
              <a:off x="3807371" y="3123683"/>
              <a:ext cx="5077151" cy="899868"/>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Rounded Corners 22">
              <a:extLst>
                <a:ext uri="{FF2B5EF4-FFF2-40B4-BE49-F238E27FC236}">
                  <a16:creationId xmlns:a16="http://schemas.microsoft.com/office/drawing/2014/main" id="{6CF01536-9403-402B-83A5-10815B3760FE}"/>
                </a:ext>
              </a:extLst>
            </p:cNvPr>
            <p:cNvSpPr/>
            <p:nvPr/>
          </p:nvSpPr>
          <p:spPr>
            <a:xfrm>
              <a:off x="3750222" y="3064791"/>
              <a:ext cx="5077151" cy="899868"/>
            </a:xfrm>
            <a:prstGeom prst="roundRect">
              <a:avLst>
                <a:gd name="adj" fmla="val 8335"/>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24" name="Title 1">
            <a:extLst>
              <a:ext uri="{FF2B5EF4-FFF2-40B4-BE49-F238E27FC236}">
                <a16:creationId xmlns:a16="http://schemas.microsoft.com/office/drawing/2014/main" id="{8A8336E7-CBB8-4536-8C3C-3E71D9C91B49}"/>
              </a:ext>
            </a:extLst>
          </p:cNvPr>
          <p:cNvSpPr txBox="1">
            <a:spLocks/>
          </p:cNvSpPr>
          <p:nvPr/>
        </p:nvSpPr>
        <p:spPr>
          <a:xfrm>
            <a:off x="3841669" y="3201228"/>
            <a:ext cx="4922605"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a:latin typeface="Bahnschrift SemiLight Condensed" panose="020B0502040204020203" pitchFamily="34" charset="0"/>
              </a:rPr>
              <a:t>Tổng quan về Framework Laravel</a:t>
            </a:r>
            <a:endParaRPr lang="vi-VN" sz="3300">
              <a:latin typeface="Bahnschrift SemiLight Condensed" panose="020B0502040204020203" pitchFamily="34" charset="0"/>
            </a:endParaRPr>
          </a:p>
        </p:txBody>
      </p:sp>
      <p:sp>
        <p:nvSpPr>
          <p:cNvPr id="28" name="Title 1">
            <a:extLst>
              <a:ext uri="{FF2B5EF4-FFF2-40B4-BE49-F238E27FC236}">
                <a16:creationId xmlns:a16="http://schemas.microsoft.com/office/drawing/2014/main" id="{55E6AB2D-5537-40C3-9422-327C55F9064A}"/>
              </a:ext>
            </a:extLst>
          </p:cNvPr>
          <p:cNvSpPr txBox="1">
            <a:spLocks/>
          </p:cNvSpPr>
          <p:nvPr/>
        </p:nvSpPr>
        <p:spPr>
          <a:xfrm>
            <a:off x="1533197" y="380859"/>
            <a:ext cx="2881941" cy="6630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4000" i="1">
                <a:latin typeface="Bahnschrift SemiLight Condensed" panose="020B0502040204020203" pitchFamily="34" charset="0"/>
              </a:rPr>
              <a:t>Cơ sở lý thuyết</a:t>
            </a:r>
            <a:endParaRPr lang="en-GB" sz="4000" i="1">
              <a:latin typeface="Bahnschrift SemiLight Condensed" panose="020B0502040204020203" pitchFamily="34" charset="0"/>
            </a:endParaRPr>
          </a:p>
        </p:txBody>
      </p:sp>
      <p:grpSp>
        <p:nvGrpSpPr>
          <p:cNvPr id="4" name="Group 3">
            <a:extLst>
              <a:ext uri="{FF2B5EF4-FFF2-40B4-BE49-F238E27FC236}">
                <a16:creationId xmlns:a16="http://schemas.microsoft.com/office/drawing/2014/main" id="{EC3F4DF5-43B1-4F21-AF37-BBA569975592}"/>
              </a:ext>
            </a:extLst>
          </p:cNvPr>
          <p:cNvGrpSpPr/>
          <p:nvPr/>
        </p:nvGrpSpPr>
        <p:grpSpPr>
          <a:xfrm>
            <a:off x="3750223" y="4321353"/>
            <a:ext cx="5134299" cy="909729"/>
            <a:chOff x="3750223" y="4321353"/>
            <a:chExt cx="5134299" cy="909729"/>
          </a:xfrm>
        </p:grpSpPr>
        <p:sp>
          <p:nvSpPr>
            <p:cNvPr id="29" name="Rectangle: Rounded Corners 28">
              <a:extLst>
                <a:ext uri="{FF2B5EF4-FFF2-40B4-BE49-F238E27FC236}">
                  <a16:creationId xmlns:a16="http://schemas.microsoft.com/office/drawing/2014/main" id="{FAFA7A1B-EC04-4A23-ABBD-CEA87DD1D0C6}"/>
                </a:ext>
              </a:extLst>
            </p:cNvPr>
            <p:cNvSpPr/>
            <p:nvPr/>
          </p:nvSpPr>
          <p:spPr>
            <a:xfrm>
              <a:off x="3807372" y="4380245"/>
              <a:ext cx="5077150" cy="850837"/>
            </a:xfrm>
            <a:prstGeom prst="roundRect">
              <a:avLst>
                <a:gd name="adj" fmla="val 7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0" name="Rectangle: Rounded Corners 29">
              <a:extLst>
                <a:ext uri="{FF2B5EF4-FFF2-40B4-BE49-F238E27FC236}">
                  <a16:creationId xmlns:a16="http://schemas.microsoft.com/office/drawing/2014/main" id="{DDF61463-D305-4B7D-B2FF-AC8C4F888EEF}"/>
                </a:ext>
              </a:extLst>
            </p:cNvPr>
            <p:cNvSpPr/>
            <p:nvPr/>
          </p:nvSpPr>
          <p:spPr>
            <a:xfrm>
              <a:off x="3750223" y="4321353"/>
              <a:ext cx="5077150" cy="850837"/>
            </a:xfrm>
            <a:prstGeom prst="roundRect">
              <a:avLst>
                <a:gd name="adj" fmla="val 833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31" name="Title 1">
            <a:extLst>
              <a:ext uri="{FF2B5EF4-FFF2-40B4-BE49-F238E27FC236}">
                <a16:creationId xmlns:a16="http://schemas.microsoft.com/office/drawing/2014/main" id="{E3E1653F-BCCD-4855-84AF-F543FC9DCB38}"/>
              </a:ext>
            </a:extLst>
          </p:cNvPr>
          <p:cNvSpPr txBox="1">
            <a:spLocks/>
          </p:cNvSpPr>
          <p:nvPr/>
        </p:nvSpPr>
        <p:spPr>
          <a:xfrm>
            <a:off x="3989141" y="4437210"/>
            <a:ext cx="2962676" cy="6191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spcBef>
                <a:spcPts val="600"/>
              </a:spcBef>
              <a:spcAft>
                <a:spcPts val="600"/>
              </a:spcAft>
            </a:pPr>
            <a:r>
              <a:rPr lang="en-US" sz="3300">
                <a:latin typeface="Bahnschrift SemiLight Condensed" panose="020B0502040204020203" pitchFamily="34" charset="0"/>
              </a:rPr>
              <a:t>API và RESTful API</a:t>
            </a:r>
            <a:endParaRPr lang="vi-VN" sz="3300">
              <a:latin typeface="Bahnschrift SemiLight Condensed" panose="020B0502040204020203" pitchFamily="34" charset="0"/>
            </a:endParaRPr>
          </a:p>
        </p:txBody>
      </p:sp>
    </p:spTree>
    <p:extLst>
      <p:ext uri="{BB962C8B-B14F-4D97-AF65-F5344CB8AC3E}">
        <p14:creationId xmlns:p14="http://schemas.microsoft.com/office/powerpoint/2010/main" val="2649043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596</TotalTime>
  <Words>2206</Words>
  <Application>Microsoft Office PowerPoint</Application>
  <PresentationFormat>Widescreen</PresentationFormat>
  <Paragraphs>275</Paragraphs>
  <Slides>41</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Bahnschrift SemiBold Condensed</vt:lpstr>
      <vt:lpstr>Bahnschrift SemiBold SemiConden</vt:lpstr>
      <vt:lpstr>Bahnschrift SemiLight</vt:lpstr>
      <vt:lpstr>Bahnschrift SemiLight Condensed</vt:lpstr>
      <vt:lpstr>Barlow Condensed SemiBold</vt:lpstr>
      <vt:lpstr>Calibri</vt:lpstr>
      <vt:lpstr>Calibri Light</vt:lpstr>
      <vt:lpstr>Courier New</vt:lpstr>
      <vt:lpstr>Wingdings</vt:lpstr>
      <vt:lpstr>Office Theme</vt:lpstr>
      <vt:lpstr>ĐỀ TÀI</vt:lpstr>
      <vt:lpstr>THÀNH VIÊN NHÓM</vt:lpstr>
      <vt:lpstr>NỘI DUNG</vt:lpstr>
      <vt:lpstr>TỔNG QUAN VỀ ĐỀ TÀI</vt:lpstr>
      <vt:lpstr>PowerPoint Presentation</vt:lpstr>
      <vt:lpstr>PowerPoint Presentation</vt:lpstr>
      <vt:lpstr>PowerPoint Presentation</vt:lpstr>
      <vt:lpstr>CƠ SỞ LÝ THUYẾT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TRIỂN KHAI DỰ 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VÀ HƯỚNG PHÁT TRIỂN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Sodaru Runawa</dc:creator>
  <cp:lastModifiedBy>Sodaru Runawa</cp:lastModifiedBy>
  <cp:revision>327</cp:revision>
  <dcterms:created xsi:type="dcterms:W3CDTF">2022-11-24T08:54:39Z</dcterms:created>
  <dcterms:modified xsi:type="dcterms:W3CDTF">2022-11-25T17:28:57Z</dcterms:modified>
</cp:coreProperties>
</file>