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5"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7"/>
    <p:restoredTop sz="94715"/>
  </p:normalViewPr>
  <p:slideViewPr>
    <p:cSldViewPr snapToGrid="0" snapToObjects="1">
      <p:cViewPr varScale="1">
        <p:scale>
          <a:sx n="122" d="100"/>
          <a:sy n="122" d="100"/>
        </p:scale>
        <p:origin x="296" y="184"/>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DB352-3E4F-714E-96BA-E4D4DFC65C25}" type="datetimeFigureOut">
              <a:t>11/11/20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BA0BD-0E14-8747-A50E-5643285A37D2}" type="slidenum">
              <a:t>‹#›</a:t>
            </a:fld>
            <a:endParaRPr lang="en-US"/>
          </a:p>
        </p:txBody>
      </p:sp>
    </p:spTree>
    <p:extLst>
      <p:ext uri="{BB962C8B-B14F-4D97-AF65-F5344CB8AC3E}">
        <p14:creationId xmlns:p14="http://schemas.microsoft.com/office/powerpoint/2010/main" val="342561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0BA0BD-0E14-8747-A50E-5643285A37D2}" type="slidenum">
              <a:t>4</a:t>
            </a:fld>
            <a:endParaRPr lang="en-US"/>
          </a:p>
        </p:txBody>
      </p:sp>
    </p:spTree>
    <p:extLst>
      <p:ext uri="{BB962C8B-B14F-4D97-AF65-F5344CB8AC3E}">
        <p14:creationId xmlns:p14="http://schemas.microsoft.com/office/powerpoint/2010/main" val="982989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0BA0BD-0E14-8747-A50E-5643285A37D2}" type="slidenum">
              <a:rPr lang="en-US"/>
              <a:t>8</a:t>
            </a:fld>
            <a:endParaRPr lang="en-US"/>
          </a:p>
        </p:txBody>
      </p:sp>
    </p:spTree>
    <p:extLst>
      <p:ext uri="{BB962C8B-B14F-4D97-AF65-F5344CB8AC3E}">
        <p14:creationId xmlns:p14="http://schemas.microsoft.com/office/powerpoint/2010/main" val="366079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6200-6979-A940-BC1D-1B6CFD3C7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26038-72F8-554E-8C62-B8F94D15D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2AD3B1-EE18-284C-BD63-8F88EE7E1954}"/>
              </a:ext>
            </a:extLst>
          </p:cNvPr>
          <p:cNvSpPr>
            <a:spLocks noGrp="1"/>
          </p:cNvSpPr>
          <p:nvPr>
            <p:ph type="dt" sz="half" idx="10"/>
          </p:nvPr>
        </p:nvSpPr>
        <p:spPr/>
        <p:txBody>
          <a:bodyPr/>
          <a:lstStyle/>
          <a:p>
            <a:fld id="{3455352E-2AF6-7840-820E-3C98AB655C2E}" type="datetimeFigureOut">
              <a:t>11/11/20</a:t>
            </a:fld>
            <a:endParaRPr lang="en-US"/>
          </a:p>
        </p:txBody>
      </p:sp>
      <p:sp>
        <p:nvSpPr>
          <p:cNvPr id="5" name="Footer Placeholder 4">
            <a:extLst>
              <a:ext uri="{FF2B5EF4-FFF2-40B4-BE49-F238E27FC236}">
                <a16:creationId xmlns:a16="http://schemas.microsoft.com/office/drawing/2014/main" id="{10CC559C-35FF-C946-A48D-9DF9CDE77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67D5A-06B0-D64E-88A9-146E34444CD9}"/>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294180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F64E-67DD-534E-BC7A-D261675E1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233C0-DF77-184C-B3E2-55F9878D25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10939-8F7C-D840-9150-C1733F967CC6}"/>
              </a:ext>
            </a:extLst>
          </p:cNvPr>
          <p:cNvSpPr>
            <a:spLocks noGrp="1"/>
          </p:cNvSpPr>
          <p:nvPr>
            <p:ph type="dt" sz="half" idx="10"/>
          </p:nvPr>
        </p:nvSpPr>
        <p:spPr/>
        <p:txBody>
          <a:bodyPr/>
          <a:lstStyle/>
          <a:p>
            <a:fld id="{3455352E-2AF6-7840-820E-3C98AB655C2E}" type="datetimeFigureOut">
              <a:t>11/11/20</a:t>
            </a:fld>
            <a:endParaRPr lang="en-US"/>
          </a:p>
        </p:txBody>
      </p:sp>
      <p:sp>
        <p:nvSpPr>
          <p:cNvPr id="5" name="Footer Placeholder 4">
            <a:extLst>
              <a:ext uri="{FF2B5EF4-FFF2-40B4-BE49-F238E27FC236}">
                <a16:creationId xmlns:a16="http://schemas.microsoft.com/office/drawing/2014/main" id="{F5F73806-9BBA-F04C-A0B1-F5A08901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8A487-720E-9444-947C-11CBAF94B520}"/>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70984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CCCCE-97C6-E54B-9E3E-5A862D84D2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0A5FD5-0D6C-AC48-8427-B7551CABFE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ABE44-2831-384B-94E6-6977E4B0A6AD}"/>
              </a:ext>
            </a:extLst>
          </p:cNvPr>
          <p:cNvSpPr>
            <a:spLocks noGrp="1"/>
          </p:cNvSpPr>
          <p:nvPr>
            <p:ph type="dt" sz="half" idx="10"/>
          </p:nvPr>
        </p:nvSpPr>
        <p:spPr/>
        <p:txBody>
          <a:bodyPr/>
          <a:lstStyle/>
          <a:p>
            <a:fld id="{3455352E-2AF6-7840-820E-3C98AB655C2E}" type="datetimeFigureOut">
              <a:t>11/11/20</a:t>
            </a:fld>
            <a:endParaRPr lang="en-US"/>
          </a:p>
        </p:txBody>
      </p:sp>
      <p:sp>
        <p:nvSpPr>
          <p:cNvPr id="5" name="Footer Placeholder 4">
            <a:extLst>
              <a:ext uri="{FF2B5EF4-FFF2-40B4-BE49-F238E27FC236}">
                <a16:creationId xmlns:a16="http://schemas.microsoft.com/office/drawing/2014/main" id="{E7BEF6FA-C924-144C-BA4F-E55BDA66A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73401-7D4E-E040-9760-3859F8759791}"/>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317239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3C36-3C7A-AB49-A169-13ABFCB58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CD51D-EEC1-7242-87A3-5DF861A0F5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25F67-4E75-5445-B977-44BAC3C9EC04}"/>
              </a:ext>
            </a:extLst>
          </p:cNvPr>
          <p:cNvSpPr>
            <a:spLocks noGrp="1"/>
          </p:cNvSpPr>
          <p:nvPr>
            <p:ph type="dt" sz="half" idx="10"/>
          </p:nvPr>
        </p:nvSpPr>
        <p:spPr/>
        <p:txBody>
          <a:bodyPr/>
          <a:lstStyle/>
          <a:p>
            <a:fld id="{3455352E-2AF6-7840-820E-3C98AB655C2E}" type="datetimeFigureOut">
              <a:t>11/11/20</a:t>
            </a:fld>
            <a:endParaRPr lang="en-US"/>
          </a:p>
        </p:txBody>
      </p:sp>
      <p:sp>
        <p:nvSpPr>
          <p:cNvPr id="5" name="Footer Placeholder 4">
            <a:extLst>
              <a:ext uri="{FF2B5EF4-FFF2-40B4-BE49-F238E27FC236}">
                <a16:creationId xmlns:a16="http://schemas.microsoft.com/office/drawing/2014/main" id="{1543F6BB-1BB6-7E44-9726-D8DCD0E19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0671C-6F58-F54E-B17F-685DBAF82959}"/>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272311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AE1D-A576-584B-BBC1-A49CEB412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35D25-531C-0E48-8C3B-E87070E5B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908387-B5A4-384E-9C18-CE444A4769AA}"/>
              </a:ext>
            </a:extLst>
          </p:cNvPr>
          <p:cNvSpPr>
            <a:spLocks noGrp="1"/>
          </p:cNvSpPr>
          <p:nvPr>
            <p:ph type="dt" sz="half" idx="10"/>
          </p:nvPr>
        </p:nvSpPr>
        <p:spPr/>
        <p:txBody>
          <a:bodyPr/>
          <a:lstStyle/>
          <a:p>
            <a:fld id="{3455352E-2AF6-7840-820E-3C98AB655C2E}" type="datetimeFigureOut">
              <a:t>11/11/20</a:t>
            </a:fld>
            <a:endParaRPr lang="en-US"/>
          </a:p>
        </p:txBody>
      </p:sp>
      <p:sp>
        <p:nvSpPr>
          <p:cNvPr id="5" name="Footer Placeholder 4">
            <a:extLst>
              <a:ext uri="{FF2B5EF4-FFF2-40B4-BE49-F238E27FC236}">
                <a16:creationId xmlns:a16="http://schemas.microsoft.com/office/drawing/2014/main" id="{072E4B07-156B-754E-BEB8-7864928F2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FB7D0-21BE-9C40-8BE9-6B968B2E7099}"/>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213218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6AC7-0687-AC4F-AC78-38CC3C72F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EB401-CBDC-6347-9693-86E098DE22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DB9A73-37A6-DB4E-BAC8-77417A0506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83AED9-6530-E84C-8931-D3665F416A1A}"/>
              </a:ext>
            </a:extLst>
          </p:cNvPr>
          <p:cNvSpPr>
            <a:spLocks noGrp="1"/>
          </p:cNvSpPr>
          <p:nvPr>
            <p:ph type="dt" sz="half" idx="10"/>
          </p:nvPr>
        </p:nvSpPr>
        <p:spPr/>
        <p:txBody>
          <a:bodyPr/>
          <a:lstStyle/>
          <a:p>
            <a:fld id="{3455352E-2AF6-7840-820E-3C98AB655C2E}" type="datetimeFigureOut">
              <a:t>11/11/20</a:t>
            </a:fld>
            <a:endParaRPr lang="en-US"/>
          </a:p>
        </p:txBody>
      </p:sp>
      <p:sp>
        <p:nvSpPr>
          <p:cNvPr id="6" name="Footer Placeholder 5">
            <a:extLst>
              <a:ext uri="{FF2B5EF4-FFF2-40B4-BE49-F238E27FC236}">
                <a16:creationId xmlns:a16="http://schemas.microsoft.com/office/drawing/2014/main" id="{428D3BEE-09C4-BA44-9086-06577CD98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5BEB9-7A82-2A44-8A5C-DA8043904B3D}"/>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17642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557D-370A-2C40-9616-0FB937FF4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69A14-DD99-7C47-8EC0-A8772C000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CDFB9E-0790-B946-9333-D391D96272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0D4D55-1FE1-AF46-A723-CB29B0D7C5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E3C906-563F-BB4B-8620-FDBCB87457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BA2F13-C6B1-4747-AFB9-6C1BABC31DC8}"/>
              </a:ext>
            </a:extLst>
          </p:cNvPr>
          <p:cNvSpPr>
            <a:spLocks noGrp="1"/>
          </p:cNvSpPr>
          <p:nvPr>
            <p:ph type="dt" sz="half" idx="10"/>
          </p:nvPr>
        </p:nvSpPr>
        <p:spPr/>
        <p:txBody>
          <a:bodyPr/>
          <a:lstStyle/>
          <a:p>
            <a:fld id="{3455352E-2AF6-7840-820E-3C98AB655C2E}" type="datetimeFigureOut">
              <a:t>11/11/20</a:t>
            </a:fld>
            <a:endParaRPr lang="en-US"/>
          </a:p>
        </p:txBody>
      </p:sp>
      <p:sp>
        <p:nvSpPr>
          <p:cNvPr id="8" name="Footer Placeholder 7">
            <a:extLst>
              <a:ext uri="{FF2B5EF4-FFF2-40B4-BE49-F238E27FC236}">
                <a16:creationId xmlns:a16="http://schemas.microsoft.com/office/drawing/2014/main" id="{3D62F8C4-0F0A-0348-A0F0-4B89D0B54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682FE-351D-D841-ABA4-10E3B741F41E}"/>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40295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995A-4B5B-2A4F-A189-7898F9F5DE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38686B-837F-7D45-AC09-83365AC58336}"/>
              </a:ext>
            </a:extLst>
          </p:cNvPr>
          <p:cNvSpPr>
            <a:spLocks noGrp="1"/>
          </p:cNvSpPr>
          <p:nvPr>
            <p:ph type="dt" sz="half" idx="10"/>
          </p:nvPr>
        </p:nvSpPr>
        <p:spPr/>
        <p:txBody>
          <a:bodyPr/>
          <a:lstStyle/>
          <a:p>
            <a:fld id="{3455352E-2AF6-7840-820E-3C98AB655C2E}" type="datetimeFigureOut">
              <a:t>11/11/20</a:t>
            </a:fld>
            <a:endParaRPr lang="en-US"/>
          </a:p>
        </p:txBody>
      </p:sp>
      <p:sp>
        <p:nvSpPr>
          <p:cNvPr id="4" name="Footer Placeholder 3">
            <a:extLst>
              <a:ext uri="{FF2B5EF4-FFF2-40B4-BE49-F238E27FC236}">
                <a16:creationId xmlns:a16="http://schemas.microsoft.com/office/drawing/2014/main" id="{6884A20F-1949-3A49-8130-C957BF6977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22284-ADBD-F24E-8082-32618369DBCC}"/>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68613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87580-A8C0-774A-A314-E253203A9D40}"/>
              </a:ext>
            </a:extLst>
          </p:cNvPr>
          <p:cNvSpPr>
            <a:spLocks noGrp="1"/>
          </p:cNvSpPr>
          <p:nvPr>
            <p:ph type="dt" sz="half" idx="10"/>
          </p:nvPr>
        </p:nvSpPr>
        <p:spPr/>
        <p:txBody>
          <a:bodyPr/>
          <a:lstStyle/>
          <a:p>
            <a:fld id="{3455352E-2AF6-7840-820E-3C98AB655C2E}" type="datetimeFigureOut">
              <a:t>11/11/20</a:t>
            </a:fld>
            <a:endParaRPr lang="en-US"/>
          </a:p>
        </p:txBody>
      </p:sp>
      <p:sp>
        <p:nvSpPr>
          <p:cNvPr id="3" name="Footer Placeholder 2">
            <a:extLst>
              <a:ext uri="{FF2B5EF4-FFF2-40B4-BE49-F238E27FC236}">
                <a16:creationId xmlns:a16="http://schemas.microsoft.com/office/drawing/2014/main" id="{FA991D70-A1A8-3D47-9093-64CADC03E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F83ABB-49D1-814B-96F5-C948750DEB62}"/>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116098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4A5E-2DC1-C641-8855-7E0415255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4CF5A-AAEF-1646-A3FF-11F5D40D7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D70DA9-20E6-1146-A960-A87391FB4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601C4A-386E-3C42-89CF-7787CD87C399}"/>
              </a:ext>
            </a:extLst>
          </p:cNvPr>
          <p:cNvSpPr>
            <a:spLocks noGrp="1"/>
          </p:cNvSpPr>
          <p:nvPr>
            <p:ph type="dt" sz="half" idx="10"/>
          </p:nvPr>
        </p:nvSpPr>
        <p:spPr/>
        <p:txBody>
          <a:bodyPr/>
          <a:lstStyle/>
          <a:p>
            <a:fld id="{3455352E-2AF6-7840-820E-3C98AB655C2E}" type="datetimeFigureOut">
              <a:t>11/11/20</a:t>
            </a:fld>
            <a:endParaRPr lang="en-US"/>
          </a:p>
        </p:txBody>
      </p:sp>
      <p:sp>
        <p:nvSpPr>
          <p:cNvPr id="6" name="Footer Placeholder 5">
            <a:extLst>
              <a:ext uri="{FF2B5EF4-FFF2-40B4-BE49-F238E27FC236}">
                <a16:creationId xmlns:a16="http://schemas.microsoft.com/office/drawing/2014/main" id="{BFFFB47C-351C-9E47-AB3A-F17A6C4D2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0ACC7-1420-8949-BDEB-E904A73349DB}"/>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245636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83D2-39EC-F047-AA38-AFA3135C8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5BA02-3F20-1846-880B-FDCFA1EF5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06E830-9150-E74A-B550-4BF131834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E5634-E2E4-B04B-A420-8AE4BADEAEC6}"/>
              </a:ext>
            </a:extLst>
          </p:cNvPr>
          <p:cNvSpPr>
            <a:spLocks noGrp="1"/>
          </p:cNvSpPr>
          <p:nvPr>
            <p:ph type="dt" sz="half" idx="10"/>
          </p:nvPr>
        </p:nvSpPr>
        <p:spPr/>
        <p:txBody>
          <a:bodyPr/>
          <a:lstStyle/>
          <a:p>
            <a:fld id="{3455352E-2AF6-7840-820E-3C98AB655C2E}" type="datetimeFigureOut">
              <a:t>11/11/20</a:t>
            </a:fld>
            <a:endParaRPr lang="en-US"/>
          </a:p>
        </p:txBody>
      </p:sp>
      <p:sp>
        <p:nvSpPr>
          <p:cNvPr id="6" name="Footer Placeholder 5">
            <a:extLst>
              <a:ext uri="{FF2B5EF4-FFF2-40B4-BE49-F238E27FC236}">
                <a16:creationId xmlns:a16="http://schemas.microsoft.com/office/drawing/2014/main" id="{234B9CE2-1524-3549-A56B-7DA184DE1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02521-3349-0247-8A31-E347D370B5D7}"/>
              </a:ext>
            </a:extLst>
          </p:cNvPr>
          <p:cNvSpPr>
            <a:spLocks noGrp="1"/>
          </p:cNvSpPr>
          <p:nvPr>
            <p:ph type="sldNum" sz="quarter" idx="12"/>
          </p:nvPr>
        </p:nvSpPr>
        <p:spPr/>
        <p:txBody>
          <a:bodyPr/>
          <a:lstStyle/>
          <a:p>
            <a:fld id="{E8829EBA-F429-7949-8F5F-31E512E23BC9}" type="slidenum">
              <a:t>‹#›</a:t>
            </a:fld>
            <a:endParaRPr lang="en-US"/>
          </a:p>
        </p:txBody>
      </p:sp>
    </p:spTree>
    <p:extLst>
      <p:ext uri="{BB962C8B-B14F-4D97-AF65-F5344CB8AC3E}">
        <p14:creationId xmlns:p14="http://schemas.microsoft.com/office/powerpoint/2010/main" val="35193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B8999-40C2-5C49-A079-D640C9439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6FAD9-4A8C-EF4B-ABCD-A36A9D6F0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2D6B9-9B75-C047-9733-5A11222D79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5352E-2AF6-7840-820E-3C98AB655C2E}" type="datetimeFigureOut">
              <a:t>11/11/20</a:t>
            </a:fld>
            <a:endParaRPr lang="en-US"/>
          </a:p>
        </p:txBody>
      </p:sp>
      <p:sp>
        <p:nvSpPr>
          <p:cNvPr id="5" name="Footer Placeholder 4">
            <a:extLst>
              <a:ext uri="{FF2B5EF4-FFF2-40B4-BE49-F238E27FC236}">
                <a16:creationId xmlns:a16="http://schemas.microsoft.com/office/drawing/2014/main" id="{D182240F-4551-AD41-BB84-B261AA60B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AD1193-E0EE-7E46-ABF9-09DF58307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29EBA-F429-7949-8F5F-31E512E23BC9}" type="slidenum">
              <a:t>‹#›</a:t>
            </a:fld>
            <a:endParaRPr lang="en-US"/>
          </a:p>
        </p:txBody>
      </p:sp>
    </p:spTree>
    <p:extLst>
      <p:ext uri="{BB962C8B-B14F-4D97-AF65-F5344CB8AC3E}">
        <p14:creationId xmlns:p14="http://schemas.microsoft.com/office/powerpoint/2010/main" val="47591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ostinger.vn/huong-dan/javascript-la-gi/"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angular.io/docs" TargetMode="External"/><Relationship Id="rId4" Type="http://schemas.openxmlformats.org/officeDocument/2006/relationships/hyperlink" Target="http://facebook.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pCvZtjoRq1I" TargetMode="External"/><Relationship Id="rId2" Type="http://schemas.openxmlformats.org/officeDocument/2006/relationships/hyperlink" Target="https://www.computerhope.com/jargon/g/gui.htm" TargetMode="External"/><Relationship Id="rId1" Type="http://schemas.openxmlformats.org/officeDocument/2006/relationships/slideLayout" Target="../slideLayouts/slideLayout2.xml"/><Relationship Id="rId6" Type="http://schemas.openxmlformats.org/officeDocument/2006/relationships/hyperlink" Target="https://www.hostinger.com/tutorials/what-is-seo/" TargetMode="External"/><Relationship Id="rId5" Type="http://schemas.openxmlformats.org/officeDocument/2006/relationships/hyperlink" Target="https://css-tricks.com/dom/" TargetMode="External"/><Relationship Id="rId4" Type="http://schemas.openxmlformats.org/officeDocument/2006/relationships/hyperlink" Target="https://www.fullstackreact.com/30-days-of-react/day-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4F38-5352-FC4F-8151-5454D00B74B9}"/>
              </a:ext>
            </a:extLst>
          </p:cNvPr>
          <p:cNvSpPr>
            <a:spLocks noGrp="1"/>
          </p:cNvSpPr>
          <p:nvPr>
            <p:ph type="title"/>
          </p:nvPr>
        </p:nvSpPr>
        <p:spPr>
          <a:xfrm>
            <a:off x="7073462" y="2677401"/>
            <a:ext cx="4445876" cy="1325563"/>
          </a:xfrm>
        </p:spPr>
        <p:txBody>
          <a:bodyPr/>
          <a:lstStyle/>
          <a:p>
            <a:r>
              <a:rPr lang="en-US"/>
              <a:t>  REACT &amp; NODEJS</a:t>
            </a:r>
          </a:p>
        </p:txBody>
      </p:sp>
    </p:spTree>
    <p:extLst>
      <p:ext uri="{BB962C8B-B14F-4D97-AF65-F5344CB8AC3E}">
        <p14:creationId xmlns:p14="http://schemas.microsoft.com/office/powerpoint/2010/main" val="17217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8830-52A1-2C44-811C-26FD1F954166}"/>
              </a:ext>
            </a:extLst>
          </p:cNvPr>
          <p:cNvSpPr>
            <a:spLocks noGrp="1"/>
          </p:cNvSpPr>
          <p:nvPr>
            <p:ph type="title"/>
          </p:nvPr>
        </p:nvSpPr>
        <p:spPr>
          <a:xfrm>
            <a:off x="1114096" y="1136539"/>
            <a:ext cx="2367456" cy="475703"/>
          </a:xfrm>
        </p:spPr>
        <p:txBody>
          <a:bodyPr>
            <a:noAutofit/>
          </a:bodyPr>
          <a:lstStyle/>
          <a:p>
            <a:r>
              <a:rPr lang="en-US" sz="3000">
                <a:latin typeface="Times New Roman" panose="02020603050405020304" pitchFamily="18" charset="0"/>
                <a:cs typeface="Times New Roman" panose="02020603050405020304" pitchFamily="18" charset="0"/>
              </a:rPr>
              <a:t>1.React là gì?</a:t>
            </a:r>
          </a:p>
        </p:txBody>
      </p:sp>
      <p:sp>
        <p:nvSpPr>
          <p:cNvPr id="3" name="Content Placeholder 2">
            <a:extLst>
              <a:ext uri="{FF2B5EF4-FFF2-40B4-BE49-F238E27FC236}">
                <a16:creationId xmlns:a16="http://schemas.microsoft.com/office/drawing/2014/main" id="{A0F69B8C-7B27-E045-98C7-BD04A7F889CF}"/>
              </a:ext>
            </a:extLst>
          </p:cNvPr>
          <p:cNvSpPr>
            <a:spLocks noGrp="1"/>
          </p:cNvSpPr>
          <p:nvPr>
            <p:ph idx="1"/>
          </p:nvPr>
        </p:nvSpPr>
        <p:spPr>
          <a:xfrm>
            <a:off x="1037896" y="1612242"/>
            <a:ext cx="10515600" cy="1369520"/>
          </a:xfrm>
        </p:spPr>
        <p:txBody>
          <a:bodyPr>
            <a:normAutofit/>
          </a:bodyPr>
          <a:lstStyle/>
          <a:p>
            <a:pPr marL="457200" lvl="1" indent="0">
              <a:buNone/>
            </a:pPr>
            <a:r>
              <a:rPr lang="vi-VN" sz="26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React</a:t>
            </a:r>
            <a:r>
              <a:rPr lang="vi-VN" sz="2600">
                <a:latin typeface="Times New Roman" panose="02020603050405020304" pitchFamily="18" charset="0"/>
                <a:cs typeface="Times New Roman" panose="02020603050405020304" pitchFamily="18" charset="0"/>
              </a:rPr>
              <a:t> là thư viện </a:t>
            </a:r>
            <a:r>
              <a:rPr lang="vi-VN" sz="260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JavaScript</a:t>
            </a:r>
            <a:r>
              <a:rPr lang="vi-VN" sz="2600">
                <a:latin typeface="Times New Roman" panose="02020603050405020304" pitchFamily="18" charset="0"/>
                <a:cs typeface="Times New Roman" panose="02020603050405020304" pitchFamily="18" charset="0"/>
              </a:rPr>
              <a:t> phổ biến nhất để xây dựng giao diện người dùng (UI). Nó cho tốc độ phản hồi tuyệt vời khi user nhập liệu bằng cách sử dụng phương pháp mới để render trang web.</a:t>
            </a:r>
            <a:endParaRPr lang="en-US" sz="2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F0FFDD-90EE-274B-A458-66B05E82ECD7}"/>
              </a:ext>
            </a:extLst>
          </p:cNvPr>
          <p:cNvSpPr txBox="1"/>
          <p:nvPr/>
        </p:nvSpPr>
        <p:spPr>
          <a:xfrm>
            <a:off x="1037896" y="2771556"/>
            <a:ext cx="10397359" cy="3600986"/>
          </a:xfrm>
          <a:prstGeom prst="rect">
            <a:avLst/>
          </a:prstGeom>
          <a:noFill/>
        </p:spPr>
        <p:txBody>
          <a:bodyPr wrap="square" rtlCol="0">
            <a:spAutoFit/>
          </a:bodyPr>
          <a:lstStyle/>
          <a:p>
            <a:pPr lvl="1"/>
            <a:r>
              <a:rPr lang="vi-VN" sz="3000">
                <a:latin typeface="Times New Roman" panose="02020603050405020304" pitchFamily="18" charset="0"/>
                <a:cs typeface="Times New Roman" panose="02020603050405020304" pitchFamily="18" charset="0"/>
              </a:rPr>
              <a:t>Components của công cụ này được phát triển bởi </a:t>
            </a:r>
            <a:r>
              <a:rPr lang="vi-VN" sz="300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Facebook</a:t>
            </a:r>
            <a:r>
              <a:rPr lang="vi-VN" sz="3000">
                <a:latin typeface="Times New Roman" panose="02020603050405020304" pitchFamily="18" charset="0"/>
                <a:cs typeface="Times New Roman" panose="02020603050405020304" pitchFamily="18" charset="0"/>
              </a:rPr>
              <a:t>. Nó được ra mắt như một công cụ JavaScript mã nguồn mở vào năm 2013. Hiện tại, nó đã đi trước các đối thủ chính như </a:t>
            </a:r>
            <a:r>
              <a:rPr lang="vi-VN" sz="300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Angular</a:t>
            </a:r>
            <a:r>
              <a:rPr lang="vi-VN" sz="3000">
                <a:latin typeface="Times New Roman" panose="02020603050405020304" pitchFamily="18" charset="0"/>
                <a:cs typeface="Times New Roman" panose="02020603050405020304" pitchFamily="18" charset="0"/>
              </a:rPr>
              <a:t> và </a:t>
            </a:r>
            <a:r>
              <a:rPr lang="vi-VN" sz="300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Bootstrap</a:t>
            </a:r>
            <a:r>
              <a:rPr lang="vi-VN" sz="3000">
                <a:latin typeface="Times New Roman" panose="02020603050405020304" pitchFamily="18" charset="0"/>
                <a:cs typeface="Times New Roman" panose="02020603050405020304" pitchFamily="18" charset="0"/>
              </a:rPr>
              <a:t>, hai thư viện JavaScript bán chạy nhất thời bấy giờ.</a:t>
            </a:r>
          </a:p>
          <a:p>
            <a:pPr lvl="1"/>
            <a:r>
              <a:rPr lang="vi-VN" sz="3000">
                <a:latin typeface="Times New Roman" panose="02020603050405020304" pitchFamily="18" charset="0"/>
                <a:cs typeface="Times New Roman" panose="02020603050405020304" pitchFamily="18" charset="0"/>
              </a:rPr>
              <a:t>Trong bài viết này, chúng tôi sẽ giúp bạn hiểu React là gì và lợi ích nó mang lại cho công việc như một nhà phát triển front-end.</a:t>
            </a:r>
          </a:p>
          <a:p>
            <a:endParaRPr lang="en-US"/>
          </a:p>
        </p:txBody>
      </p:sp>
      <p:sp>
        <p:nvSpPr>
          <p:cNvPr id="7" name="TextBox 6">
            <a:extLst>
              <a:ext uri="{FF2B5EF4-FFF2-40B4-BE49-F238E27FC236}">
                <a16:creationId xmlns:a16="http://schemas.microsoft.com/office/drawing/2014/main" id="{E40278DA-4EF2-5F45-8DC5-C626D4C37E7E}"/>
              </a:ext>
            </a:extLst>
          </p:cNvPr>
          <p:cNvSpPr txBox="1"/>
          <p:nvPr/>
        </p:nvSpPr>
        <p:spPr>
          <a:xfrm>
            <a:off x="1114096" y="555512"/>
            <a:ext cx="1917513" cy="630942"/>
          </a:xfrm>
          <a:prstGeom prst="rect">
            <a:avLst/>
          </a:prstGeom>
          <a:noFill/>
        </p:spPr>
        <p:txBody>
          <a:bodyPr wrap="none" rtlCol="0">
            <a:spAutoFit/>
          </a:bodyPr>
          <a:lstStyle/>
          <a:p>
            <a:r>
              <a:rPr lang="en-US" sz="3500">
                <a:latin typeface="Times New Roman" panose="02020603050405020304" pitchFamily="18" charset="0"/>
                <a:cs typeface="Times New Roman" panose="02020603050405020304" pitchFamily="18" charset="0"/>
              </a:rPr>
              <a:t>I.REACT</a:t>
            </a:r>
          </a:p>
        </p:txBody>
      </p:sp>
    </p:spTree>
    <p:extLst>
      <p:ext uri="{BB962C8B-B14F-4D97-AF65-F5344CB8AC3E}">
        <p14:creationId xmlns:p14="http://schemas.microsoft.com/office/powerpoint/2010/main" val="175328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F0FB-B073-6F49-B4ED-5A708F0D330E}"/>
              </a:ext>
            </a:extLst>
          </p:cNvPr>
          <p:cNvSpPr>
            <a:spLocks noGrp="1"/>
          </p:cNvSpPr>
          <p:nvPr>
            <p:ph type="title"/>
          </p:nvPr>
        </p:nvSpPr>
        <p:spPr>
          <a:xfrm>
            <a:off x="838200" y="365126"/>
            <a:ext cx="6561083" cy="654378"/>
          </a:xfrm>
        </p:spPr>
        <p:txBody>
          <a:bodyPr>
            <a:normAutofit/>
          </a:bodyPr>
          <a:lstStyle/>
          <a:p>
            <a:r>
              <a:rPr lang="en-US" sz="3000">
                <a:latin typeface="Times New Roman" panose="02020603050405020304" pitchFamily="18" charset="0"/>
                <a:cs typeface="Times New Roman" panose="02020603050405020304" pitchFamily="18" charset="0"/>
              </a:rPr>
              <a:t>2.React có những tính năng gì?</a:t>
            </a:r>
          </a:p>
        </p:txBody>
      </p:sp>
      <p:sp>
        <p:nvSpPr>
          <p:cNvPr id="3" name="Content Placeholder 2">
            <a:extLst>
              <a:ext uri="{FF2B5EF4-FFF2-40B4-BE49-F238E27FC236}">
                <a16:creationId xmlns:a16="http://schemas.microsoft.com/office/drawing/2014/main" id="{FF24147A-98D0-EA46-8664-19C65884F474}"/>
              </a:ext>
            </a:extLst>
          </p:cNvPr>
          <p:cNvSpPr>
            <a:spLocks noGrp="1"/>
          </p:cNvSpPr>
          <p:nvPr>
            <p:ph idx="1"/>
          </p:nvPr>
        </p:nvSpPr>
        <p:spPr>
          <a:xfrm>
            <a:off x="838200" y="1019504"/>
            <a:ext cx="10515600" cy="966951"/>
          </a:xfrm>
        </p:spPr>
        <p:txBody>
          <a:bodyPr>
            <a:normAutofit fontScale="92500"/>
          </a:bodyPr>
          <a:lstStyle/>
          <a:p>
            <a:pPr marL="0" indent="0">
              <a:buNone/>
            </a:pPr>
            <a:r>
              <a:rPr lang="en-US" sz="2000">
                <a:latin typeface="Times New Roman" panose="02020603050405020304" pitchFamily="18" charset="0"/>
                <a:cs typeface="Times New Roman" panose="02020603050405020304" pitchFamily="18" charset="0"/>
              </a:rPr>
              <a:t>+ Dễ sử dụng</a:t>
            </a:r>
          </a:p>
          <a:p>
            <a:pPr marL="457200" lvl="1" indent="0">
              <a:buNone/>
            </a:pPr>
            <a:r>
              <a:rPr lang="vi-VN" sz="2000">
                <a:latin typeface="Times New Roman" panose="02020603050405020304" pitchFamily="18" charset="0"/>
                <a:cs typeface="Times New Roman" panose="02020603050405020304" pitchFamily="18" charset="0"/>
              </a:rPr>
              <a:t>React là một thư viện </a:t>
            </a:r>
            <a:r>
              <a:rPr lang="vi-VN" sz="20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GUI</a:t>
            </a:r>
            <a:r>
              <a:rPr lang="vi-VN" sz="2000">
                <a:latin typeface="Times New Roman" panose="02020603050405020304" pitchFamily="18" charset="0"/>
                <a:cs typeface="Times New Roman" panose="02020603050405020304" pitchFamily="18" charset="0"/>
              </a:rPr>
              <a:t> nguồn mở JavaScript tập trung vào một điều cụ thể; hoàn thành nhiệm vụ UI hiệu quả. Nó được phân loại thành kiểu “V” trong mô hình </a:t>
            </a:r>
            <a:r>
              <a:rPr lang="vi-VN" sz="200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MVC</a:t>
            </a:r>
            <a:r>
              <a:rPr lang="vi-VN" sz="2000">
                <a:latin typeface="Times New Roman" panose="02020603050405020304" pitchFamily="18" charset="0"/>
                <a:cs typeface="Times New Roman" panose="02020603050405020304" pitchFamily="18" charset="0"/>
              </a:rPr>
              <a:t> (Model-View-Controller).</a:t>
            </a:r>
          </a:p>
        </p:txBody>
      </p:sp>
      <p:sp>
        <p:nvSpPr>
          <p:cNvPr id="4" name="TextBox 3">
            <a:extLst>
              <a:ext uri="{FF2B5EF4-FFF2-40B4-BE49-F238E27FC236}">
                <a16:creationId xmlns:a16="http://schemas.microsoft.com/office/drawing/2014/main" id="{67AC478F-DEE2-5F4E-B60C-B699A38F1199}"/>
              </a:ext>
            </a:extLst>
          </p:cNvPr>
          <p:cNvSpPr txBox="1"/>
          <p:nvPr/>
        </p:nvSpPr>
        <p:spPr>
          <a:xfrm>
            <a:off x="827689" y="1968873"/>
            <a:ext cx="10205545" cy="1508105"/>
          </a:xfrm>
          <a:prstGeom prst="rect">
            <a:avLst/>
          </a:prstGeom>
          <a:noFill/>
        </p:spPr>
        <p:txBody>
          <a:bodyPr wrap="square" rtlCol="0">
            <a:spAutoFit/>
          </a:bodyPr>
          <a:lstStyle/>
          <a:p>
            <a:r>
              <a:rPr lang="en-US" sz="1900">
                <a:latin typeface="Times New Roman" panose="02020603050405020304" pitchFamily="18" charset="0"/>
                <a:cs typeface="Times New Roman" panose="02020603050405020304" pitchFamily="18" charset="0"/>
              </a:rPr>
              <a:t>+ Hỗ trợ Reusable Component trong Java</a:t>
            </a:r>
          </a:p>
          <a:p>
            <a:pPr lvl="1"/>
            <a:r>
              <a:rPr lang="vi-VN">
                <a:latin typeface="Times New Roman" panose="02020603050405020304" pitchFamily="18" charset="0"/>
                <a:cs typeface="Times New Roman" panose="02020603050405020304" pitchFamily="18" charset="0"/>
              </a:rPr>
              <a:t>React cho phép bạn sử dụng lại components đã được phát triển thành các ứng dụng khác có cùng chức năng. Tính năng tái sử dụng component là một lợi thế khác biệt cho các lập trình viên.</a:t>
            </a:r>
            <a:endParaRPr lang="en-US" sz="1900">
              <a:latin typeface="Times New Roman" panose="02020603050405020304" pitchFamily="18" charset="0"/>
              <a:cs typeface="Times New Roman" panose="02020603050405020304" pitchFamily="18" charset="0"/>
            </a:endParaRPr>
          </a:p>
          <a:p>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9631DC-0FBB-CD4F-A0A0-01592C9DD0CA}"/>
              </a:ext>
            </a:extLst>
          </p:cNvPr>
          <p:cNvSpPr txBox="1"/>
          <p:nvPr/>
        </p:nvSpPr>
        <p:spPr>
          <a:xfrm>
            <a:off x="838200" y="2853730"/>
            <a:ext cx="10515600" cy="1246495"/>
          </a:xfrm>
          <a:prstGeom prst="rect">
            <a:avLst/>
          </a:prstGeom>
          <a:noFill/>
        </p:spPr>
        <p:txBody>
          <a:bodyPr wrap="square" rtlCol="0">
            <a:spAutoFit/>
          </a:bodyPr>
          <a:lstStyle/>
          <a:p>
            <a:r>
              <a:rPr lang="en-US" sz="190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Viết component dễ dàng hơn </a:t>
            </a:r>
          </a:p>
          <a:p>
            <a:pPr lvl="1"/>
            <a:r>
              <a:rPr lang="vi-VN" sz="1900">
                <a:latin typeface="Times New Roman" panose="02020603050405020304" pitchFamily="18" charset="0"/>
                <a:cs typeface="Times New Roman" panose="02020603050405020304" pitchFamily="18" charset="0"/>
              </a:rPr>
              <a:t>React component dễ viết hơn vì nó sử dụng </a:t>
            </a:r>
            <a:r>
              <a:rPr lang="vi-VN" sz="190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JSX</a:t>
            </a:r>
            <a:r>
              <a:rPr lang="vi-VN" sz="1900">
                <a:latin typeface="Times New Roman" panose="02020603050405020304" pitchFamily="18" charset="0"/>
                <a:cs typeface="Times New Roman" panose="02020603050405020304" pitchFamily="18" charset="0"/>
              </a:rPr>
              <a:t>, mở rộng cú pháp tùy chọn cho JavaScript cho phép bạn kết hợp HTML với JavaScript.</a:t>
            </a:r>
          </a:p>
          <a:p>
            <a:endParaRPr lang="en-US"/>
          </a:p>
        </p:txBody>
      </p:sp>
      <p:sp>
        <p:nvSpPr>
          <p:cNvPr id="6" name="TextBox 5">
            <a:extLst>
              <a:ext uri="{FF2B5EF4-FFF2-40B4-BE49-F238E27FC236}">
                <a16:creationId xmlns:a16="http://schemas.microsoft.com/office/drawing/2014/main" id="{9E1504FC-3A3F-694B-BB2C-14F3AFF99A3F}"/>
              </a:ext>
            </a:extLst>
          </p:cNvPr>
          <p:cNvSpPr txBox="1"/>
          <p:nvPr/>
        </p:nvSpPr>
        <p:spPr>
          <a:xfrm>
            <a:off x="827689" y="3854180"/>
            <a:ext cx="10184525" cy="1538883"/>
          </a:xfrm>
          <a:prstGeom prst="rect">
            <a:avLst/>
          </a:prstGeom>
          <a:noFill/>
        </p:spPr>
        <p:txBody>
          <a:bodyPr wrap="square" rtlCol="0">
            <a:spAutoFit/>
          </a:bodyPr>
          <a:lstStyle/>
          <a:p>
            <a:r>
              <a:rPr lang="en-US" sz="190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Hiệu suất tốt hơn với Virtual DOM</a:t>
            </a:r>
          </a:p>
          <a:p>
            <a:pPr lvl="1"/>
            <a:r>
              <a:rPr lang="vi-VN" sz="1900">
                <a:latin typeface="Times New Roman" panose="02020603050405020304" pitchFamily="18" charset="0"/>
                <a:cs typeface="Times New Roman" panose="02020603050405020304" pitchFamily="18" charset="0"/>
              </a:rPr>
              <a:t>React sẽ cập nhật hiệu quả quá trình </a:t>
            </a:r>
            <a:r>
              <a:rPr lang="vi-VN" sz="190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DOM</a:t>
            </a:r>
            <a:r>
              <a:rPr lang="vi-VN" sz="1900">
                <a:latin typeface="Times New Roman" panose="02020603050405020304" pitchFamily="18" charset="0"/>
                <a:cs typeface="Times New Roman" panose="02020603050405020304" pitchFamily="18" charset="0"/>
              </a:rPr>
              <a:t> (Document Object Model – Mô hình đối tượng tài liệu). Như bạn có thể biết, quá trình này có thể gây ra nhiều thất vọng trong các dự án ứng dụng dựa trên web. May mắn là React sử dụng virtual DOMs, vì vậy bạn có thể tránh được vấn đề này.</a:t>
            </a:r>
          </a:p>
          <a:p>
            <a:endParaRPr lang="en-US"/>
          </a:p>
        </p:txBody>
      </p:sp>
      <p:sp>
        <p:nvSpPr>
          <p:cNvPr id="7" name="TextBox 6">
            <a:extLst>
              <a:ext uri="{FF2B5EF4-FFF2-40B4-BE49-F238E27FC236}">
                <a16:creationId xmlns:a16="http://schemas.microsoft.com/office/drawing/2014/main" id="{5FA6447B-422D-B141-983D-A1335631CEBA}"/>
              </a:ext>
            </a:extLst>
          </p:cNvPr>
          <p:cNvSpPr txBox="1"/>
          <p:nvPr/>
        </p:nvSpPr>
        <p:spPr>
          <a:xfrm>
            <a:off x="838200" y="5147018"/>
            <a:ext cx="10205545" cy="1538883"/>
          </a:xfrm>
          <a:prstGeom prst="rect">
            <a:avLst/>
          </a:prstGeom>
          <a:noFill/>
        </p:spPr>
        <p:txBody>
          <a:bodyPr wrap="square" rtlCol="0">
            <a:spAutoFit/>
          </a:bodyPr>
          <a:lstStyle/>
          <a:p>
            <a:r>
              <a:rPr lang="en-US" sz="1900">
                <a:latin typeface="Times New Roman" panose="02020603050405020304" pitchFamily="18" charset="0"/>
                <a:cs typeface="Times New Roman" panose="02020603050405020304" pitchFamily="18" charset="0"/>
              </a:rPr>
              <a:t>+ Thân thiện với SEO</a:t>
            </a:r>
          </a:p>
          <a:p>
            <a:pPr lvl="1"/>
            <a:r>
              <a:rPr lang="vi-VN" sz="1900">
                <a:latin typeface="Times New Roman" panose="02020603050405020304" pitchFamily="18" charset="0"/>
                <a:cs typeface="Times New Roman" panose="02020603050405020304" pitchFamily="18" charset="0"/>
              </a:rPr>
              <a:t>React cho phép bạn tạo giao diện người dùng có thể được truy cập trên các công cụ tìm kiếm khác nhau. Tính năng này là một lợi thế rất lớn vì không phải tất cả các khung JavaScript đều thân thiện với </a:t>
            </a:r>
            <a:r>
              <a:rPr lang="vi-VN" sz="190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SEO</a:t>
            </a:r>
            <a:r>
              <a:rPr lang="vi-VN" sz="1900">
                <a:latin typeface="Times New Roman" panose="02020603050405020304" pitchFamily="18" charset="0"/>
                <a:cs typeface="Times New Roman" panose="02020603050405020304" pitchFamily="18" charset="0"/>
              </a:rPr>
              <a:t>.</a:t>
            </a:r>
            <a:endParaRPr lang="en-US" sz="19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62750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4786-585F-DE4B-8F0C-5AC08E3081BF}"/>
              </a:ext>
            </a:extLst>
          </p:cNvPr>
          <p:cNvSpPr>
            <a:spLocks noGrp="1"/>
          </p:cNvSpPr>
          <p:nvPr>
            <p:ph type="title"/>
          </p:nvPr>
        </p:nvSpPr>
        <p:spPr>
          <a:xfrm>
            <a:off x="838200" y="365125"/>
            <a:ext cx="3471041" cy="622847"/>
          </a:xfrm>
        </p:spPr>
        <p:txBody>
          <a:bodyPr>
            <a:normAutofit/>
          </a:bodyPr>
          <a:lstStyle/>
          <a:p>
            <a:r>
              <a:rPr lang="en-US" sz="3000">
                <a:latin typeface="Times New Roman" panose="02020603050405020304" pitchFamily="18" charset="0"/>
                <a:cs typeface="Times New Roman" panose="02020603050405020304" pitchFamily="18" charset="0"/>
              </a:rPr>
              <a:t>3.Ví dụ về React</a:t>
            </a:r>
          </a:p>
        </p:txBody>
      </p:sp>
      <p:sp>
        <p:nvSpPr>
          <p:cNvPr id="3" name="Content Placeholder 2">
            <a:extLst>
              <a:ext uri="{FF2B5EF4-FFF2-40B4-BE49-F238E27FC236}">
                <a16:creationId xmlns:a16="http://schemas.microsoft.com/office/drawing/2014/main" id="{6F8DD672-014D-D040-8A33-1BDE36CF2553}"/>
              </a:ext>
            </a:extLst>
          </p:cNvPr>
          <p:cNvSpPr>
            <a:spLocks noGrp="1"/>
          </p:cNvSpPr>
          <p:nvPr>
            <p:ph idx="1"/>
          </p:nvPr>
        </p:nvSpPr>
        <p:spPr>
          <a:xfrm>
            <a:off x="838200" y="987972"/>
            <a:ext cx="10515600" cy="4351338"/>
          </a:xfrm>
        </p:spPr>
        <p:txBody>
          <a:bodyPr>
            <a:normAutofit fontScale="92500" lnSpcReduction="10000"/>
          </a:bodyPr>
          <a:lstStyle/>
          <a:p>
            <a:pPr marL="0" indent="0">
              <a:buNone/>
            </a:pPr>
            <a:r>
              <a:rPr lang="en-US">
                <a:latin typeface="Times New Roman" panose="02020603050405020304" pitchFamily="18" charset="0"/>
                <a:cs typeface="Times New Roman" panose="02020603050405020304" pitchFamily="18" charset="0"/>
              </a:rPr>
              <a:t>Tạo đại diện của nút DOM thông qua tạo hàm </a:t>
            </a:r>
            <a:r>
              <a:rPr lang="en-US" b="1">
                <a:latin typeface="Times New Roman" panose="02020603050405020304" pitchFamily="18" charset="0"/>
                <a:cs typeface="Times New Roman" panose="02020603050405020304" pitchFamily="18" charset="0"/>
              </a:rPr>
              <a:t>Element</a:t>
            </a:r>
            <a:r>
              <a:rPr lang="en-US">
                <a:latin typeface="Times New Roman" panose="02020603050405020304" pitchFamily="18" charset="0"/>
                <a:cs typeface="Times New Roman" panose="02020603050405020304" pitchFamily="18" charset="0"/>
              </a:rPr>
              <a:t> trong React. Đây là một ví dụ:</a:t>
            </a:r>
          </a:p>
          <a:p>
            <a:pPr marL="0" indent="0">
              <a:buNone/>
            </a:pPr>
            <a:r>
              <a:rPr lang="en-US"/>
              <a:t>	</a:t>
            </a:r>
            <a:r>
              <a:rPr lang="en-US" sz="2500">
                <a:latin typeface="Times New Roman" panose="02020603050405020304" pitchFamily="18" charset="0"/>
                <a:cs typeface="Times New Roman" panose="02020603050405020304" pitchFamily="18" charset="0"/>
              </a:rPr>
              <a:t>1.React.</a:t>
            </a:r>
            <a:r>
              <a:rPr lang="en-US" sz="2500" b="1">
                <a:latin typeface="Times New Roman" panose="02020603050405020304" pitchFamily="18" charset="0"/>
                <a:cs typeface="Times New Roman" panose="02020603050405020304" pitchFamily="18" charset="0"/>
              </a:rPr>
              <a:t>createElement</a:t>
            </a:r>
            <a:r>
              <a:rPr lang="en-US" sz="2500">
                <a:latin typeface="Times New Roman" panose="02020603050405020304" pitchFamily="18" charset="0"/>
                <a:cs typeface="Times New Roman" panose="02020603050405020304" pitchFamily="18" charset="0"/>
              </a:rPr>
              <a:t>("div", { className: "red" }, "Children Text");</a:t>
            </a:r>
          </a:p>
          <a:p>
            <a:pPr marL="0" indent="0">
              <a:buNone/>
            </a:pPr>
            <a:r>
              <a:rPr lang="en-US" sz="2500">
                <a:latin typeface="Times New Roman" panose="02020603050405020304" pitchFamily="18" charset="0"/>
                <a:cs typeface="Times New Roman" panose="02020603050405020304" pitchFamily="18" charset="0"/>
              </a:rPr>
              <a:t>	2.React.</a:t>
            </a:r>
            <a:r>
              <a:rPr lang="en-US" sz="2500" b="1">
                <a:latin typeface="Times New Roman" panose="02020603050405020304" pitchFamily="18" charset="0"/>
                <a:cs typeface="Times New Roman" panose="02020603050405020304" pitchFamily="18" charset="0"/>
              </a:rPr>
              <a:t>createElement</a:t>
            </a:r>
            <a:r>
              <a:rPr lang="en-US" sz="2500">
                <a:latin typeface="Times New Roman" panose="02020603050405020304" pitchFamily="18" charset="0"/>
                <a:cs typeface="Times New Roman" panose="02020603050405020304" pitchFamily="18" charset="0"/>
              </a:rPr>
              <a:t>(MyCounter, { count: 3 + 5 });</a:t>
            </a:r>
          </a:p>
          <a:p>
            <a:pPr marL="0" indent="0">
              <a:buNone/>
            </a:pPr>
            <a:r>
              <a:rPr lang="vi-VN" sz="2400" b="0">
                <a:effectLst/>
                <a:latin typeface="Times New Roman" panose="02020603050405020304" pitchFamily="18" charset="0"/>
                <a:cs typeface="Times New Roman" panose="02020603050405020304" pitchFamily="18" charset="0"/>
              </a:rPr>
              <a:t>Dưới đây là một ví dụ về React được viết bằng JSX:</a:t>
            </a:r>
          </a:p>
          <a:p>
            <a:pPr marL="0" indent="0">
              <a:buNone/>
            </a:pPr>
            <a:r>
              <a:rPr lang="vi-VN" sz="2400">
                <a:latin typeface="Times New Roman" panose="02020603050405020304" pitchFamily="18" charset="0"/>
                <a:cs typeface="Times New Roman" panose="02020603050405020304" pitchFamily="18" charset="0"/>
              </a:rPr>
              <a:t>	1.&lt;div className="red"&gt;Children Text&lt;/div&gt;;</a:t>
            </a:r>
          </a:p>
          <a:p>
            <a:pPr marL="0" indent="0">
              <a:buNone/>
            </a:pPr>
            <a:r>
              <a:rPr lang="vi-VN" sz="2400">
                <a:latin typeface="Times New Roman" panose="02020603050405020304" pitchFamily="18" charset="0"/>
                <a:cs typeface="Times New Roman" panose="02020603050405020304" pitchFamily="18" charset="0"/>
              </a:rPr>
              <a:t>	2.&lt;MyCounter count={3 + 5} /&gt;;</a:t>
            </a:r>
          </a:p>
          <a:p>
            <a:pPr marL="0" indent="0">
              <a:buNone/>
            </a:pPr>
            <a:r>
              <a:rPr lang="vi-VN" sz="2400">
                <a:latin typeface="Times New Roman" panose="02020603050405020304" pitchFamily="18" charset="0"/>
                <a:cs typeface="Times New Roman" panose="02020603050405020304" pitchFamily="18" charset="0"/>
              </a:rPr>
              <a:t>	3.var GameScores = {player1: 2,player2: 5};</a:t>
            </a:r>
          </a:p>
          <a:p>
            <a:pPr marL="0" indent="0">
              <a:buNone/>
            </a:pPr>
            <a:r>
              <a:rPr lang="vi-VN" sz="2400">
                <a:latin typeface="Times New Roman" panose="02020603050405020304" pitchFamily="18" charset="0"/>
                <a:cs typeface="Times New Roman" panose="02020603050405020304" pitchFamily="18" charset="0"/>
              </a:rPr>
              <a:t>	4.&lt;DashboardUnit data-index="2"&gt;</a:t>
            </a:r>
          </a:p>
          <a:p>
            <a:pPr marL="0" indent="0">
              <a:buNone/>
            </a:pPr>
            <a:r>
              <a:rPr lang="vi-VN" sz="2400">
                <a:latin typeface="Times New Roman" panose="02020603050405020304" pitchFamily="18" charset="0"/>
                <a:cs typeface="Times New Roman" panose="02020603050405020304" pitchFamily="18" charset="0"/>
              </a:rPr>
              <a:t>	5.&lt;h1&gt;Scores&lt;/h1&gt;&lt;Scoreboard className="results" scores={GameScores} /&gt;</a:t>
            </a:r>
            <a:br>
              <a:rPr lang="vi-VN"/>
            </a:br>
            <a:endParaRPr lang="vi-VN"/>
          </a:p>
          <a:p>
            <a:pPr marL="0" indent="0">
              <a:buNone/>
            </a:pPr>
            <a:endParaRPr lang="en-US"/>
          </a:p>
        </p:txBody>
      </p:sp>
    </p:spTree>
    <p:extLst>
      <p:ext uri="{BB962C8B-B14F-4D97-AF65-F5344CB8AC3E}">
        <p14:creationId xmlns:p14="http://schemas.microsoft.com/office/powerpoint/2010/main" val="20692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589E-6E7A-AD49-B1EB-BCA7027AF689}"/>
              </a:ext>
            </a:extLst>
          </p:cNvPr>
          <p:cNvSpPr>
            <a:spLocks noGrp="1"/>
          </p:cNvSpPr>
          <p:nvPr>
            <p:ph type="title"/>
          </p:nvPr>
        </p:nvSpPr>
        <p:spPr>
          <a:xfrm>
            <a:off x="838200" y="365125"/>
            <a:ext cx="2230821" cy="496723"/>
          </a:xfrm>
        </p:spPr>
        <p:txBody>
          <a:bodyPr>
            <a:noAutofit/>
          </a:bodyPr>
          <a:lstStyle/>
          <a:p>
            <a:r>
              <a:rPr lang="en-US" sz="3000">
                <a:latin typeface="Times New Roman" panose="02020603050405020304" pitchFamily="18" charset="0"/>
                <a:cs typeface="Times New Roman" panose="02020603050405020304" pitchFamily="18" charset="0"/>
              </a:rPr>
              <a:t>II.NODEJS</a:t>
            </a:r>
          </a:p>
        </p:txBody>
      </p:sp>
      <p:sp>
        <p:nvSpPr>
          <p:cNvPr id="3" name="Content Placeholder 2">
            <a:extLst>
              <a:ext uri="{FF2B5EF4-FFF2-40B4-BE49-F238E27FC236}">
                <a16:creationId xmlns:a16="http://schemas.microsoft.com/office/drawing/2014/main" id="{BFFE5D1B-C621-C44B-B171-D074C7A7CC8F}"/>
              </a:ext>
            </a:extLst>
          </p:cNvPr>
          <p:cNvSpPr>
            <a:spLocks noGrp="1"/>
          </p:cNvSpPr>
          <p:nvPr>
            <p:ph idx="1"/>
          </p:nvPr>
        </p:nvSpPr>
        <p:spPr>
          <a:xfrm>
            <a:off x="838200" y="861849"/>
            <a:ext cx="2125717" cy="472965"/>
          </a:xfrm>
        </p:spPr>
        <p:txBody>
          <a:bodyPr>
            <a:normAutofit/>
          </a:bodyPr>
          <a:lstStyle/>
          <a:p>
            <a:pPr marL="0" indent="0">
              <a:buNone/>
            </a:pPr>
            <a:r>
              <a:rPr lang="en-US" sz="2400">
                <a:latin typeface="Times New Roman" panose="02020603050405020304" pitchFamily="18" charset="0"/>
                <a:cs typeface="Times New Roman" panose="02020603050405020304" pitchFamily="18" charset="0"/>
              </a:rPr>
              <a:t>1.</a:t>
            </a:r>
            <a:r>
              <a:rPr lang="en-US" sz="2200">
                <a:latin typeface="Times New Roman" panose="02020603050405020304" pitchFamily="18" charset="0"/>
                <a:cs typeface="Times New Roman" panose="02020603050405020304" pitchFamily="18" charset="0"/>
              </a:rPr>
              <a:t>NodeJS là gì?</a:t>
            </a:r>
          </a:p>
          <a:p>
            <a:endParaRPr lang="en-US"/>
          </a:p>
        </p:txBody>
      </p:sp>
      <p:sp>
        <p:nvSpPr>
          <p:cNvPr id="4" name="TextBox 3">
            <a:extLst>
              <a:ext uri="{FF2B5EF4-FFF2-40B4-BE49-F238E27FC236}">
                <a16:creationId xmlns:a16="http://schemas.microsoft.com/office/drawing/2014/main" id="{D0D3CE87-A9FC-C845-88CA-9B377631293D}"/>
              </a:ext>
            </a:extLst>
          </p:cNvPr>
          <p:cNvSpPr txBox="1"/>
          <p:nvPr/>
        </p:nvSpPr>
        <p:spPr>
          <a:xfrm>
            <a:off x="922283" y="1334814"/>
            <a:ext cx="11269717" cy="1815882"/>
          </a:xfrm>
          <a:prstGeom prst="rect">
            <a:avLst/>
          </a:prstGeom>
          <a:noFill/>
        </p:spPr>
        <p:txBody>
          <a:bodyPr wrap="square" rtlCol="0">
            <a:spAutoFit/>
          </a:bodyPr>
          <a:lstStyle/>
          <a:p>
            <a:pPr lvl="1"/>
            <a:r>
              <a:rPr lang="en-US" sz="1900">
                <a:latin typeface="Times New Roman" panose="02020603050405020304" pitchFamily="18" charset="0"/>
                <a:cs typeface="Times New Roman" panose="02020603050405020304" pitchFamily="18" charset="0"/>
              </a:rPr>
              <a:t>NodeJS la một nền tăng được xây dựng trên V8 JavaScript Engine - trình thông dịch thực thi mã JavaScript, giúp xây dựng các ứng dụng web một cách đơn giản và dễ dàng  mở rộng</a:t>
            </a:r>
          </a:p>
          <a:p>
            <a:pPr lvl="1"/>
            <a:r>
              <a:rPr lang="en-US" sz="1900">
                <a:latin typeface="Times New Roman" panose="02020603050405020304" pitchFamily="18" charset="0"/>
                <a:cs typeface="Times New Roman" panose="02020603050405020304" pitchFamily="18" charset="0"/>
              </a:rPr>
              <a:t>NodeJS được phát triển bởi Ryan Dahl vào năm 2009 và có thể chạy trên nhiều hệ điều hành khác nhau:OS X, Microsoft Windows, Linux.</a:t>
            </a:r>
          </a:p>
          <a:p>
            <a:endParaRPr lang="en-US"/>
          </a:p>
          <a:p>
            <a:endParaRPr lang="en-US"/>
          </a:p>
        </p:txBody>
      </p:sp>
      <p:sp>
        <p:nvSpPr>
          <p:cNvPr id="5" name="TextBox 4">
            <a:extLst>
              <a:ext uri="{FF2B5EF4-FFF2-40B4-BE49-F238E27FC236}">
                <a16:creationId xmlns:a16="http://schemas.microsoft.com/office/drawing/2014/main" id="{34DA85B6-3D65-A64D-871C-3A8093B858E4}"/>
              </a:ext>
            </a:extLst>
          </p:cNvPr>
          <p:cNvSpPr txBox="1"/>
          <p:nvPr/>
        </p:nvSpPr>
        <p:spPr>
          <a:xfrm>
            <a:off x="838200" y="2554013"/>
            <a:ext cx="2957861" cy="430887"/>
          </a:xfrm>
          <a:prstGeom prst="rect">
            <a:avLst/>
          </a:prstGeom>
          <a:noFill/>
        </p:spPr>
        <p:txBody>
          <a:bodyPr wrap="none" rtlCol="0">
            <a:spAutoFit/>
          </a:bodyPr>
          <a:lstStyle/>
          <a:p>
            <a:r>
              <a:rPr lang="en-US" sz="2200">
                <a:latin typeface="Times New Roman" panose="02020603050405020304" pitchFamily="18" charset="0"/>
                <a:cs typeface="Times New Roman" panose="02020603050405020304" pitchFamily="18" charset="0"/>
              </a:rPr>
              <a:t>2.Tính năng của NodeJS</a:t>
            </a:r>
          </a:p>
        </p:txBody>
      </p:sp>
      <p:sp>
        <p:nvSpPr>
          <p:cNvPr id="6" name="TextBox 5">
            <a:extLst>
              <a:ext uri="{FF2B5EF4-FFF2-40B4-BE49-F238E27FC236}">
                <a16:creationId xmlns:a16="http://schemas.microsoft.com/office/drawing/2014/main" id="{8C923786-40CB-E647-BDEF-D334E35D8653}"/>
              </a:ext>
            </a:extLst>
          </p:cNvPr>
          <p:cNvSpPr txBox="1"/>
          <p:nvPr/>
        </p:nvSpPr>
        <p:spPr>
          <a:xfrm>
            <a:off x="838201" y="2984900"/>
            <a:ext cx="11185634" cy="3600986"/>
          </a:xfrm>
          <a:prstGeom prst="rect">
            <a:avLst/>
          </a:prstGeom>
          <a:noFill/>
        </p:spPr>
        <p:txBody>
          <a:bodyPr wrap="square" rtlCol="0">
            <a:spAutoFit/>
          </a:bodyPr>
          <a:lstStyle/>
          <a:p>
            <a:pPr lvl="1"/>
            <a:r>
              <a:rPr lang="vi-VN" sz="1900">
                <a:latin typeface="Times New Roman" panose="02020603050405020304" pitchFamily="18" charset="0"/>
                <a:cs typeface="Times New Roman" panose="02020603050405020304" pitchFamily="18" charset="0"/>
              </a:rPr>
              <a:t>+ Cực kỳ nhanh chóng: Được xây dựng trên Công cụ JavaScript V8 của Google Chrome, thư viện Node.js có khả năng xử lý mã vô cùng nhanh.</a:t>
            </a:r>
          </a:p>
          <a:p>
            <a:pPr lvl="1"/>
            <a:r>
              <a:rPr lang="vi-VN" sz="1900">
                <a:latin typeface="Times New Roman" panose="02020603050405020304" pitchFamily="18" charset="0"/>
                <a:cs typeface="Times New Roman" panose="02020603050405020304" pitchFamily="18" charset="0"/>
              </a:rPr>
              <a:t>+ Đơn luồng/Single thread nhưng có khả năng mở rộng cao: Node.js sử dụng một mô hình luồng đơn với vòng lặp sự kiện/event. Cơ chế event cho phép máy chủ phản hồi non-blocking và cũng cho phép khả năng mở rộng cao hơn so với các server truyền thống hỗ trợ giới hạn các thread để xử lý yêu cầu. Node.js sử dụng một chương trình đơn luồng, cùng một chương trình có thể cung cấp dịch vụ cho một số lượng yêu cầu lớn hơn so với các máy chủ truyền thống như Apache HTTP Server.</a:t>
            </a:r>
          </a:p>
          <a:p>
            <a:pPr lvl="1"/>
            <a:r>
              <a:rPr lang="vi-VN" sz="1900">
                <a:latin typeface="Times New Roman" panose="02020603050405020304" pitchFamily="18" charset="0"/>
                <a:cs typeface="Times New Roman" panose="02020603050405020304" pitchFamily="18" charset="0"/>
              </a:rPr>
              <a:t>+ Không có buffer - Các ứng dụng Node.js không có vùng nhớ tạm thời (buffer) cho bất kỳ dữ liệu nào. Các ứng dụng này chỉ đơn giản xuất dữ liệu theo khối.</a:t>
            </a:r>
          </a:p>
          <a:p>
            <a:pPr lvl="1"/>
            <a:r>
              <a:rPr lang="vi-VN" sz="1900">
                <a:latin typeface="Times New Roman" panose="02020603050405020304" pitchFamily="18" charset="0"/>
                <a:cs typeface="Times New Roman" panose="02020603050405020304" pitchFamily="18" charset="0"/>
              </a:rPr>
              <a:t>+ License - Node.js được phát hành theo giấy phép MIT.</a:t>
            </a:r>
          </a:p>
          <a:p>
            <a:br>
              <a:rPr lang="vi-VN" sz="1900">
                <a:latin typeface="Times New Roman" panose="02020603050405020304" pitchFamily="18" charset="0"/>
                <a:cs typeface="Times New Roman" panose="02020603050405020304" pitchFamily="18" charset="0"/>
              </a:rPr>
            </a:br>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21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5061-7B95-464F-A411-292F9D0DD92B}"/>
              </a:ext>
            </a:extLst>
          </p:cNvPr>
          <p:cNvSpPr>
            <a:spLocks noGrp="1"/>
          </p:cNvSpPr>
          <p:nvPr>
            <p:ph type="title"/>
          </p:nvPr>
        </p:nvSpPr>
        <p:spPr>
          <a:xfrm>
            <a:off x="838200" y="207471"/>
            <a:ext cx="3092670" cy="580806"/>
          </a:xfrm>
        </p:spPr>
        <p:txBody>
          <a:bodyPr>
            <a:normAutofit/>
          </a:bodyPr>
          <a:lstStyle/>
          <a:p>
            <a:r>
              <a:rPr lang="en-US" sz="3000">
                <a:latin typeface="Times New Roman" panose="02020603050405020304" pitchFamily="18" charset="0"/>
                <a:cs typeface="Times New Roman" panose="02020603050405020304" pitchFamily="18" charset="0"/>
              </a:rPr>
              <a:t>3.Ví dụ về NodeJS</a:t>
            </a:r>
          </a:p>
        </p:txBody>
      </p:sp>
      <p:sp>
        <p:nvSpPr>
          <p:cNvPr id="3" name="Content Placeholder 2">
            <a:extLst>
              <a:ext uri="{FF2B5EF4-FFF2-40B4-BE49-F238E27FC236}">
                <a16:creationId xmlns:a16="http://schemas.microsoft.com/office/drawing/2014/main" id="{557EB855-0D27-D041-957D-5B5C9DDFCB89}"/>
              </a:ext>
            </a:extLst>
          </p:cNvPr>
          <p:cNvSpPr>
            <a:spLocks noGrp="1"/>
          </p:cNvSpPr>
          <p:nvPr>
            <p:ph idx="1"/>
          </p:nvPr>
        </p:nvSpPr>
        <p:spPr>
          <a:xfrm>
            <a:off x="838200" y="683173"/>
            <a:ext cx="10515600" cy="6022428"/>
          </a:xfrm>
        </p:spPr>
        <p:txBody>
          <a:bodyPr>
            <a:noAutofit/>
          </a:bodyPr>
          <a:lstStyle/>
          <a:p>
            <a:pPr marL="0" indent="0" fontAlgn="base">
              <a:buNone/>
            </a:pPr>
            <a:r>
              <a:rPr lang="vi-VN" sz="1600" b="1">
                <a:latin typeface="Times New Roman" panose="02020603050405020304" pitchFamily="18" charset="0"/>
                <a:cs typeface="Times New Roman" panose="02020603050405020304" pitchFamily="18" charset="0"/>
              </a:rPr>
              <a:t>Code ví dụ Node.js HTTP Module </a:t>
            </a:r>
          </a:p>
          <a:p>
            <a:pPr marL="0" indent="0" fontAlgn="base">
              <a:buNone/>
            </a:pPr>
            <a:r>
              <a:rPr lang="vi-VN" sz="1600">
                <a:latin typeface="Times New Roman" panose="02020603050405020304" pitchFamily="18" charset="0"/>
                <a:cs typeface="Times New Roman" panose="02020603050405020304" pitchFamily="18" charset="0"/>
              </a:rPr>
              <a:t>Code ví dụ Node.js HTTP Module </a:t>
            </a:r>
          </a:p>
          <a:p>
            <a:pPr marL="0" indent="0" fontAlgn="base">
              <a:buNone/>
            </a:pPr>
            <a:r>
              <a:rPr lang="vi-VN" sz="1600" b="1">
                <a:latin typeface="Times New Roman" panose="02020603050405020304" pitchFamily="18" charset="0"/>
                <a:cs typeface="Times New Roman" panose="02020603050405020304" pitchFamily="18" charset="0"/>
              </a:rPr>
              <a:t>HTTP Module</a:t>
            </a:r>
          </a:p>
          <a:p>
            <a:pPr marL="0" indent="0" fontAlgn="base">
              <a:buNone/>
            </a:pPr>
            <a:r>
              <a:rPr lang="vi-VN" sz="1600">
                <a:latin typeface="Times New Roman" panose="02020603050405020304" pitchFamily="18" charset="0"/>
                <a:cs typeface="Times New Roman" panose="02020603050405020304" pitchFamily="18" charset="0"/>
              </a:rPr>
              <a:t>HTTP module là một module có sẵn sau khi cài Node.js (bạn không cần phải cài thêm nhé)</a:t>
            </a:r>
            <a:br>
              <a:rPr lang="vi-VN" sz="1600">
                <a:latin typeface="Times New Roman" panose="02020603050405020304" pitchFamily="18" charset="0"/>
                <a:cs typeface="Times New Roman" panose="02020603050405020304" pitchFamily="18" charset="0"/>
              </a:rPr>
            </a:br>
            <a:r>
              <a:rPr lang="vi-VN" sz="1600">
                <a:latin typeface="Times New Roman" panose="02020603050405020304" pitchFamily="18" charset="0"/>
                <a:cs typeface="Times New Roman" panose="02020603050405020304" pitchFamily="18" charset="0"/>
              </a:rPr>
              <a:t>HTTP module cho phép truyền tải dữ liệu thông qua giao thức Hyper Text Transfer Protocol (HTTP)</a:t>
            </a:r>
          </a:p>
          <a:p>
            <a:pPr marL="0" indent="0" fontAlgn="base">
              <a:buNone/>
            </a:pPr>
            <a:r>
              <a:rPr lang="vi-VN" sz="1600">
                <a:latin typeface="Times New Roman" panose="02020603050405020304" pitchFamily="18" charset="0"/>
                <a:cs typeface="Times New Roman" panose="02020603050405020304" pitchFamily="18" charset="0"/>
              </a:rPr>
              <a:t>Để include module HTTP ta dùng method require</a:t>
            </a:r>
          </a:p>
          <a:p>
            <a:pPr marL="0" indent="0" fontAlgn="base">
              <a:buNone/>
            </a:pPr>
            <a:r>
              <a:rPr lang="vi-VN" sz="1600">
                <a:latin typeface="Times New Roman" panose="02020603050405020304" pitchFamily="18" charset="0"/>
                <a:cs typeface="Times New Roman" panose="02020603050405020304" pitchFamily="18" charset="0"/>
              </a:rPr>
              <a:t>var http = require('http');</a:t>
            </a:r>
          </a:p>
          <a:p>
            <a:pPr marL="0" indent="0" fontAlgn="base">
              <a:buNone/>
            </a:pPr>
            <a:r>
              <a:rPr lang="vi-VN" sz="1600" b="1">
                <a:latin typeface="Times New Roman" panose="02020603050405020304" pitchFamily="18" charset="0"/>
                <a:cs typeface="Times New Roman" panose="02020603050405020304" pitchFamily="18" charset="0"/>
              </a:rPr>
              <a:t>Tạo web server với http module</a:t>
            </a:r>
          </a:p>
          <a:p>
            <a:pPr marL="0" indent="0" fontAlgn="base">
              <a:buNone/>
            </a:pPr>
            <a:r>
              <a:rPr lang="vi-VN" sz="1600">
                <a:latin typeface="Times New Roman" panose="02020603050405020304" pitchFamily="18" charset="0"/>
                <a:cs typeface="Times New Roman" panose="02020603050405020304" pitchFamily="18" charset="0"/>
              </a:rPr>
              <a:t>Với HTTP module ta có thể tạo một HTTP Server thực hiện lắng nghe qua port và gửi response về cho client</a:t>
            </a:r>
          </a:p>
          <a:p>
            <a:pPr marL="0" indent="0" fontAlgn="base">
              <a:buNone/>
            </a:pPr>
            <a:r>
              <a:rPr lang="vi-VN" sz="1600">
                <a:latin typeface="Times New Roman" panose="02020603050405020304" pitchFamily="18" charset="0"/>
                <a:cs typeface="Times New Roman" panose="02020603050405020304" pitchFamily="18" charset="0"/>
              </a:rPr>
              <a:t>Để tạo một HTTP server ta dùng method createServer()</a:t>
            </a:r>
          </a:p>
          <a:p>
            <a:pPr marL="0" indent="0" fontAlgn="base">
              <a:buNone/>
            </a:pPr>
            <a:r>
              <a:rPr lang="vi-VN" sz="1600">
                <a:latin typeface="Times New Roman" panose="02020603050405020304" pitchFamily="18" charset="0"/>
                <a:cs typeface="Times New Roman" panose="02020603050405020304" pitchFamily="18" charset="0"/>
              </a:rPr>
              <a:t>Ví dụ:</a:t>
            </a:r>
          </a:p>
          <a:p>
            <a:pPr marL="0" indent="0" fontAlgn="base">
              <a:buNone/>
            </a:pPr>
            <a:r>
              <a:rPr lang="vi-VN" sz="1600">
                <a:latin typeface="Times New Roman" panose="02020603050405020304" pitchFamily="18" charset="0"/>
                <a:cs typeface="Times New Roman" panose="02020603050405020304" pitchFamily="18" charset="0"/>
              </a:rPr>
              <a:t>	var http = require('http’);</a:t>
            </a:r>
          </a:p>
          <a:p>
            <a:pPr marL="0" indent="0" fontAlgn="base">
              <a:buNone/>
            </a:pPr>
            <a:r>
              <a:rPr lang="vi-VN" sz="1600">
                <a:latin typeface="Times New Roman" panose="02020603050405020304" pitchFamily="18" charset="0"/>
                <a:cs typeface="Times New Roman" panose="02020603050405020304" pitchFamily="18" charset="0"/>
              </a:rPr>
              <a:t>	//create a server object:</a:t>
            </a:r>
          </a:p>
          <a:p>
            <a:pPr marL="0" indent="0" fontAlgn="base">
              <a:buNone/>
            </a:pPr>
            <a:r>
              <a:rPr lang="vi-VN" sz="1600">
                <a:latin typeface="Times New Roman" panose="02020603050405020304" pitchFamily="18" charset="0"/>
                <a:cs typeface="Times New Roman" panose="02020603050405020304" pitchFamily="18" charset="0"/>
              </a:rPr>
              <a:t>	http.createServer(function (req, res) {</a:t>
            </a:r>
          </a:p>
          <a:p>
            <a:pPr marL="0" indent="0" fontAlgn="base">
              <a:buNone/>
            </a:pPr>
            <a:r>
              <a:rPr lang="vi-VN" sz="1600">
                <a:latin typeface="Times New Roman" panose="02020603050405020304" pitchFamily="18" charset="0"/>
                <a:cs typeface="Times New Roman" panose="02020603050405020304" pitchFamily="18" charset="0"/>
              </a:rPr>
              <a:t>	res.write('Hello World!'); //write a response to the client</a:t>
            </a:r>
          </a:p>
          <a:p>
            <a:pPr marL="0" indent="0" fontAlgn="base">
              <a:buNone/>
            </a:pPr>
            <a:r>
              <a:rPr lang="vi-VN" sz="1600">
                <a:latin typeface="Times New Roman" panose="02020603050405020304" pitchFamily="18" charset="0"/>
                <a:cs typeface="Times New Roman" panose="02020603050405020304" pitchFamily="18" charset="0"/>
              </a:rPr>
              <a:t>	res.end(); //end the response</a:t>
            </a:r>
          </a:p>
          <a:p>
            <a:pPr marL="0" indent="0" fontAlgn="base">
              <a:buNone/>
            </a:pPr>
            <a:r>
              <a:rPr lang="vi-VN" sz="1600">
                <a:latin typeface="Times New Roman" panose="02020603050405020304" pitchFamily="18" charset="0"/>
                <a:cs typeface="Times New Roman" panose="02020603050405020304" pitchFamily="18" charset="0"/>
              </a:rPr>
              <a:t>	}).listen(8080); //the server object listens on port 8080</a:t>
            </a:r>
          </a:p>
          <a:p>
            <a:pPr marL="0" indent="0" fontAlgn="base">
              <a:buNone/>
            </a:pPr>
            <a:r>
              <a:rPr lang="vi-VN" sz="1600">
                <a:latin typeface="Times New Roman" panose="02020603050405020304" pitchFamily="18" charset="0"/>
                <a:cs typeface="Times New Roman" panose="02020603050405020304" pitchFamily="18" charset="0"/>
              </a:rPr>
              <a:t>	console.log('server started')</a:t>
            </a:r>
          </a:p>
          <a:p>
            <a:pPr marL="0" indent="0">
              <a:buNone/>
            </a:pPr>
            <a:endParaRPr lang="en-US" sz="1600"/>
          </a:p>
        </p:txBody>
      </p:sp>
    </p:spTree>
    <p:extLst>
      <p:ext uri="{BB962C8B-B14F-4D97-AF65-F5344CB8AC3E}">
        <p14:creationId xmlns:p14="http://schemas.microsoft.com/office/powerpoint/2010/main" val="210754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F9BE-B1A5-F740-A739-9A09EDE1759F}"/>
              </a:ext>
            </a:extLst>
          </p:cNvPr>
          <p:cNvSpPr>
            <a:spLocks noGrp="1"/>
          </p:cNvSpPr>
          <p:nvPr>
            <p:ph type="title"/>
          </p:nvPr>
        </p:nvSpPr>
        <p:spPr>
          <a:xfrm>
            <a:off x="838200" y="438699"/>
            <a:ext cx="8379372" cy="706930"/>
          </a:xfrm>
        </p:spPr>
        <p:txBody>
          <a:bodyPr>
            <a:normAutofit/>
          </a:bodyPr>
          <a:lstStyle/>
          <a:p>
            <a:r>
              <a:rPr lang="en-US" sz="3000">
                <a:latin typeface="Times New Roman" panose="02020603050405020304" pitchFamily="18" charset="0"/>
                <a:cs typeface="Times New Roman" panose="02020603050405020304" pitchFamily="18" charset="0"/>
              </a:rPr>
              <a:t>4.Một số điểm ưu của NodeJS so với công nghệ khác</a:t>
            </a:r>
          </a:p>
        </p:txBody>
      </p:sp>
      <p:sp>
        <p:nvSpPr>
          <p:cNvPr id="3" name="Content Placeholder 2">
            <a:extLst>
              <a:ext uri="{FF2B5EF4-FFF2-40B4-BE49-F238E27FC236}">
                <a16:creationId xmlns:a16="http://schemas.microsoft.com/office/drawing/2014/main" id="{F7F87B02-3BF2-7B4C-A6F5-845EA365AACA}"/>
              </a:ext>
            </a:extLst>
          </p:cNvPr>
          <p:cNvSpPr>
            <a:spLocks noGrp="1"/>
          </p:cNvSpPr>
          <p:nvPr>
            <p:ph idx="1"/>
          </p:nvPr>
        </p:nvSpPr>
        <p:spPr>
          <a:xfrm>
            <a:off x="838200" y="1145629"/>
            <a:ext cx="10515600" cy="1723695"/>
          </a:xfrm>
        </p:spPr>
        <p:txBody>
          <a:bodyPr/>
          <a:lstStyle/>
          <a:p>
            <a:pPr marL="0" indent="0">
              <a:buNone/>
            </a:pPr>
            <a:r>
              <a:rPr lang="en-US" sz="2200">
                <a:latin typeface="Times New Roman" panose="02020603050405020304" pitchFamily="18" charset="0"/>
                <a:cs typeface="Times New Roman" panose="02020603050405020304" pitchFamily="18" charset="0"/>
              </a:rPr>
              <a:t>Ví dụ : Với PHP</a:t>
            </a:r>
          </a:p>
          <a:p>
            <a:pPr marL="0" indent="0">
              <a:buNone/>
            </a:pPr>
            <a:r>
              <a:rPr lang="en-US" sz="2000">
                <a:latin typeface="Times New Roman" panose="02020603050405020304" pitchFamily="18" charset="0"/>
                <a:cs typeface="Times New Roman" panose="02020603050405020304" pitchFamily="18" charset="0"/>
              </a:rPr>
              <a:t>+ Khả năng mở rộng</a:t>
            </a:r>
          </a:p>
          <a:p>
            <a:pPr marL="457200" lvl="1" indent="0">
              <a:buNone/>
            </a:pPr>
            <a:r>
              <a:rPr lang="vi-VN" sz="1900">
                <a:latin typeface="Times New Roman" panose="02020603050405020304" pitchFamily="18" charset="0"/>
                <a:cs typeface="Times New Roman" panose="02020603050405020304" pitchFamily="18" charset="0"/>
              </a:rPr>
              <a:t>NodeJS hoạt động hiệu quả như là một công cụ để xây dựng các giải pháp có thể mở rộng để xử lý hệ thống với số lượng lớn I/O. Cũng có thể mở rộng quy mô Node trên các hệ thống đa lõi, mặc dù cần nhiều effort.</a:t>
            </a:r>
          </a:p>
          <a:p>
            <a:pPr marL="457200" lvl="1" indent="0">
              <a:buNone/>
            </a:pPr>
            <a:endParaRPr lang="en-US" sz="1900">
              <a:latin typeface="Times New Roman" panose="02020603050405020304" pitchFamily="18" charset="0"/>
              <a:cs typeface="Times New Roman" panose="02020603050405020304" pitchFamily="18" charset="0"/>
            </a:endParaRPr>
          </a:p>
          <a:p>
            <a:pPr marL="0" indent="0">
              <a:buNone/>
            </a:pPr>
            <a:endParaRPr lang="en-US"/>
          </a:p>
        </p:txBody>
      </p:sp>
      <p:sp>
        <p:nvSpPr>
          <p:cNvPr id="4" name="TextBox 3">
            <a:extLst>
              <a:ext uri="{FF2B5EF4-FFF2-40B4-BE49-F238E27FC236}">
                <a16:creationId xmlns:a16="http://schemas.microsoft.com/office/drawing/2014/main" id="{014A6DA0-413F-2646-8690-04B53DACA9C7}"/>
              </a:ext>
            </a:extLst>
          </p:cNvPr>
          <p:cNvSpPr txBox="1"/>
          <p:nvPr/>
        </p:nvSpPr>
        <p:spPr>
          <a:xfrm>
            <a:off x="838198" y="2777838"/>
            <a:ext cx="8295291" cy="1061829"/>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 Hiệu suất</a:t>
            </a:r>
          </a:p>
          <a:p>
            <a:pPr lvl="1"/>
            <a:r>
              <a:rPr lang="vi-VN" sz="1900">
                <a:latin typeface="Times New Roman" panose="02020603050405020304" pitchFamily="18" charset="0"/>
                <a:cs typeface="Times New Roman" panose="02020603050405020304" pitchFamily="18" charset="0"/>
              </a:rPr>
              <a:t>Node.js nhanh hơn rất nhiều so với PHP</a:t>
            </a:r>
            <a:r>
              <a:rPr lang="vi-VN"/>
              <a:t>.</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CA492B-19EF-DF4F-9037-9E205E6247C1}"/>
              </a:ext>
            </a:extLst>
          </p:cNvPr>
          <p:cNvSpPr txBox="1"/>
          <p:nvPr/>
        </p:nvSpPr>
        <p:spPr>
          <a:xfrm>
            <a:off x="838198" y="3555821"/>
            <a:ext cx="10515602" cy="158504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Web Server</a:t>
            </a:r>
          </a:p>
          <a:p>
            <a:pPr lvl="1"/>
            <a:r>
              <a:rPr lang="vi-VN" sz="1900">
                <a:latin typeface="Times New Roman" panose="02020603050405020304" pitchFamily="18" charset="0"/>
                <a:cs typeface="Times New Roman" panose="02020603050405020304" pitchFamily="18" charset="0"/>
              </a:rPr>
              <a:t>PHP chạy trên máy chủ web Apache / Nginx. Nó cũng có thể chạy trên máy chủ web IIS trong trường hợp máy Windows.</a:t>
            </a:r>
          </a:p>
          <a:p>
            <a:pPr lvl="1"/>
            <a:r>
              <a:rPr lang="vi-VN" sz="1900">
                <a:latin typeface="Times New Roman" panose="02020603050405020304" pitchFamily="18" charset="0"/>
                <a:cs typeface="Times New Roman" panose="02020603050405020304" pitchFamily="18" charset="0"/>
              </a:rPr>
              <a:t>NPM không cần máy chủ web, nó chạy trên môi trường thực thi của chính nó.</a:t>
            </a:r>
            <a:endParaRPr lang="en-US" sz="19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390D392-847B-3C49-AEC8-2DDC4961180E}"/>
              </a:ext>
            </a:extLst>
          </p:cNvPr>
          <p:cNvSpPr txBox="1"/>
          <p:nvPr/>
        </p:nvSpPr>
        <p:spPr>
          <a:xfrm>
            <a:off x="945931" y="3300211"/>
            <a:ext cx="6274675" cy="384721"/>
          </a:xfrm>
          <a:prstGeom prst="rect">
            <a:avLst/>
          </a:prstGeom>
          <a:noFill/>
        </p:spPr>
        <p:txBody>
          <a:bodyPr wrap="square" rtlCol="0">
            <a:spAutoFit/>
          </a:bodyPr>
          <a:lstStyle/>
          <a:p>
            <a:r>
              <a:rPr lang="vi-VN" sz="1900">
                <a:latin typeface="Times New Roman" panose="02020603050405020304" pitchFamily="18" charset="0"/>
                <a:cs typeface="Times New Roman" panose="02020603050405020304" pitchFamily="18" charset="0"/>
              </a:rPr>
              <a:t>       </a:t>
            </a:r>
            <a:endParaRPr lang="en-US" sz="19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EE32813-C235-6A45-8450-EA582851A299}"/>
              </a:ext>
            </a:extLst>
          </p:cNvPr>
          <p:cNvSpPr txBox="1"/>
          <p:nvPr/>
        </p:nvSpPr>
        <p:spPr>
          <a:xfrm>
            <a:off x="1098331" y="3994402"/>
            <a:ext cx="6274675" cy="384721"/>
          </a:xfrm>
          <a:prstGeom prst="rect">
            <a:avLst/>
          </a:prstGeom>
          <a:noFill/>
        </p:spPr>
        <p:txBody>
          <a:bodyPr wrap="square" rtlCol="0">
            <a:spAutoFit/>
          </a:bodyPr>
          <a:lstStyle/>
          <a:p>
            <a:r>
              <a:rPr lang="vi-VN" sz="1900">
                <a:latin typeface="Times New Roman" panose="02020603050405020304" pitchFamily="18" charset="0"/>
                <a:cs typeface="Times New Roman" panose="02020603050405020304" pitchFamily="18" charset="0"/>
              </a:rPr>
              <a:t>       </a:t>
            </a:r>
            <a:endParaRPr lang="en-US" sz="19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8AF740B-5E0F-644B-96ED-97F4EEDA445A}"/>
              </a:ext>
            </a:extLst>
          </p:cNvPr>
          <p:cNvSpPr txBox="1"/>
          <p:nvPr/>
        </p:nvSpPr>
        <p:spPr>
          <a:xfrm>
            <a:off x="1103587" y="4975456"/>
            <a:ext cx="9743090"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49206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71E46-2015-1644-BFFA-AEC514AFD3D6}"/>
              </a:ext>
            </a:extLst>
          </p:cNvPr>
          <p:cNvSpPr>
            <a:spLocks noGrp="1"/>
          </p:cNvSpPr>
          <p:nvPr>
            <p:ph idx="1"/>
          </p:nvPr>
        </p:nvSpPr>
        <p:spPr>
          <a:xfrm>
            <a:off x="1216572" y="2456246"/>
            <a:ext cx="10515600" cy="1800444"/>
          </a:xfrm>
        </p:spPr>
        <p:txBody>
          <a:bodyPr>
            <a:normAutofit/>
          </a:bodyPr>
          <a:lstStyle/>
          <a:p>
            <a:pPr marL="0" indent="0" algn="ctr">
              <a:buNone/>
            </a:pPr>
            <a:r>
              <a:rPr lang="en-US" sz="4400">
                <a:latin typeface="Times New Roman" panose="02020603050405020304" pitchFamily="18" charset="0"/>
                <a:cs typeface="Times New Roman" panose="02020603050405020304" pitchFamily="18" charset="0"/>
              </a:rPr>
              <a:t>Cảm ơn thầy và các bạn đã theo dõi và lắng nghe!</a:t>
            </a:r>
          </a:p>
        </p:txBody>
      </p:sp>
    </p:spTree>
    <p:extLst>
      <p:ext uri="{BB962C8B-B14F-4D97-AF65-F5344CB8AC3E}">
        <p14:creationId xmlns:p14="http://schemas.microsoft.com/office/powerpoint/2010/main" val="355923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1198</Words>
  <Application>Microsoft Macintosh PowerPoint</Application>
  <PresentationFormat>Widescreen</PresentationFormat>
  <Paragraphs>70</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  REACT &amp; NODEJS</vt:lpstr>
      <vt:lpstr>1.React là gì?</vt:lpstr>
      <vt:lpstr>2.React có những tính năng gì?</vt:lpstr>
      <vt:lpstr>3.Ví dụ về React</vt:lpstr>
      <vt:lpstr>II.NODEJS</vt:lpstr>
      <vt:lpstr>3.Ví dụ về NodeJS</vt:lpstr>
      <vt:lpstr>4.Một số điểm ưu của NodeJS so với công nghệ khác</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honglongshino6@gmail.com</dc:creator>
  <cp:lastModifiedBy>honglongshino6@gmail.com</cp:lastModifiedBy>
  <cp:revision>25</cp:revision>
  <dcterms:created xsi:type="dcterms:W3CDTF">2020-11-03T13:55:43Z</dcterms:created>
  <dcterms:modified xsi:type="dcterms:W3CDTF">2020-11-11T08:40:43Z</dcterms:modified>
</cp:coreProperties>
</file>