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79"/>
  </p:notesMasterIdLst>
  <p:sldIdLst>
    <p:sldId id="358" r:id="rId2"/>
    <p:sldId id="326" r:id="rId3"/>
    <p:sldId id="320" r:id="rId4"/>
    <p:sldId id="333" r:id="rId5"/>
    <p:sldId id="334" r:id="rId6"/>
    <p:sldId id="336" r:id="rId7"/>
    <p:sldId id="335" r:id="rId8"/>
    <p:sldId id="337" r:id="rId9"/>
    <p:sldId id="338" r:id="rId10"/>
    <p:sldId id="339" r:id="rId11"/>
    <p:sldId id="329" r:id="rId12"/>
    <p:sldId id="340" r:id="rId13"/>
    <p:sldId id="341" r:id="rId14"/>
    <p:sldId id="342" r:id="rId15"/>
    <p:sldId id="343" r:id="rId16"/>
    <p:sldId id="344" r:id="rId17"/>
    <p:sldId id="347" r:id="rId18"/>
    <p:sldId id="349" r:id="rId19"/>
    <p:sldId id="345" r:id="rId20"/>
    <p:sldId id="261" r:id="rId21"/>
    <p:sldId id="350" r:id="rId22"/>
    <p:sldId id="351" r:id="rId23"/>
    <p:sldId id="352" r:id="rId24"/>
    <p:sldId id="354" r:id="rId25"/>
    <p:sldId id="355" r:id="rId26"/>
    <p:sldId id="356" r:id="rId27"/>
    <p:sldId id="357" r:id="rId28"/>
    <p:sldId id="359" r:id="rId29"/>
    <p:sldId id="360" r:id="rId30"/>
    <p:sldId id="362" r:id="rId31"/>
    <p:sldId id="368" r:id="rId32"/>
    <p:sldId id="361" r:id="rId33"/>
    <p:sldId id="369" r:id="rId34"/>
    <p:sldId id="370" r:id="rId35"/>
    <p:sldId id="371" r:id="rId36"/>
    <p:sldId id="376" r:id="rId37"/>
    <p:sldId id="372" r:id="rId38"/>
    <p:sldId id="377" r:id="rId39"/>
    <p:sldId id="378" r:id="rId40"/>
    <p:sldId id="373" r:id="rId41"/>
    <p:sldId id="279" r:id="rId42"/>
    <p:sldId id="375" r:id="rId43"/>
    <p:sldId id="379" r:id="rId44"/>
    <p:sldId id="374" r:id="rId45"/>
    <p:sldId id="381" r:id="rId46"/>
    <p:sldId id="382" r:id="rId47"/>
    <p:sldId id="383" r:id="rId48"/>
    <p:sldId id="380" r:id="rId49"/>
    <p:sldId id="388" r:id="rId50"/>
    <p:sldId id="387" r:id="rId51"/>
    <p:sldId id="389" r:id="rId52"/>
    <p:sldId id="391" r:id="rId53"/>
    <p:sldId id="392" r:id="rId54"/>
    <p:sldId id="393" r:id="rId55"/>
    <p:sldId id="390" r:id="rId56"/>
    <p:sldId id="394" r:id="rId57"/>
    <p:sldId id="395" r:id="rId58"/>
    <p:sldId id="396" r:id="rId59"/>
    <p:sldId id="397" r:id="rId60"/>
    <p:sldId id="398" r:id="rId61"/>
    <p:sldId id="399" r:id="rId62"/>
    <p:sldId id="400" r:id="rId63"/>
    <p:sldId id="401" r:id="rId64"/>
    <p:sldId id="402" r:id="rId65"/>
    <p:sldId id="403" r:id="rId66"/>
    <p:sldId id="404" r:id="rId67"/>
    <p:sldId id="385" r:id="rId68"/>
    <p:sldId id="363" r:id="rId69"/>
    <p:sldId id="365" r:id="rId70"/>
    <p:sldId id="364" r:id="rId71"/>
    <p:sldId id="366" r:id="rId72"/>
    <p:sldId id="367" r:id="rId73"/>
    <p:sldId id="406" r:id="rId74"/>
    <p:sldId id="407" r:id="rId75"/>
    <p:sldId id="408" r:id="rId76"/>
    <p:sldId id="409" r:id="rId77"/>
    <p:sldId id="405" r:id="rId78"/>
  </p:sldIdLst>
  <p:sldSz cx="9144000" cy="5143500" type="screen16x9"/>
  <p:notesSz cx="6858000" cy="9144000"/>
  <p:embeddedFontLst>
    <p:embeddedFont>
      <p:font typeface="Lucida Console" pitchFamily="49" charset="0"/>
      <p:regular r:id="rId80"/>
    </p:embeddedFont>
    <p:embeddedFont>
      <p:font typeface="Roboto Condensed" charset="0"/>
      <p:regular r:id="rId81"/>
      <p:bold r:id="rId82"/>
      <p:italic r:id="rId83"/>
      <p:boldItalic r:id="rId84"/>
    </p:embeddedFont>
    <p:embeddedFont>
      <p:font typeface="Roboto Condensed Light" charset="0"/>
      <p:regular r:id="rId85"/>
      <p:bold r:id="rId86"/>
      <p:italic r:id="rId87"/>
      <p:boldItalic r:id="rId88"/>
    </p:embeddedFont>
    <p:embeddedFont>
      <p:font typeface="Arvo" charset="0"/>
      <p:regular r:id="rId89"/>
      <p:bold r:id="rId90"/>
      <p:italic r:id="rId91"/>
      <p:boldItalic r:id="rId9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2DDB50D8-EE25-40BB-BE52-53FFD84BD523}">
  <a:tblStyle styleId="{2DDB50D8-EE25-40BB-BE52-53FFD84BD523}"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053" autoAdjust="0"/>
  </p:normalViewPr>
  <p:slideViewPr>
    <p:cSldViewPr>
      <p:cViewPr>
        <p:scale>
          <a:sx n="82" d="100"/>
          <a:sy n="82" d="100"/>
        </p:scale>
        <p:origin x="-1026" y="-10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5.fntdata"/><Relationship Id="rId89" Type="http://schemas.openxmlformats.org/officeDocument/2006/relationships/font" Target="fonts/font10.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font" Target="fonts/font11.fntdata"/><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1.fntdata"/><Relationship Id="rId85" Type="http://schemas.openxmlformats.org/officeDocument/2006/relationships/font" Target="fonts/font6.fntdata"/><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4.fntdata"/><Relationship Id="rId88" Type="http://schemas.openxmlformats.org/officeDocument/2006/relationships/font" Target="fonts/font9.fntdata"/><Relationship Id="rId91" Type="http://schemas.openxmlformats.org/officeDocument/2006/relationships/font" Target="fonts/font12.fntdata"/><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2.fntdata"/><Relationship Id="rId86" Type="http://schemas.openxmlformats.org/officeDocument/2006/relationships/font" Target="fonts/font7.fntdata"/><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3.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8.fntdata"/><Relationship Id="rId61" Type="http://schemas.openxmlformats.org/officeDocument/2006/relationships/slide" Target="slides/slide60.xml"/><Relationship Id="rId82" Type="http://schemas.openxmlformats.org/officeDocument/2006/relationships/font" Target="fonts/font3.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307153560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lang="en-US" dirty="0"/>
          </a:p>
        </p:txBody>
      </p:sp>
    </p:spTree>
    <p:extLst>
      <p:ext uri="{BB962C8B-B14F-4D97-AF65-F5344CB8AC3E}">
        <p14:creationId xmlns:p14="http://schemas.microsoft.com/office/powerpoint/2010/main" val="2708833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0" name="Shape 5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47588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lang="en-US" dirty="0"/>
          </a:p>
        </p:txBody>
      </p:sp>
    </p:spTree>
    <p:extLst>
      <p:ext uri="{BB962C8B-B14F-4D97-AF65-F5344CB8AC3E}">
        <p14:creationId xmlns:p14="http://schemas.microsoft.com/office/powerpoint/2010/main" val="2708833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0" name="Shape 5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0" name="Shape 5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0" name="Shape 5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0" name="Shape 5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0" name="Shape 5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a:off x="7544483" y="657775"/>
            <a:ext cx="1299300" cy="4329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11" name="Shape 11"/>
          <p:cNvGrpSpPr/>
          <p:nvPr/>
        </p:nvGrpSpPr>
        <p:grpSpPr>
          <a:xfrm>
            <a:off x="0" y="-7088"/>
            <a:ext cx="8661398" cy="5150588"/>
            <a:chOff x="0" y="-7088"/>
            <a:chExt cx="8661398" cy="5150588"/>
          </a:xfrm>
        </p:grpSpPr>
        <p:sp>
          <p:nvSpPr>
            <p:cNvPr id="12" name="Shape 12"/>
            <p:cNvSpPr/>
            <p:nvPr/>
          </p:nvSpPr>
          <p:spPr>
            <a:xfrm>
              <a:off x="0" y="0"/>
              <a:ext cx="3525000" cy="5143500"/>
            </a:xfrm>
            <a:prstGeom prst="rect">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rot="10800000" flipH="1">
              <a:off x="3517898" y="-7088"/>
              <a:ext cx="5143500" cy="5143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14" name="Shape 14"/>
          <p:cNvGrpSpPr/>
          <p:nvPr/>
        </p:nvGrpSpPr>
        <p:grpSpPr>
          <a:xfrm rot="10800000" flipH="1">
            <a:off x="1" y="1090763"/>
            <a:ext cx="8847502" cy="2961975"/>
            <a:chOff x="-8178042" y="-4493254"/>
            <a:chExt cx="19483598" cy="6522736"/>
          </a:xfrm>
        </p:grpSpPr>
        <p:sp>
          <p:nvSpPr>
            <p:cNvPr id="15" name="Shape 15"/>
            <p:cNvSpPr/>
            <p:nvPr/>
          </p:nvSpPr>
          <p:spPr>
            <a:xfrm>
              <a:off x="-8178042" y="-4493118"/>
              <a:ext cx="12968400" cy="65226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16" name="Shape 16"/>
            <p:cNvSpPr/>
            <p:nvPr/>
          </p:nvSpPr>
          <p:spPr>
            <a:xfrm>
              <a:off x="4782955" y="-4493254"/>
              <a:ext cx="6522600" cy="65226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17" name="Shape 17"/>
          <p:cNvGrpSpPr/>
          <p:nvPr/>
        </p:nvGrpSpPr>
        <p:grpSpPr>
          <a:xfrm>
            <a:off x="3677236" y="4278349"/>
            <a:ext cx="5480829" cy="432996"/>
            <a:chOff x="5582265" y="4646738"/>
            <a:chExt cx="5480829" cy="432996"/>
          </a:xfrm>
        </p:grpSpPr>
        <p:sp>
          <p:nvSpPr>
            <p:cNvPr id="18" name="Shape 18"/>
            <p:cNvSpPr/>
            <p:nvPr/>
          </p:nvSpPr>
          <p:spPr>
            <a:xfrm rot="10800000">
              <a:off x="5582265"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19" name="Shape 19"/>
            <p:cNvGrpSpPr/>
            <p:nvPr/>
          </p:nvGrpSpPr>
          <p:grpSpPr>
            <a:xfrm flipH="1">
              <a:off x="5585232" y="4646738"/>
              <a:ext cx="5477861" cy="304551"/>
              <a:chOff x="-24158748" y="330075"/>
              <a:chExt cx="30568423" cy="1699506"/>
            </a:xfrm>
          </p:grpSpPr>
          <p:sp>
            <p:nvSpPr>
              <p:cNvPr id="20" name="Shape 20"/>
              <p:cNvSpPr/>
              <p:nvPr/>
            </p:nvSpPr>
            <p:spPr>
              <a:xfrm>
                <a:off x="-24158748" y="330081"/>
                <a:ext cx="289080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21" name="Shape 21"/>
              <p:cNvSpPr/>
              <p:nvPr/>
            </p:nvSpPr>
            <p:spPr>
              <a:xfrm>
                <a:off x="4710175"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sp>
        <p:nvSpPr>
          <p:cNvPr id="22" name="Shape 22"/>
          <p:cNvSpPr txBox="1">
            <a:spLocks noGrp="1"/>
          </p:cNvSpPr>
          <p:nvPr>
            <p:ph type="ctrTitle"/>
          </p:nvPr>
        </p:nvSpPr>
        <p:spPr>
          <a:xfrm>
            <a:off x="685800" y="1090750"/>
            <a:ext cx="5367900" cy="2961900"/>
          </a:xfrm>
          <a:prstGeom prst="rect">
            <a:avLst/>
          </a:prstGeom>
        </p:spPr>
        <p:txBody>
          <a:bodyPr wrap="square" lIns="91425" tIns="91425" rIns="91425" bIns="91425" anchor="ctr" anchorCtr="0"/>
          <a:lstStyle>
            <a:lvl1pPr lvl="0">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61"/>
        <p:cNvGrpSpPr/>
        <p:nvPr/>
      </p:nvGrpSpPr>
      <p:grpSpPr>
        <a:xfrm>
          <a:off x="0" y="0"/>
          <a:ext cx="0" cy="0"/>
          <a:chOff x="0" y="0"/>
          <a:chExt cx="0" cy="0"/>
        </a:xfrm>
      </p:grpSpPr>
      <p:grpSp>
        <p:nvGrpSpPr>
          <p:cNvPr id="62" name="Shape 62"/>
          <p:cNvGrpSpPr/>
          <p:nvPr/>
        </p:nvGrpSpPr>
        <p:grpSpPr>
          <a:xfrm>
            <a:off x="-4" y="40"/>
            <a:ext cx="7072430" cy="1327315"/>
            <a:chOff x="-4" y="40"/>
            <a:chExt cx="7072430" cy="1327315"/>
          </a:xfrm>
        </p:grpSpPr>
        <p:sp>
          <p:nvSpPr>
            <p:cNvPr id="63" name="Shape 63"/>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64" name="Shape 64"/>
            <p:cNvGrpSpPr/>
            <p:nvPr/>
          </p:nvGrpSpPr>
          <p:grpSpPr>
            <a:xfrm rot="10800000" flipH="1">
              <a:off x="3" y="40"/>
              <a:ext cx="6756168" cy="1327315"/>
              <a:chOff x="-2168138" y="330075"/>
              <a:chExt cx="8650663" cy="1699506"/>
            </a:xfrm>
          </p:grpSpPr>
          <p:sp>
            <p:nvSpPr>
              <p:cNvPr id="65" name="Shape 65"/>
              <p:cNvSpPr/>
              <p:nvPr/>
            </p:nvSpPr>
            <p:spPr>
              <a:xfrm>
                <a:off x="-2168138" y="330081"/>
                <a:ext cx="69582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66" name="Shape 66"/>
              <p:cNvSpPr/>
              <p:nvPr/>
            </p:nvSpPr>
            <p:spPr>
              <a:xfrm>
                <a:off x="4783025" y="330075"/>
                <a:ext cx="1699500" cy="1699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67" name="Shape 67"/>
            <p:cNvGrpSpPr/>
            <p:nvPr/>
          </p:nvGrpSpPr>
          <p:grpSpPr>
            <a:xfrm rot="10800000" flipH="1">
              <a:off x="-4" y="381007"/>
              <a:ext cx="7072430" cy="771744"/>
              <a:chOff x="-9092084" y="330075"/>
              <a:chExt cx="15574609" cy="1699501"/>
            </a:xfrm>
          </p:grpSpPr>
          <p:sp>
            <p:nvSpPr>
              <p:cNvPr id="68" name="Shape 68"/>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69" name="Shape 69"/>
              <p:cNvSpPr/>
              <p:nvPr/>
            </p:nvSpPr>
            <p:spPr>
              <a:xfrm>
                <a:off x="4783025" y="330075"/>
                <a:ext cx="1699500" cy="16995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grpSp>
        <p:nvGrpSpPr>
          <p:cNvPr id="70" name="Shape 70"/>
          <p:cNvGrpSpPr/>
          <p:nvPr/>
        </p:nvGrpSpPr>
        <p:grpSpPr>
          <a:xfrm>
            <a:off x="6946842" y="4472723"/>
            <a:ext cx="2202830" cy="670795"/>
            <a:chOff x="5575242" y="4472723"/>
            <a:chExt cx="2202830" cy="670795"/>
          </a:xfrm>
        </p:grpSpPr>
        <p:sp>
          <p:nvSpPr>
            <p:cNvPr id="71" name="Shape 71"/>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72" name="Shape 72"/>
            <p:cNvGrpSpPr/>
            <p:nvPr/>
          </p:nvGrpSpPr>
          <p:grpSpPr>
            <a:xfrm flipH="1">
              <a:off x="5734850" y="4472723"/>
              <a:ext cx="2040837" cy="670795"/>
              <a:chOff x="1297954" y="330075"/>
              <a:chExt cx="5169293" cy="1699506"/>
            </a:xfrm>
          </p:grpSpPr>
          <p:sp>
            <p:nvSpPr>
              <p:cNvPr id="73" name="Shape 73"/>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74" name="Shape 74"/>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75" name="Shape 75"/>
            <p:cNvGrpSpPr/>
            <p:nvPr/>
          </p:nvGrpSpPr>
          <p:grpSpPr>
            <a:xfrm flipH="1">
              <a:off x="5578209" y="4646738"/>
              <a:ext cx="2199863" cy="304563"/>
              <a:chOff x="-5827153" y="330075"/>
              <a:chExt cx="12276019" cy="1699569"/>
            </a:xfrm>
          </p:grpSpPr>
          <p:sp>
            <p:nvSpPr>
              <p:cNvPr id="76" name="Shape 76"/>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77" name="Shape 77"/>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sp>
        <p:nvSpPr>
          <p:cNvPr id="78" name="Shape 78"/>
          <p:cNvSpPr txBox="1">
            <a:spLocks noGrp="1"/>
          </p:cNvSpPr>
          <p:nvPr>
            <p:ph type="title"/>
          </p:nvPr>
        </p:nvSpPr>
        <p:spPr>
          <a:xfrm>
            <a:off x="814275" y="392575"/>
            <a:ext cx="5492400" cy="7662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9" name="Shape 79"/>
          <p:cNvSpPr txBox="1">
            <a:spLocks noGrp="1"/>
          </p:cNvSpPr>
          <p:nvPr>
            <p:ph type="body" idx="1"/>
          </p:nvPr>
        </p:nvSpPr>
        <p:spPr>
          <a:xfrm>
            <a:off x="814275" y="1327350"/>
            <a:ext cx="6132600" cy="31455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0" name="Shape 80"/>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81"/>
        <p:cNvGrpSpPr/>
        <p:nvPr/>
      </p:nvGrpSpPr>
      <p:grpSpPr>
        <a:xfrm>
          <a:off x="0" y="0"/>
          <a:ext cx="0" cy="0"/>
          <a:chOff x="0" y="0"/>
          <a:chExt cx="0" cy="0"/>
        </a:xfrm>
      </p:grpSpPr>
      <p:grpSp>
        <p:nvGrpSpPr>
          <p:cNvPr id="82" name="Shape 82"/>
          <p:cNvGrpSpPr/>
          <p:nvPr/>
        </p:nvGrpSpPr>
        <p:grpSpPr>
          <a:xfrm>
            <a:off x="-4" y="40"/>
            <a:ext cx="7072430" cy="1327315"/>
            <a:chOff x="-4" y="40"/>
            <a:chExt cx="7072430" cy="1327315"/>
          </a:xfrm>
        </p:grpSpPr>
        <p:sp>
          <p:nvSpPr>
            <p:cNvPr id="83" name="Shape 83"/>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84" name="Shape 84"/>
            <p:cNvGrpSpPr/>
            <p:nvPr/>
          </p:nvGrpSpPr>
          <p:grpSpPr>
            <a:xfrm rot="10800000" flipH="1">
              <a:off x="3" y="40"/>
              <a:ext cx="6756168" cy="1327315"/>
              <a:chOff x="-2168138" y="330075"/>
              <a:chExt cx="8650663" cy="1699506"/>
            </a:xfrm>
          </p:grpSpPr>
          <p:sp>
            <p:nvSpPr>
              <p:cNvPr id="85" name="Shape 85"/>
              <p:cNvSpPr/>
              <p:nvPr/>
            </p:nvSpPr>
            <p:spPr>
              <a:xfrm>
                <a:off x="-2168138" y="330081"/>
                <a:ext cx="69582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86" name="Shape 86"/>
              <p:cNvSpPr/>
              <p:nvPr/>
            </p:nvSpPr>
            <p:spPr>
              <a:xfrm>
                <a:off x="4783025" y="330075"/>
                <a:ext cx="1699500" cy="1699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87" name="Shape 87"/>
            <p:cNvGrpSpPr/>
            <p:nvPr/>
          </p:nvGrpSpPr>
          <p:grpSpPr>
            <a:xfrm rot="10800000" flipH="1">
              <a:off x="-4" y="381007"/>
              <a:ext cx="7072430" cy="771744"/>
              <a:chOff x="-9092084" y="330075"/>
              <a:chExt cx="15574609" cy="1699501"/>
            </a:xfrm>
          </p:grpSpPr>
          <p:sp>
            <p:nvSpPr>
              <p:cNvPr id="88" name="Shape 88"/>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89" name="Shape 89"/>
              <p:cNvSpPr/>
              <p:nvPr/>
            </p:nvSpPr>
            <p:spPr>
              <a:xfrm>
                <a:off x="4783025" y="330075"/>
                <a:ext cx="1699500" cy="16995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grpSp>
        <p:nvGrpSpPr>
          <p:cNvPr id="90" name="Shape 90"/>
          <p:cNvGrpSpPr/>
          <p:nvPr/>
        </p:nvGrpSpPr>
        <p:grpSpPr>
          <a:xfrm>
            <a:off x="6946842" y="4472723"/>
            <a:ext cx="2202830" cy="670795"/>
            <a:chOff x="5575242" y="4472723"/>
            <a:chExt cx="2202830" cy="670795"/>
          </a:xfrm>
        </p:grpSpPr>
        <p:sp>
          <p:nvSpPr>
            <p:cNvPr id="91" name="Shape 91"/>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92" name="Shape 92"/>
            <p:cNvGrpSpPr/>
            <p:nvPr/>
          </p:nvGrpSpPr>
          <p:grpSpPr>
            <a:xfrm flipH="1">
              <a:off x="5734850" y="4472723"/>
              <a:ext cx="2040837" cy="670795"/>
              <a:chOff x="1297954" y="330075"/>
              <a:chExt cx="5169293" cy="1699506"/>
            </a:xfrm>
          </p:grpSpPr>
          <p:sp>
            <p:nvSpPr>
              <p:cNvPr id="93" name="Shape 93"/>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94" name="Shape 94"/>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95" name="Shape 95"/>
            <p:cNvGrpSpPr/>
            <p:nvPr/>
          </p:nvGrpSpPr>
          <p:grpSpPr>
            <a:xfrm flipH="1">
              <a:off x="5578209" y="4646738"/>
              <a:ext cx="2199863" cy="304563"/>
              <a:chOff x="-5827153" y="330075"/>
              <a:chExt cx="12276019" cy="1699569"/>
            </a:xfrm>
          </p:grpSpPr>
          <p:sp>
            <p:nvSpPr>
              <p:cNvPr id="96" name="Shape 96"/>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97" name="Shape 97"/>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sp>
        <p:nvSpPr>
          <p:cNvPr id="98" name="Shape 98"/>
          <p:cNvSpPr txBox="1">
            <a:spLocks noGrp="1"/>
          </p:cNvSpPr>
          <p:nvPr>
            <p:ph type="title"/>
          </p:nvPr>
        </p:nvSpPr>
        <p:spPr>
          <a:xfrm>
            <a:off x="814275" y="392575"/>
            <a:ext cx="5258400" cy="7662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9" name="Shape 99"/>
          <p:cNvSpPr txBox="1">
            <a:spLocks noGrp="1"/>
          </p:cNvSpPr>
          <p:nvPr>
            <p:ph type="body" idx="1"/>
          </p:nvPr>
        </p:nvSpPr>
        <p:spPr>
          <a:xfrm>
            <a:off x="814275" y="1537988"/>
            <a:ext cx="3378300" cy="2724300"/>
          </a:xfrm>
          <a:prstGeom prst="rect">
            <a:avLst/>
          </a:prstGeom>
        </p:spPr>
        <p:txBody>
          <a:bodyPr wrap="square" lIns="91425" tIns="91425" rIns="91425" bIns="91425" anchor="t" anchorCtr="0"/>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100" name="Shape 100"/>
          <p:cNvSpPr txBox="1">
            <a:spLocks noGrp="1"/>
          </p:cNvSpPr>
          <p:nvPr>
            <p:ph type="body" idx="2"/>
          </p:nvPr>
        </p:nvSpPr>
        <p:spPr>
          <a:xfrm>
            <a:off x="4396123" y="1537988"/>
            <a:ext cx="3378300" cy="2724300"/>
          </a:xfrm>
          <a:prstGeom prst="rect">
            <a:avLst/>
          </a:prstGeom>
        </p:spPr>
        <p:txBody>
          <a:bodyPr wrap="square" lIns="91425" tIns="91425" rIns="91425" bIns="91425" anchor="t" anchorCtr="0"/>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101" name="Shape 101"/>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62"/>
        <p:cNvGrpSpPr/>
        <p:nvPr/>
      </p:nvGrpSpPr>
      <p:grpSpPr>
        <a:xfrm>
          <a:off x="0" y="0"/>
          <a:ext cx="0" cy="0"/>
          <a:chOff x="0" y="0"/>
          <a:chExt cx="0" cy="0"/>
        </a:xfrm>
      </p:grpSpPr>
      <p:sp>
        <p:nvSpPr>
          <p:cNvPr id="163" name="Shape 163"/>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grpSp>
        <p:nvGrpSpPr>
          <p:cNvPr id="164" name="Shape 164"/>
          <p:cNvGrpSpPr/>
          <p:nvPr/>
        </p:nvGrpSpPr>
        <p:grpSpPr>
          <a:xfrm>
            <a:off x="6946842" y="4472723"/>
            <a:ext cx="2202830" cy="670795"/>
            <a:chOff x="5575242" y="4472723"/>
            <a:chExt cx="2202830" cy="670795"/>
          </a:xfrm>
        </p:grpSpPr>
        <p:sp>
          <p:nvSpPr>
            <p:cNvPr id="165" name="Shape 165"/>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166" name="Shape 166"/>
            <p:cNvGrpSpPr/>
            <p:nvPr/>
          </p:nvGrpSpPr>
          <p:grpSpPr>
            <a:xfrm flipH="1">
              <a:off x="5734850" y="4472723"/>
              <a:ext cx="2040837" cy="670795"/>
              <a:chOff x="1297954" y="330075"/>
              <a:chExt cx="5169293" cy="1699506"/>
            </a:xfrm>
          </p:grpSpPr>
          <p:sp>
            <p:nvSpPr>
              <p:cNvPr id="167" name="Shape 167"/>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168" name="Shape 168"/>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169" name="Shape 169"/>
            <p:cNvGrpSpPr/>
            <p:nvPr/>
          </p:nvGrpSpPr>
          <p:grpSpPr>
            <a:xfrm flipH="1">
              <a:off x="5578209" y="4646738"/>
              <a:ext cx="2199863" cy="304563"/>
              <a:chOff x="-5827153" y="330075"/>
              <a:chExt cx="12276019" cy="1699569"/>
            </a:xfrm>
          </p:grpSpPr>
          <p:sp>
            <p:nvSpPr>
              <p:cNvPr id="170" name="Shape 170"/>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171" name="Shape 171"/>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grpSp>
        <p:nvGrpSpPr>
          <p:cNvPr id="172" name="Shape 172"/>
          <p:cNvGrpSpPr/>
          <p:nvPr/>
        </p:nvGrpSpPr>
        <p:grpSpPr>
          <a:xfrm rot="10800000">
            <a:off x="-8" y="-2"/>
            <a:ext cx="2202830" cy="670795"/>
            <a:chOff x="5575242" y="4472723"/>
            <a:chExt cx="2202830" cy="670795"/>
          </a:xfrm>
        </p:grpSpPr>
        <p:sp>
          <p:nvSpPr>
            <p:cNvPr id="173" name="Shape 173"/>
            <p:cNvSpPr/>
            <p:nvPr/>
          </p:nvSpPr>
          <p:spPr>
            <a:xfrm rot="10800000">
              <a:off x="5575242" y="4948334"/>
              <a:ext cx="394200" cy="131400"/>
            </a:xfrm>
            <a:prstGeom prst="triangle">
              <a:avLst>
                <a:gd name="adj" fmla="val 32425"/>
              </a:avLst>
            </a:prstGeom>
            <a:solidFill>
              <a:srgbClr val="263248"/>
            </a:solidFill>
            <a:ln>
              <a:noFill/>
            </a:ln>
          </p:spPr>
          <p:txBody>
            <a:bodyPr wrap="square" lIns="91425" tIns="91425" rIns="91425" bIns="91425" anchor="ctr" anchorCtr="0">
              <a:noAutofit/>
            </a:bodyPr>
            <a:lstStyle/>
            <a:p>
              <a:pPr lvl="0">
                <a:spcBef>
                  <a:spcPts val="0"/>
                </a:spcBef>
                <a:buNone/>
              </a:pPr>
              <a:endParaRPr/>
            </a:p>
          </p:txBody>
        </p:sp>
        <p:grpSp>
          <p:nvGrpSpPr>
            <p:cNvPr id="174" name="Shape 174"/>
            <p:cNvGrpSpPr/>
            <p:nvPr/>
          </p:nvGrpSpPr>
          <p:grpSpPr>
            <a:xfrm flipH="1">
              <a:off x="5734850" y="4472723"/>
              <a:ext cx="2040837" cy="670795"/>
              <a:chOff x="1297954" y="330075"/>
              <a:chExt cx="5169293" cy="1699506"/>
            </a:xfrm>
          </p:grpSpPr>
          <p:sp>
            <p:nvSpPr>
              <p:cNvPr id="175" name="Shape 175"/>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176" name="Shape 176"/>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177" name="Shape 177"/>
            <p:cNvGrpSpPr/>
            <p:nvPr/>
          </p:nvGrpSpPr>
          <p:grpSpPr>
            <a:xfrm flipH="1">
              <a:off x="5578209" y="4646738"/>
              <a:ext cx="2199863" cy="304563"/>
              <a:chOff x="-5827153" y="330075"/>
              <a:chExt cx="12276019" cy="1699569"/>
            </a:xfrm>
          </p:grpSpPr>
          <p:sp>
            <p:nvSpPr>
              <p:cNvPr id="178" name="Shape 178"/>
              <p:cNvSpPr/>
              <p:nvPr/>
            </p:nvSpPr>
            <p:spPr>
              <a:xfrm>
                <a:off x="-5827153" y="330144"/>
                <a:ext cx="10612200" cy="16995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p>
            </p:txBody>
          </p:sp>
          <p:sp>
            <p:nvSpPr>
              <p:cNvPr id="179" name="Shape 179"/>
              <p:cNvSpPr/>
              <p:nvPr/>
            </p:nvSpPr>
            <p:spPr>
              <a:xfrm>
                <a:off x="4749366" y="330075"/>
                <a:ext cx="1699500" cy="1699500"/>
              </a:xfrm>
              <a:prstGeom prst="rtTriangle">
                <a:avLst/>
              </a:prstGeom>
              <a:solidFill>
                <a:srgbClr val="3F5378"/>
              </a:solidFill>
              <a:ln>
                <a:noFill/>
              </a:ln>
            </p:spPr>
            <p:txBody>
              <a:bodyPr wrap="square" lIns="91425" tIns="91425" rIns="91425" bIns="91425" anchor="ctr" anchorCtr="0">
                <a:noAutofit/>
              </a:bodyPr>
              <a:lstStyle/>
              <a:p>
                <a:pPr lvl="0">
                  <a:spcBef>
                    <a:spcPts val="0"/>
                  </a:spcBef>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14275" y="392575"/>
            <a:ext cx="5258400" cy="766200"/>
          </a:xfrm>
          <a:prstGeom prst="rect">
            <a:avLst/>
          </a:prstGeom>
          <a:noFill/>
          <a:ln>
            <a:noFill/>
          </a:ln>
        </p:spPr>
        <p:txBody>
          <a:bodyPr wrap="square" lIns="91425" tIns="91425" rIns="91425" bIns="91425" anchor="ctr" anchorCtr="0"/>
          <a:lstStyle>
            <a:lvl1pPr lvl="0">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Shape 7"/>
          <p:cNvSpPr txBox="1">
            <a:spLocks noGrp="1"/>
          </p:cNvSpPr>
          <p:nvPr>
            <p:ph type="body" idx="1"/>
          </p:nvPr>
        </p:nvSpPr>
        <p:spPr>
          <a:xfrm>
            <a:off x="814275" y="1327350"/>
            <a:ext cx="6132600" cy="3145500"/>
          </a:xfrm>
          <a:prstGeom prst="rect">
            <a:avLst/>
          </a:prstGeom>
          <a:noFill/>
          <a:ln>
            <a:noFill/>
          </a:ln>
        </p:spPr>
        <p:txBody>
          <a:bodyPr wrap="square" lIns="91425" tIns="91425" rIns="91425" bIns="91425" anchor="ctr" anchorCtr="0"/>
          <a:lstStyle>
            <a:lvl1pPr lvl="0">
              <a:spcBef>
                <a:spcPts val="60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lvl="1">
              <a:spcBef>
                <a:spcPts val="48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lvl="2">
              <a:spcBef>
                <a:spcPts val="48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lvl="3">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lvl="4">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lvl="5">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lvl="6">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lvl="7">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lvl="8">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Shape 8"/>
          <p:cNvSpPr txBox="1">
            <a:spLocks noGrp="1"/>
          </p:cNvSpPr>
          <p:nvPr>
            <p:ph type="sldNum" idx="12"/>
          </p:nvPr>
        </p:nvSpPr>
        <p:spPr>
          <a:xfrm>
            <a:off x="7618000" y="4636500"/>
            <a:ext cx="1487400" cy="315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200" b="1">
                <a:solidFill>
                  <a:srgbClr val="FFFFFF"/>
                </a:solidFill>
                <a:latin typeface="Roboto Condensed"/>
                <a:ea typeface="Roboto Condensed"/>
                <a:cs typeface="Roboto Condensed"/>
                <a:sym typeface="Roboto Condensed"/>
              </a:rPr>
              <a:t>‹#›</a:t>
            </a:fld>
            <a:endParaRPr lang="en" sz="1200" b="1">
              <a:solidFill>
                <a:srgbClr val="FFFFFF"/>
              </a:solidFill>
              <a:latin typeface="Roboto Condensed"/>
              <a:ea typeface="Roboto Condensed"/>
              <a:cs typeface="Roboto Condensed"/>
              <a:sym typeface="Roboto Condense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github/gitignore"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hyperlink" Target="https://github.com/nguyentrongtiencntt/DemoTestPrivate.git"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a:t>
            </a:fld>
            <a:endParaRPr lang="e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047750"/>
            <a:ext cx="6096000" cy="3429000"/>
          </a:xfrm>
          <a:prstGeom prst="rect">
            <a:avLst/>
          </a:prstGeom>
        </p:spPr>
      </p:pic>
    </p:spTree>
    <p:extLst>
      <p:ext uri="{BB962C8B-B14F-4D97-AF65-F5344CB8AC3E}">
        <p14:creationId xmlns:p14="http://schemas.microsoft.com/office/powerpoint/2010/main" val="9345525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BASICS</a:t>
            </a:r>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10</a:t>
            </a:fld>
            <a:endParaRPr lang="en"/>
          </a:p>
        </p:txBody>
      </p:sp>
      <p:sp>
        <p:nvSpPr>
          <p:cNvPr id="6" name="Text Placeholder 2">
            <a:extLst>
              <a:ext uri="{FF2B5EF4-FFF2-40B4-BE49-F238E27FC236}">
                <a16:creationId xmlns="" xmlns:a16="http://schemas.microsoft.com/office/drawing/2014/main"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en-US" dirty="0" smtClean="0"/>
              <a:t> SNAPSHOTS, NOT DIFFERENCES</a:t>
            </a:r>
          </a:p>
          <a:p>
            <a:r>
              <a:rPr lang="en-US" dirty="0" smtClean="0"/>
              <a:t> NEARLY EVERY OPERATION IS LOCAL</a:t>
            </a:r>
          </a:p>
          <a:p>
            <a:r>
              <a:rPr lang="en-US" dirty="0" smtClean="0"/>
              <a:t> GIT HAS INTEGRITY</a:t>
            </a:r>
          </a:p>
          <a:p>
            <a:r>
              <a:rPr lang="en-US" dirty="0" smtClean="0"/>
              <a:t> GIT GENERALLY ONLY ADDS DATA</a:t>
            </a:r>
          </a:p>
          <a:p>
            <a:r>
              <a:rPr lang="en-US" dirty="0" smtClean="0"/>
              <a:t> THE THREE STATES</a:t>
            </a:r>
            <a:endParaRPr lang="en-US" dirty="0"/>
          </a:p>
        </p:txBody>
      </p:sp>
    </p:spTree>
    <p:extLst>
      <p:ext uri="{BB962C8B-B14F-4D97-AF65-F5344CB8AC3E}">
        <p14:creationId xmlns:p14="http://schemas.microsoft.com/office/powerpoint/2010/main" val="86367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C65E14-305F-4095-8D5C-F10F56B67D05}"/>
              </a:ext>
            </a:extLst>
          </p:cNvPr>
          <p:cNvSpPr>
            <a:spLocks noGrp="1"/>
          </p:cNvSpPr>
          <p:nvPr>
            <p:ph type="title"/>
          </p:nvPr>
        </p:nvSpPr>
        <p:spPr/>
        <p:txBody>
          <a:bodyPr/>
          <a:lstStyle/>
          <a:p>
            <a:r>
              <a:rPr lang="en-US" dirty="0"/>
              <a:t> SNAPSHOTS, NOT DIFFERENCES</a:t>
            </a:r>
          </a:p>
        </p:txBody>
      </p:sp>
      <p:sp>
        <p:nvSpPr>
          <p:cNvPr id="3" name="Text Placeholder 2">
            <a:extLst>
              <a:ext uri="{FF2B5EF4-FFF2-40B4-BE49-F238E27FC236}">
                <a16:creationId xmlns="" xmlns:a16="http://schemas.microsoft.com/office/drawing/2014/main" id="{7A20E822-6F1F-4EB9-9E50-D4AD9F4F389A}"/>
              </a:ext>
            </a:extLst>
          </p:cNvPr>
          <p:cNvSpPr>
            <a:spLocks noGrp="1"/>
          </p:cNvSpPr>
          <p:nvPr>
            <p:ph type="body" idx="1"/>
          </p:nvPr>
        </p:nvSpPr>
        <p:spPr>
          <a:xfrm>
            <a:off x="457200" y="1537988"/>
            <a:ext cx="8382000" cy="2724300"/>
          </a:xfrm>
        </p:spPr>
        <p:txBody>
          <a:bodyPr/>
          <a:lstStyle/>
          <a:p>
            <a:r>
              <a:rPr lang="en-US" dirty="0" smtClean="0"/>
              <a:t> </a:t>
            </a:r>
            <a:r>
              <a:rPr lang="en-US" sz="2400" dirty="0" smtClean="0"/>
              <a:t>The </a:t>
            </a:r>
            <a:r>
              <a:rPr lang="en-US" sz="2400" dirty="0"/>
              <a:t>major difference between </a:t>
            </a:r>
            <a:r>
              <a:rPr lang="en-US" sz="2400" dirty="0" err="1"/>
              <a:t>Git</a:t>
            </a:r>
            <a:r>
              <a:rPr lang="en-US" sz="2400" dirty="0"/>
              <a:t> and any other VCS (Subversion and friends included) is the way </a:t>
            </a:r>
            <a:r>
              <a:rPr lang="en-US" sz="2400" dirty="0" err="1"/>
              <a:t>Git</a:t>
            </a:r>
            <a:r>
              <a:rPr lang="en-US" sz="2400" dirty="0"/>
              <a:t> thinks about its data. </a:t>
            </a:r>
            <a:endParaRPr lang="en-US" sz="2400" dirty="0" smtClean="0"/>
          </a:p>
          <a:p>
            <a:pPr algn="just"/>
            <a:r>
              <a:rPr lang="en-US" sz="2400" dirty="0" smtClean="0"/>
              <a:t> Most </a:t>
            </a:r>
            <a:r>
              <a:rPr lang="en-US" sz="2400" dirty="0"/>
              <a:t>other systems store information as a list of file-based changes. These other systems (CVS, Subversion, Perforce, Bazaar, and so on) think of the information they store as a set of files and the changes made to each file over time (this is commonly described as </a:t>
            </a:r>
            <a:r>
              <a:rPr lang="en-US" sz="2400" i="1" dirty="0"/>
              <a:t>delta-</a:t>
            </a:r>
            <a:r>
              <a:rPr lang="en-US" sz="2400" i="1" dirty="0" err="1"/>
              <a:t>based</a:t>
            </a:r>
            <a:r>
              <a:rPr lang="en-US" sz="2400" dirty="0" err="1"/>
              <a:t>version</a:t>
            </a:r>
            <a:r>
              <a:rPr lang="en-US" sz="2400" dirty="0"/>
              <a:t> control).</a:t>
            </a:r>
            <a:endParaRPr lang="en-US" dirty="0"/>
          </a:p>
        </p:txBody>
      </p:sp>
      <p:sp>
        <p:nvSpPr>
          <p:cNvPr id="5" name="Slide Number Placeholder 4">
            <a:extLst>
              <a:ext uri="{FF2B5EF4-FFF2-40B4-BE49-F238E27FC236}">
                <a16:creationId xmlns="" xmlns:a16="http://schemas.microsoft.com/office/drawing/2014/main" id="{123C1F68-864B-457C-A95A-268267D7A10E}"/>
              </a:ext>
            </a:extLst>
          </p:cNvPr>
          <p:cNvSpPr>
            <a:spLocks noGrp="1"/>
          </p:cNvSpPr>
          <p:nvPr>
            <p:ph type="sldNum" idx="12"/>
          </p:nvPr>
        </p:nvSpPr>
        <p:spPr/>
        <p:txBody>
          <a:bodyPr/>
          <a:lstStyle/>
          <a:p>
            <a:pPr lvl="0">
              <a:spcBef>
                <a:spcPts val="0"/>
              </a:spcBef>
              <a:buNone/>
            </a:pPr>
            <a:fld id="{00000000-1234-1234-1234-123412341234}" type="slidenum">
              <a:rPr lang="en" smtClean="0"/>
              <a:t>11</a:t>
            </a:fld>
            <a:endParaRPr lang="en"/>
          </a:p>
        </p:txBody>
      </p:sp>
    </p:spTree>
    <p:extLst>
      <p:ext uri="{BB962C8B-B14F-4D97-AF65-F5344CB8AC3E}">
        <p14:creationId xmlns:p14="http://schemas.microsoft.com/office/powerpoint/2010/main" val="2302127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C65E14-305F-4095-8D5C-F10F56B67D05}"/>
              </a:ext>
            </a:extLst>
          </p:cNvPr>
          <p:cNvSpPr>
            <a:spLocks noGrp="1"/>
          </p:cNvSpPr>
          <p:nvPr>
            <p:ph type="title"/>
          </p:nvPr>
        </p:nvSpPr>
        <p:spPr/>
        <p:txBody>
          <a:bodyPr/>
          <a:lstStyle/>
          <a:p>
            <a:r>
              <a:rPr lang="en-US" dirty="0"/>
              <a:t> SNAPSHOTS, NOT DIFFERENCES</a:t>
            </a:r>
          </a:p>
        </p:txBody>
      </p:sp>
      <p:sp>
        <p:nvSpPr>
          <p:cNvPr id="5" name="Slide Number Placeholder 4">
            <a:extLst>
              <a:ext uri="{FF2B5EF4-FFF2-40B4-BE49-F238E27FC236}">
                <a16:creationId xmlns="" xmlns:a16="http://schemas.microsoft.com/office/drawing/2014/main" id="{123C1F68-864B-457C-A95A-268267D7A10E}"/>
              </a:ext>
            </a:extLst>
          </p:cNvPr>
          <p:cNvSpPr>
            <a:spLocks noGrp="1"/>
          </p:cNvSpPr>
          <p:nvPr>
            <p:ph type="sldNum" idx="12"/>
          </p:nvPr>
        </p:nvSpPr>
        <p:spPr/>
        <p:txBody>
          <a:bodyPr/>
          <a:lstStyle/>
          <a:p>
            <a:pPr lvl="0">
              <a:spcBef>
                <a:spcPts val="0"/>
              </a:spcBef>
              <a:buNone/>
            </a:pPr>
            <a:fld id="{00000000-1234-1234-1234-123412341234}" type="slidenum">
              <a:rPr lang="en" smtClean="0"/>
              <a:t>12</a:t>
            </a:fld>
            <a:endParaRPr lang="e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171575"/>
            <a:ext cx="7620000" cy="3457575"/>
          </a:xfrm>
          <a:prstGeom prst="rect">
            <a:avLst/>
          </a:prstGeom>
        </p:spPr>
      </p:pic>
    </p:spTree>
    <p:extLst>
      <p:ext uri="{BB962C8B-B14F-4D97-AF65-F5344CB8AC3E}">
        <p14:creationId xmlns:p14="http://schemas.microsoft.com/office/powerpoint/2010/main" val="7131394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C65E14-305F-4095-8D5C-F10F56B67D05}"/>
              </a:ext>
            </a:extLst>
          </p:cNvPr>
          <p:cNvSpPr>
            <a:spLocks noGrp="1"/>
          </p:cNvSpPr>
          <p:nvPr>
            <p:ph type="title"/>
          </p:nvPr>
        </p:nvSpPr>
        <p:spPr/>
        <p:txBody>
          <a:bodyPr/>
          <a:lstStyle/>
          <a:p>
            <a:r>
              <a:rPr lang="en-US" dirty="0"/>
              <a:t> SNAPSHOTS, NOT DIFFERENCES</a:t>
            </a:r>
          </a:p>
        </p:txBody>
      </p:sp>
      <p:sp>
        <p:nvSpPr>
          <p:cNvPr id="5" name="Slide Number Placeholder 4">
            <a:extLst>
              <a:ext uri="{FF2B5EF4-FFF2-40B4-BE49-F238E27FC236}">
                <a16:creationId xmlns="" xmlns:a16="http://schemas.microsoft.com/office/drawing/2014/main" id="{123C1F68-864B-457C-A95A-268267D7A10E}"/>
              </a:ext>
            </a:extLst>
          </p:cNvPr>
          <p:cNvSpPr>
            <a:spLocks noGrp="1"/>
          </p:cNvSpPr>
          <p:nvPr>
            <p:ph type="sldNum" idx="12"/>
          </p:nvPr>
        </p:nvSpPr>
        <p:spPr/>
        <p:txBody>
          <a:bodyPr/>
          <a:lstStyle/>
          <a:p>
            <a:pPr lvl="0">
              <a:spcBef>
                <a:spcPts val="0"/>
              </a:spcBef>
              <a:buNone/>
            </a:pPr>
            <a:fld id="{00000000-1234-1234-1234-123412341234}" type="slidenum">
              <a:rPr lang="en" smtClean="0"/>
              <a:t>13</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46" y="1347787"/>
            <a:ext cx="8606854" cy="3281363"/>
          </a:xfrm>
          <a:prstGeom prst="rect">
            <a:avLst/>
          </a:prstGeom>
        </p:spPr>
      </p:pic>
    </p:spTree>
    <p:extLst>
      <p:ext uri="{BB962C8B-B14F-4D97-AF65-F5344CB8AC3E}">
        <p14:creationId xmlns:p14="http://schemas.microsoft.com/office/powerpoint/2010/main" val="9520990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C65E14-305F-4095-8D5C-F10F56B67D05}"/>
              </a:ext>
            </a:extLst>
          </p:cNvPr>
          <p:cNvSpPr>
            <a:spLocks noGrp="1"/>
          </p:cNvSpPr>
          <p:nvPr>
            <p:ph type="title"/>
          </p:nvPr>
        </p:nvSpPr>
        <p:spPr/>
        <p:txBody>
          <a:bodyPr/>
          <a:lstStyle/>
          <a:p>
            <a:r>
              <a:rPr lang="en-US" dirty="0"/>
              <a:t> NEARLY EVERY OPERATION IS LOCAL</a:t>
            </a:r>
          </a:p>
        </p:txBody>
      </p:sp>
      <p:sp>
        <p:nvSpPr>
          <p:cNvPr id="5" name="Slide Number Placeholder 4">
            <a:extLst>
              <a:ext uri="{FF2B5EF4-FFF2-40B4-BE49-F238E27FC236}">
                <a16:creationId xmlns="" xmlns:a16="http://schemas.microsoft.com/office/drawing/2014/main" id="{123C1F68-864B-457C-A95A-268267D7A10E}"/>
              </a:ext>
            </a:extLst>
          </p:cNvPr>
          <p:cNvSpPr>
            <a:spLocks noGrp="1"/>
          </p:cNvSpPr>
          <p:nvPr>
            <p:ph type="sldNum" idx="12"/>
          </p:nvPr>
        </p:nvSpPr>
        <p:spPr/>
        <p:txBody>
          <a:bodyPr/>
          <a:lstStyle/>
          <a:p>
            <a:pPr lvl="0">
              <a:spcBef>
                <a:spcPts val="0"/>
              </a:spcBef>
              <a:buNone/>
            </a:pPr>
            <a:fld id="{00000000-1234-1234-1234-123412341234}" type="slidenum">
              <a:rPr lang="en" smtClean="0"/>
              <a:t>14</a:t>
            </a:fld>
            <a:endParaRPr lang="en"/>
          </a:p>
        </p:txBody>
      </p:sp>
    </p:spTree>
    <p:extLst>
      <p:ext uri="{BB962C8B-B14F-4D97-AF65-F5344CB8AC3E}">
        <p14:creationId xmlns:p14="http://schemas.microsoft.com/office/powerpoint/2010/main" val="8865563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GIT HAS </a:t>
            </a:r>
            <a:r>
              <a:rPr lang="en-US" dirty="0" smtClean="0"/>
              <a:t>INTEGRITY</a:t>
            </a:r>
            <a:endParaRPr lang="en-US" dirty="0"/>
          </a:p>
        </p:txBody>
      </p:sp>
      <p:sp>
        <p:nvSpPr>
          <p:cNvPr id="3" name="Text Placeholder 2"/>
          <p:cNvSpPr>
            <a:spLocks noGrp="1"/>
          </p:cNvSpPr>
          <p:nvPr>
            <p:ph type="body" idx="1"/>
          </p:nvPr>
        </p:nvSpPr>
        <p:spPr/>
        <p:txBody>
          <a:bodyPr/>
          <a:lstStyle/>
          <a:p>
            <a:endParaRPr lang="en-US"/>
          </a:p>
        </p:txBody>
      </p:sp>
      <p:sp>
        <p:nvSpPr>
          <p:cNvPr id="4" name="Text Placeholder 3"/>
          <p:cNvSpPr>
            <a:spLocks noGrp="1"/>
          </p:cNvSpPr>
          <p:nvPr>
            <p:ph type="body" idx="2"/>
          </p:nvPr>
        </p:nvSpPr>
        <p:spPr/>
        <p:txBody>
          <a:bodyPr/>
          <a:lstStyle/>
          <a:p>
            <a:endParaRPr lang="en-US"/>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15</a:t>
            </a:fld>
            <a:endParaRPr lang="en"/>
          </a:p>
        </p:txBody>
      </p:sp>
    </p:spTree>
    <p:extLst>
      <p:ext uri="{BB962C8B-B14F-4D97-AF65-F5344CB8AC3E}">
        <p14:creationId xmlns:p14="http://schemas.microsoft.com/office/powerpoint/2010/main" val="3366439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THE THREE STATES</a:t>
            </a:r>
          </a:p>
        </p:txBody>
      </p:sp>
      <p:sp>
        <p:nvSpPr>
          <p:cNvPr id="3" name="Text Placeholder 2"/>
          <p:cNvSpPr>
            <a:spLocks noGrp="1"/>
          </p:cNvSpPr>
          <p:nvPr>
            <p:ph type="body" idx="1"/>
          </p:nvPr>
        </p:nvSpPr>
        <p:spPr>
          <a:xfrm>
            <a:off x="814274" y="1537988"/>
            <a:ext cx="7643925" cy="2724300"/>
          </a:xfrm>
        </p:spPr>
        <p:txBody>
          <a:bodyPr/>
          <a:lstStyle/>
          <a:p>
            <a:pPr algn="just"/>
            <a:r>
              <a:rPr lang="en-US" dirty="0" smtClean="0"/>
              <a:t> Pay </a:t>
            </a:r>
            <a:r>
              <a:rPr lang="en-US" dirty="0"/>
              <a:t>attention now — here is the main thing to remember about </a:t>
            </a:r>
            <a:r>
              <a:rPr lang="en-US" dirty="0" err="1"/>
              <a:t>Git</a:t>
            </a:r>
            <a:r>
              <a:rPr lang="en-US" dirty="0"/>
              <a:t> if you want the rest of your learning process to go smoothly</a:t>
            </a:r>
            <a:r>
              <a:rPr lang="en-US" dirty="0" smtClean="0"/>
              <a:t>.</a:t>
            </a:r>
          </a:p>
          <a:p>
            <a:pPr algn="just"/>
            <a:r>
              <a:rPr lang="en-US" dirty="0" smtClean="0"/>
              <a:t> </a:t>
            </a:r>
            <a:r>
              <a:rPr lang="en-US" dirty="0" err="1" smtClean="0"/>
              <a:t>Git</a:t>
            </a:r>
            <a:r>
              <a:rPr lang="en-US" dirty="0" smtClean="0"/>
              <a:t> </a:t>
            </a:r>
            <a:r>
              <a:rPr lang="en-US" dirty="0"/>
              <a:t>has three main states that your files can reside in: </a:t>
            </a:r>
            <a:r>
              <a:rPr lang="en-US" i="1" dirty="0"/>
              <a:t>committed</a:t>
            </a:r>
            <a:r>
              <a:rPr lang="en-US" dirty="0"/>
              <a:t>, </a:t>
            </a:r>
            <a:r>
              <a:rPr lang="en-US" i="1" dirty="0"/>
              <a:t>modified</a:t>
            </a:r>
            <a:r>
              <a:rPr lang="en-US" dirty="0"/>
              <a:t>, and </a:t>
            </a:r>
            <a:r>
              <a:rPr lang="en-US" i="1" dirty="0"/>
              <a:t>staged</a:t>
            </a:r>
            <a:r>
              <a:rPr lang="en-US" dirty="0"/>
              <a:t>:</a:t>
            </a:r>
          </a:p>
          <a:p>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16</a:t>
            </a:fld>
            <a:endParaRPr lang="en"/>
          </a:p>
        </p:txBody>
      </p:sp>
    </p:spTree>
    <p:extLst>
      <p:ext uri="{BB962C8B-B14F-4D97-AF65-F5344CB8AC3E}">
        <p14:creationId xmlns:p14="http://schemas.microsoft.com/office/powerpoint/2010/main" val="75713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THE THREE STATES</a:t>
            </a:r>
          </a:p>
        </p:txBody>
      </p:sp>
      <p:sp>
        <p:nvSpPr>
          <p:cNvPr id="3" name="Text Placeholder 2"/>
          <p:cNvSpPr>
            <a:spLocks noGrp="1"/>
          </p:cNvSpPr>
          <p:nvPr>
            <p:ph type="body" idx="1"/>
          </p:nvPr>
        </p:nvSpPr>
        <p:spPr>
          <a:xfrm>
            <a:off x="814274" y="1537988"/>
            <a:ext cx="7948726" cy="2724300"/>
          </a:xfrm>
        </p:spPr>
        <p:txBody>
          <a:bodyPr/>
          <a:lstStyle/>
          <a:p>
            <a:r>
              <a:rPr lang="en-US" dirty="0" smtClean="0"/>
              <a:t> Committed </a:t>
            </a:r>
            <a:r>
              <a:rPr lang="en-US" dirty="0"/>
              <a:t>means that the data is safely stored in your local database.</a:t>
            </a:r>
          </a:p>
          <a:p>
            <a:r>
              <a:rPr lang="en-US" dirty="0" smtClean="0"/>
              <a:t> Modified </a:t>
            </a:r>
            <a:r>
              <a:rPr lang="en-US" dirty="0"/>
              <a:t>means that you have changed the file but have not committed it to your database yet.</a:t>
            </a:r>
          </a:p>
          <a:p>
            <a:r>
              <a:rPr lang="en-US" dirty="0" smtClean="0"/>
              <a:t> Staged </a:t>
            </a:r>
            <a:r>
              <a:rPr lang="en-US" dirty="0"/>
              <a:t>means that you have marked a modified file in its current version to go into your next commit snapshot.</a:t>
            </a:r>
          </a:p>
          <a:p>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17</a:t>
            </a:fld>
            <a:endParaRPr lang="en"/>
          </a:p>
        </p:txBody>
      </p:sp>
    </p:spTree>
    <p:extLst>
      <p:ext uri="{BB962C8B-B14F-4D97-AF65-F5344CB8AC3E}">
        <p14:creationId xmlns:p14="http://schemas.microsoft.com/office/powerpoint/2010/main" val="328037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THE THREE </a:t>
            </a:r>
            <a:r>
              <a:rPr lang="en-US" dirty="0" smtClean="0"/>
              <a:t>STATES</a:t>
            </a:r>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18</a:t>
            </a:fld>
            <a:endParaRPr lang="en"/>
          </a:p>
        </p:txBody>
      </p:sp>
      <p:sp>
        <p:nvSpPr>
          <p:cNvPr id="7" name="Shape 237"/>
          <p:cNvSpPr txBox="1">
            <a:spLocks noGrp="1"/>
          </p:cNvSpPr>
          <p:nvPr>
            <p:ph type="body" idx="1"/>
          </p:nvPr>
        </p:nvSpPr>
        <p:spPr>
          <a:xfrm>
            <a:off x="304800" y="1327350"/>
            <a:ext cx="8763000" cy="3682800"/>
          </a:xfrm>
          <a:prstGeom prst="rect">
            <a:avLst/>
          </a:prstGeom>
        </p:spPr>
        <p:txBody>
          <a:bodyPr wrap="square" lIns="91425" tIns="91425" rIns="91425" bIns="91425" anchor="ctr" anchorCtr="0">
            <a:noAutofit/>
          </a:bodyPr>
          <a:lstStyle/>
          <a:p>
            <a:pPr>
              <a:buNone/>
            </a:pPr>
            <a:r>
              <a:rPr lang="en-US" sz="2400" i="1" dirty="0" smtClean="0"/>
              <a:t>The </a:t>
            </a:r>
            <a:r>
              <a:rPr lang="en-US" sz="2400" i="1" dirty="0"/>
              <a:t>basic </a:t>
            </a:r>
            <a:r>
              <a:rPr lang="en-US" sz="2400" i="1" dirty="0" err="1"/>
              <a:t>Git</a:t>
            </a:r>
            <a:r>
              <a:rPr lang="en-US" sz="2400" i="1" dirty="0"/>
              <a:t> workflow goes something like this:</a:t>
            </a:r>
          </a:p>
          <a:p>
            <a:r>
              <a:rPr lang="en-US" sz="2400" dirty="0" smtClean="0"/>
              <a:t> You </a:t>
            </a:r>
            <a:r>
              <a:rPr lang="en-US" sz="2400" dirty="0"/>
              <a:t>modify files in your working tree.</a:t>
            </a:r>
          </a:p>
          <a:p>
            <a:r>
              <a:rPr lang="en-US" sz="2400" dirty="0" smtClean="0"/>
              <a:t> You </a:t>
            </a:r>
            <a:r>
              <a:rPr lang="en-US" sz="2400" dirty="0"/>
              <a:t>selectively stage just those changes you want to be part of your next commit, which adds </a:t>
            </a:r>
            <a:r>
              <a:rPr lang="en-US" sz="2400" i="1" dirty="0" smtClean="0"/>
              <a:t>only </a:t>
            </a:r>
            <a:r>
              <a:rPr lang="en-US" sz="2400" dirty="0" smtClean="0"/>
              <a:t>those </a:t>
            </a:r>
            <a:r>
              <a:rPr lang="en-US" sz="2400" dirty="0"/>
              <a:t>changes to the staging area.</a:t>
            </a:r>
          </a:p>
          <a:p>
            <a:r>
              <a:rPr lang="en-US" sz="2400" dirty="0" smtClean="0"/>
              <a:t> You </a:t>
            </a:r>
            <a:r>
              <a:rPr lang="en-US" sz="2400" dirty="0"/>
              <a:t>do a commit, which takes the files as they are in the staging area and stores that snapshot permanently to your </a:t>
            </a:r>
            <a:r>
              <a:rPr lang="en-US" sz="2400" dirty="0" err="1"/>
              <a:t>Git</a:t>
            </a:r>
            <a:r>
              <a:rPr lang="en-US" sz="2400" dirty="0"/>
              <a:t> directory</a:t>
            </a:r>
            <a:r>
              <a:rPr lang="en-US" sz="2400" dirty="0" smtClean="0"/>
              <a:t>.</a:t>
            </a:r>
            <a:endParaRPr lang="en-US" sz="2400" b="1" dirty="0"/>
          </a:p>
          <a:p>
            <a:pPr marL="76200" lvl="0">
              <a:buNone/>
            </a:pPr>
            <a:endParaRPr lang="vi-VN" b="1" dirty="0"/>
          </a:p>
        </p:txBody>
      </p:sp>
    </p:spTree>
    <p:extLst>
      <p:ext uri="{BB962C8B-B14F-4D97-AF65-F5344CB8AC3E}">
        <p14:creationId xmlns:p14="http://schemas.microsoft.com/office/powerpoint/2010/main" val="586358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THE THREE </a:t>
            </a:r>
            <a:r>
              <a:rPr lang="en-US" dirty="0" smtClean="0"/>
              <a:t>STATES</a:t>
            </a:r>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19</a:t>
            </a:fld>
            <a:endParaRPr lang="en"/>
          </a:p>
        </p:txBody>
      </p:sp>
      <p:sp>
        <p:nvSpPr>
          <p:cNvPr id="7" name="Text Placeholder 2"/>
          <p:cNvSpPr>
            <a:spLocks noGrp="1"/>
          </p:cNvSpPr>
          <p:nvPr>
            <p:ph type="body" idx="1"/>
          </p:nvPr>
        </p:nvSpPr>
        <p:spPr>
          <a:xfrm>
            <a:off x="814274" y="1537988"/>
            <a:ext cx="7643925" cy="2724300"/>
          </a:xfrm>
        </p:spPr>
        <p:txBody>
          <a:bodyPr/>
          <a:lstStyle/>
          <a:p>
            <a:pPr algn="just"/>
            <a:r>
              <a:rPr lang="en-US" dirty="0" smtClean="0"/>
              <a:t> This </a:t>
            </a:r>
            <a:r>
              <a:rPr lang="en-US" dirty="0"/>
              <a:t>leads us to the three main sections of a </a:t>
            </a:r>
            <a:r>
              <a:rPr lang="en-US" dirty="0" err="1"/>
              <a:t>Git</a:t>
            </a:r>
            <a:r>
              <a:rPr lang="en-US" dirty="0"/>
              <a:t> project: the </a:t>
            </a:r>
            <a:r>
              <a:rPr lang="en-US" dirty="0" err="1"/>
              <a:t>Git</a:t>
            </a:r>
            <a:r>
              <a:rPr lang="en-US" dirty="0"/>
              <a:t> directory, the working tree, and the staging area.</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799" y="2343150"/>
            <a:ext cx="5410201" cy="2514522"/>
          </a:xfrm>
          <a:prstGeom prst="rect">
            <a:avLst/>
          </a:prstGeom>
        </p:spPr>
      </p:pic>
    </p:spTree>
    <p:extLst>
      <p:ext uri="{BB962C8B-B14F-4D97-AF65-F5344CB8AC3E}">
        <p14:creationId xmlns:p14="http://schemas.microsoft.com/office/powerpoint/2010/main" val="38269272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ctrTitle"/>
          </p:nvPr>
        </p:nvSpPr>
        <p:spPr>
          <a:xfrm>
            <a:off x="152400" y="2190750"/>
            <a:ext cx="7010400" cy="2242900"/>
          </a:xfrm>
          <a:prstGeom prst="rect">
            <a:avLst/>
          </a:prstGeom>
        </p:spPr>
        <p:txBody>
          <a:bodyPr wrap="square" lIns="91425" tIns="91425" rIns="91425" bIns="91425" anchor="ctr" anchorCtr="0">
            <a:noAutofit/>
          </a:bodyPr>
          <a:lstStyle/>
          <a:p>
            <a:r>
              <a:rPr lang="en-US" b="0" dirty="0" smtClean="0"/>
              <a:t>Version Control System</a:t>
            </a:r>
            <a:endParaRPr lang="en-US" b="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123950"/>
            <a:ext cx="1604963" cy="1604963"/>
          </a:xfrm>
          <a:prstGeom prst="rect">
            <a:avLst/>
          </a:prstGeom>
        </p:spPr>
      </p:pic>
    </p:spTree>
    <p:extLst>
      <p:ext uri="{BB962C8B-B14F-4D97-AF65-F5344CB8AC3E}">
        <p14:creationId xmlns:p14="http://schemas.microsoft.com/office/powerpoint/2010/main" val="14047284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4275" y="392575"/>
            <a:ext cx="5492400" cy="766200"/>
          </a:xfrm>
          <a:prstGeom prst="rect">
            <a:avLst/>
          </a:prstGeom>
        </p:spPr>
        <p:txBody>
          <a:bodyPr wrap="square" lIns="91425" tIns="91425" rIns="91425" bIns="91425" anchor="ctr" anchorCtr="0">
            <a:noAutofit/>
          </a:bodyPr>
          <a:lstStyle/>
          <a:p>
            <a:pPr lvl="0">
              <a:spcBef>
                <a:spcPts val="0"/>
              </a:spcBef>
              <a:buNone/>
            </a:pPr>
            <a:r>
              <a:rPr lang="en" dirty="0" smtClean="0"/>
              <a:t>DOWNLOAD AND INSTALL GIT</a:t>
            </a:r>
            <a:endParaRPr lang="en" dirty="0"/>
          </a:p>
        </p:txBody>
      </p:sp>
      <p:sp>
        <p:nvSpPr>
          <p:cNvPr id="238" name="Shape 238"/>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20</a:t>
            </a:fld>
            <a:endParaRPr lang="en"/>
          </a:p>
        </p:txBody>
      </p:sp>
      <p:grpSp>
        <p:nvGrpSpPr>
          <p:cNvPr id="239" name="Shape 239"/>
          <p:cNvGrpSpPr/>
          <p:nvPr/>
        </p:nvGrpSpPr>
        <p:grpSpPr>
          <a:xfrm>
            <a:off x="282216" y="590918"/>
            <a:ext cx="369505"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2" name="Text Placeholder 1"/>
          <p:cNvSpPr>
            <a:spLocks noGrp="1"/>
          </p:cNvSpPr>
          <p:nvPr>
            <p:ph type="body" idx="1"/>
          </p:nvPr>
        </p:nvSpPr>
        <p:spPr>
          <a:xfrm>
            <a:off x="814275" y="1327350"/>
            <a:ext cx="5357925" cy="863400"/>
          </a:xfrm>
        </p:spPr>
        <p:txBody>
          <a:bodyPr/>
          <a:lstStyle/>
          <a:p>
            <a:r>
              <a:rPr lang="en-US" dirty="0"/>
              <a:t>https://git-scm.com/</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581150"/>
            <a:ext cx="275272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Placeholder 1"/>
          <p:cNvSpPr txBox="1">
            <a:spLocks/>
          </p:cNvSpPr>
          <p:nvPr/>
        </p:nvSpPr>
        <p:spPr>
          <a:xfrm>
            <a:off x="890475" y="2571750"/>
            <a:ext cx="5357925" cy="863400"/>
          </a:xfrm>
          <a:prstGeom prst="rect">
            <a:avLst/>
          </a:prstGeom>
          <a:noFill/>
          <a:ln>
            <a:noFill/>
          </a:ln>
        </p:spPr>
        <p:txBody>
          <a:bodyPr wrap="square" lIns="91425" tIns="91425" rIns="91425" bIns="91425" anchor="ctr"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r>
              <a:rPr lang="en-US" dirty="0" err="1" smtClean="0"/>
              <a:t>GitBash</a:t>
            </a:r>
            <a:r>
              <a:rPr lang="en-US" dirty="0" smtClean="0">
                <a:sym typeface="Wingdings" pitchFamily="2" charset="2"/>
              </a:rPr>
              <a:t> </a:t>
            </a:r>
            <a:r>
              <a:rPr lang="en-US" dirty="0" err="1" smtClean="0">
                <a:sym typeface="Wingdings" pitchFamily="2" charset="2"/>
              </a:rPr>
              <a:t>git</a:t>
            </a:r>
            <a:r>
              <a:rPr lang="en-US" dirty="0" smtClean="0">
                <a:sym typeface="Wingdings" pitchFamily="2" charset="2"/>
              </a:rPr>
              <a:t> --version</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TIME GIT SETUP</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21</a:t>
            </a:fld>
            <a:endParaRPr lang="en"/>
          </a:p>
        </p:txBody>
      </p:sp>
      <p:sp>
        <p:nvSpPr>
          <p:cNvPr id="5" name="Text Placeholder 2">
            <a:extLst>
              <a:ext uri="{FF2B5EF4-FFF2-40B4-BE49-F238E27FC236}">
                <a16:creationId xmlns="" xmlns:a16="http://schemas.microsoft.com/office/drawing/2014/main"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algn="just"/>
            <a:r>
              <a:rPr lang="en-US" dirty="0" smtClean="0"/>
              <a:t> </a:t>
            </a:r>
            <a:r>
              <a:rPr lang="en-US" dirty="0" err="1"/>
              <a:t>Git</a:t>
            </a:r>
            <a:r>
              <a:rPr lang="en-US" dirty="0"/>
              <a:t> comes with a tool called </a:t>
            </a:r>
            <a:r>
              <a:rPr lang="en-US" dirty="0" err="1"/>
              <a:t>git</a:t>
            </a:r>
            <a:r>
              <a:rPr lang="en-US" dirty="0"/>
              <a:t> </a:t>
            </a:r>
            <a:r>
              <a:rPr lang="en-US" dirty="0" err="1"/>
              <a:t>config</a:t>
            </a:r>
            <a:r>
              <a:rPr lang="en-US" dirty="0"/>
              <a:t> that lets you get and set configuration variables that control all aspects of how </a:t>
            </a:r>
            <a:r>
              <a:rPr lang="en-US" dirty="0" err="1"/>
              <a:t>Git</a:t>
            </a:r>
            <a:r>
              <a:rPr lang="en-US" dirty="0"/>
              <a:t> looks and operates. These variables can be stored in three different places:</a:t>
            </a:r>
          </a:p>
          <a:p>
            <a:pPr algn="just"/>
            <a:r>
              <a:rPr lang="en-US" dirty="0"/>
              <a:t>/</a:t>
            </a:r>
            <a:r>
              <a:rPr lang="en-US" dirty="0" err="1"/>
              <a:t>etc</a:t>
            </a:r>
            <a:r>
              <a:rPr lang="en-US" dirty="0"/>
              <a:t>/</a:t>
            </a:r>
            <a:r>
              <a:rPr lang="en-US" dirty="0" err="1"/>
              <a:t>gitconfig</a:t>
            </a:r>
            <a:r>
              <a:rPr lang="en-US" dirty="0"/>
              <a:t> file: Contains values applied to every user on the system and all their repositories. If you pass the option --system to </a:t>
            </a:r>
            <a:r>
              <a:rPr lang="en-US" dirty="0" err="1"/>
              <a:t>git</a:t>
            </a:r>
            <a:r>
              <a:rPr lang="en-US" dirty="0"/>
              <a:t> </a:t>
            </a:r>
            <a:r>
              <a:rPr lang="en-US" dirty="0" err="1"/>
              <a:t>config</a:t>
            </a:r>
            <a:r>
              <a:rPr lang="en-US" dirty="0"/>
              <a:t>, it reads and writes from this file specifically. (Because this is a system configuration file, you would need administrative or </a:t>
            </a:r>
            <a:r>
              <a:rPr lang="en-US" dirty="0" err="1"/>
              <a:t>superuser</a:t>
            </a:r>
            <a:r>
              <a:rPr lang="en-US" dirty="0"/>
              <a:t> privilege to make changes to it</a:t>
            </a:r>
            <a:r>
              <a:rPr lang="en-US" dirty="0" smtClean="0"/>
              <a:t>.)</a:t>
            </a:r>
            <a:endParaRPr lang="en-US" dirty="0"/>
          </a:p>
        </p:txBody>
      </p:sp>
    </p:spTree>
    <p:extLst>
      <p:ext uri="{BB962C8B-B14F-4D97-AF65-F5344CB8AC3E}">
        <p14:creationId xmlns:p14="http://schemas.microsoft.com/office/powerpoint/2010/main" val="448666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TIME GIT SETUP</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22</a:t>
            </a:fld>
            <a:endParaRPr lang="en"/>
          </a:p>
        </p:txBody>
      </p:sp>
      <p:sp>
        <p:nvSpPr>
          <p:cNvPr id="5" name="Text Placeholder 2">
            <a:extLst>
              <a:ext uri="{FF2B5EF4-FFF2-40B4-BE49-F238E27FC236}">
                <a16:creationId xmlns="" xmlns:a16="http://schemas.microsoft.com/office/drawing/2014/main"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algn="just"/>
            <a:r>
              <a:rPr lang="en-US" dirty="0"/>
              <a:t>~/.</a:t>
            </a:r>
            <a:r>
              <a:rPr lang="en-US" dirty="0" err="1"/>
              <a:t>gitconfig</a:t>
            </a:r>
            <a:r>
              <a:rPr lang="en-US" dirty="0"/>
              <a:t> or ~/.</a:t>
            </a:r>
            <a:r>
              <a:rPr lang="en-US" dirty="0" err="1"/>
              <a:t>config</a:t>
            </a:r>
            <a:r>
              <a:rPr lang="en-US" dirty="0"/>
              <a:t>/</a:t>
            </a:r>
            <a:r>
              <a:rPr lang="en-US" dirty="0" err="1"/>
              <a:t>git</a:t>
            </a:r>
            <a:r>
              <a:rPr lang="en-US" dirty="0"/>
              <a:t>/</a:t>
            </a:r>
            <a:r>
              <a:rPr lang="en-US" dirty="0" err="1"/>
              <a:t>config</a:t>
            </a:r>
            <a:r>
              <a:rPr lang="en-US" dirty="0"/>
              <a:t> file: Values specific personally to you, the user. You can make </a:t>
            </a:r>
            <a:r>
              <a:rPr lang="en-US" dirty="0" err="1"/>
              <a:t>Git</a:t>
            </a:r>
            <a:r>
              <a:rPr lang="en-US" dirty="0"/>
              <a:t> read and write to this file specifically by passing the --global option, and this affects </a:t>
            </a:r>
            <a:r>
              <a:rPr lang="en-US" i="1" dirty="0"/>
              <a:t>all</a:t>
            </a:r>
            <a:r>
              <a:rPr lang="en-US" dirty="0"/>
              <a:t> of the repositories you work with on your system.</a:t>
            </a:r>
          </a:p>
          <a:p>
            <a:pPr algn="just"/>
            <a:r>
              <a:rPr lang="en-US" dirty="0" err="1"/>
              <a:t>config</a:t>
            </a:r>
            <a:r>
              <a:rPr lang="en-US" dirty="0"/>
              <a:t> file in the </a:t>
            </a:r>
            <a:r>
              <a:rPr lang="en-US" dirty="0" err="1"/>
              <a:t>Git</a:t>
            </a:r>
            <a:r>
              <a:rPr lang="en-US" dirty="0"/>
              <a:t> directory (that is, .</a:t>
            </a:r>
            <a:r>
              <a:rPr lang="en-US" dirty="0" err="1"/>
              <a:t>git</a:t>
            </a:r>
            <a:r>
              <a:rPr lang="en-US" dirty="0"/>
              <a:t>/</a:t>
            </a:r>
            <a:r>
              <a:rPr lang="en-US" dirty="0" err="1"/>
              <a:t>config</a:t>
            </a:r>
            <a:r>
              <a:rPr lang="en-US" dirty="0"/>
              <a:t>) of whatever repository you’re currently using: Specific to that single repository. You can force </a:t>
            </a:r>
            <a:r>
              <a:rPr lang="en-US" dirty="0" err="1"/>
              <a:t>Git</a:t>
            </a:r>
            <a:r>
              <a:rPr lang="en-US" dirty="0"/>
              <a:t> to read from and write to this file with the --local option, but that is in fact the default. (Unsurprisingly, you need to be located somewhere in a </a:t>
            </a:r>
            <a:r>
              <a:rPr lang="en-US" dirty="0" err="1"/>
              <a:t>Git</a:t>
            </a:r>
            <a:r>
              <a:rPr lang="en-US" dirty="0"/>
              <a:t> repository for this option to work properly.)</a:t>
            </a:r>
          </a:p>
        </p:txBody>
      </p:sp>
    </p:spTree>
    <p:extLst>
      <p:ext uri="{BB962C8B-B14F-4D97-AF65-F5344CB8AC3E}">
        <p14:creationId xmlns:p14="http://schemas.microsoft.com/office/powerpoint/2010/main" val="1578599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IDENTITY</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23</a:t>
            </a:fld>
            <a:endParaRPr lang="en"/>
          </a:p>
        </p:txBody>
      </p:sp>
      <p:sp>
        <p:nvSpPr>
          <p:cNvPr id="5" name="Text Placeholder 2">
            <a:extLst>
              <a:ext uri="{FF2B5EF4-FFF2-40B4-BE49-F238E27FC236}">
                <a16:creationId xmlns="" xmlns:a16="http://schemas.microsoft.com/office/drawing/2014/main"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algn="just"/>
            <a:r>
              <a:rPr lang="en-US" dirty="0"/>
              <a:t>The first thing you should do when you install </a:t>
            </a:r>
            <a:r>
              <a:rPr lang="en-US" dirty="0" err="1"/>
              <a:t>Git</a:t>
            </a:r>
            <a:r>
              <a:rPr lang="en-US" dirty="0"/>
              <a:t> is to set your user name and email </a:t>
            </a:r>
            <a:r>
              <a:rPr lang="en-US" dirty="0" smtClean="0"/>
              <a:t>address.</a:t>
            </a:r>
          </a:p>
          <a:p>
            <a:pPr algn="just"/>
            <a:r>
              <a:rPr lang="en-US" dirty="0"/>
              <a:t> </a:t>
            </a:r>
            <a:r>
              <a:rPr lang="en-US" dirty="0" err="1" smtClean="0"/>
              <a:t>git</a:t>
            </a:r>
            <a:r>
              <a:rPr lang="en-US" dirty="0" smtClean="0"/>
              <a:t> </a:t>
            </a:r>
            <a:r>
              <a:rPr lang="en-US" dirty="0" err="1" smtClean="0"/>
              <a:t>config</a:t>
            </a:r>
            <a:r>
              <a:rPr lang="en-US" dirty="0" smtClean="0"/>
              <a:t> –global user.name  “your name”</a:t>
            </a:r>
          </a:p>
          <a:p>
            <a:pPr algn="just"/>
            <a:r>
              <a:rPr lang="en-US" dirty="0"/>
              <a:t> </a:t>
            </a:r>
            <a:r>
              <a:rPr lang="en-US" dirty="0" err="1"/>
              <a:t>git</a:t>
            </a:r>
            <a:r>
              <a:rPr lang="en-US" dirty="0"/>
              <a:t> </a:t>
            </a:r>
            <a:r>
              <a:rPr lang="en-US" dirty="0" err="1"/>
              <a:t>config</a:t>
            </a:r>
            <a:r>
              <a:rPr lang="en-US" dirty="0"/>
              <a:t> –global </a:t>
            </a:r>
            <a:r>
              <a:rPr lang="en-US" dirty="0" err="1" smtClean="0"/>
              <a:t>user.email</a:t>
            </a:r>
            <a:r>
              <a:rPr lang="en-US" dirty="0" smtClean="0"/>
              <a:t>  </a:t>
            </a:r>
            <a:r>
              <a:rPr lang="en-US" dirty="0"/>
              <a:t>“your </a:t>
            </a:r>
            <a:r>
              <a:rPr lang="en-US" dirty="0" smtClean="0"/>
              <a:t>email”</a:t>
            </a:r>
            <a:endParaRPr lang="en-US" dirty="0"/>
          </a:p>
          <a:p>
            <a:pPr algn="just"/>
            <a:endParaRPr lang="en-US" dirty="0" smtClean="0"/>
          </a:p>
        </p:txBody>
      </p:sp>
    </p:spTree>
    <p:extLst>
      <p:ext uri="{BB962C8B-B14F-4D97-AF65-F5344CB8AC3E}">
        <p14:creationId xmlns:p14="http://schemas.microsoft.com/office/powerpoint/2010/main" val="255935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EDITOR</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24</a:t>
            </a:fld>
            <a:endParaRPr lang="en"/>
          </a:p>
        </p:txBody>
      </p:sp>
      <p:sp>
        <p:nvSpPr>
          <p:cNvPr id="5" name="Text Placeholder 2">
            <a:extLst>
              <a:ext uri="{FF2B5EF4-FFF2-40B4-BE49-F238E27FC236}">
                <a16:creationId xmlns="" xmlns:a16="http://schemas.microsoft.com/office/drawing/2014/main"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algn="just"/>
            <a:r>
              <a:rPr lang="en-US" dirty="0" smtClean="0">
                <a:solidFill>
                  <a:schemeClr val="accent5">
                    <a:lumMod val="75000"/>
                  </a:schemeClr>
                </a:solidFill>
                <a:latin typeface="Lucida Console"/>
              </a:rPr>
              <a:t> </a:t>
            </a:r>
            <a:r>
              <a:rPr lang="en-US" dirty="0" err="1" smtClean="0">
                <a:solidFill>
                  <a:schemeClr val="accent5">
                    <a:lumMod val="75000"/>
                  </a:schemeClr>
                </a:solidFill>
                <a:latin typeface="Lucida Console"/>
              </a:rPr>
              <a:t>git</a:t>
            </a:r>
            <a:r>
              <a:rPr lang="en-US" dirty="0" smtClean="0">
                <a:solidFill>
                  <a:schemeClr val="accent5">
                    <a:lumMod val="75000"/>
                  </a:schemeClr>
                </a:solidFill>
                <a:latin typeface="Lucida Console"/>
              </a:rPr>
              <a:t> </a:t>
            </a:r>
            <a:r>
              <a:rPr lang="en-US" dirty="0" err="1">
                <a:solidFill>
                  <a:schemeClr val="accent5">
                    <a:lumMod val="75000"/>
                  </a:schemeClr>
                </a:solidFill>
                <a:latin typeface="Lucida Console"/>
              </a:rPr>
              <a:t>config</a:t>
            </a:r>
            <a:r>
              <a:rPr lang="en-US" dirty="0">
                <a:solidFill>
                  <a:schemeClr val="accent5">
                    <a:lumMod val="75000"/>
                  </a:schemeClr>
                </a:solidFill>
                <a:latin typeface="Lucida Console"/>
              </a:rPr>
              <a:t> --global </a:t>
            </a:r>
            <a:r>
              <a:rPr lang="en-US" dirty="0" err="1">
                <a:solidFill>
                  <a:schemeClr val="accent5">
                    <a:lumMod val="75000"/>
                  </a:schemeClr>
                </a:solidFill>
                <a:latin typeface="Lucida Console"/>
              </a:rPr>
              <a:t>core.editor</a:t>
            </a:r>
            <a:r>
              <a:rPr lang="en-US" dirty="0">
                <a:solidFill>
                  <a:schemeClr val="accent5">
                    <a:lumMod val="75000"/>
                  </a:schemeClr>
                </a:solidFill>
                <a:latin typeface="Lucida Console"/>
              </a:rPr>
              <a:t> "'C:\Program </a:t>
            </a:r>
            <a:r>
              <a:rPr lang="en-US" dirty="0" err="1">
                <a:solidFill>
                  <a:schemeClr val="accent5">
                    <a:lumMod val="75000"/>
                  </a:schemeClr>
                </a:solidFill>
                <a:latin typeface="Lucida Console"/>
              </a:rPr>
              <a:t>Fil</a:t>
            </a:r>
            <a:r>
              <a:rPr lang="en-US" dirty="0">
                <a:solidFill>
                  <a:schemeClr val="accent5">
                    <a:lumMod val="75000"/>
                  </a:schemeClr>
                </a:solidFill>
                <a:latin typeface="Lucida Console"/>
              </a:rPr>
              <a:t> </a:t>
            </a:r>
            <a:r>
              <a:rPr lang="en-US" dirty="0" err="1">
                <a:solidFill>
                  <a:schemeClr val="accent5">
                    <a:lumMod val="75000"/>
                  </a:schemeClr>
                </a:solidFill>
                <a:latin typeface="Lucida Console"/>
              </a:rPr>
              <a:t>es</a:t>
            </a:r>
            <a:r>
              <a:rPr lang="en-US" dirty="0">
                <a:solidFill>
                  <a:schemeClr val="accent5">
                    <a:lumMod val="75000"/>
                  </a:schemeClr>
                </a:solidFill>
                <a:latin typeface="Lucida Console"/>
              </a:rPr>
              <a:t>\Notepad++\notepad++.exe' -</a:t>
            </a:r>
            <a:r>
              <a:rPr lang="en-US" dirty="0" err="1">
                <a:solidFill>
                  <a:schemeClr val="accent5">
                    <a:lumMod val="75000"/>
                  </a:schemeClr>
                </a:solidFill>
                <a:latin typeface="Lucida Console"/>
              </a:rPr>
              <a:t>multinst</a:t>
            </a:r>
            <a:r>
              <a:rPr lang="en-US" dirty="0">
                <a:solidFill>
                  <a:schemeClr val="accent5">
                    <a:lumMod val="75000"/>
                  </a:schemeClr>
                </a:solidFill>
                <a:latin typeface="Lucida Console"/>
              </a:rPr>
              <a:t> -</a:t>
            </a:r>
            <a:r>
              <a:rPr lang="en-US" dirty="0" err="1">
                <a:solidFill>
                  <a:schemeClr val="accent5">
                    <a:lumMod val="75000"/>
                  </a:schemeClr>
                </a:solidFill>
                <a:latin typeface="Lucida Console"/>
              </a:rPr>
              <a:t>nosession</a:t>
            </a:r>
            <a:r>
              <a:rPr lang="en-US" dirty="0">
                <a:solidFill>
                  <a:schemeClr val="accent5">
                    <a:lumMod val="75000"/>
                  </a:schemeClr>
                </a:solidFill>
                <a:latin typeface="Lucida Console"/>
              </a:rPr>
              <a:t>" </a:t>
            </a:r>
            <a:endParaRPr lang="en-US" dirty="0" smtClean="0">
              <a:solidFill>
                <a:schemeClr val="accent5">
                  <a:lumMod val="75000"/>
                </a:schemeClr>
              </a:solidFill>
            </a:endParaRPr>
          </a:p>
        </p:txBody>
      </p:sp>
    </p:spTree>
    <p:extLst>
      <p:ext uri="{BB962C8B-B14F-4D97-AF65-F5344CB8AC3E}">
        <p14:creationId xmlns:p14="http://schemas.microsoft.com/office/powerpoint/2010/main" val="354043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YOUR SETTING</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25</a:t>
            </a:fld>
            <a:endParaRPr lang="en"/>
          </a:p>
        </p:txBody>
      </p:sp>
      <p:sp>
        <p:nvSpPr>
          <p:cNvPr id="5" name="Text Placeholder 2">
            <a:extLst>
              <a:ext uri="{FF2B5EF4-FFF2-40B4-BE49-F238E27FC236}">
                <a16:creationId xmlns="" xmlns:a16="http://schemas.microsoft.com/office/drawing/2014/main"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algn="just"/>
            <a:r>
              <a:rPr lang="en-US" dirty="0" smtClean="0">
                <a:solidFill>
                  <a:schemeClr val="accent5">
                    <a:lumMod val="75000"/>
                  </a:schemeClr>
                </a:solidFill>
                <a:latin typeface="Lucida Console"/>
              </a:rPr>
              <a:t> </a:t>
            </a:r>
            <a:r>
              <a:rPr lang="en-US" dirty="0" err="1" smtClean="0">
                <a:solidFill>
                  <a:schemeClr val="accent5">
                    <a:lumMod val="75000"/>
                  </a:schemeClr>
                </a:solidFill>
                <a:latin typeface="Lucida Console"/>
              </a:rPr>
              <a:t>git</a:t>
            </a:r>
            <a:r>
              <a:rPr lang="en-US" dirty="0" smtClean="0">
                <a:solidFill>
                  <a:schemeClr val="accent5">
                    <a:lumMod val="75000"/>
                  </a:schemeClr>
                </a:solidFill>
                <a:latin typeface="Lucida Console"/>
              </a:rPr>
              <a:t> help </a:t>
            </a:r>
          </a:p>
          <a:p>
            <a:pPr algn="just"/>
            <a:r>
              <a:rPr lang="en-US" dirty="0" smtClean="0">
                <a:solidFill>
                  <a:schemeClr val="accent5">
                    <a:lumMod val="75000"/>
                  </a:schemeClr>
                </a:solidFill>
                <a:latin typeface="Lucida Console"/>
              </a:rPr>
              <a:t> </a:t>
            </a:r>
            <a:r>
              <a:rPr lang="en-US" dirty="0" err="1" smtClean="0">
                <a:solidFill>
                  <a:schemeClr val="accent5">
                    <a:lumMod val="75000"/>
                  </a:schemeClr>
                </a:solidFill>
                <a:latin typeface="Lucida Console"/>
              </a:rPr>
              <a:t>git</a:t>
            </a:r>
            <a:r>
              <a:rPr lang="en-US" dirty="0" smtClean="0">
                <a:solidFill>
                  <a:schemeClr val="accent5">
                    <a:lumMod val="75000"/>
                  </a:schemeClr>
                </a:solidFill>
                <a:latin typeface="Lucida Console"/>
              </a:rPr>
              <a:t> clone --help</a:t>
            </a:r>
          </a:p>
          <a:p>
            <a:pPr algn="just"/>
            <a:r>
              <a:rPr lang="en-US" dirty="0" smtClean="0">
                <a:solidFill>
                  <a:schemeClr val="accent5">
                    <a:lumMod val="75000"/>
                  </a:schemeClr>
                </a:solidFill>
                <a:latin typeface="Lucida Console"/>
              </a:rPr>
              <a:t> </a:t>
            </a:r>
            <a:r>
              <a:rPr lang="en-US" dirty="0" err="1" smtClean="0">
                <a:solidFill>
                  <a:schemeClr val="accent5">
                    <a:lumMod val="75000"/>
                  </a:schemeClr>
                </a:solidFill>
                <a:latin typeface="Lucida Console"/>
              </a:rPr>
              <a:t>git</a:t>
            </a:r>
            <a:r>
              <a:rPr lang="en-US" dirty="0" smtClean="0">
                <a:solidFill>
                  <a:schemeClr val="accent5">
                    <a:lumMod val="75000"/>
                  </a:schemeClr>
                </a:solidFill>
                <a:latin typeface="Lucida Console"/>
              </a:rPr>
              <a:t> </a:t>
            </a:r>
            <a:r>
              <a:rPr lang="en-US" dirty="0" err="1">
                <a:solidFill>
                  <a:schemeClr val="accent5">
                    <a:lumMod val="75000"/>
                  </a:schemeClr>
                </a:solidFill>
                <a:latin typeface="Lucida Console"/>
              </a:rPr>
              <a:t>config</a:t>
            </a:r>
            <a:r>
              <a:rPr lang="en-US" dirty="0">
                <a:solidFill>
                  <a:schemeClr val="accent5">
                    <a:lumMod val="75000"/>
                  </a:schemeClr>
                </a:solidFill>
                <a:latin typeface="Lucida Console"/>
              </a:rPr>
              <a:t> --</a:t>
            </a:r>
            <a:r>
              <a:rPr lang="en-US" dirty="0" smtClean="0">
                <a:solidFill>
                  <a:schemeClr val="accent5">
                    <a:lumMod val="75000"/>
                  </a:schemeClr>
                </a:solidFill>
                <a:latin typeface="Lucida Console"/>
              </a:rPr>
              <a:t>help</a:t>
            </a:r>
            <a:endParaRPr lang="en-US" dirty="0">
              <a:solidFill>
                <a:schemeClr val="accent5">
                  <a:lumMod val="75000"/>
                </a:schemeClr>
              </a:solidFill>
              <a:latin typeface="Lucida Console"/>
            </a:endParaRPr>
          </a:p>
          <a:p>
            <a:pPr algn="just"/>
            <a:endParaRPr lang="en-US" dirty="0" smtClean="0">
              <a:solidFill>
                <a:schemeClr val="accent5">
                  <a:lumMod val="75000"/>
                </a:schemeClr>
              </a:solidFill>
            </a:endParaRPr>
          </a:p>
        </p:txBody>
      </p:sp>
    </p:spTree>
    <p:extLst>
      <p:ext uri="{BB962C8B-B14F-4D97-AF65-F5344CB8AC3E}">
        <p14:creationId xmlns:p14="http://schemas.microsoft.com/office/powerpoint/2010/main" val="1866606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ctrTitle"/>
          </p:nvPr>
        </p:nvSpPr>
        <p:spPr>
          <a:xfrm>
            <a:off x="152400" y="2190750"/>
            <a:ext cx="7010400" cy="2242900"/>
          </a:xfrm>
          <a:prstGeom prst="rect">
            <a:avLst/>
          </a:prstGeom>
        </p:spPr>
        <p:txBody>
          <a:bodyPr wrap="square" lIns="91425" tIns="91425" rIns="91425" bIns="91425" anchor="ctr" anchorCtr="0">
            <a:noAutofit/>
          </a:bodyPr>
          <a:lstStyle/>
          <a:p>
            <a:r>
              <a:rPr lang="en-US" b="0" dirty="0" smtClean="0"/>
              <a:t>REPOSITORY</a:t>
            </a:r>
            <a:endParaRPr lang="en-US" b="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123950"/>
            <a:ext cx="1604963" cy="1604963"/>
          </a:xfrm>
          <a:prstGeom prst="rect">
            <a:avLst/>
          </a:prstGeom>
        </p:spPr>
      </p:pic>
    </p:spTree>
    <p:extLst>
      <p:ext uri="{BB962C8B-B14F-4D97-AF65-F5344CB8AC3E}">
        <p14:creationId xmlns:p14="http://schemas.microsoft.com/office/powerpoint/2010/main" val="21605295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REPOSITORY</a:t>
            </a:r>
            <a:endParaRPr lang="en-US" dirty="0"/>
          </a:p>
        </p:txBody>
      </p:sp>
      <p:sp>
        <p:nvSpPr>
          <p:cNvPr id="3" name="Text Placeholder 2"/>
          <p:cNvSpPr>
            <a:spLocks noGrp="1"/>
          </p:cNvSpPr>
          <p:nvPr>
            <p:ph type="body" idx="1"/>
          </p:nvPr>
        </p:nvSpPr>
        <p:spPr>
          <a:xfrm>
            <a:off x="838200" y="1809750"/>
            <a:ext cx="6805725" cy="711000"/>
          </a:xfrm>
        </p:spPr>
        <p:txBody>
          <a:bodyPr/>
          <a:lstStyle/>
          <a:p>
            <a:r>
              <a:rPr lang="en-US" dirty="0" smtClean="0"/>
              <a:t> </a:t>
            </a:r>
            <a:r>
              <a:rPr lang="en-US" dirty="0" err="1" smtClean="0"/>
              <a:t>Initailizing</a:t>
            </a:r>
            <a:r>
              <a:rPr lang="en-US" dirty="0" smtClean="0"/>
              <a:t> a Repository in an Existing Directory</a:t>
            </a:r>
          </a:p>
          <a:p>
            <a:r>
              <a:rPr lang="en-US" dirty="0" smtClean="0"/>
              <a:t> Cloning an Existing Repository</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27</a:t>
            </a:fld>
            <a:endParaRPr lang="en"/>
          </a:p>
        </p:txBody>
      </p:sp>
    </p:spTree>
    <p:extLst>
      <p:ext uri="{BB962C8B-B14F-4D97-AF65-F5344CB8AC3E}">
        <p14:creationId xmlns:p14="http://schemas.microsoft.com/office/powerpoint/2010/main" val="12414087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REPOSITORY</a:t>
            </a:r>
            <a:endParaRPr lang="en-US" dirty="0"/>
          </a:p>
        </p:txBody>
      </p:sp>
      <p:sp>
        <p:nvSpPr>
          <p:cNvPr id="3" name="Text Placeholder 2"/>
          <p:cNvSpPr>
            <a:spLocks noGrp="1"/>
          </p:cNvSpPr>
          <p:nvPr>
            <p:ph type="body" idx="1"/>
          </p:nvPr>
        </p:nvSpPr>
        <p:spPr>
          <a:xfrm>
            <a:off x="838200" y="1809750"/>
            <a:ext cx="6805725" cy="711000"/>
          </a:xfrm>
        </p:spPr>
        <p:txBody>
          <a:bodyPr/>
          <a:lstStyle/>
          <a:p>
            <a:endParaRPr lang="en-US" dirty="0" smtClean="0"/>
          </a:p>
          <a:p>
            <a:endParaRPr lang="en-US" dirty="0"/>
          </a:p>
          <a:p>
            <a:endParaRPr lang="en-US" dirty="0" smtClean="0"/>
          </a:p>
          <a:p>
            <a:r>
              <a:rPr lang="en-US" dirty="0" smtClean="0"/>
              <a:t> </a:t>
            </a:r>
            <a:r>
              <a:rPr lang="en-US" dirty="0" err="1" smtClean="0"/>
              <a:t>git</a:t>
            </a:r>
            <a:r>
              <a:rPr lang="en-US" dirty="0" smtClean="0"/>
              <a:t> </a:t>
            </a:r>
            <a:r>
              <a:rPr lang="en-US" dirty="0" err="1" smtClean="0"/>
              <a:t>init</a:t>
            </a:r>
            <a:endParaRPr lang="en-US" dirty="0" smtClean="0"/>
          </a:p>
          <a:p>
            <a:r>
              <a:rPr lang="en-US" dirty="0" smtClean="0"/>
              <a:t> </a:t>
            </a:r>
            <a:r>
              <a:rPr lang="en-US" dirty="0" err="1" smtClean="0"/>
              <a:t>git</a:t>
            </a:r>
            <a:r>
              <a:rPr lang="en-US" dirty="0" smtClean="0"/>
              <a:t> status (-s, --short)</a:t>
            </a:r>
          </a:p>
          <a:p>
            <a:r>
              <a:rPr lang="en-US" dirty="0" smtClean="0"/>
              <a:t> </a:t>
            </a:r>
            <a:r>
              <a:rPr lang="en-US" dirty="0" err="1" smtClean="0"/>
              <a:t>git</a:t>
            </a:r>
            <a:r>
              <a:rPr lang="en-US" dirty="0" smtClean="0"/>
              <a:t> add readme.txt</a:t>
            </a:r>
          </a:p>
          <a:p>
            <a:r>
              <a:rPr lang="en-US" dirty="0" smtClean="0"/>
              <a:t> </a:t>
            </a:r>
            <a:r>
              <a:rPr lang="en-US" dirty="0" err="1" smtClean="0"/>
              <a:t>git</a:t>
            </a:r>
            <a:r>
              <a:rPr lang="en-US" dirty="0" smtClean="0"/>
              <a:t> commit –m ‘initial project version’</a:t>
            </a:r>
          </a:p>
          <a:p>
            <a:r>
              <a:rPr lang="en-US" dirty="0" err="1" smtClean="0"/>
              <a:t>git</a:t>
            </a:r>
            <a:r>
              <a:rPr lang="en-US" dirty="0" smtClean="0"/>
              <a:t> log</a:t>
            </a:r>
            <a:endParaRPr lang="en-US" dirty="0"/>
          </a:p>
          <a:p>
            <a:endParaRPr lang="en-US" dirty="0" smtClean="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28</a:t>
            </a:fld>
            <a:endParaRPr lang="en"/>
          </a:p>
        </p:txBody>
      </p:sp>
    </p:spTree>
    <p:extLst>
      <p:ext uri="{BB962C8B-B14F-4D97-AF65-F5344CB8AC3E}">
        <p14:creationId xmlns:p14="http://schemas.microsoft.com/office/powerpoint/2010/main" val="28118754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CLONING AN EXISTING REPOSITORY</a:t>
            </a:r>
            <a:endParaRPr lang="en-US" dirty="0"/>
          </a:p>
        </p:txBody>
      </p:sp>
      <p:sp>
        <p:nvSpPr>
          <p:cNvPr id="3" name="Text Placeholder 2"/>
          <p:cNvSpPr>
            <a:spLocks noGrp="1"/>
          </p:cNvSpPr>
          <p:nvPr>
            <p:ph type="body" idx="1"/>
          </p:nvPr>
        </p:nvSpPr>
        <p:spPr>
          <a:xfrm>
            <a:off x="228601" y="1327350"/>
            <a:ext cx="8534400" cy="863400"/>
          </a:xfrm>
        </p:spPr>
        <p:txBody>
          <a:bodyPr/>
          <a:lstStyle/>
          <a:p>
            <a:r>
              <a:rPr lang="en-US" dirty="0" err="1" smtClean="0"/>
              <a:t>git</a:t>
            </a:r>
            <a:r>
              <a:rPr lang="en-US" dirty="0" smtClean="0"/>
              <a:t> clone “</a:t>
            </a:r>
            <a:r>
              <a:rPr lang="en-US" dirty="0" err="1" smtClean="0"/>
              <a:t>url</a:t>
            </a:r>
            <a:r>
              <a:rPr lang="en-US" dirty="0" smtClean="0"/>
              <a:t>”</a:t>
            </a:r>
          </a:p>
          <a:p>
            <a:r>
              <a:rPr lang="en-US" dirty="0">
                <a:solidFill>
                  <a:srgbClr val="FFC000"/>
                </a:solidFill>
              </a:rPr>
              <a:t>https://github.com/nguyentrongtiencntt/git-hub-demo.git</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29</a:t>
            </a:fld>
            <a:endParaRPr lang="en"/>
          </a:p>
        </p:txBody>
      </p:sp>
    </p:spTree>
    <p:extLst>
      <p:ext uri="{BB962C8B-B14F-4D97-AF65-F5344CB8AC3E}">
        <p14:creationId xmlns:p14="http://schemas.microsoft.com/office/powerpoint/2010/main" val="1847133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wrap="square" lIns="91425" tIns="91425" rIns="91425" bIns="91425" anchor="ctr" anchorCtr="0">
            <a:noAutofit/>
          </a:bodyPr>
          <a:lstStyle/>
          <a:p>
            <a:pPr lvl="0" rtl="0">
              <a:spcBef>
                <a:spcPts val="0"/>
              </a:spcBef>
              <a:buNone/>
            </a:pPr>
            <a:r>
              <a:rPr lang="en-US" dirty="0" smtClean="0"/>
              <a:t>WHAT IS VERSION CONTROL SYSTEM (VCS)?</a:t>
            </a:r>
            <a:endParaRPr lang="en" dirty="0"/>
          </a:p>
        </p:txBody>
      </p:sp>
      <p:sp>
        <p:nvSpPr>
          <p:cNvPr id="192" name="Shape 19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3</a:t>
            </a:fld>
            <a:endParaRPr lang="en"/>
          </a:p>
        </p:txBody>
      </p:sp>
      <p:grpSp>
        <p:nvGrpSpPr>
          <p:cNvPr id="194"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cxnSp>
        <p:nvCxnSpPr>
          <p:cNvPr id="25" name="Straight Connector 24">
            <a:extLst>
              <a:ext uri="{FF2B5EF4-FFF2-40B4-BE49-F238E27FC236}">
                <a16:creationId xmlns="" xmlns:a16="http://schemas.microsoft.com/office/drawing/2014/main" id="{C0BDAA07-FDFF-42E6-BCDB-0AC58BC399F3}"/>
              </a:ext>
            </a:extLst>
          </p:cNvPr>
          <p:cNvCxnSpPr>
            <a:cxnSpLocks/>
          </p:cNvCxnSpPr>
          <p:nvPr/>
        </p:nvCxnSpPr>
        <p:spPr>
          <a:xfrm flipV="1">
            <a:off x="4848432" y="1572555"/>
            <a:ext cx="1066800" cy="12879"/>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2" name="Text Placeholder 1"/>
          <p:cNvSpPr>
            <a:spLocks noGrp="1"/>
          </p:cNvSpPr>
          <p:nvPr>
            <p:ph type="body" idx="1"/>
          </p:nvPr>
        </p:nvSpPr>
        <p:spPr/>
        <p:txBody>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320" y="1428750"/>
            <a:ext cx="6096000" cy="3429000"/>
          </a:xfrm>
          <a:prstGeom prst="rect">
            <a:avLst/>
          </a:prstGeom>
        </p:spPr>
      </p:pic>
    </p:spTree>
    <p:extLst>
      <p:ext uri="{BB962C8B-B14F-4D97-AF65-F5344CB8AC3E}">
        <p14:creationId xmlns:p14="http://schemas.microsoft.com/office/powerpoint/2010/main" val="364142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RECORDING CHANGES TO THE REPOSITORY</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30</a:t>
            </a:fld>
            <a:endParaRPr lang="en"/>
          </a:p>
        </p:txBody>
      </p:sp>
      <p:sp>
        <p:nvSpPr>
          <p:cNvPr id="5" name="Text Placeholder 2">
            <a:extLst>
              <a:ext uri="{FF2B5EF4-FFF2-40B4-BE49-F238E27FC236}">
                <a16:creationId xmlns="" xmlns:a16="http://schemas.microsoft.com/office/drawing/2014/main"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en-US" dirty="0" smtClean="0"/>
              <a:t> Checking the Status of your Files</a:t>
            </a:r>
          </a:p>
          <a:p>
            <a:r>
              <a:rPr lang="en-US" dirty="0" smtClean="0"/>
              <a:t> Tracking New Files</a:t>
            </a:r>
          </a:p>
          <a:p>
            <a:r>
              <a:rPr lang="en-US" dirty="0" smtClean="0"/>
              <a:t> Staging Modified Files</a:t>
            </a:r>
          </a:p>
          <a:p>
            <a:r>
              <a:rPr lang="en-US" dirty="0" smtClean="0"/>
              <a:t> Short Status</a:t>
            </a:r>
          </a:p>
          <a:p>
            <a:r>
              <a:rPr lang="en-US" dirty="0" smtClean="0"/>
              <a:t> Ignoring files</a:t>
            </a:r>
          </a:p>
        </p:txBody>
      </p:sp>
    </p:spTree>
    <p:extLst>
      <p:ext uri="{BB962C8B-B14F-4D97-AF65-F5344CB8AC3E}">
        <p14:creationId xmlns:p14="http://schemas.microsoft.com/office/powerpoint/2010/main" val="36755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RECORDING CHANGES TO THE REPOSITORY</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31</a:t>
            </a:fld>
            <a:endParaRPr lang="en"/>
          </a:p>
        </p:txBody>
      </p:sp>
      <p:sp>
        <p:nvSpPr>
          <p:cNvPr id="5" name="Text Placeholder 2">
            <a:extLst>
              <a:ext uri="{FF2B5EF4-FFF2-40B4-BE49-F238E27FC236}">
                <a16:creationId xmlns="" xmlns:a16="http://schemas.microsoft.com/office/drawing/2014/main"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en-US" dirty="0" smtClean="0"/>
              <a:t> Viewing Your Staged and </a:t>
            </a:r>
            <a:r>
              <a:rPr lang="en-US" dirty="0" err="1" smtClean="0"/>
              <a:t>Unstaged</a:t>
            </a:r>
            <a:r>
              <a:rPr lang="en-US" dirty="0" smtClean="0"/>
              <a:t> Changes</a:t>
            </a:r>
          </a:p>
          <a:p>
            <a:r>
              <a:rPr lang="en-US" dirty="0" smtClean="0"/>
              <a:t>  Committing Your Changes</a:t>
            </a:r>
          </a:p>
          <a:p>
            <a:r>
              <a:rPr lang="en-US" dirty="0" smtClean="0"/>
              <a:t>  Skipping the Staging Area</a:t>
            </a:r>
          </a:p>
          <a:p>
            <a:r>
              <a:rPr lang="en-US" dirty="0" smtClean="0"/>
              <a:t>  Removing Files</a:t>
            </a:r>
          </a:p>
          <a:p>
            <a:r>
              <a:rPr lang="en-US" dirty="0" smtClean="0"/>
              <a:t>  Moving Files</a:t>
            </a:r>
          </a:p>
        </p:txBody>
      </p:sp>
    </p:spTree>
    <p:extLst>
      <p:ext uri="{BB962C8B-B14F-4D97-AF65-F5344CB8AC3E}">
        <p14:creationId xmlns:p14="http://schemas.microsoft.com/office/powerpoint/2010/main" val="2101299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OF THE STATUS OF YOUR FILES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32</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276350"/>
            <a:ext cx="7848600" cy="3295650"/>
          </a:xfrm>
          <a:prstGeom prst="rect">
            <a:avLst/>
          </a:prstGeom>
        </p:spPr>
      </p:pic>
    </p:spTree>
    <p:extLst>
      <p:ext uri="{BB962C8B-B14F-4D97-AF65-F5344CB8AC3E}">
        <p14:creationId xmlns:p14="http://schemas.microsoft.com/office/powerpoint/2010/main" val="34844035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REPOSITORY CHANGES</a:t>
            </a:r>
            <a:endParaRPr lang="en-US" dirty="0"/>
          </a:p>
        </p:txBody>
      </p:sp>
      <p:sp>
        <p:nvSpPr>
          <p:cNvPr id="3" name="Text Placeholder 2"/>
          <p:cNvSpPr>
            <a:spLocks noGrp="1"/>
          </p:cNvSpPr>
          <p:nvPr>
            <p:ph type="body" idx="1"/>
          </p:nvPr>
        </p:nvSpPr>
        <p:spPr>
          <a:xfrm>
            <a:off x="838200" y="1809750"/>
            <a:ext cx="6805725" cy="711000"/>
          </a:xfrm>
        </p:spPr>
        <p:txBody>
          <a:bodyPr/>
          <a:lstStyle/>
          <a:p>
            <a:endParaRPr lang="en-US" dirty="0" smtClean="0"/>
          </a:p>
          <a:p>
            <a:endParaRPr lang="en-US" dirty="0"/>
          </a:p>
          <a:p>
            <a:endParaRPr lang="en-US" dirty="0" smtClean="0"/>
          </a:p>
          <a:p>
            <a:r>
              <a:rPr lang="en-US" dirty="0" smtClean="0"/>
              <a:t> </a:t>
            </a:r>
            <a:r>
              <a:rPr lang="en-US" dirty="0" err="1" smtClean="0"/>
              <a:t>git</a:t>
            </a:r>
            <a:r>
              <a:rPr lang="en-US" dirty="0" smtClean="0"/>
              <a:t> </a:t>
            </a:r>
            <a:r>
              <a:rPr lang="en-US" dirty="0" err="1" smtClean="0"/>
              <a:t>init</a:t>
            </a:r>
            <a:endParaRPr lang="en-US" dirty="0" smtClean="0"/>
          </a:p>
          <a:p>
            <a:r>
              <a:rPr lang="en-US" dirty="0" smtClean="0"/>
              <a:t> </a:t>
            </a:r>
            <a:r>
              <a:rPr lang="en-US" dirty="0" err="1" smtClean="0"/>
              <a:t>git</a:t>
            </a:r>
            <a:r>
              <a:rPr lang="en-US" dirty="0" smtClean="0"/>
              <a:t> status (-s, --short)</a:t>
            </a:r>
          </a:p>
          <a:p>
            <a:r>
              <a:rPr lang="en-US" dirty="0" smtClean="0"/>
              <a:t> </a:t>
            </a:r>
            <a:r>
              <a:rPr lang="en-US" dirty="0" err="1" smtClean="0"/>
              <a:t>git</a:t>
            </a:r>
            <a:r>
              <a:rPr lang="en-US" dirty="0" smtClean="0"/>
              <a:t> add readme.txt</a:t>
            </a:r>
          </a:p>
          <a:p>
            <a:r>
              <a:rPr lang="en-US" dirty="0" smtClean="0"/>
              <a:t> </a:t>
            </a:r>
            <a:r>
              <a:rPr lang="en-US" dirty="0" err="1" smtClean="0"/>
              <a:t>git</a:t>
            </a:r>
            <a:r>
              <a:rPr lang="en-US" dirty="0" smtClean="0"/>
              <a:t> commit –m ‘initial project version’</a:t>
            </a:r>
          </a:p>
          <a:p>
            <a:r>
              <a:rPr lang="en-US" dirty="0" smtClean="0"/>
              <a:t> </a:t>
            </a:r>
            <a:r>
              <a:rPr lang="en-US" dirty="0" err="1" smtClean="0"/>
              <a:t>git</a:t>
            </a:r>
            <a:r>
              <a:rPr lang="en-US" dirty="0" smtClean="0"/>
              <a:t> log</a:t>
            </a:r>
            <a:endParaRPr lang="en-US" dirty="0"/>
          </a:p>
          <a:p>
            <a:endParaRPr lang="en-US" dirty="0" smtClean="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33</a:t>
            </a:fld>
            <a:endParaRPr lang="en"/>
          </a:p>
        </p:txBody>
      </p:sp>
    </p:spTree>
    <p:extLst>
      <p:ext uri="{BB962C8B-B14F-4D97-AF65-F5344CB8AC3E}">
        <p14:creationId xmlns:p14="http://schemas.microsoft.com/office/powerpoint/2010/main" val="3745319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38150"/>
            <a:ext cx="5492400" cy="766200"/>
          </a:xfrm>
        </p:spPr>
        <p:txBody>
          <a:bodyPr/>
          <a:lstStyle/>
          <a:p>
            <a:r>
              <a:rPr lang="en-US" b="0" dirty="0" smtClean="0"/>
              <a:t>IGNORING FILES</a:t>
            </a:r>
            <a:endParaRPr lang="en-US" dirty="0"/>
          </a:p>
        </p:txBody>
      </p:sp>
      <p:sp>
        <p:nvSpPr>
          <p:cNvPr id="3" name="Text Placeholder 2"/>
          <p:cNvSpPr>
            <a:spLocks noGrp="1"/>
          </p:cNvSpPr>
          <p:nvPr>
            <p:ph type="body" idx="1"/>
          </p:nvPr>
        </p:nvSpPr>
        <p:spPr>
          <a:xfrm>
            <a:off x="838200" y="1504950"/>
            <a:ext cx="6805725" cy="711000"/>
          </a:xfrm>
        </p:spPr>
        <p:txBody>
          <a:bodyPr/>
          <a:lstStyle/>
          <a:p>
            <a:pPr>
              <a:buNone/>
            </a:pPr>
            <a:endParaRPr lang="en-US" dirty="0"/>
          </a:p>
          <a:p>
            <a:pPr>
              <a:buNone/>
            </a:pPr>
            <a:endParaRPr lang="en-US" dirty="0" smtClean="0"/>
          </a:p>
          <a:p>
            <a:r>
              <a:rPr lang="en-US" dirty="0" smtClean="0"/>
              <a:t> </a:t>
            </a:r>
            <a:r>
              <a:rPr lang="en-US" dirty="0" err="1" smtClean="0"/>
              <a:t>Git</a:t>
            </a:r>
            <a:r>
              <a:rPr lang="en-US" dirty="0" smtClean="0"/>
              <a:t> ignore file has name .</a:t>
            </a:r>
            <a:r>
              <a:rPr lang="en-US" dirty="0" err="1" smtClean="0"/>
              <a:t>gitignore</a:t>
            </a:r>
            <a:endParaRPr lang="en-US" dirty="0" smtClean="0"/>
          </a:p>
          <a:p>
            <a:r>
              <a:rPr lang="en-US" dirty="0" smtClean="0"/>
              <a:t> </a:t>
            </a:r>
            <a:r>
              <a:rPr lang="en-US" dirty="0">
                <a:hlinkClick r:id="rId2"/>
              </a:rPr>
              <a:t>https://</a:t>
            </a:r>
            <a:r>
              <a:rPr lang="en-US" dirty="0" smtClean="0">
                <a:hlinkClick r:id="rId2"/>
              </a:rPr>
              <a:t>github.com/github/gitignore</a:t>
            </a:r>
            <a:endParaRPr lang="en-US" dirty="0" smtClean="0"/>
          </a:p>
          <a:p>
            <a:r>
              <a:rPr lang="en-US" dirty="0" smtClean="0"/>
              <a:t> touch .</a:t>
            </a:r>
            <a:r>
              <a:rPr lang="en-US" dirty="0" err="1" smtClean="0"/>
              <a:t>gitignore</a:t>
            </a:r>
            <a:endParaRPr lang="en-US" dirty="0" smtClean="0"/>
          </a:p>
          <a:p>
            <a:r>
              <a:rPr lang="en-US" dirty="0" smtClean="0"/>
              <a:t> bin/</a:t>
            </a:r>
          </a:p>
          <a:p>
            <a:r>
              <a:rPr lang="en-US" dirty="0"/>
              <a:t> </a:t>
            </a:r>
            <a:r>
              <a:rPr lang="en-US" b="1" dirty="0" err="1" smtClean="0"/>
              <a:t>Android.gitignore</a:t>
            </a:r>
            <a:endParaRPr lang="en-US" dirty="0" smtClean="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34</a:t>
            </a:fld>
            <a:endParaRPr lang="en"/>
          </a:p>
        </p:txBody>
      </p:sp>
    </p:spTree>
    <p:extLst>
      <p:ext uri="{BB962C8B-B14F-4D97-AF65-F5344CB8AC3E}">
        <p14:creationId xmlns:p14="http://schemas.microsoft.com/office/powerpoint/2010/main" val="528004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38150"/>
            <a:ext cx="5492400" cy="766200"/>
          </a:xfrm>
        </p:spPr>
        <p:txBody>
          <a:bodyPr/>
          <a:lstStyle/>
          <a:p>
            <a:r>
              <a:rPr lang="en-US" dirty="0" smtClean="0"/>
              <a:t> VIEWING YOUR STAGED AND UNSTAGED CHANGES</a:t>
            </a:r>
            <a:endParaRPr lang="en-US" dirty="0"/>
          </a:p>
        </p:txBody>
      </p:sp>
      <p:sp>
        <p:nvSpPr>
          <p:cNvPr id="3" name="Text Placeholder 2"/>
          <p:cNvSpPr>
            <a:spLocks noGrp="1"/>
          </p:cNvSpPr>
          <p:nvPr>
            <p:ph type="body" idx="1"/>
          </p:nvPr>
        </p:nvSpPr>
        <p:spPr>
          <a:xfrm>
            <a:off x="838200" y="1504950"/>
            <a:ext cx="6805725" cy="711000"/>
          </a:xfrm>
        </p:spPr>
        <p:txBody>
          <a:bodyPr/>
          <a:lstStyle/>
          <a:p>
            <a:pPr>
              <a:buNone/>
            </a:pPr>
            <a:endParaRPr lang="en-US" dirty="0"/>
          </a:p>
          <a:p>
            <a:pPr>
              <a:buNone/>
            </a:pPr>
            <a:endParaRPr lang="en-US" dirty="0" smtClean="0"/>
          </a:p>
          <a:p>
            <a:r>
              <a:rPr lang="en-US" dirty="0" smtClean="0"/>
              <a:t> </a:t>
            </a:r>
            <a:r>
              <a:rPr lang="en-US" b="1" dirty="0" smtClean="0"/>
              <a:t>$ </a:t>
            </a:r>
            <a:r>
              <a:rPr lang="en-US" b="1" dirty="0" err="1" smtClean="0"/>
              <a:t>git</a:t>
            </a:r>
            <a:r>
              <a:rPr lang="en-US" b="1" dirty="0" smtClean="0"/>
              <a:t> diff</a:t>
            </a:r>
          </a:p>
          <a:p>
            <a:r>
              <a:rPr lang="en-US" b="1" dirty="0" smtClean="0"/>
              <a:t> $ </a:t>
            </a:r>
            <a:r>
              <a:rPr lang="en-US" b="1" dirty="0" err="1" smtClean="0"/>
              <a:t>git</a:t>
            </a:r>
            <a:r>
              <a:rPr lang="en-US" b="1" dirty="0" smtClean="0"/>
              <a:t> diff --staged</a:t>
            </a:r>
            <a:endParaRPr lang="en-US" dirty="0" smtClean="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35</a:t>
            </a:fld>
            <a:endParaRPr lang="en"/>
          </a:p>
        </p:txBody>
      </p:sp>
    </p:spTree>
    <p:extLst>
      <p:ext uri="{BB962C8B-B14F-4D97-AF65-F5344CB8AC3E}">
        <p14:creationId xmlns:p14="http://schemas.microsoft.com/office/powerpoint/2010/main" val="34454311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SKIPPING THE STAGING AREA</a:t>
            </a:r>
            <a:endParaRPr lang="en-US" dirty="0"/>
          </a:p>
        </p:txBody>
      </p:sp>
      <p:sp>
        <p:nvSpPr>
          <p:cNvPr id="3" name="Text Placeholder 2"/>
          <p:cNvSpPr>
            <a:spLocks noGrp="1"/>
          </p:cNvSpPr>
          <p:nvPr>
            <p:ph type="body" idx="1"/>
          </p:nvPr>
        </p:nvSpPr>
        <p:spPr/>
        <p:txBody>
          <a:bodyPr/>
          <a:lstStyle/>
          <a:p>
            <a:r>
              <a:rPr lang="en-US" dirty="0" smtClean="0"/>
              <a:t>$ </a:t>
            </a:r>
            <a:r>
              <a:rPr lang="en-US" dirty="0" err="1" smtClean="0"/>
              <a:t>git</a:t>
            </a:r>
            <a:r>
              <a:rPr lang="en-US" dirty="0" smtClean="0"/>
              <a:t> add  --all</a:t>
            </a:r>
          </a:p>
          <a:p>
            <a:r>
              <a:rPr lang="en-US" dirty="0" smtClean="0"/>
              <a:t>$ </a:t>
            </a:r>
            <a:r>
              <a:rPr lang="en-US" dirty="0" err="1" smtClean="0"/>
              <a:t>git</a:t>
            </a:r>
            <a:r>
              <a:rPr lang="en-US" dirty="0" smtClean="0"/>
              <a:t> commit --a --m “at all file” </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36</a:t>
            </a:fld>
            <a:endParaRPr lang="en"/>
          </a:p>
        </p:txBody>
      </p:sp>
    </p:spTree>
    <p:extLst>
      <p:ext uri="{BB962C8B-B14F-4D97-AF65-F5344CB8AC3E}">
        <p14:creationId xmlns:p14="http://schemas.microsoft.com/office/powerpoint/2010/main" val="33023274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38150"/>
            <a:ext cx="5492400" cy="766200"/>
          </a:xfrm>
        </p:spPr>
        <p:txBody>
          <a:bodyPr/>
          <a:lstStyle/>
          <a:p>
            <a:r>
              <a:rPr lang="en-US" dirty="0" smtClean="0"/>
              <a:t> COMMITTING YOUR CHANGES</a:t>
            </a:r>
            <a:endParaRPr lang="en-US" dirty="0"/>
          </a:p>
        </p:txBody>
      </p:sp>
      <p:sp>
        <p:nvSpPr>
          <p:cNvPr id="3" name="Text Placeholder 2"/>
          <p:cNvSpPr>
            <a:spLocks noGrp="1"/>
          </p:cNvSpPr>
          <p:nvPr>
            <p:ph type="body" idx="1"/>
          </p:nvPr>
        </p:nvSpPr>
        <p:spPr>
          <a:xfrm>
            <a:off x="838200" y="1504950"/>
            <a:ext cx="6805725" cy="711000"/>
          </a:xfrm>
        </p:spPr>
        <p:txBody>
          <a:bodyPr/>
          <a:lstStyle/>
          <a:p>
            <a:pPr>
              <a:buNone/>
            </a:pPr>
            <a:endParaRPr lang="en-US" dirty="0"/>
          </a:p>
          <a:p>
            <a:pPr>
              <a:buNone/>
            </a:pPr>
            <a:endParaRPr lang="en-US" dirty="0" smtClean="0"/>
          </a:p>
          <a:p>
            <a:r>
              <a:rPr lang="en-US" b="1" dirty="0" smtClean="0"/>
              <a:t>$ </a:t>
            </a:r>
            <a:r>
              <a:rPr lang="en-US" b="1" dirty="0" err="1" smtClean="0"/>
              <a:t>git</a:t>
            </a:r>
            <a:r>
              <a:rPr lang="en-US" b="1" dirty="0" smtClean="0"/>
              <a:t> </a:t>
            </a:r>
            <a:r>
              <a:rPr lang="en-US" b="1" dirty="0" err="1" smtClean="0"/>
              <a:t>config</a:t>
            </a:r>
            <a:r>
              <a:rPr lang="en-US" b="1" dirty="0" smtClean="0"/>
              <a:t> –global </a:t>
            </a:r>
            <a:r>
              <a:rPr lang="en-US" b="1" dirty="0" err="1" smtClean="0"/>
              <a:t>core.editor</a:t>
            </a:r>
            <a:endParaRPr lang="en-US" b="1" dirty="0" smtClean="0"/>
          </a:p>
          <a:p>
            <a:r>
              <a:rPr lang="en-US" b="1" dirty="0" smtClean="0"/>
              <a:t>$ </a:t>
            </a:r>
            <a:r>
              <a:rPr lang="en-US" b="1" dirty="0" err="1" smtClean="0"/>
              <a:t>git</a:t>
            </a:r>
            <a:r>
              <a:rPr lang="en-US" b="1" dirty="0" smtClean="0"/>
              <a:t> commit –m “Message”</a:t>
            </a:r>
          </a:p>
          <a:p>
            <a:r>
              <a:rPr lang="en-US" b="1" dirty="0" smtClean="0"/>
              <a:t>$ </a:t>
            </a:r>
            <a:r>
              <a:rPr lang="en-US" b="1" dirty="0" err="1" smtClean="0"/>
              <a:t>git</a:t>
            </a:r>
            <a:r>
              <a:rPr lang="en-US" b="1" dirty="0" smtClean="0"/>
              <a:t> log</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37</a:t>
            </a:fld>
            <a:endParaRPr lang="en"/>
          </a:p>
        </p:txBody>
      </p:sp>
    </p:spTree>
    <p:extLst>
      <p:ext uri="{BB962C8B-B14F-4D97-AF65-F5344CB8AC3E}">
        <p14:creationId xmlns:p14="http://schemas.microsoft.com/office/powerpoint/2010/main" val="42706995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FILES</a:t>
            </a:r>
            <a:endParaRPr lang="en-US" dirty="0"/>
          </a:p>
        </p:txBody>
      </p:sp>
      <p:sp>
        <p:nvSpPr>
          <p:cNvPr id="3" name="Text Placeholder 2"/>
          <p:cNvSpPr>
            <a:spLocks noGrp="1"/>
          </p:cNvSpPr>
          <p:nvPr>
            <p:ph type="body" idx="1"/>
          </p:nvPr>
        </p:nvSpPr>
        <p:spPr/>
        <p:txBody>
          <a:bodyPr/>
          <a:lstStyle/>
          <a:p>
            <a:pPr algn="just"/>
            <a:r>
              <a:rPr lang="en-US" dirty="0"/>
              <a:t>$ </a:t>
            </a:r>
            <a:r>
              <a:rPr lang="en-US" b="1" dirty="0" err="1"/>
              <a:t>git</a:t>
            </a:r>
            <a:r>
              <a:rPr lang="en-US" b="1" dirty="0"/>
              <a:t> </a:t>
            </a:r>
            <a:r>
              <a:rPr lang="en-US" b="1" dirty="0" err="1" smtClean="0"/>
              <a:t>rm</a:t>
            </a:r>
            <a:r>
              <a:rPr lang="en-US" b="1" dirty="0" smtClean="0"/>
              <a:t>:</a:t>
            </a:r>
            <a:r>
              <a:rPr lang="en-US" dirty="0" smtClean="0"/>
              <a:t> to remove a file from GIT, you have to remove it from your tracked files (more accurately, remove it from your staging area) and then commit.</a:t>
            </a:r>
          </a:p>
          <a:p>
            <a:r>
              <a:rPr lang="en-US" dirty="0"/>
              <a:t>$ </a:t>
            </a:r>
            <a:r>
              <a:rPr lang="en-US" b="1" dirty="0" err="1"/>
              <a:t>git</a:t>
            </a:r>
            <a:r>
              <a:rPr lang="en-US" b="1" dirty="0"/>
              <a:t> </a:t>
            </a:r>
            <a:r>
              <a:rPr lang="en-US" b="1" dirty="0" err="1"/>
              <a:t>rm</a:t>
            </a:r>
            <a:r>
              <a:rPr lang="en-US" b="1" dirty="0"/>
              <a:t> </a:t>
            </a:r>
            <a:r>
              <a:rPr lang="en-US" b="1" dirty="0" smtClean="0"/>
              <a:t>&lt;</a:t>
            </a:r>
            <a:r>
              <a:rPr lang="en-US" b="1" dirty="0" err="1"/>
              <a:t>tenfile</a:t>
            </a:r>
            <a:r>
              <a:rPr lang="en-US" b="1" dirty="0"/>
              <a:t>&gt;</a:t>
            </a:r>
          </a:p>
          <a:p>
            <a:r>
              <a:rPr lang="en-US" dirty="0" smtClean="0"/>
              <a:t>$ </a:t>
            </a:r>
            <a:r>
              <a:rPr lang="en-US" b="1" dirty="0" err="1" smtClean="0"/>
              <a:t>git</a:t>
            </a:r>
            <a:r>
              <a:rPr lang="en-US" b="1" dirty="0" smtClean="0"/>
              <a:t> </a:t>
            </a:r>
            <a:r>
              <a:rPr lang="en-US" b="1" dirty="0" err="1" smtClean="0"/>
              <a:t>rm</a:t>
            </a:r>
            <a:r>
              <a:rPr lang="en-US" b="1" dirty="0" smtClean="0"/>
              <a:t> –cache &lt;</a:t>
            </a:r>
            <a:r>
              <a:rPr lang="en-US" b="1" dirty="0" err="1" smtClean="0"/>
              <a:t>tenfile</a:t>
            </a:r>
            <a:r>
              <a:rPr lang="en-US" b="1" dirty="0" smtClean="0"/>
              <a:t>&gt;</a:t>
            </a:r>
          </a:p>
          <a:p>
            <a:r>
              <a:rPr lang="en-US" b="1" dirty="0" smtClean="0"/>
              <a:t>$ </a:t>
            </a:r>
            <a:r>
              <a:rPr lang="en-US" b="1" dirty="0" err="1" smtClean="0">
                <a:latin typeface="Times New Roman" pitchFamily="18" charset="0"/>
                <a:cs typeface="Times New Roman" pitchFamily="18" charset="0"/>
              </a:rPr>
              <a:t>git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rm</a:t>
            </a:r>
            <a:r>
              <a:rPr lang="en-US" b="1" dirty="0" smtClean="0">
                <a:latin typeface="Times New Roman" pitchFamily="18" charset="0"/>
                <a:cs typeface="Times New Roman" pitchFamily="18" charset="0"/>
              </a:rPr>
              <a:t> bin/\*.log (bin </a:t>
            </a:r>
            <a:r>
              <a:rPr lang="en-US" b="1" dirty="0" err="1" smtClean="0">
                <a:latin typeface="Times New Roman" pitchFamily="18" charset="0"/>
                <a:cs typeface="Times New Roman" pitchFamily="18" charset="0"/>
              </a:rPr>
              <a:t>dir</a:t>
            </a:r>
            <a:r>
              <a:rPr lang="en-US" b="1" dirty="0" smtClean="0">
                <a:latin typeface="Times New Roman" pitchFamily="18" charset="0"/>
                <a:cs typeface="Times New Roman" pitchFamily="18" charset="0"/>
              </a:rPr>
              <a:t>, all file  .log)</a:t>
            </a:r>
            <a:endParaRPr lang="en-US" b="1"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38</a:t>
            </a:fld>
            <a:endParaRPr lang="en"/>
          </a:p>
        </p:txBody>
      </p:sp>
    </p:spTree>
    <p:extLst>
      <p:ext uri="{BB962C8B-B14F-4D97-AF65-F5344CB8AC3E}">
        <p14:creationId xmlns:p14="http://schemas.microsoft.com/office/powerpoint/2010/main" val="2217170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FILES</a:t>
            </a:r>
            <a:endParaRPr lang="en-US" dirty="0"/>
          </a:p>
        </p:txBody>
      </p:sp>
      <p:sp>
        <p:nvSpPr>
          <p:cNvPr id="3" name="Text Placeholder 2"/>
          <p:cNvSpPr>
            <a:spLocks noGrp="1"/>
          </p:cNvSpPr>
          <p:nvPr>
            <p:ph type="body" idx="1"/>
          </p:nvPr>
        </p:nvSpPr>
        <p:spPr/>
        <p:txBody>
          <a:bodyPr/>
          <a:lstStyle/>
          <a:p>
            <a:pPr marL="342900" indent="-342900"/>
            <a:r>
              <a:rPr lang="en-US" b="1" dirty="0" smtClean="0">
                <a:latin typeface="Times New Roman" pitchFamily="18" charset="0"/>
                <a:cs typeface="Times New Roman" pitchFamily="18" charset="0"/>
              </a:rPr>
              <a:t>If you want to rename a file in </a:t>
            </a:r>
            <a:r>
              <a:rPr lang="en-US" b="1" dirty="0" err="1" smtClean="0">
                <a:latin typeface="Times New Roman" pitchFamily="18" charset="0"/>
                <a:cs typeface="Times New Roman" pitchFamily="18" charset="0"/>
              </a:rPr>
              <a:t>Git</a:t>
            </a:r>
            <a:r>
              <a:rPr lang="en-US" b="1" dirty="0" smtClean="0">
                <a:latin typeface="Times New Roman" pitchFamily="18" charset="0"/>
                <a:cs typeface="Times New Roman" pitchFamily="18" charset="0"/>
              </a:rPr>
              <a:t>, you can run something like:</a:t>
            </a:r>
          </a:p>
          <a:p>
            <a:pPr marL="342900" indent="-342900"/>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git</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mv </a:t>
            </a:r>
            <a:r>
              <a:rPr lang="en-US" b="1" dirty="0" err="1">
                <a:latin typeface="Times New Roman" pitchFamily="18" charset="0"/>
                <a:cs typeface="Times New Roman" pitchFamily="18" charset="0"/>
              </a:rPr>
              <a:t>file_from</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file_to</a:t>
            </a:r>
            <a:endParaRPr lang="en-US" b="1"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39</a:t>
            </a:fld>
            <a:endParaRPr lang="en"/>
          </a:p>
        </p:txBody>
      </p:sp>
    </p:spTree>
    <p:extLst>
      <p:ext uri="{BB962C8B-B14F-4D97-AF65-F5344CB8AC3E}">
        <p14:creationId xmlns:p14="http://schemas.microsoft.com/office/powerpoint/2010/main" val="1176593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VERSION CONTROL SYSTEMS</a:t>
            </a:r>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4</a:t>
            </a:fld>
            <a:endParaRPr lang="e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276350"/>
            <a:ext cx="4267200" cy="3643122"/>
          </a:xfrm>
          <a:prstGeom prst="rect">
            <a:avLst/>
          </a:prstGeom>
        </p:spPr>
      </p:pic>
    </p:spTree>
    <p:extLst>
      <p:ext uri="{BB962C8B-B14F-4D97-AF65-F5344CB8AC3E}">
        <p14:creationId xmlns:p14="http://schemas.microsoft.com/office/powerpoint/2010/main" val="23433559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CODE TO REPOSITOTY</a:t>
            </a:r>
            <a:endParaRPr lang="en-US" dirty="0"/>
          </a:p>
        </p:txBody>
      </p:sp>
      <p:sp>
        <p:nvSpPr>
          <p:cNvPr id="3" name="Text Placeholder 2"/>
          <p:cNvSpPr>
            <a:spLocks noGrp="1"/>
          </p:cNvSpPr>
          <p:nvPr>
            <p:ph type="body" idx="1"/>
          </p:nvPr>
        </p:nvSpPr>
        <p:spPr>
          <a:xfrm>
            <a:off x="814274" y="1327350"/>
            <a:ext cx="7643925" cy="3145500"/>
          </a:xfrm>
        </p:spPr>
        <p:txBody>
          <a:bodyPr/>
          <a:lstStyle/>
          <a:p>
            <a:r>
              <a:rPr lang="en-US" dirty="0" smtClean="0"/>
              <a:t> </a:t>
            </a:r>
            <a:r>
              <a:rPr lang="en-US" dirty="0" err="1" smtClean="0"/>
              <a:t>git</a:t>
            </a:r>
            <a:r>
              <a:rPr lang="en-US" dirty="0" smtClean="0"/>
              <a:t> </a:t>
            </a:r>
            <a:r>
              <a:rPr lang="en-US" dirty="0" err="1"/>
              <a:t>init</a:t>
            </a:r>
            <a:r>
              <a:rPr lang="en-US" dirty="0"/>
              <a:t> </a:t>
            </a:r>
            <a:endParaRPr lang="en-US" dirty="0" smtClean="0"/>
          </a:p>
          <a:p>
            <a:r>
              <a:rPr lang="en-US" dirty="0" smtClean="0"/>
              <a:t> </a:t>
            </a:r>
            <a:r>
              <a:rPr lang="en-US" dirty="0" err="1" smtClean="0"/>
              <a:t>git</a:t>
            </a:r>
            <a:r>
              <a:rPr lang="en-US" dirty="0" smtClean="0"/>
              <a:t> </a:t>
            </a:r>
            <a:r>
              <a:rPr lang="en-US" dirty="0"/>
              <a:t>add README.md </a:t>
            </a:r>
            <a:endParaRPr lang="en-US" dirty="0" smtClean="0"/>
          </a:p>
          <a:p>
            <a:r>
              <a:rPr lang="en-US" dirty="0" smtClean="0"/>
              <a:t> </a:t>
            </a:r>
            <a:r>
              <a:rPr lang="en-US" dirty="0" err="1" smtClean="0"/>
              <a:t>git</a:t>
            </a:r>
            <a:r>
              <a:rPr lang="en-US" dirty="0" smtClean="0"/>
              <a:t> </a:t>
            </a:r>
            <a:r>
              <a:rPr lang="en-US" dirty="0"/>
              <a:t>commit -m "first commit" </a:t>
            </a:r>
            <a:endParaRPr lang="en-US" dirty="0" smtClean="0"/>
          </a:p>
          <a:p>
            <a:r>
              <a:rPr lang="en-US" dirty="0" smtClean="0"/>
              <a:t> </a:t>
            </a:r>
            <a:r>
              <a:rPr lang="en-US" dirty="0" err="1" smtClean="0"/>
              <a:t>git</a:t>
            </a:r>
            <a:r>
              <a:rPr lang="en-US" dirty="0" smtClean="0"/>
              <a:t> </a:t>
            </a:r>
            <a:r>
              <a:rPr lang="en-US" dirty="0"/>
              <a:t>remote add origin </a:t>
            </a:r>
            <a:r>
              <a:rPr lang="en-US" dirty="0">
                <a:hlinkClick r:id="rId2"/>
              </a:rPr>
              <a:t>https://</a:t>
            </a:r>
            <a:r>
              <a:rPr lang="en-US" dirty="0" smtClean="0">
                <a:hlinkClick r:id="rId2"/>
              </a:rPr>
              <a:t>github.com/nguyentrongtiencntt/DemoTestPrivate.git</a:t>
            </a:r>
            <a:endParaRPr lang="en-US" dirty="0" smtClean="0"/>
          </a:p>
          <a:p>
            <a:r>
              <a:rPr lang="en-US" dirty="0" smtClean="0"/>
              <a:t> </a:t>
            </a:r>
            <a:r>
              <a:rPr lang="en-US" dirty="0" err="1"/>
              <a:t>git</a:t>
            </a:r>
            <a:r>
              <a:rPr lang="en-US" dirty="0"/>
              <a:t> push -u origin master</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40</a:t>
            </a:fld>
            <a:endParaRPr lang="en"/>
          </a:p>
        </p:txBody>
      </p:sp>
    </p:spTree>
    <p:extLst>
      <p:ext uri="{BB962C8B-B14F-4D97-AF65-F5344CB8AC3E}">
        <p14:creationId xmlns:p14="http://schemas.microsoft.com/office/powerpoint/2010/main" val="3797351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41</a:t>
            </a:fld>
            <a:endParaRPr lang="en"/>
          </a:p>
        </p:txBody>
      </p:sp>
      <p:sp>
        <p:nvSpPr>
          <p:cNvPr id="503" name="Shape 503"/>
          <p:cNvSpPr txBox="1">
            <a:spLocks noGrp="1"/>
          </p:cNvSpPr>
          <p:nvPr>
            <p:ph type="ctrTitle" idx="4294967295"/>
          </p:nvPr>
        </p:nvSpPr>
        <p:spPr>
          <a:xfrm>
            <a:off x="1275150" y="2364400"/>
            <a:ext cx="6593700" cy="1159800"/>
          </a:xfrm>
          <a:prstGeom prst="rect">
            <a:avLst/>
          </a:prstGeom>
        </p:spPr>
        <p:txBody>
          <a:bodyPr wrap="square" lIns="91425" tIns="91425" rIns="91425" bIns="91425" anchor="ctr" anchorCtr="0">
            <a:noAutofit/>
          </a:bodyPr>
          <a:lstStyle/>
          <a:p>
            <a:pPr lvl="0" algn="ctr" rtl="0">
              <a:spcBef>
                <a:spcPts val="0"/>
              </a:spcBef>
              <a:buNone/>
            </a:pPr>
            <a:r>
              <a:rPr lang="en" sz="6000" dirty="0" smtClean="0">
                <a:solidFill>
                  <a:srgbClr val="FF9800"/>
                </a:solidFill>
              </a:rPr>
              <a:t>Viewing the commit History</a:t>
            </a:r>
            <a:endParaRPr lang="en" sz="6000" dirty="0">
              <a:solidFill>
                <a:srgbClr val="FF9800"/>
              </a:solidFill>
            </a:endParaRPr>
          </a:p>
        </p:txBody>
      </p:sp>
      <p:grpSp>
        <p:nvGrpSpPr>
          <p:cNvPr id="505" name="Shape 505"/>
          <p:cNvGrpSpPr/>
          <p:nvPr/>
        </p:nvGrpSpPr>
        <p:grpSpPr>
          <a:xfrm>
            <a:off x="3996210" y="966817"/>
            <a:ext cx="1197664" cy="1126777"/>
            <a:chOff x="5972700" y="2330200"/>
            <a:chExt cx="411625" cy="387275"/>
          </a:xfrm>
        </p:grpSpPr>
        <p:sp>
          <p:nvSpPr>
            <p:cNvPr id="506" name="Shape 506"/>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507" name="Shape 507"/>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THE COMMIT HISTORY</a:t>
            </a:r>
            <a:endParaRPr lang="en-US" dirty="0"/>
          </a:p>
        </p:txBody>
      </p:sp>
      <p:sp>
        <p:nvSpPr>
          <p:cNvPr id="3" name="Text Placeholder 2"/>
          <p:cNvSpPr>
            <a:spLocks noGrp="1"/>
          </p:cNvSpPr>
          <p:nvPr>
            <p:ph type="body" idx="1"/>
          </p:nvPr>
        </p:nvSpPr>
        <p:spPr>
          <a:xfrm>
            <a:off x="814274" y="1327350"/>
            <a:ext cx="7643925" cy="3145500"/>
          </a:xfrm>
        </p:spPr>
        <p:txBody>
          <a:bodyPr/>
          <a:lstStyle/>
          <a:p>
            <a:r>
              <a:rPr lang="en-US" dirty="0" smtClean="0"/>
              <a:t> $ </a:t>
            </a:r>
            <a:r>
              <a:rPr lang="en-US" dirty="0" err="1" smtClean="0"/>
              <a:t>git</a:t>
            </a:r>
            <a:r>
              <a:rPr lang="en-US" dirty="0" smtClean="0"/>
              <a:t> log </a:t>
            </a:r>
          </a:p>
          <a:p>
            <a:r>
              <a:rPr lang="en-US" dirty="0"/>
              <a:t>$ </a:t>
            </a:r>
            <a:r>
              <a:rPr lang="en-US" dirty="0" err="1"/>
              <a:t>git</a:t>
            </a:r>
            <a:r>
              <a:rPr lang="en-US" dirty="0"/>
              <a:t> </a:t>
            </a:r>
            <a:r>
              <a:rPr lang="en-US" dirty="0" smtClean="0"/>
              <a:t>log -p -2</a:t>
            </a:r>
          </a:p>
          <a:p>
            <a:r>
              <a:rPr lang="en-US" dirty="0" smtClean="0"/>
              <a:t>(2 commit only)</a:t>
            </a:r>
          </a:p>
          <a:p>
            <a:r>
              <a:rPr lang="en-US" dirty="0"/>
              <a:t>$ </a:t>
            </a:r>
            <a:r>
              <a:rPr lang="en-US" dirty="0" err="1"/>
              <a:t>git</a:t>
            </a:r>
            <a:r>
              <a:rPr lang="en-US" dirty="0"/>
              <a:t> log </a:t>
            </a:r>
            <a:r>
              <a:rPr lang="en-US" dirty="0" smtClean="0"/>
              <a:t>--stat</a:t>
            </a:r>
            <a:endParaRPr lang="en-US" dirty="0"/>
          </a:p>
          <a:p>
            <a:endParaRPr lang="en-US" dirty="0" smtClean="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42</a:t>
            </a:fld>
            <a:endParaRPr lang="en"/>
          </a:p>
        </p:txBody>
      </p:sp>
    </p:spTree>
    <p:extLst>
      <p:ext uri="{BB962C8B-B14F-4D97-AF65-F5344CB8AC3E}">
        <p14:creationId xmlns:p14="http://schemas.microsoft.com/office/powerpoint/2010/main" val="33869554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THE COMMIT HISTORY</a:t>
            </a:r>
            <a:endParaRPr lang="en-US" dirty="0"/>
          </a:p>
        </p:txBody>
      </p:sp>
      <p:sp>
        <p:nvSpPr>
          <p:cNvPr id="3" name="Text Placeholder 2"/>
          <p:cNvSpPr>
            <a:spLocks noGrp="1"/>
          </p:cNvSpPr>
          <p:nvPr>
            <p:ph type="body" idx="1"/>
          </p:nvPr>
        </p:nvSpPr>
        <p:spPr>
          <a:xfrm>
            <a:off x="814274" y="1327350"/>
            <a:ext cx="7643925" cy="3145500"/>
          </a:xfrm>
        </p:spPr>
        <p:txBody>
          <a:bodyPr/>
          <a:lstStyle/>
          <a:p>
            <a:r>
              <a:rPr lang="en-US" dirty="0" smtClean="0"/>
              <a:t> $ </a:t>
            </a:r>
            <a:r>
              <a:rPr lang="en-US" dirty="0" err="1" smtClean="0"/>
              <a:t>git</a:t>
            </a:r>
            <a:r>
              <a:rPr lang="en-US" dirty="0" smtClean="0"/>
              <a:t> log –pretty = </a:t>
            </a:r>
            <a:r>
              <a:rPr lang="en-US" dirty="0" err="1" smtClean="0"/>
              <a:t>oneline</a:t>
            </a:r>
            <a:endParaRPr lang="en-US" dirty="0" smtClean="0"/>
          </a:p>
          <a:p>
            <a:r>
              <a:rPr lang="en-US" dirty="0" smtClean="0"/>
              <a:t> </a:t>
            </a:r>
            <a:r>
              <a:rPr lang="en-US" dirty="0" err="1" smtClean="0"/>
              <a:t>Git</a:t>
            </a:r>
            <a:r>
              <a:rPr lang="en-US" dirty="0" smtClean="0"/>
              <a:t> output format</a:t>
            </a:r>
          </a:p>
          <a:p>
            <a:r>
              <a:rPr lang="en-US" dirty="0" smtClean="0"/>
              <a:t> search </a:t>
            </a:r>
            <a:r>
              <a:rPr lang="en-US" dirty="0" err="1" smtClean="0"/>
              <a:t>Git</a:t>
            </a:r>
            <a:r>
              <a:rPr lang="en-US" dirty="0" smtClean="0"/>
              <a:t> option </a:t>
            </a:r>
            <a:r>
              <a:rPr lang="en-US" dirty="0" err="1" smtClean="0"/>
              <a:t>git</a:t>
            </a:r>
            <a:r>
              <a:rPr lang="en-US" dirty="0" smtClean="0"/>
              <a:t> log command</a:t>
            </a:r>
          </a:p>
          <a:p>
            <a:pPr>
              <a:buNone/>
            </a:pPr>
            <a:endParaRPr lang="en-US" dirty="0" smtClean="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43</a:t>
            </a:fld>
            <a:endParaRPr lang="en"/>
          </a:p>
        </p:txBody>
      </p:sp>
    </p:spTree>
    <p:extLst>
      <p:ext uri="{BB962C8B-B14F-4D97-AF65-F5344CB8AC3E}">
        <p14:creationId xmlns:p14="http://schemas.microsoft.com/office/powerpoint/2010/main" val="35677538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44</a:t>
            </a:fld>
            <a:endParaRPr lang="en"/>
          </a:p>
        </p:txBody>
      </p:sp>
      <p:sp>
        <p:nvSpPr>
          <p:cNvPr id="503" name="Shape 503"/>
          <p:cNvSpPr txBox="1">
            <a:spLocks noGrp="1"/>
          </p:cNvSpPr>
          <p:nvPr>
            <p:ph type="ctrTitle" idx="4294967295"/>
          </p:nvPr>
        </p:nvSpPr>
        <p:spPr>
          <a:xfrm>
            <a:off x="1275150" y="2364400"/>
            <a:ext cx="6593700" cy="1159800"/>
          </a:xfrm>
          <a:prstGeom prst="rect">
            <a:avLst/>
          </a:prstGeom>
        </p:spPr>
        <p:txBody>
          <a:bodyPr wrap="square" lIns="91425" tIns="91425" rIns="91425" bIns="91425" anchor="ctr" anchorCtr="0">
            <a:noAutofit/>
          </a:bodyPr>
          <a:lstStyle/>
          <a:p>
            <a:pPr lvl="0" algn="ctr" rtl="0">
              <a:spcBef>
                <a:spcPts val="0"/>
              </a:spcBef>
              <a:buNone/>
            </a:pPr>
            <a:r>
              <a:rPr lang="en" sz="6000" dirty="0" smtClean="0">
                <a:solidFill>
                  <a:srgbClr val="FF9800"/>
                </a:solidFill>
              </a:rPr>
              <a:t>UNDO THINGS</a:t>
            </a:r>
            <a:endParaRPr lang="en" sz="6000" dirty="0">
              <a:solidFill>
                <a:srgbClr val="FF9800"/>
              </a:solidFill>
            </a:endParaRPr>
          </a:p>
        </p:txBody>
      </p:sp>
      <p:grpSp>
        <p:nvGrpSpPr>
          <p:cNvPr id="505" name="Shape 505"/>
          <p:cNvGrpSpPr/>
          <p:nvPr/>
        </p:nvGrpSpPr>
        <p:grpSpPr>
          <a:xfrm>
            <a:off x="3996210" y="966817"/>
            <a:ext cx="1197664" cy="1126777"/>
            <a:chOff x="5972700" y="2330200"/>
            <a:chExt cx="411625" cy="387275"/>
          </a:xfrm>
        </p:grpSpPr>
        <p:sp>
          <p:nvSpPr>
            <p:cNvPr id="506" name="Shape 506"/>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507" name="Shape 507"/>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23093473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UNDO THINGS</a:t>
            </a:r>
            <a:endParaRPr lang="en-US" dirty="0"/>
          </a:p>
        </p:txBody>
      </p:sp>
      <p:sp>
        <p:nvSpPr>
          <p:cNvPr id="3" name="Text Placeholder 2"/>
          <p:cNvSpPr>
            <a:spLocks noGrp="1"/>
          </p:cNvSpPr>
          <p:nvPr>
            <p:ph type="body" idx="1"/>
          </p:nvPr>
        </p:nvSpPr>
        <p:spPr>
          <a:xfrm>
            <a:off x="814274" y="1327350"/>
            <a:ext cx="7643925" cy="3145500"/>
          </a:xfrm>
        </p:spPr>
        <p:txBody>
          <a:bodyPr/>
          <a:lstStyle/>
          <a:p>
            <a:r>
              <a:rPr lang="en-US" dirty="0" smtClean="0"/>
              <a:t> Undoing Things</a:t>
            </a:r>
          </a:p>
          <a:p>
            <a:r>
              <a:rPr lang="en-US" dirty="0" smtClean="0"/>
              <a:t> </a:t>
            </a:r>
            <a:r>
              <a:rPr lang="en-US" dirty="0" err="1" smtClean="0"/>
              <a:t>Unstaging</a:t>
            </a:r>
            <a:r>
              <a:rPr lang="en-US" dirty="0" smtClean="0"/>
              <a:t> a Staged File</a:t>
            </a:r>
          </a:p>
          <a:p>
            <a:r>
              <a:rPr lang="en-US" dirty="0" smtClean="0"/>
              <a:t> </a:t>
            </a:r>
            <a:r>
              <a:rPr lang="en-US" dirty="0" err="1" smtClean="0"/>
              <a:t>Unmodifying</a:t>
            </a:r>
            <a:r>
              <a:rPr lang="en-US" dirty="0" smtClean="0"/>
              <a:t> a Modified File</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45</a:t>
            </a:fld>
            <a:endParaRPr lang="en"/>
          </a:p>
        </p:txBody>
      </p:sp>
    </p:spTree>
    <p:extLst>
      <p:ext uri="{BB962C8B-B14F-4D97-AF65-F5344CB8AC3E}">
        <p14:creationId xmlns:p14="http://schemas.microsoft.com/office/powerpoint/2010/main" val="16987247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UNDO THINGS</a:t>
            </a:r>
            <a:endParaRPr lang="en-US" dirty="0"/>
          </a:p>
        </p:txBody>
      </p:sp>
      <p:sp>
        <p:nvSpPr>
          <p:cNvPr id="3" name="Text Placeholder 2"/>
          <p:cNvSpPr>
            <a:spLocks noGrp="1"/>
          </p:cNvSpPr>
          <p:nvPr>
            <p:ph type="body" idx="1"/>
          </p:nvPr>
        </p:nvSpPr>
        <p:spPr>
          <a:xfrm>
            <a:off x="814274" y="1327350"/>
            <a:ext cx="7643925" cy="3145500"/>
          </a:xfrm>
        </p:spPr>
        <p:txBody>
          <a:bodyPr/>
          <a:lstStyle/>
          <a:p>
            <a:r>
              <a:rPr lang="en-US" dirty="0" smtClean="0"/>
              <a:t> $ </a:t>
            </a:r>
            <a:r>
              <a:rPr lang="en-US" dirty="0" err="1" smtClean="0"/>
              <a:t>git</a:t>
            </a:r>
            <a:r>
              <a:rPr lang="en-US" dirty="0" smtClean="0"/>
              <a:t> commit -amend</a:t>
            </a:r>
          </a:p>
          <a:p>
            <a:pPr>
              <a:buNone/>
            </a:pPr>
            <a:r>
              <a:rPr lang="en-US" dirty="0" smtClean="0"/>
              <a:t>For example: </a:t>
            </a:r>
          </a:p>
          <a:p>
            <a:r>
              <a:rPr lang="en-US" dirty="0" smtClean="0"/>
              <a:t>$ </a:t>
            </a:r>
            <a:r>
              <a:rPr lang="en-US" dirty="0" err="1" smtClean="0"/>
              <a:t>git</a:t>
            </a:r>
            <a:r>
              <a:rPr lang="en-US" dirty="0" smtClean="0"/>
              <a:t> commit –m “initial commit”</a:t>
            </a:r>
          </a:p>
          <a:p>
            <a:r>
              <a:rPr lang="en-US" dirty="0"/>
              <a:t> $ </a:t>
            </a:r>
            <a:r>
              <a:rPr lang="en-US" dirty="0" err="1"/>
              <a:t>git</a:t>
            </a:r>
            <a:r>
              <a:rPr lang="en-US" dirty="0"/>
              <a:t> </a:t>
            </a:r>
            <a:r>
              <a:rPr lang="en-US" dirty="0" smtClean="0"/>
              <a:t>add </a:t>
            </a:r>
            <a:r>
              <a:rPr lang="en-US" dirty="0" err="1" smtClean="0"/>
              <a:t>forgotten</a:t>
            </a:r>
            <a:r>
              <a:rPr lang="en-US" dirty="0" err="1" smtClean="0">
                <a:latin typeface="Times New Roman" pitchFamily="18" charset="0"/>
                <a:cs typeface="Times New Roman" pitchFamily="18" charset="0"/>
              </a:rPr>
              <a:t>_</a:t>
            </a:r>
            <a:r>
              <a:rPr lang="en-US" dirty="0" err="1" smtClean="0"/>
              <a:t>file</a:t>
            </a:r>
            <a:endParaRPr lang="en-US" dirty="0" smtClean="0"/>
          </a:p>
          <a:p>
            <a:r>
              <a:rPr lang="en-US" dirty="0" smtClean="0"/>
              <a:t> $ </a:t>
            </a:r>
            <a:r>
              <a:rPr lang="en-US" dirty="0" err="1" smtClean="0"/>
              <a:t>git</a:t>
            </a:r>
            <a:r>
              <a:rPr lang="en-US" dirty="0" smtClean="0"/>
              <a:t> commit –amend</a:t>
            </a:r>
            <a:endParaRPr lang="en-US" dirty="0"/>
          </a:p>
          <a:p>
            <a:endParaRPr lang="en-US" dirty="0" smtClean="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46</a:t>
            </a:fld>
            <a:endParaRPr lang="en"/>
          </a:p>
        </p:txBody>
      </p:sp>
    </p:spTree>
    <p:extLst>
      <p:ext uri="{BB962C8B-B14F-4D97-AF65-F5344CB8AC3E}">
        <p14:creationId xmlns:p14="http://schemas.microsoft.com/office/powerpoint/2010/main" val="28351355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UNSTAGING A STAGED FILE</a:t>
            </a:r>
            <a:endParaRPr lang="en-US" dirty="0"/>
          </a:p>
        </p:txBody>
      </p:sp>
      <p:sp>
        <p:nvSpPr>
          <p:cNvPr id="3" name="Text Placeholder 2"/>
          <p:cNvSpPr>
            <a:spLocks noGrp="1"/>
          </p:cNvSpPr>
          <p:nvPr>
            <p:ph type="body" idx="1"/>
          </p:nvPr>
        </p:nvSpPr>
        <p:spPr>
          <a:xfrm>
            <a:off x="814274" y="1327350"/>
            <a:ext cx="7643925" cy="3145500"/>
          </a:xfrm>
        </p:spPr>
        <p:txBody>
          <a:bodyPr/>
          <a:lstStyle/>
          <a:p>
            <a:pPr>
              <a:buNone/>
            </a:pPr>
            <a:r>
              <a:rPr lang="en-US" dirty="0" smtClean="0"/>
              <a:t>How can you </a:t>
            </a:r>
            <a:r>
              <a:rPr lang="en-US" dirty="0" err="1" smtClean="0"/>
              <a:t>unstage</a:t>
            </a:r>
            <a:r>
              <a:rPr lang="en-US" dirty="0" smtClean="0"/>
              <a:t> one of the two?</a:t>
            </a:r>
          </a:p>
          <a:p>
            <a:r>
              <a:rPr lang="en-US" dirty="0" smtClean="0"/>
              <a:t> </a:t>
            </a:r>
            <a:r>
              <a:rPr lang="en-US" b="1" dirty="0" smtClean="0"/>
              <a:t>$ </a:t>
            </a:r>
            <a:r>
              <a:rPr lang="en-US" b="1" dirty="0" err="1" smtClean="0"/>
              <a:t>git</a:t>
            </a:r>
            <a:r>
              <a:rPr lang="en-US" b="1" dirty="0" smtClean="0"/>
              <a:t> add *</a:t>
            </a:r>
          </a:p>
          <a:p>
            <a:r>
              <a:rPr lang="en-US" dirty="0"/>
              <a:t> </a:t>
            </a:r>
            <a:r>
              <a:rPr lang="en-US" b="1" dirty="0"/>
              <a:t>$ </a:t>
            </a:r>
            <a:r>
              <a:rPr lang="en-US" b="1" dirty="0" err="1"/>
              <a:t>git</a:t>
            </a:r>
            <a:r>
              <a:rPr lang="en-US" b="1" dirty="0"/>
              <a:t> </a:t>
            </a:r>
            <a:r>
              <a:rPr lang="en-US" b="1" dirty="0" smtClean="0"/>
              <a:t>status</a:t>
            </a:r>
          </a:p>
          <a:p>
            <a:pPr>
              <a:buNone/>
            </a:pPr>
            <a:r>
              <a:rPr lang="en-US" dirty="0" smtClean="0"/>
              <a:t>To </a:t>
            </a:r>
            <a:r>
              <a:rPr lang="en-US" dirty="0" err="1" smtClean="0"/>
              <a:t>unstaged</a:t>
            </a:r>
            <a:r>
              <a:rPr lang="en-US" dirty="0" smtClean="0"/>
              <a:t> a file:</a:t>
            </a:r>
          </a:p>
          <a:p>
            <a:pPr marL="342900" indent="-342900"/>
            <a:r>
              <a:rPr lang="en-US" b="1" dirty="0" smtClean="0"/>
              <a:t>$ </a:t>
            </a:r>
            <a:r>
              <a:rPr lang="en-US" b="1" dirty="0" err="1" smtClean="0"/>
              <a:t>git</a:t>
            </a:r>
            <a:r>
              <a:rPr lang="en-US" b="1" dirty="0" smtClean="0"/>
              <a:t> reset HEAD &lt;</a:t>
            </a:r>
            <a:r>
              <a:rPr lang="en-US" b="1" dirty="0" err="1" smtClean="0"/>
              <a:t>tenfile</a:t>
            </a:r>
            <a:r>
              <a:rPr lang="en-US" b="1" dirty="0" smtClean="0"/>
              <a:t>&gt;</a:t>
            </a:r>
            <a:r>
              <a:rPr lang="en-US" b="1" dirty="0" smtClean="0">
                <a:sym typeface="Wingdings" pitchFamily="2" charset="2"/>
              </a:rPr>
              <a:t> </a:t>
            </a:r>
            <a:r>
              <a:rPr lang="en-US" dirty="0" smtClean="0">
                <a:sym typeface="Wingdings" pitchFamily="2" charset="2"/>
              </a:rPr>
              <a:t>to </a:t>
            </a:r>
            <a:r>
              <a:rPr lang="en-US" dirty="0" err="1" smtClean="0">
                <a:sym typeface="Wingdings" pitchFamily="2" charset="2"/>
              </a:rPr>
              <a:t>unstage</a:t>
            </a:r>
            <a:endParaRPr lang="en-US" dirty="0"/>
          </a:p>
          <a:p>
            <a:endParaRPr lang="en-US" dirty="0" smtClean="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47</a:t>
            </a:fld>
            <a:endParaRPr lang="en"/>
          </a:p>
        </p:txBody>
      </p:sp>
    </p:spTree>
    <p:extLst>
      <p:ext uri="{BB962C8B-B14F-4D97-AF65-F5344CB8AC3E}">
        <p14:creationId xmlns:p14="http://schemas.microsoft.com/office/powerpoint/2010/main" val="32797966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48</a:t>
            </a:fld>
            <a:endParaRPr lang="en"/>
          </a:p>
        </p:txBody>
      </p:sp>
      <p:sp>
        <p:nvSpPr>
          <p:cNvPr id="503" name="Shape 503"/>
          <p:cNvSpPr txBox="1">
            <a:spLocks noGrp="1"/>
          </p:cNvSpPr>
          <p:nvPr>
            <p:ph type="ctrTitle" idx="4294967295"/>
          </p:nvPr>
        </p:nvSpPr>
        <p:spPr>
          <a:xfrm>
            <a:off x="0" y="2364400"/>
            <a:ext cx="9144000" cy="1159800"/>
          </a:xfrm>
          <a:prstGeom prst="rect">
            <a:avLst/>
          </a:prstGeom>
        </p:spPr>
        <p:txBody>
          <a:bodyPr wrap="square" lIns="91425" tIns="91425" rIns="91425" bIns="91425" anchor="ctr" anchorCtr="0">
            <a:noAutofit/>
          </a:bodyPr>
          <a:lstStyle/>
          <a:p>
            <a:pPr lvl="0" algn="ctr" rtl="0">
              <a:spcBef>
                <a:spcPts val="0"/>
              </a:spcBef>
              <a:buNone/>
            </a:pPr>
            <a:r>
              <a:rPr lang="en" sz="6000" dirty="0" smtClean="0">
                <a:solidFill>
                  <a:srgbClr val="FF9800"/>
                </a:solidFill>
              </a:rPr>
              <a:t>RESET and</a:t>
            </a:r>
            <a:br>
              <a:rPr lang="en" sz="6000" dirty="0" smtClean="0">
                <a:solidFill>
                  <a:srgbClr val="FF9800"/>
                </a:solidFill>
              </a:rPr>
            </a:br>
            <a:r>
              <a:rPr lang="en" sz="6000" dirty="0" smtClean="0">
                <a:solidFill>
                  <a:srgbClr val="FF9800"/>
                </a:solidFill>
              </a:rPr>
              <a:t>CHECKOUT</a:t>
            </a:r>
            <a:endParaRPr lang="en" sz="6000" dirty="0">
              <a:solidFill>
                <a:srgbClr val="FF9800"/>
              </a:solidFill>
            </a:endParaRPr>
          </a:p>
        </p:txBody>
      </p:sp>
      <p:grpSp>
        <p:nvGrpSpPr>
          <p:cNvPr id="505" name="Shape 505"/>
          <p:cNvGrpSpPr/>
          <p:nvPr/>
        </p:nvGrpSpPr>
        <p:grpSpPr>
          <a:xfrm>
            <a:off x="3996210" y="431401"/>
            <a:ext cx="1197664" cy="1126777"/>
            <a:chOff x="5972700" y="2330200"/>
            <a:chExt cx="411625" cy="387275"/>
          </a:xfrm>
        </p:grpSpPr>
        <p:sp>
          <p:nvSpPr>
            <p:cNvPr id="506" name="Shape 506"/>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507" name="Shape 507"/>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5939984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THE THREE TREES</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49</a:t>
            </a:fld>
            <a:endParaRPr lang="en"/>
          </a:p>
        </p:txBody>
      </p:sp>
      <p:sp>
        <p:nvSpPr>
          <p:cNvPr id="5" name="Text Placeholder 2">
            <a:extLst>
              <a:ext uri="{FF2B5EF4-FFF2-40B4-BE49-F238E27FC236}">
                <a16:creationId xmlns="" xmlns:a16="http://schemas.microsoft.com/office/drawing/2014/main"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en-US" dirty="0" smtClean="0"/>
              <a:t>An </a:t>
            </a:r>
            <a:r>
              <a:rPr lang="en-US" dirty="0"/>
              <a:t>easier way to think about reset and checkout is through the mental frame of </a:t>
            </a:r>
            <a:r>
              <a:rPr lang="en-US" dirty="0" err="1"/>
              <a:t>Git</a:t>
            </a:r>
            <a:r>
              <a:rPr lang="en-US" dirty="0"/>
              <a:t> being a content manager of three different trees</a:t>
            </a:r>
            <a:r>
              <a:rPr lang="en-US" dirty="0" smtClean="0"/>
              <a:t>.</a:t>
            </a:r>
          </a:p>
          <a:p>
            <a:r>
              <a:rPr lang="en-US" dirty="0" smtClean="0"/>
              <a:t> </a:t>
            </a:r>
            <a:r>
              <a:rPr lang="en-US" dirty="0"/>
              <a:t>By “tree” here, we really mean “collection of files”, not specifically the data structure. </a:t>
            </a:r>
          </a:p>
          <a:p>
            <a:r>
              <a:rPr lang="en-US" dirty="0" err="1"/>
              <a:t>Git</a:t>
            </a:r>
            <a:r>
              <a:rPr lang="en-US" dirty="0"/>
              <a:t> as a system manages and manipulates three trees in its normal operation:</a:t>
            </a:r>
          </a:p>
        </p:txBody>
      </p:sp>
    </p:spTree>
    <p:extLst>
      <p:ext uri="{BB962C8B-B14F-4D97-AF65-F5344CB8AC3E}">
        <p14:creationId xmlns:p14="http://schemas.microsoft.com/office/powerpoint/2010/main" val="220156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CENTRALIZED VERSION CONTROL SYSTEMS</a:t>
            </a:r>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5</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390409"/>
            <a:ext cx="5224359" cy="3630930"/>
          </a:xfrm>
          <a:prstGeom prst="rect">
            <a:avLst/>
          </a:prstGeom>
        </p:spPr>
      </p:pic>
    </p:spTree>
    <p:extLst>
      <p:ext uri="{BB962C8B-B14F-4D97-AF65-F5344CB8AC3E}">
        <p14:creationId xmlns:p14="http://schemas.microsoft.com/office/powerpoint/2010/main" val="36421184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THE THREE TREES</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50</a:t>
            </a:fld>
            <a:endParaRPr lang="en"/>
          </a:p>
        </p:txBody>
      </p:sp>
      <p:sp>
        <p:nvSpPr>
          <p:cNvPr id="5" name="Text Placeholder 2">
            <a:extLst>
              <a:ext uri="{FF2B5EF4-FFF2-40B4-BE49-F238E27FC236}">
                <a16:creationId xmlns="" xmlns:a16="http://schemas.microsoft.com/office/drawing/2014/main"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en-US" dirty="0" smtClean="0"/>
              <a:t> BRANCHING means you diverge from the main line of development and continue to do work without messing with that main line.</a:t>
            </a:r>
          </a:p>
          <a:p>
            <a:r>
              <a:rPr lang="en-US" dirty="0" smtClean="0"/>
              <a:t> Nearly every VCS has some form of branching support.</a:t>
            </a:r>
          </a:p>
          <a:p>
            <a:r>
              <a:rPr lang="en-US" dirty="0" smtClean="0"/>
              <a:t> Understanding and mastering this feature gives you a powerful and unique tool and can entirely change the way that you develop.</a:t>
            </a:r>
          </a:p>
        </p:txBody>
      </p:sp>
    </p:spTree>
    <p:extLst>
      <p:ext uri="{BB962C8B-B14F-4D97-AF65-F5344CB8AC3E}">
        <p14:creationId xmlns:p14="http://schemas.microsoft.com/office/powerpoint/2010/main" val="798699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THE THREE TREES</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51</a:t>
            </a:fld>
            <a:endParaRPr lang="en"/>
          </a:p>
        </p:txBody>
      </p:sp>
      <p:graphicFrame>
        <p:nvGraphicFramePr>
          <p:cNvPr id="3" name="Table 2"/>
          <p:cNvGraphicFramePr>
            <a:graphicFrameLocks noGrp="1"/>
          </p:cNvGraphicFramePr>
          <p:nvPr>
            <p:extLst>
              <p:ext uri="{D42A27DB-BD31-4B8C-83A1-F6EECF244321}">
                <p14:modId xmlns:p14="http://schemas.microsoft.com/office/powerpoint/2010/main" val="2386990293"/>
              </p:ext>
            </p:extLst>
          </p:nvPr>
        </p:nvGraphicFramePr>
        <p:xfrm>
          <a:off x="1371600" y="1428750"/>
          <a:ext cx="6477000" cy="2431878"/>
        </p:xfrm>
        <a:graphic>
          <a:graphicData uri="http://schemas.openxmlformats.org/drawingml/2006/table">
            <a:tbl>
              <a:tblPr/>
              <a:tblGrid>
                <a:gridCol w="2362200"/>
                <a:gridCol w="4114800"/>
              </a:tblGrid>
              <a:tr h="319095">
                <a:tc>
                  <a:txBody>
                    <a:bodyPr/>
                    <a:lstStyle/>
                    <a:p>
                      <a:pPr algn="l"/>
                      <a:r>
                        <a:rPr lang="en-US" sz="2000" b="1" dirty="0">
                          <a:effectLst/>
                          <a:latin typeface="Arial"/>
                        </a:rPr>
                        <a:t>Tree</a:t>
                      </a:r>
                    </a:p>
                  </a:txBody>
                  <a:tcPr marL="55656" marR="55656" marT="55656" marB="55656" anchor="ctr">
                    <a:lnL>
                      <a:noFill/>
                    </a:lnL>
                    <a:lnR>
                      <a:noFill/>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tc>
                  <a:txBody>
                    <a:bodyPr/>
                    <a:lstStyle/>
                    <a:p>
                      <a:pPr algn="l"/>
                      <a:r>
                        <a:rPr lang="en-US" sz="2000" b="1">
                          <a:effectLst/>
                          <a:latin typeface="Arial"/>
                        </a:rPr>
                        <a:t>Role</a:t>
                      </a:r>
                    </a:p>
                  </a:txBody>
                  <a:tcPr marL="55656" marR="55656" marT="55656" marB="55656" anchor="ctr">
                    <a:lnL>
                      <a:noFill/>
                    </a:lnL>
                    <a:lnR>
                      <a:noFill/>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tr>
              <a:tr h="803088">
                <a:tc>
                  <a:txBody>
                    <a:bodyPr/>
                    <a:lstStyle/>
                    <a:p>
                      <a:r>
                        <a:rPr lang="en-US" sz="2000" dirty="0">
                          <a:effectLst/>
                          <a:latin typeface="Arial"/>
                        </a:rPr>
                        <a:t>HEAD</a:t>
                      </a:r>
                    </a:p>
                  </a:txBody>
                  <a:tcPr marL="55656" marR="55656" marT="55656" marB="55656" anchor="ctr">
                    <a:lnL>
                      <a:noFill/>
                    </a:lnL>
                    <a:lnR>
                      <a:noFill/>
                    </a:lnR>
                    <a:lnT w="9525" cap="flat" cmpd="sng" algn="ctr">
                      <a:solidFill>
                        <a:srgbClr val="888888"/>
                      </a:solidFill>
                      <a:prstDash val="solid"/>
                      <a:round/>
                      <a:headEnd type="none" w="med" len="med"/>
                      <a:tailEnd type="none" w="med" len="med"/>
                    </a:lnT>
                    <a:lnB>
                      <a:noFill/>
                    </a:lnB>
                  </a:tcPr>
                </a:tc>
                <a:tc>
                  <a:txBody>
                    <a:bodyPr/>
                    <a:lstStyle/>
                    <a:p>
                      <a:r>
                        <a:rPr lang="en-US" sz="2000">
                          <a:effectLst/>
                          <a:latin typeface="Arial"/>
                        </a:rPr>
                        <a:t>Last commit snapshot, next parent</a:t>
                      </a:r>
                    </a:p>
                  </a:txBody>
                  <a:tcPr marL="55656" marR="55656" marT="55656" marB="55656" anchor="ctr">
                    <a:lnL>
                      <a:noFill/>
                    </a:lnL>
                    <a:lnR>
                      <a:noFill/>
                    </a:lnR>
                    <a:lnT w="9525" cap="flat" cmpd="sng" algn="ctr">
                      <a:solidFill>
                        <a:srgbClr val="888888"/>
                      </a:solidFill>
                      <a:prstDash val="solid"/>
                      <a:round/>
                      <a:headEnd type="none" w="med" len="med"/>
                      <a:tailEnd type="none" w="med" len="med"/>
                    </a:lnT>
                    <a:lnB>
                      <a:noFill/>
                    </a:lnB>
                  </a:tcPr>
                </a:tc>
              </a:tr>
              <a:tr h="685800">
                <a:tc>
                  <a:txBody>
                    <a:bodyPr/>
                    <a:lstStyle/>
                    <a:p>
                      <a:r>
                        <a:rPr lang="en-US" sz="2000" dirty="0">
                          <a:effectLst/>
                          <a:latin typeface="Arial"/>
                        </a:rPr>
                        <a:t>Index</a:t>
                      </a:r>
                    </a:p>
                  </a:txBody>
                  <a:tcPr marL="55656" marR="55656" marT="55656" marB="55656" anchor="ctr">
                    <a:lnL>
                      <a:noFill/>
                    </a:lnL>
                    <a:lnR>
                      <a:noFill/>
                    </a:lnR>
                    <a:lnT>
                      <a:noFill/>
                    </a:lnT>
                    <a:lnB>
                      <a:noFill/>
                    </a:lnB>
                  </a:tcPr>
                </a:tc>
                <a:tc>
                  <a:txBody>
                    <a:bodyPr/>
                    <a:lstStyle/>
                    <a:p>
                      <a:r>
                        <a:rPr lang="en-US" sz="2000" dirty="0">
                          <a:effectLst/>
                          <a:latin typeface="Arial"/>
                        </a:rPr>
                        <a:t>Proposed next commit snapshot</a:t>
                      </a:r>
                    </a:p>
                  </a:txBody>
                  <a:tcPr marL="55656" marR="55656" marT="55656" marB="55656" anchor="ctr">
                    <a:lnL>
                      <a:noFill/>
                    </a:lnL>
                    <a:lnR>
                      <a:noFill/>
                    </a:lnR>
                    <a:lnT>
                      <a:noFill/>
                    </a:lnT>
                    <a:lnB>
                      <a:noFill/>
                    </a:lnB>
                  </a:tcPr>
                </a:tc>
              </a:tr>
              <a:tr h="526878">
                <a:tc>
                  <a:txBody>
                    <a:bodyPr/>
                    <a:lstStyle/>
                    <a:p>
                      <a:r>
                        <a:rPr lang="en-US" sz="2000">
                          <a:effectLst/>
                          <a:latin typeface="Arial"/>
                        </a:rPr>
                        <a:t>Working Directory</a:t>
                      </a:r>
                    </a:p>
                  </a:txBody>
                  <a:tcPr marL="55656" marR="55656" marT="55656" marB="55656" anchor="ctr">
                    <a:lnL>
                      <a:noFill/>
                    </a:lnL>
                    <a:lnR>
                      <a:noFill/>
                    </a:lnR>
                    <a:lnT>
                      <a:noFill/>
                    </a:lnT>
                    <a:lnB>
                      <a:noFill/>
                    </a:lnB>
                  </a:tcPr>
                </a:tc>
                <a:tc>
                  <a:txBody>
                    <a:bodyPr/>
                    <a:lstStyle/>
                    <a:p>
                      <a:r>
                        <a:rPr lang="en-US" sz="2000" dirty="0">
                          <a:effectLst/>
                          <a:latin typeface="Arial"/>
                        </a:rPr>
                        <a:t>Sandbox</a:t>
                      </a:r>
                    </a:p>
                  </a:txBody>
                  <a:tcPr marL="55656" marR="55656" marT="55656" marB="55656" anchor="ctr">
                    <a:lnL>
                      <a:noFill/>
                    </a:lnL>
                    <a:lnR>
                      <a:noFill/>
                    </a:lnR>
                    <a:lnT>
                      <a:noFill/>
                    </a:lnT>
                    <a:lnB>
                      <a:noFill/>
                    </a:lnB>
                  </a:tcPr>
                </a:tc>
              </a:tr>
            </a:tbl>
          </a:graphicData>
        </a:graphic>
      </p:graphicFrame>
    </p:spTree>
    <p:extLst>
      <p:ext uri="{BB962C8B-B14F-4D97-AF65-F5344CB8AC3E}">
        <p14:creationId xmlns:p14="http://schemas.microsoft.com/office/powerpoint/2010/main" val="2890934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HEAD</a:t>
            </a:r>
            <a:endParaRPr lang="en-US" dirty="0"/>
          </a:p>
        </p:txBody>
      </p:sp>
      <p:sp>
        <p:nvSpPr>
          <p:cNvPr id="3" name="Text Placeholder 2"/>
          <p:cNvSpPr>
            <a:spLocks noGrp="1"/>
          </p:cNvSpPr>
          <p:nvPr>
            <p:ph type="body" idx="1"/>
          </p:nvPr>
        </p:nvSpPr>
        <p:spPr>
          <a:xfrm>
            <a:off x="814274" y="1407450"/>
            <a:ext cx="7720126" cy="3145500"/>
          </a:xfrm>
        </p:spPr>
        <p:txBody>
          <a:bodyPr/>
          <a:lstStyle/>
          <a:p>
            <a:pPr algn="just"/>
            <a:r>
              <a:rPr lang="en-US" dirty="0"/>
              <a:t>HEAD is the pointer to the current branch reference, which is in turn a pointer to the last commit made on that branch</a:t>
            </a:r>
            <a:r>
              <a:rPr lang="en-US" dirty="0" smtClean="0"/>
              <a:t>.</a:t>
            </a:r>
          </a:p>
          <a:p>
            <a:pPr algn="just"/>
            <a:r>
              <a:rPr lang="en-US" dirty="0" smtClean="0"/>
              <a:t> </a:t>
            </a:r>
            <a:r>
              <a:rPr lang="en-US" dirty="0"/>
              <a:t>That means HEAD will be the parent of the next commit that is created. It’s generally simplest to think of HEAD as the snapshot of </a:t>
            </a:r>
            <a:r>
              <a:rPr lang="en-US" b="1" dirty="0"/>
              <a:t>your last commit on that branch</a:t>
            </a:r>
            <a:r>
              <a:rPr lang="en-US" dirty="0" smtClean="0"/>
              <a:t>.</a:t>
            </a:r>
          </a:p>
          <a:p>
            <a:pPr algn="just"/>
            <a:r>
              <a:rPr lang="en-US" dirty="0" err="1"/>
              <a:t>git</a:t>
            </a:r>
            <a:r>
              <a:rPr lang="en-US" dirty="0"/>
              <a:t> cat-file -p </a:t>
            </a:r>
            <a:r>
              <a:rPr lang="en-US" dirty="0" smtClean="0"/>
              <a:t>HEAD</a:t>
            </a:r>
          </a:p>
          <a:p>
            <a:pPr algn="just"/>
            <a:r>
              <a:rPr lang="en-US" dirty="0" err="1"/>
              <a:t>git</a:t>
            </a:r>
            <a:r>
              <a:rPr lang="en-US" dirty="0"/>
              <a:t> </a:t>
            </a:r>
            <a:r>
              <a:rPr lang="en-US" dirty="0" err="1"/>
              <a:t>ls</a:t>
            </a:r>
            <a:r>
              <a:rPr lang="en-US" dirty="0"/>
              <a:t>-tree -r HEAD</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52</a:t>
            </a:fld>
            <a:endParaRPr lang="en"/>
          </a:p>
        </p:txBody>
      </p:sp>
    </p:spTree>
    <p:extLst>
      <p:ext uri="{BB962C8B-B14F-4D97-AF65-F5344CB8AC3E}">
        <p14:creationId xmlns:p14="http://schemas.microsoft.com/office/powerpoint/2010/main" val="37444486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THE INDEX</a:t>
            </a:r>
            <a:endParaRPr lang="en-US" sz="2400" dirty="0"/>
          </a:p>
        </p:txBody>
      </p:sp>
      <p:sp>
        <p:nvSpPr>
          <p:cNvPr id="3" name="Text Placeholder 2"/>
          <p:cNvSpPr>
            <a:spLocks noGrp="1"/>
          </p:cNvSpPr>
          <p:nvPr>
            <p:ph type="body" idx="1"/>
          </p:nvPr>
        </p:nvSpPr>
        <p:spPr>
          <a:xfrm>
            <a:off x="814274" y="1407450"/>
            <a:ext cx="7720126" cy="3145500"/>
          </a:xfrm>
        </p:spPr>
        <p:txBody>
          <a:bodyPr/>
          <a:lstStyle/>
          <a:p>
            <a:pPr algn="just"/>
            <a:r>
              <a:rPr lang="en-US" dirty="0"/>
              <a:t>The </a:t>
            </a:r>
            <a:r>
              <a:rPr lang="en-US" i="1" dirty="0"/>
              <a:t>index</a:t>
            </a:r>
            <a:r>
              <a:rPr lang="en-US" dirty="0"/>
              <a:t> is your </a:t>
            </a:r>
            <a:r>
              <a:rPr lang="en-US" b="1" dirty="0"/>
              <a:t>proposed next commit</a:t>
            </a:r>
            <a:r>
              <a:rPr lang="en-US" dirty="0"/>
              <a:t>. We’ve also been referring to this concept as </a:t>
            </a:r>
            <a:r>
              <a:rPr lang="en-US" dirty="0" err="1"/>
              <a:t>Git’s</a:t>
            </a:r>
            <a:r>
              <a:rPr lang="en-US" dirty="0"/>
              <a:t> “Staging Area” as this is what </a:t>
            </a:r>
            <a:r>
              <a:rPr lang="en-US" dirty="0" err="1"/>
              <a:t>Git</a:t>
            </a:r>
            <a:r>
              <a:rPr lang="en-US" dirty="0"/>
              <a:t> looks at when you run </a:t>
            </a:r>
            <a:r>
              <a:rPr lang="en-US" dirty="0" err="1"/>
              <a:t>git</a:t>
            </a:r>
            <a:r>
              <a:rPr lang="en-US" dirty="0"/>
              <a:t> commit.</a:t>
            </a:r>
            <a:endParaRPr lang="en-US" dirty="0" smtClean="0"/>
          </a:p>
          <a:p>
            <a:pPr algn="just"/>
            <a:r>
              <a:rPr lang="en-US" dirty="0" err="1"/>
              <a:t>git</a:t>
            </a:r>
            <a:r>
              <a:rPr lang="en-US" dirty="0"/>
              <a:t> </a:t>
            </a:r>
            <a:r>
              <a:rPr lang="en-US" dirty="0" err="1"/>
              <a:t>ls</a:t>
            </a:r>
            <a:r>
              <a:rPr lang="en-US" dirty="0"/>
              <a:t>-files -</a:t>
            </a:r>
            <a:r>
              <a:rPr lang="en-US" dirty="0" smtClean="0"/>
              <a:t>s</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53</a:t>
            </a:fld>
            <a:endParaRPr lang="en"/>
          </a:p>
        </p:txBody>
      </p:sp>
    </p:spTree>
    <p:extLst>
      <p:ext uri="{BB962C8B-B14F-4D97-AF65-F5344CB8AC3E}">
        <p14:creationId xmlns:p14="http://schemas.microsoft.com/office/powerpoint/2010/main" val="19069801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THE WORKING DIRECTORY</a:t>
            </a:r>
            <a:endParaRPr lang="en-US" sz="2400" dirty="0"/>
          </a:p>
        </p:txBody>
      </p:sp>
      <p:sp>
        <p:nvSpPr>
          <p:cNvPr id="3" name="Text Placeholder 2"/>
          <p:cNvSpPr>
            <a:spLocks noGrp="1"/>
          </p:cNvSpPr>
          <p:nvPr>
            <p:ph type="body" idx="1"/>
          </p:nvPr>
        </p:nvSpPr>
        <p:spPr>
          <a:xfrm>
            <a:off x="814274" y="1407450"/>
            <a:ext cx="7720126" cy="3145500"/>
          </a:xfrm>
        </p:spPr>
        <p:txBody>
          <a:bodyPr/>
          <a:lstStyle/>
          <a:p>
            <a:pPr algn="just"/>
            <a:r>
              <a:rPr lang="en-US" dirty="0"/>
              <a:t>Finally, you have your </a:t>
            </a:r>
            <a:r>
              <a:rPr lang="en-US" i="1" dirty="0"/>
              <a:t>working directory</a:t>
            </a:r>
            <a:r>
              <a:rPr lang="en-US" dirty="0"/>
              <a:t> (also commonly referred to as the “working tree</a:t>
            </a:r>
            <a:r>
              <a:rPr lang="en-US" dirty="0" smtClean="0"/>
              <a:t>”).</a:t>
            </a:r>
          </a:p>
          <a:p>
            <a:pPr algn="just"/>
            <a:r>
              <a:rPr lang="en-US" dirty="0" smtClean="0"/>
              <a:t> </a:t>
            </a:r>
            <a:r>
              <a:rPr lang="en-US" dirty="0"/>
              <a:t>The other two trees store their content in an efficient but inconvenient manner, inside the .</a:t>
            </a:r>
            <a:r>
              <a:rPr lang="en-US" dirty="0" err="1"/>
              <a:t>git</a:t>
            </a:r>
            <a:r>
              <a:rPr lang="en-US" dirty="0"/>
              <a:t> folder. The working directory unpacks them into actual files, which makes it much easier for you to edit them. Think of the working directory as a </a:t>
            </a:r>
            <a:r>
              <a:rPr lang="en-US" b="1" dirty="0"/>
              <a:t>sandbox</a:t>
            </a:r>
            <a:r>
              <a:rPr lang="en-US" dirty="0"/>
              <a:t>, where you can try changes out before committing them to your staging area (index) and then to history.</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54</a:t>
            </a:fld>
            <a:endParaRPr lang="en"/>
          </a:p>
        </p:txBody>
      </p:sp>
    </p:spTree>
    <p:extLst>
      <p:ext uri="{BB962C8B-B14F-4D97-AF65-F5344CB8AC3E}">
        <p14:creationId xmlns:p14="http://schemas.microsoft.com/office/powerpoint/2010/main" val="83932326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THE WORKFLOW</a:t>
            </a:r>
            <a:endParaRPr lang="en-US" sz="24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55</a:t>
            </a:fld>
            <a:endParaRPr lang="en"/>
          </a:p>
        </p:txBody>
      </p:sp>
      <p:pic>
        <p:nvPicPr>
          <p:cNvPr id="2050" name="Picture 2" descr="reset work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00150"/>
            <a:ext cx="7620000" cy="3743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59381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WORKFLOW</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56</a:t>
            </a:fld>
            <a:endParaRPr lang="en"/>
          </a:p>
        </p:txBody>
      </p:sp>
      <p:pic>
        <p:nvPicPr>
          <p:cNvPr id="3076" name="Picture 4" descr="reset ex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047750"/>
            <a:ext cx="4876800" cy="3919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0236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WORKFLOW</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57</a:t>
            </a:fld>
            <a:endParaRPr lang="en"/>
          </a:p>
        </p:txBody>
      </p:sp>
      <p:pic>
        <p:nvPicPr>
          <p:cNvPr id="4098" name="Picture 2" descr="reset ex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123950"/>
            <a:ext cx="5275162" cy="3900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08620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WORKFLOW</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58</a:t>
            </a:fld>
            <a:endParaRPr lang="en"/>
          </a:p>
        </p:txBody>
      </p:sp>
      <p:pic>
        <p:nvPicPr>
          <p:cNvPr id="5122" name="Picture 2" descr="reset ex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00150"/>
            <a:ext cx="6248400" cy="3855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41699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WORKFLOW</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59</a:t>
            </a:fld>
            <a:endParaRPr lang="en"/>
          </a:p>
        </p:txBody>
      </p:sp>
      <p:pic>
        <p:nvPicPr>
          <p:cNvPr id="6146" name="Picture 2" descr="reset ex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00149"/>
            <a:ext cx="6324600" cy="4011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30319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VCS</a:t>
            </a:r>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6</a:t>
            </a:fld>
            <a:endParaRPr lang="e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216784"/>
            <a:ext cx="4324659" cy="4869566"/>
          </a:xfrm>
          <a:prstGeom prst="rect">
            <a:avLst/>
          </a:prstGeom>
        </p:spPr>
      </p:pic>
      <p:sp>
        <p:nvSpPr>
          <p:cNvPr id="6" name="Title 1"/>
          <p:cNvSpPr txBox="1">
            <a:spLocks/>
          </p:cNvSpPr>
          <p:nvPr/>
        </p:nvSpPr>
        <p:spPr>
          <a:xfrm>
            <a:off x="152399" y="1809750"/>
            <a:ext cx="5743729" cy="766200"/>
          </a:xfrm>
          <a:prstGeom prst="rect">
            <a:avLst/>
          </a:prstGeom>
          <a:noFill/>
          <a:ln>
            <a:noFill/>
          </a:ln>
        </p:spPr>
        <p:txBody>
          <a:bodyPr wrap="square" lIns="91425" tIns="91425" rIns="91425" bIns="91425" anchor="ctr"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lvl="1">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9pPr>
          </a:lstStyle>
          <a:p>
            <a:r>
              <a:rPr lang="en-US" sz="3200" dirty="0" smtClean="0">
                <a:solidFill>
                  <a:srgbClr val="0070C0"/>
                </a:solidFill>
              </a:rPr>
              <a:t>GIT, MERCURIAL, BAZAAR</a:t>
            </a:r>
            <a:r>
              <a:rPr lang="en-US" sz="3200" dirty="0" smtClean="0">
                <a:solidFill>
                  <a:schemeClr val="tx1"/>
                </a:solidFill>
              </a:rPr>
              <a:t> </a:t>
            </a:r>
          </a:p>
          <a:p>
            <a:r>
              <a:rPr lang="en-US" sz="3200" dirty="0" smtClean="0">
                <a:solidFill>
                  <a:schemeClr val="tx1"/>
                </a:solidFill>
              </a:rPr>
              <a:t>or </a:t>
            </a:r>
            <a:r>
              <a:rPr lang="en-US" sz="3200" dirty="0" smtClean="0">
                <a:solidFill>
                  <a:srgbClr val="0070C0"/>
                </a:solidFill>
              </a:rPr>
              <a:t>DARCS</a:t>
            </a:r>
            <a:endParaRPr lang="en-US" sz="3200" dirty="0">
              <a:solidFill>
                <a:srgbClr val="0070C0"/>
              </a:solidFill>
            </a:endParaRPr>
          </a:p>
        </p:txBody>
      </p:sp>
    </p:spTree>
    <p:extLst>
      <p:ext uri="{BB962C8B-B14F-4D97-AF65-F5344CB8AC3E}">
        <p14:creationId xmlns:p14="http://schemas.microsoft.com/office/powerpoint/2010/main" val="2410239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WORKFLOW</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60</a:t>
            </a:fld>
            <a:endParaRPr lang="en"/>
          </a:p>
        </p:txBody>
      </p:sp>
      <p:pic>
        <p:nvPicPr>
          <p:cNvPr id="7170" name="Picture 2" descr="reset ex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82552"/>
            <a:ext cx="6172200" cy="3803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33882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WORKFLOW</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61</a:t>
            </a:fld>
            <a:endParaRPr lang="en"/>
          </a:p>
        </p:txBody>
      </p:sp>
      <p:pic>
        <p:nvPicPr>
          <p:cNvPr id="8194" name="Picture 2" descr="reset ex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87462"/>
            <a:ext cx="5023917" cy="3798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51938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THE ROLE OF RESET</a:t>
            </a:r>
            <a:endParaRPr lang="en-US" sz="24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62</a:t>
            </a:fld>
            <a:endParaRPr lang="en"/>
          </a:p>
        </p:txBody>
      </p:sp>
      <p:pic>
        <p:nvPicPr>
          <p:cNvPr id="9218" name="Picture 2" descr="reset st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87260"/>
            <a:ext cx="5867400" cy="4073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27017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STEP 1: MOVE HEAD</a:t>
            </a:r>
            <a:endParaRPr lang="en-US" sz="28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63</a:t>
            </a:fld>
            <a:endParaRPr lang="en"/>
          </a:p>
        </p:txBody>
      </p:sp>
      <p:pic>
        <p:nvPicPr>
          <p:cNvPr id="9218" name="Picture 2" descr="reset st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87260"/>
            <a:ext cx="5867400" cy="4073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40710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STEP 1: MOVE HEAD</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64</a:t>
            </a:fld>
            <a:endParaRPr lang="en"/>
          </a:p>
        </p:txBody>
      </p:sp>
      <p:pic>
        <p:nvPicPr>
          <p:cNvPr id="10242" name="Picture 2" descr="reset sof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00150"/>
            <a:ext cx="4876799" cy="387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6708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92575"/>
            <a:ext cx="6805725" cy="766200"/>
          </a:xfrm>
        </p:spPr>
        <p:txBody>
          <a:bodyPr/>
          <a:lstStyle/>
          <a:p>
            <a:r>
              <a:rPr lang="en-US" sz="2800" dirty="0" smtClean="0"/>
              <a:t>STEP 2: UPDATING THE INDEX (--MIXED)</a:t>
            </a:r>
            <a:endParaRPr lang="en-US" sz="28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65</a:t>
            </a:fld>
            <a:endParaRPr lang="en"/>
          </a:p>
        </p:txBody>
      </p:sp>
      <p:pic>
        <p:nvPicPr>
          <p:cNvPr id="12290" name="Picture 2" descr="reset mix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989399"/>
            <a:ext cx="4953000" cy="4145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4513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92575"/>
            <a:ext cx="6119925" cy="766200"/>
          </a:xfrm>
        </p:spPr>
        <p:txBody>
          <a:bodyPr/>
          <a:lstStyle/>
          <a:p>
            <a:r>
              <a:rPr lang="en-US" dirty="0" smtClean="0"/>
              <a:t>STEP 3: UPDATING THE WORKING DIRECTORY (--HARD)</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66</a:t>
            </a:fld>
            <a:endParaRPr lang="en"/>
          </a:p>
        </p:txBody>
      </p:sp>
      <p:pic>
        <p:nvPicPr>
          <p:cNvPr id="13314" name="Picture 2" descr="reset h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00150"/>
            <a:ext cx="5805456" cy="3798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67245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67</a:t>
            </a:fld>
            <a:endParaRPr lang="en"/>
          </a:p>
        </p:txBody>
      </p:sp>
      <p:sp>
        <p:nvSpPr>
          <p:cNvPr id="503" name="Shape 503"/>
          <p:cNvSpPr txBox="1">
            <a:spLocks noGrp="1"/>
          </p:cNvSpPr>
          <p:nvPr>
            <p:ph type="ctrTitle" idx="4294967295"/>
          </p:nvPr>
        </p:nvSpPr>
        <p:spPr>
          <a:xfrm>
            <a:off x="1275150" y="2364400"/>
            <a:ext cx="6593700" cy="1159800"/>
          </a:xfrm>
          <a:prstGeom prst="rect">
            <a:avLst/>
          </a:prstGeom>
        </p:spPr>
        <p:txBody>
          <a:bodyPr wrap="square" lIns="91425" tIns="91425" rIns="91425" bIns="91425" anchor="ctr" anchorCtr="0">
            <a:noAutofit/>
          </a:bodyPr>
          <a:lstStyle/>
          <a:p>
            <a:pPr lvl="0" algn="ctr" rtl="0">
              <a:spcBef>
                <a:spcPts val="0"/>
              </a:spcBef>
              <a:buNone/>
            </a:pPr>
            <a:r>
              <a:rPr lang="en" sz="6000" dirty="0" smtClean="0">
                <a:solidFill>
                  <a:srgbClr val="FF9800"/>
                </a:solidFill>
              </a:rPr>
              <a:t>GIT BRANCHING</a:t>
            </a:r>
            <a:endParaRPr lang="en" sz="6000" dirty="0">
              <a:solidFill>
                <a:srgbClr val="FF9800"/>
              </a:solidFill>
            </a:endParaRPr>
          </a:p>
        </p:txBody>
      </p:sp>
      <p:grpSp>
        <p:nvGrpSpPr>
          <p:cNvPr id="505" name="Shape 505"/>
          <p:cNvGrpSpPr/>
          <p:nvPr/>
        </p:nvGrpSpPr>
        <p:grpSpPr>
          <a:xfrm>
            <a:off x="3996210" y="966817"/>
            <a:ext cx="1197664" cy="1126777"/>
            <a:chOff x="5972700" y="2330200"/>
            <a:chExt cx="411625" cy="387275"/>
          </a:xfrm>
        </p:grpSpPr>
        <p:sp>
          <p:nvSpPr>
            <p:cNvPr id="506" name="Shape 506"/>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507" name="Shape 507"/>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324578814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BRANCHING</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68</a:t>
            </a:fld>
            <a:endParaRPr lang="en"/>
          </a:p>
        </p:txBody>
      </p:sp>
      <p:sp>
        <p:nvSpPr>
          <p:cNvPr id="5" name="Text Placeholder 2">
            <a:extLst>
              <a:ext uri="{FF2B5EF4-FFF2-40B4-BE49-F238E27FC236}">
                <a16:creationId xmlns="" xmlns:a16="http://schemas.microsoft.com/office/drawing/2014/main"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en-US" dirty="0" smtClean="0"/>
              <a:t> BRANCHING means you diverge from the main line of development and continue to do work without messing with that main line.</a:t>
            </a:r>
          </a:p>
          <a:p>
            <a:r>
              <a:rPr lang="en-US" dirty="0" smtClean="0"/>
              <a:t> Nearly every VCS has some form of branching support.</a:t>
            </a:r>
          </a:p>
          <a:p>
            <a:r>
              <a:rPr lang="en-US" dirty="0" smtClean="0"/>
              <a:t> Understanding and mastering this feature gives you a powerful and unique tool and can entirely change the way that you develop.</a:t>
            </a:r>
          </a:p>
        </p:txBody>
      </p:sp>
    </p:spTree>
    <p:extLst>
      <p:ext uri="{BB962C8B-B14F-4D97-AF65-F5344CB8AC3E}">
        <p14:creationId xmlns:p14="http://schemas.microsoft.com/office/powerpoint/2010/main" val="302555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69</a:t>
            </a:fld>
            <a:endParaRPr lang="en"/>
          </a:p>
        </p:txBody>
      </p:sp>
      <p:sp>
        <p:nvSpPr>
          <p:cNvPr id="503" name="Shape 503"/>
          <p:cNvSpPr txBox="1">
            <a:spLocks noGrp="1"/>
          </p:cNvSpPr>
          <p:nvPr>
            <p:ph type="ctrTitle" idx="4294967295"/>
          </p:nvPr>
        </p:nvSpPr>
        <p:spPr>
          <a:xfrm>
            <a:off x="1066800" y="1581150"/>
            <a:ext cx="7335450" cy="2140783"/>
          </a:xfrm>
          <a:prstGeom prst="rect">
            <a:avLst/>
          </a:prstGeom>
        </p:spPr>
        <p:txBody>
          <a:bodyPr wrap="square" lIns="91425" tIns="91425" rIns="91425" bIns="91425" anchor="ctr" anchorCtr="0">
            <a:noAutofit/>
          </a:bodyPr>
          <a:lstStyle/>
          <a:p>
            <a:pPr lvl="0" algn="ctr" rtl="0">
              <a:spcBef>
                <a:spcPts val="0"/>
              </a:spcBef>
              <a:buNone/>
            </a:pPr>
            <a:r>
              <a:rPr lang="en" sz="6000" dirty="0" smtClean="0">
                <a:solidFill>
                  <a:srgbClr val="FF9800"/>
                </a:solidFill>
              </a:rPr>
              <a:t>BASIC BRANCHING AND MERGING</a:t>
            </a:r>
            <a:endParaRPr lang="en" sz="6000" dirty="0">
              <a:solidFill>
                <a:srgbClr val="FF9800"/>
              </a:solidFill>
            </a:endParaRPr>
          </a:p>
        </p:txBody>
      </p:sp>
      <p:grpSp>
        <p:nvGrpSpPr>
          <p:cNvPr id="505" name="Shape 505"/>
          <p:cNvGrpSpPr/>
          <p:nvPr/>
        </p:nvGrpSpPr>
        <p:grpSpPr>
          <a:xfrm>
            <a:off x="3810000" y="256640"/>
            <a:ext cx="1197664" cy="1126777"/>
            <a:chOff x="5972700" y="2330200"/>
            <a:chExt cx="411625" cy="387275"/>
          </a:xfrm>
        </p:grpSpPr>
        <p:sp>
          <p:nvSpPr>
            <p:cNvPr id="506" name="Shape 506"/>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507" name="Shape 507"/>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42682759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 Short History of </a:t>
            </a:r>
            <a:r>
              <a:rPr lang="en-US" sz="2400" dirty="0" err="1" smtClean="0"/>
              <a:t>Git</a:t>
            </a:r>
            <a:endParaRPr lang="en-US" sz="2400"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7</a:t>
            </a:fld>
            <a:endParaRPr lang="en"/>
          </a:p>
        </p:txBody>
      </p:sp>
      <p:sp>
        <p:nvSpPr>
          <p:cNvPr id="6" name="Text Placeholder 2">
            <a:extLst>
              <a:ext uri="{FF2B5EF4-FFF2-40B4-BE49-F238E27FC236}">
                <a16:creationId xmlns="" xmlns:a16="http://schemas.microsoft.com/office/drawing/2014/main"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en-US" dirty="0" smtClean="0"/>
              <a:t>Speed</a:t>
            </a:r>
          </a:p>
          <a:p>
            <a:r>
              <a:rPr lang="en-US" dirty="0" smtClean="0"/>
              <a:t>Simple design</a:t>
            </a:r>
          </a:p>
          <a:p>
            <a:r>
              <a:rPr lang="en-US" dirty="0" smtClean="0"/>
              <a:t>Strong support for non-linear development (thousands of parallel branches)</a:t>
            </a:r>
          </a:p>
          <a:p>
            <a:r>
              <a:rPr lang="en-US" dirty="0" smtClean="0"/>
              <a:t>Fully distributed</a:t>
            </a:r>
          </a:p>
          <a:p>
            <a:r>
              <a:rPr lang="en-US" dirty="0" smtClean="0"/>
              <a:t>Able to handle large projects like the Linux kernel efficiently (speed and data size)</a:t>
            </a:r>
            <a:endParaRPr lang="en-US" dirty="0"/>
          </a:p>
        </p:txBody>
      </p:sp>
    </p:spTree>
    <p:extLst>
      <p:ext uri="{BB962C8B-B14F-4D97-AF65-F5344CB8AC3E}">
        <p14:creationId xmlns:p14="http://schemas.microsoft.com/office/powerpoint/2010/main" val="126199172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70</a:t>
            </a:fld>
            <a:endParaRPr lang="en"/>
          </a:p>
        </p:txBody>
      </p:sp>
      <p:sp>
        <p:nvSpPr>
          <p:cNvPr id="503" name="Shape 503"/>
          <p:cNvSpPr txBox="1">
            <a:spLocks noGrp="1"/>
          </p:cNvSpPr>
          <p:nvPr>
            <p:ph type="ctrTitle" idx="4294967295"/>
          </p:nvPr>
        </p:nvSpPr>
        <p:spPr>
          <a:xfrm>
            <a:off x="1275150" y="2364400"/>
            <a:ext cx="6593700" cy="1159800"/>
          </a:xfrm>
          <a:prstGeom prst="rect">
            <a:avLst/>
          </a:prstGeom>
        </p:spPr>
        <p:txBody>
          <a:bodyPr wrap="square" lIns="91425" tIns="91425" rIns="91425" bIns="91425" anchor="ctr" anchorCtr="0">
            <a:noAutofit/>
          </a:bodyPr>
          <a:lstStyle/>
          <a:p>
            <a:pPr lvl="0" algn="ctr" rtl="0">
              <a:spcBef>
                <a:spcPts val="0"/>
              </a:spcBef>
              <a:buNone/>
            </a:pPr>
            <a:r>
              <a:rPr lang="en" sz="6000" dirty="0" smtClean="0">
                <a:solidFill>
                  <a:srgbClr val="FF9800"/>
                </a:solidFill>
              </a:rPr>
              <a:t>BRANCH MANAGEMENT</a:t>
            </a:r>
            <a:endParaRPr lang="en" sz="6000" dirty="0">
              <a:solidFill>
                <a:srgbClr val="FF9800"/>
              </a:solidFill>
            </a:endParaRPr>
          </a:p>
        </p:txBody>
      </p:sp>
      <p:grpSp>
        <p:nvGrpSpPr>
          <p:cNvPr id="505" name="Shape 505"/>
          <p:cNvGrpSpPr/>
          <p:nvPr/>
        </p:nvGrpSpPr>
        <p:grpSpPr>
          <a:xfrm>
            <a:off x="3996210" y="966817"/>
            <a:ext cx="1197664" cy="1126777"/>
            <a:chOff x="5972700" y="2330200"/>
            <a:chExt cx="411625" cy="387275"/>
          </a:xfrm>
        </p:grpSpPr>
        <p:sp>
          <p:nvSpPr>
            <p:cNvPr id="506" name="Shape 506"/>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507" name="Shape 507"/>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426827591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BRANCHING</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71</a:t>
            </a:fld>
            <a:endParaRPr lang="en"/>
          </a:p>
        </p:txBody>
      </p:sp>
      <p:sp>
        <p:nvSpPr>
          <p:cNvPr id="5" name="Text Placeholder 2">
            <a:extLst>
              <a:ext uri="{FF2B5EF4-FFF2-40B4-BE49-F238E27FC236}">
                <a16:creationId xmlns="" xmlns:a16="http://schemas.microsoft.com/office/drawing/2014/main"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en-US" dirty="0" smtClean="0"/>
              <a:t> BRANCHING means you diverge from the main line of development and continue to do work without messing with that main line.</a:t>
            </a:r>
          </a:p>
          <a:p>
            <a:r>
              <a:rPr lang="en-US" dirty="0" smtClean="0"/>
              <a:t> Nearly every VCS has some form of branching support.</a:t>
            </a:r>
          </a:p>
          <a:p>
            <a:r>
              <a:rPr lang="en-US" dirty="0" smtClean="0"/>
              <a:t> Understanding and mastering this feature gives you a powerful and unique tool and can entirely change the way that you develop.</a:t>
            </a:r>
          </a:p>
        </p:txBody>
      </p:sp>
    </p:spTree>
    <p:extLst>
      <p:ext uri="{BB962C8B-B14F-4D97-AF65-F5344CB8AC3E}">
        <p14:creationId xmlns:p14="http://schemas.microsoft.com/office/powerpoint/2010/main" val="2361469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COMMANDS</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72</a:t>
            </a:fld>
            <a:endParaRPr lang="en"/>
          </a:p>
        </p:txBody>
      </p:sp>
      <p:sp>
        <p:nvSpPr>
          <p:cNvPr id="5" name="Text Placeholder 2">
            <a:extLst>
              <a:ext uri="{FF2B5EF4-FFF2-40B4-BE49-F238E27FC236}">
                <a16:creationId xmlns="" xmlns:a16="http://schemas.microsoft.com/office/drawing/2014/main"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en-US" b="1" dirty="0" smtClean="0">
                <a:solidFill>
                  <a:schemeClr val="tx1"/>
                </a:solidFill>
              </a:rPr>
              <a:t> $ </a:t>
            </a:r>
            <a:r>
              <a:rPr lang="en-US" b="1" dirty="0" err="1" smtClean="0">
                <a:solidFill>
                  <a:schemeClr val="tx1"/>
                </a:solidFill>
              </a:rPr>
              <a:t>git</a:t>
            </a:r>
            <a:r>
              <a:rPr lang="en-US" b="1" dirty="0" smtClean="0">
                <a:solidFill>
                  <a:schemeClr val="tx1"/>
                </a:solidFill>
              </a:rPr>
              <a:t> branch -v</a:t>
            </a:r>
          </a:p>
          <a:p>
            <a:r>
              <a:rPr lang="en-US" b="1" dirty="0" smtClean="0">
                <a:solidFill>
                  <a:schemeClr val="tx1"/>
                </a:solidFill>
              </a:rPr>
              <a:t> $ </a:t>
            </a:r>
            <a:r>
              <a:rPr lang="en-US" b="1" dirty="0" err="1">
                <a:solidFill>
                  <a:schemeClr val="tx1"/>
                </a:solidFill>
              </a:rPr>
              <a:t>git</a:t>
            </a:r>
            <a:r>
              <a:rPr lang="en-US" b="1" dirty="0">
                <a:solidFill>
                  <a:schemeClr val="tx1"/>
                </a:solidFill>
              </a:rPr>
              <a:t> branch </a:t>
            </a:r>
            <a:r>
              <a:rPr lang="en-US" b="1" dirty="0" smtClean="0">
                <a:solidFill>
                  <a:schemeClr val="tx1"/>
                </a:solidFill>
              </a:rPr>
              <a:t>–merged</a:t>
            </a:r>
          </a:p>
          <a:p>
            <a:r>
              <a:rPr lang="en-US" b="1" dirty="0" smtClean="0">
                <a:solidFill>
                  <a:schemeClr val="tx1"/>
                </a:solidFill>
              </a:rPr>
              <a:t> $ </a:t>
            </a:r>
            <a:r>
              <a:rPr lang="en-US" b="1" dirty="0" err="1" smtClean="0">
                <a:solidFill>
                  <a:schemeClr val="tx1"/>
                </a:solidFill>
              </a:rPr>
              <a:t>git</a:t>
            </a:r>
            <a:r>
              <a:rPr lang="en-US" b="1" dirty="0" smtClean="0">
                <a:solidFill>
                  <a:schemeClr val="tx1"/>
                </a:solidFill>
              </a:rPr>
              <a:t> branch –no—merged</a:t>
            </a:r>
            <a:endParaRPr lang="en-US" b="1" dirty="0">
              <a:solidFill>
                <a:schemeClr val="tx1"/>
              </a:solidFill>
            </a:endParaRPr>
          </a:p>
          <a:p>
            <a:r>
              <a:rPr lang="en-US" b="1" dirty="0" smtClean="0"/>
              <a:t> $ </a:t>
            </a:r>
            <a:r>
              <a:rPr lang="en-US" b="1" dirty="0" err="1" smtClean="0"/>
              <a:t>git</a:t>
            </a:r>
            <a:r>
              <a:rPr lang="en-US" b="1" dirty="0" smtClean="0"/>
              <a:t> branch –d testing</a:t>
            </a:r>
          </a:p>
          <a:p>
            <a:r>
              <a:rPr lang="en-US" dirty="0" smtClean="0"/>
              <a:t> </a:t>
            </a:r>
          </a:p>
        </p:txBody>
      </p:sp>
    </p:spTree>
    <p:extLst>
      <p:ext uri="{BB962C8B-B14F-4D97-AF65-F5344CB8AC3E}">
        <p14:creationId xmlns:p14="http://schemas.microsoft.com/office/powerpoint/2010/main" val="412203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1. Vừa chỉnh code xong, chưa add</a:t>
            </a:r>
            <a:br>
              <a:rPr lang="vi-VN" dirty="0"/>
            </a:br>
            <a:endParaRPr lang="en-US" dirty="0"/>
          </a:p>
        </p:txBody>
      </p:sp>
      <p:sp>
        <p:nvSpPr>
          <p:cNvPr id="3" name="Text Placeholder 2"/>
          <p:cNvSpPr>
            <a:spLocks noGrp="1"/>
          </p:cNvSpPr>
          <p:nvPr>
            <p:ph type="body" idx="1"/>
          </p:nvPr>
        </p:nvSpPr>
        <p:spPr/>
        <p:txBody>
          <a:bodyPr/>
          <a:lstStyle/>
          <a:p>
            <a:r>
              <a:rPr lang="vi-VN" dirty="0" smtClean="0"/>
              <a:t>$ </a:t>
            </a:r>
            <a:r>
              <a:rPr lang="vi-VN" dirty="0"/>
              <a:t>git clean -df</a:t>
            </a:r>
          </a:p>
          <a:p>
            <a:r>
              <a:rPr lang="vi-VN" dirty="0"/>
              <a:t>$ git checkout --  .</a:t>
            </a:r>
          </a:p>
          <a:p>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73</a:t>
            </a:fld>
            <a:endParaRPr lang="en"/>
          </a:p>
        </p:txBody>
      </p:sp>
    </p:spTree>
    <p:extLst>
      <p:ext uri="{BB962C8B-B14F-4D97-AF65-F5344CB8AC3E}">
        <p14:creationId xmlns:p14="http://schemas.microsoft.com/office/powerpoint/2010/main" val="36075929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2. Lỡ tay add nhưng chưa commit</a:t>
            </a:r>
            <a:br>
              <a:rPr lang="vi-VN" dirty="0"/>
            </a:br>
            <a:endParaRPr lang="en-US" dirty="0"/>
          </a:p>
        </p:txBody>
      </p:sp>
      <p:sp>
        <p:nvSpPr>
          <p:cNvPr id="3" name="Text Placeholder 2"/>
          <p:cNvSpPr>
            <a:spLocks noGrp="1"/>
          </p:cNvSpPr>
          <p:nvPr>
            <p:ph type="body" idx="1"/>
          </p:nvPr>
        </p:nvSpPr>
        <p:spPr/>
        <p:txBody>
          <a:bodyPr/>
          <a:lstStyle/>
          <a:p>
            <a:r>
              <a:rPr lang="vi-VN" dirty="0" smtClean="0"/>
              <a:t>$ </a:t>
            </a:r>
            <a:r>
              <a:rPr lang="vi-VN" dirty="0"/>
              <a:t>git reset HEAD </a:t>
            </a:r>
          </a:p>
          <a:p>
            <a:r>
              <a:rPr lang="vi-VN" dirty="0"/>
              <a:t>$ git clean -df </a:t>
            </a:r>
          </a:p>
          <a:p>
            <a:r>
              <a:rPr lang="vi-VN" dirty="0"/>
              <a:t>$ git checkout --  .</a:t>
            </a:r>
          </a:p>
          <a:p>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74</a:t>
            </a:fld>
            <a:endParaRPr lang="en"/>
          </a:p>
        </p:txBody>
      </p:sp>
    </p:spTree>
    <p:extLst>
      <p:ext uri="{BB962C8B-B14F-4D97-AF65-F5344CB8AC3E}">
        <p14:creationId xmlns:p14="http://schemas.microsoft.com/office/powerpoint/2010/main" val="28098999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 Commit rồi, mà hên chưa push</a:t>
            </a:r>
            <a:br>
              <a:rPr lang="vi-VN" dirty="0"/>
            </a:br>
            <a:endParaRPr lang="en-US" dirty="0"/>
          </a:p>
        </p:txBody>
      </p:sp>
      <p:sp>
        <p:nvSpPr>
          <p:cNvPr id="3" name="Text Placeholder 2"/>
          <p:cNvSpPr>
            <a:spLocks noGrp="1"/>
          </p:cNvSpPr>
          <p:nvPr>
            <p:ph type="body" idx="1"/>
          </p:nvPr>
        </p:nvSpPr>
        <p:spPr/>
        <p:txBody>
          <a:bodyPr/>
          <a:lstStyle/>
          <a:p>
            <a:r>
              <a:rPr lang="vi-VN" dirty="0" smtClean="0"/>
              <a:t>$ </a:t>
            </a:r>
            <a:r>
              <a:rPr lang="vi-VN" dirty="0"/>
              <a:t>git reset HEAD~1 --hard</a:t>
            </a:r>
          </a:p>
          <a:p>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75</a:t>
            </a:fld>
            <a:endParaRPr lang="en"/>
          </a:p>
        </p:txBody>
      </p:sp>
    </p:spTree>
    <p:extLst>
      <p:ext uri="{BB962C8B-B14F-4D97-AF65-F5344CB8AC3E}">
        <p14:creationId xmlns:p14="http://schemas.microsoft.com/office/powerpoint/2010/main" val="35969454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4. Commit rồi, lỡ tay push luôn</a:t>
            </a:r>
            <a:br>
              <a:rPr lang="vi-VN" dirty="0"/>
            </a:br>
            <a:endParaRPr lang="en-US" dirty="0"/>
          </a:p>
        </p:txBody>
      </p:sp>
      <p:sp>
        <p:nvSpPr>
          <p:cNvPr id="3" name="Text Placeholder 2"/>
          <p:cNvSpPr>
            <a:spLocks noGrp="1"/>
          </p:cNvSpPr>
          <p:nvPr>
            <p:ph type="body" idx="1"/>
          </p:nvPr>
        </p:nvSpPr>
        <p:spPr>
          <a:xfrm>
            <a:off x="762000" y="1581150"/>
            <a:ext cx="6132600" cy="3145500"/>
          </a:xfrm>
        </p:spPr>
        <p:txBody>
          <a:bodyPr/>
          <a:lstStyle/>
          <a:p>
            <a:r>
              <a:rPr lang="vi-VN" dirty="0" smtClean="0"/>
              <a:t>Push </a:t>
            </a:r>
            <a:r>
              <a:rPr lang="vi-VN" dirty="0"/>
              <a:t>lên rồi, có nghĩa là có thể đã có người fetch về sử dụng rồi, mà người ta đã lấy rồi thì không có chuyện giựt lại. Trong trường hợp này bạn cần đính chính lại: "À, nãy tao nhầm, lấy cái này nè</a:t>
            </a:r>
            <a:r>
              <a:rPr lang="vi-VN" dirty="0" smtClean="0"/>
              <a:t>".</a:t>
            </a:r>
            <a:endParaRPr lang="vi-VN" dirty="0"/>
          </a:p>
          <a:p>
            <a:r>
              <a:rPr lang="vi-VN" dirty="0"/>
              <a:t>Vì thế, ta push 1 commit khác, nội dung là ngược lại cái vừa push để đính chính</a:t>
            </a:r>
            <a:r>
              <a:rPr lang="vi-VN" dirty="0" smtClean="0"/>
              <a:t>.</a:t>
            </a:r>
            <a:endParaRPr lang="en-US" dirty="0" smtClean="0"/>
          </a:p>
          <a:p>
            <a:r>
              <a:rPr lang="vi-VN" dirty="0"/>
              <a:t>$ git revert HEAD~1..HEAD</a:t>
            </a:r>
          </a:p>
          <a:p>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76</a:t>
            </a:fld>
            <a:endParaRPr lang="en"/>
          </a:p>
        </p:txBody>
      </p:sp>
    </p:spTree>
    <p:extLst>
      <p:ext uri="{BB962C8B-B14F-4D97-AF65-F5344CB8AC3E}">
        <p14:creationId xmlns:p14="http://schemas.microsoft.com/office/powerpoint/2010/main" val="41945388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914400" y="1504950"/>
            <a:ext cx="6132600" cy="3145500"/>
          </a:xfrm>
        </p:spPr>
        <p:txBody>
          <a:bodyPr/>
          <a:lstStyle/>
          <a:p>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77</a:t>
            </a:fld>
            <a:endParaRPr lang="en"/>
          </a:p>
        </p:txBody>
      </p:sp>
    </p:spTree>
    <p:extLst>
      <p:ext uri="{BB962C8B-B14F-4D97-AF65-F5344CB8AC3E}">
        <p14:creationId xmlns:p14="http://schemas.microsoft.com/office/powerpoint/2010/main" val="1500676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 Short History of </a:t>
            </a:r>
            <a:r>
              <a:rPr lang="en-US" sz="2400" dirty="0" err="1" smtClean="0"/>
              <a:t>Git</a:t>
            </a:r>
            <a:endParaRPr lang="en-US" sz="2400"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8</a:t>
            </a:fld>
            <a:endParaRPr lang="en"/>
          </a:p>
        </p:txBody>
      </p:sp>
      <p:sp>
        <p:nvSpPr>
          <p:cNvPr id="6" name="Text Placeholder 2">
            <a:extLst>
              <a:ext uri="{FF2B5EF4-FFF2-40B4-BE49-F238E27FC236}">
                <a16:creationId xmlns="" xmlns:a16="http://schemas.microsoft.com/office/drawing/2014/main"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algn="just"/>
            <a:r>
              <a:rPr lang="en-US" dirty="0"/>
              <a:t>Since its birth in 2005, </a:t>
            </a:r>
            <a:r>
              <a:rPr lang="en-US" dirty="0" err="1"/>
              <a:t>Git</a:t>
            </a:r>
            <a:r>
              <a:rPr lang="en-US" dirty="0"/>
              <a:t> has evolved and matured to be easy to use and yet retain these initial qualities. It’s amazingly fast, it’s very efficient with large projects, and it has an incredible branching system for non-linear </a:t>
            </a:r>
            <a:r>
              <a:rPr lang="en-US" dirty="0" smtClean="0"/>
              <a:t>development.</a:t>
            </a:r>
            <a:endParaRPr lang="en-US" dirty="0"/>
          </a:p>
        </p:txBody>
      </p:sp>
    </p:spTree>
    <p:extLst>
      <p:ext uri="{BB962C8B-B14F-4D97-AF65-F5344CB8AC3E}">
        <p14:creationId xmlns:p14="http://schemas.microsoft.com/office/powerpoint/2010/main" val="35247904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 Short History of </a:t>
            </a:r>
            <a:r>
              <a:rPr lang="en-US" sz="2400" dirty="0" err="1" smtClean="0"/>
              <a:t>Git</a:t>
            </a:r>
            <a:endParaRPr lang="en-US" sz="2400"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9</a:t>
            </a:fld>
            <a:endParaRPr lang="en"/>
          </a:p>
        </p:txBody>
      </p:sp>
      <p:sp>
        <p:nvSpPr>
          <p:cNvPr id="6" name="Text Placeholder 2">
            <a:extLst>
              <a:ext uri="{FF2B5EF4-FFF2-40B4-BE49-F238E27FC236}">
                <a16:creationId xmlns="" xmlns:a16="http://schemas.microsoft.com/office/drawing/2014/main"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en-US" dirty="0" smtClean="0"/>
              <a:t>Speed</a:t>
            </a:r>
          </a:p>
          <a:p>
            <a:r>
              <a:rPr lang="en-US" dirty="0" smtClean="0"/>
              <a:t>Simple design</a:t>
            </a:r>
          </a:p>
          <a:p>
            <a:r>
              <a:rPr lang="en-US" dirty="0" smtClean="0"/>
              <a:t>Strong support for non-linear development (thousands of parallel branches)</a:t>
            </a:r>
          </a:p>
          <a:p>
            <a:r>
              <a:rPr lang="en-US" dirty="0" smtClean="0"/>
              <a:t>Fully distributed</a:t>
            </a:r>
          </a:p>
          <a:p>
            <a:r>
              <a:rPr lang="en-US" dirty="0" smtClean="0"/>
              <a:t>Able to handle large projects like the Linux kernel efficiently (speed and data size)</a:t>
            </a:r>
            <a:endParaRPr lang="en-US" dirty="0"/>
          </a:p>
        </p:txBody>
      </p:sp>
    </p:spTree>
    <p:extLst>
      <p:ext uri="{BB962C8B-B14F-4D97-AF65-F5344CB8AC3E}">
        <p14:creationId xmlns:p14="http://schemas.microsoft.com/office/powerpoint/2010/main" val="1917808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1355</TotalTime>
  <Words>1605</Words>
  <Application>Microsoft Office PowerPoint</Application>
  <PresentationFormat>On-screen Show (16:9)</PresentationFormat>
  <Paragraphs>314</Paragraphs>
  <Slides>77</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77</vt:i4>
      </vt:variant>
    </vt:vector>
  </HeadingPairs>
  <TitlesOfParts>
    <vt:vector size="85" baseType="lpstr">
      <vt:lpstr>Arial</vt:lpstr>
      <vt:lpstr>Lucida Console</vt:lpstr>
      <vt:lpstr>Roboto Condensed</vt:lpstr>
      <vt:lpstr>Times New Roman</vt:lpstr>
      <vt:lpstr>Roboto Condensed Light</vt:lpstr>
      <vt:lpstr>Arvo</vt:lpstr>
      <vt:lpstr>Wingdings</vt:lpstr>
      <vt:lpstr>Salerio template</vt:lpstr>
      <vt:lpstr>PowerPoint Presentation</vt:lpstr>
      <vt:lpstr>Version Control System</vt:lpstr>
      <vt:lpstr>WHAT IS VERSION CONTROL SYSTEM (VCS)?</vt:lpstr>
      <vt:lpstr>LOCAL VERSION CONTROL SYSTEMS</vt:lpstr>
      <vt:lpstr>CENTRALIZED VERSION CONTROL SYSTEMS</vt:lpstr>
      <vt:lpstr>DISTRIBUTED VCS</vt:lpstr>
      <vt:lpstr>A Short History of Git</vt:lpstr>
      <vt:lpstr>A Short History of Git</vt:lpstr>
      <vt:lpstr>A Short History of Git</vt:lpstr>
      <vt:lpstr>GIT BASICS</vt:lpstr>
      <vt:lpstr> SNAPSHOTS, NOT DIFFERENCES</vt:lpstr>
      <vt:lpstr> SNAPSHOTS, NOT DIFFERENCES</vt:lpstr>
      <vt:lpstr> SNAPSHOTS, NOT DIFFERENCES</vt:lpstr>
      <vt:lpstr> NEARLY EVERY OPERATION IS LOCAL</vt:lpstr>
      <vt:lpstr> GIT HAS INTEGRITY</vt:lpstr>
      <vt:lpstr> THE THREE STATES</vt:lpstr>
      <vt:lpstr> THE THREE STATES</vt:lpstr>
      <vt:lpstr> THE THREE STATES</vt:lpstr>
      <vt:lpstr> THE THREE STATES</vt:lpstr>
      <vt:lpstr>DOWNLOAD AND INSTALL GIT</vt:lpstr>
      <vt:lpstr>FIRST TIME GIT SETUP</vt:lpstr>
      <vt:lpstr>FIRST TIME GIT SETUP</vt:lpstr>
      <vt:lpstr>YOUR IDENTITY</vt:lpstr>
      <vt:lpstr>YOUR EDITOR</vt:lpstr>
      <vt:lpstr>CHECKING YOUR SETTING</vt:lpstr>
      <vt:lpstr>REPOSITORY</vt:lpstr>
      <vt:lpstr>REPOSITORY</vt:lpstr>
      <vt:lpstr>REPOSITORY</vt:lpstr>
      <vt:lpstr>CLONING AN EXISTING REPOSITORY</vt:lpstr>
      <vt:lpstr>RECORDING CHANGES TO THE REPOSITORY</vt:lpstr>
      <vt:lpstr>RECORDING CHANGES TO THE REPOSITORY</vt:lpstr>
      <vt:lpstr>LIFECYCLE OF THE STATUS OF YOUR FILES</vt:lpstr>
      <vt:lpstr>REPOSITORY CHANGES</vt:lpstr>
      <vt:lpstr>IGNORING FILES</vt:lpstr>
      <vt:lpstr> VIEWING YOUR STAGED AND UNSTAGED CHANGES</vt:lpstr>
      <vt:lpstr>SKIPPING THE STAGING AREA</vt:lpstr>
      <vt:lpstr> COMMITTING YOUR CHANGES</vt:lpstr>
      <vt:lpstr>REMOVING FILES</vt:lpstr>
      <vt:lpstr>MOVING FILES</vt:lpstr>
      <vt:lpstr>LOCAL CODE TO REPOSITOTY</vt:lpstr>
      <vt:lpstr>Viewing the commit History</vt:lpstr>
      <vt:lpstr>VIEWING THE COMMIT HISTORY</vt:lpstr>
      <vt:lpstr>VIEWING THE COMMIT HISTORY</vt:lpstr>
      <vt:lpstr>UNDO THINGS</vt:lpstr>
      <vt:lpstr>UNDO THINGS</vt:lpstr>
      <vt:lpstr>UNDO THINGS</vt:lpstr>
      <vt:lpstr>UNSTAGING A STAGED FILE</vt:lpstr>
      <vt:lpstr>RESET and CHECKOUT</vt:lpstr>
      <vt:lpstr> THE THREE TREES</vt:lpstr>
      <vt:lpstr> THE THREE TREES</vt:lpstr>
      <vt:lpstr> THE THREE TREES</vt:lpstr>
      <vt:lpstr>THE HEAD</vt:lpstr>
      <vt:lpstr>THE INDEX</vt:lpstr>
      <vt:lpstr>THE WORKING DIRECTORY</vt:lpstr>
      <vt:lpstr>THE WORKFLOW</vt:lpstr>
      <vt:lpstr>THE WORKFLOW</vt:lpstr>
      <vt:lpstr>THE WORKFLOW</vt:lpstr>
      <vt:lpstr>THE WORKFLOW</vt:lpstr>
      <vt:lpstr>THE WORKFLOW</vt:lpstr>
      <vt:lpstr>THE WORKFLOW</vt:lpstr>
      <vt:lpstr>THE WORKFLOW</vt:lpstr>
      <vt:lpstr>THE ROLE OF RESET</vt:lpstr>
      <vt:lpstr>STEP 1: MOVE HEAD</vt:lpstr>
      <vt:lpstr>STEP 1: MOVE HEAD</vt:lpstr>
      <vt:lpstr>STEP 2: UPDATING THE INDEX (--MIXED)</vt:lpstr>
      <vt:lpstr>STEP 3: UPDATING THE WORKING DIRECTORY (--HARD)</vt:lpstr>
      <vt:lpstr>GIT BRANCHING</vt:lpstr>
      <vt:lpstr>GIT BRANCHING</vt:lpstr>
      <vt:lpstr>BASIC BRANCHING AND MERGING</vt:lpstr>
      <vt:lpstr>BRANCH MANAGEMENT</vt:lpstr>
      <vt:lpstr>GIT BRANCHING</vt:lpstr>
      <vt:lpstr>SOME COMMANDS</vt:lpstr>
      <vt:lpstr>1. Vừa chỉnh code xong, chưa add </vt:lpstr>
      <vt:lpstr>2. Lỡ tay add nhưng chưa commit </vt:lpstr>
      <vt:lpstr>3. Commit rồi, mà hên chưa push </vt:lpstr>
      <vt:lpstr>4. Commit rồi, lỡ tay push luôn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Nguyen Trong Tien</dc:creator>
  <cp:lastModifiedBy>Vitinh TT2</cp:lastModifiedBy>
  <cp:revision>583</cp:revision>
  <dcterms:modified xsi:type="dcterms:W3CDTF">2019-02-25T03:26:15Z</dcterms:modified>
</cp:coreProperties>
</file>