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4"/>
  </p:notesMasterIdLst>
  <p:sldIdLst>
    <p:sldId id="358" r:id="rId2"/>
    <p:sldId id="326" r:id="rId3"/>
    <p:sldId id="320" r:id="rId4"/>
    <p:sldId id="333" r:id="rId5"/>
    <p:sldId id="334" r:id="rId6"/>
    <p:sldId id="336" r:id="rId7"/>
    <p:sldId id="335" r:id="rId8"/>
    <p:sldId id="337" r:id="rId9"/>
    <p:sldId id="338" r:id="rId10"/>
    <p:sldId id="339" r:id="rId11"/>
    <p:sldId id="329" r:id="rId12"/>
    <p:sldId id="340" r:id="rId13"/>
    <p:sldId id="341" r:id="rId14"/>
    <p:sldId id="342" r:id="rId15"/>
    <p:sldId id="343" r:id="rId16"/>
    <p:sldId id="344" r:id="rId17"/>
    <p:sldId id="347" r:id="rId18"/>
    <p:sldId id="349" r:id="rId19"/>
    <p:sldId id="345" r:id="rId20"/>
    <p:sldId id="261" r:id="rId21"/>
    <p:sldId id="350" r:id="rId22"/>
    <p:sldId id="351" r:id="rId23"/>
    <p:sldId id="352" r:id="rId24"/>
    <p:sldId id="354" r:id="rId25"/>
    <p:sldId id="355" r:id="rId26"/>
    <p:sldId id="356" r:id="rId27"/>
    <p:sldId id="357" r:id="rId28"/>
    <p:sldId id="359" r:id="rId29"/>
    <p:sldId id="360" r:id="rId30"/>
    <p:sldId id="362" r:id="rId31"/>
    <p:sldId id="368" r:id="rId32"/>
    <p:sldId id="361" r:id="rId33"/>
    <p:sldId id="369" r:id="rId34"/>
    <p:sldId id="370" r:id="rId35"/>
    <p:sldId id="371" r:id="rId36"/>
    <p:sldId id="376" r:id="rId37"/>
    <p:sldId id="372" r:id="rId38"/>
    <p:sldId id="377" r:id="rId39"/>
    <p:sldId id="378" r:id="rId40"/>
    <p:sldId id="373" r:id="rId41"/>
    <p:sldId id="279" r:id="rId42"/>
    <p:sldId id="375" r:id="rId43"/>
    <p:sldId id="379" r:id="rId44"/>
    <p:sldId id="374" r:id="rId45"/>
    <p:sldId id="381" r:id="rId46"/>
    <p:sldId id="382" r:id="rId47"/>
    <p:sldId id="383" r:id="rId48"/>
    <p:sldId id="380" r:id="rId49"/>
    <p:sldId id="388" r:id="rId50"/>
    <p:sldId id="387" r:id="rId51"/>
    <p:sldId id="389" r:id="rId52"/>
    <p:sldId id="391" r:id="rId53"/>
    <p:sldId id="392" r:id="rId54"/>
    <p:sldId id="393" r:id="rId55"/>
    <p:sldId id="390" r:id="rId56"/>
    <p:sldId id="394" r:id="rId57"/>
    <p:sldId id="395" r:id="rId58"/>
    <p:sldId id="396" r:id="rId59"/>
    <p:sldId id="397" r:id="rId60"/>
    <p:sldId id="398" r:id="rId61"/>
    <p:sldId id="399" r:id="rId62"/>
    <p:sldId id="400" r:id="rId63"/>
    <p:sldId id="401" r:id="rId64"/>
    <p:sldId id="402" r:id="rId65"/>
    <p:sldId id="403" r:id="rId66"/>
    <p:sldId id="404" r:id="rId67"/>
    <p:sldId id="385" r:id="rId68"/>
    <p:sldId id="363" r:id="rId69"/>
    <p:sldId id="365" r:id="rId70"/>
    <p:sldId id="364" r:id="rId71"/>
    <p:sldId id="366" r:id="rId72"/>
    <p:sldId id="411" r:id="rId73"/>
    <p:sldId id="410" r:id="rId74"/>
    <p:sldId id="412" r:id="rId75"/>
    <p:sldId id="413"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 id="428" r:id="rId91"/>
    <p:sldId id="430" r:id="rId92"/>
    <p:sldId id="431" r:id="rId93"/>
    <p:sldId id="432" r:id="rId94"/>
    <p:sldId id="433" r:id="rId95"/>
    <p:sldId id="434" r:id="rId96"/>
    <p:sldId id="429" r:id="rId97"/>
    <p:sldId id="367" r:id="rId98"/>
    <p:sldId id="406" r:id="rId99"/>
    <p:sldId id="407" r:id="rId100"/>
    <p:sldId id="408" r:id="rId101"/>
    <p:sldId id="409" r:id="rId102"/>
    <p:sldId id="405" r:id="rId103"/>
  </p:sldIdLst>
  <p:sldSz cx="9144000" cy="5143500" type="screen16x9"/>
  <p:notesSz cx="6858000" cy="9144000"/>
  <p:embeddedFontLst>
    <p:embeddedFont>
      <p:font typeface="Roboto Condensed Light" charset="0"/>
      <p:regular r:id="rId105"/>
      <p:bold r:id="rId106"/>
      <p:italic r:id="rId107"/>
      <p:boldItalic r:id="rId108"/>
    </p:embeddedFont>
    <p:embeddedFont>
      <p:font typeface="Lucida Console" pitchFamily="49" charset="0"/>
      <p:regular r:id="rId109"/>
    </p:embeddedFont>
    <p:embeddedFont>
      <p:font typeface="Roboto Condensed" charset="0"/>
      <p:regular r:id="rId110"/>
      <p:bold r:id="rId111"/>
      <p:italic r:id="rId112"/>
      <p:boldItalic r:id="rId113"/>
    </p:embeddedFont>
    <p:embeddedFont>
      <p:font typeface="Georgia" pitchFamily="18" charset="0"/>
      <p:regular r:id="rId114"/>
      <p:bold r:id="rId115"/>
      <p:italic r:id="rId116"/>
      <p:boldItalic r:id="rId117"/>
    </p:embeddedFont>
    <p:embeddedFont>
      <p:font typeface="Arvo" charset="0"/>
      <p:regular r:id="rId118"/>
      <p:bold r:id="rId119"/>
      <p:italic r:id="rId120"/>
      <p:boldItalic r:id="rId1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DB50D8-EE25-40BB-BE52-53FFD84BD523}">
  <a:tblStyle styleId="{2DDB50D8-EE25-40BB-BE52-53FFD84BD52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3" autoAdjust="0"/>
  </p:normalViewPr>
  <p:slideViewPr>
    <p:cSldViewPr>
      <p:cViewPr>
        <p:scale>
          <a:sx n="82" d="100"/>
          <a:sy n="82" d="100"/>
        </p:scale>
        <p:origin x="-1026"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119" Type="http://schemas.openxmlformats.org/officeDocument/2006/relationships/font" Target="fonts/font1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font" Target="fonts/font16.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715356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758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nguyentrongtiencntt/DemoTestPrivate.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47750"/>
            <a:ext cx="6096000" cy="3429000"/>
          </a:xfrm>
          <a:prstGeom prst="rect">
            <a:avLst/>
          </a:prstGeom>
        </p:spPr>
      </p:pic>
    </p:spTree>
    <p:extLst>
      <p:ext uri="{BB962C8B-B14F-4D97-AF65-F5344CB8AC3E}">
        <p14:creationId xmlns:p14="http://schemas.microsoft.com/office/powerpoint/2010/main" val="93455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BASICS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SNAPSHOTS, NOT DIFFERENCES</a:t>
            </a:r>
          </a:p>
          <a:p>
            <a:r>
              <a:rPr lang="en-US" dirty="0" smtClean="0"/>
              <a:t> NEARLY EVERY OPERATION IS LOCAL</a:t>
            </a:r>
          </a:p>
          <a:p>
            <a:r>
              <a:rPr lang="en-US" dirty="0" smtClean="0"/>
              <a:t> GIT HAS INTEGRITY</a:t>
            </a:r>
          </a:p>
          <a:p>
            <a:r>
              <a:rPr lang="en-US" dirty="0" smtClean="0"/>
              <a:t> GIT GENERALLY ONLY ADDS DATA</a:t>
            </a:r>
          </a:p>
          <a:p>
            <a:r>
              <a:rPr lang="en-US" dirty="0" smtClean="0"/>
              <a:t> THE THREE STATES</a:t>
            </a:r>
            <a:endParaRPr lang="en-US" dirty="0"/>
          </a:p>
        </p:txBody>
      </p:sp>
    </p:spTree>
    <p:extLst>
      <p:ext uri="{BB962C8B-B14F-4D97-AF65-F5344CB8AC3E}">
        <p14:creationId xmlns:p14="http://schemas.microsoft.com/office/powerpoint/2010/main" val="8636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Commit rồi, mà hên chưa push</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reset HEAD~1 --hard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100</a:t>
            </a:fld>
            <a:endParaRPr lang="en"/>
          </a:p>
        </p:txBody>
      </p:sp>
    </p:spTree>
    <p:extLst>
      <p:ext uri="{BB962C8B-B14F-4D97-AF65-F5344CB8AC3E}">
        <p14:creationId xmlns:p14="http://schemas.microsoft.com/office/powerpoint/2010/main" val="35969454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Commit rồi, lỡ tay push luôn</a:t>
            </a:r>
            <a:br>
              <a:rPr lang="vi-VN" dirty="0"/>
            </a:br>
            <a:endParaRPr lang="en-US" dirty="0"/>
          </a:p>
        </p:txBody>
      </p:sp>
      <p:sp>
        <p:nvSpPr>
          <p:cNvPr id="3" name="Text Placeholder 2"/>
          <p:cNvSpPr>
            <a:spLocks noGrp="1"/>
          </p:cNvSpPr>
          <p:nvPr>
            <p:ph type="body" idx="1"/>
          </p:nvPr>
        </p:nvSpPr>
        <p:spPr>
          <a:xfrm>
            <a:off x="762000" y="1581150"/>
            <a:ext cx="6132600" cy="3145500"/>
          </a:xfrm>
        </p:spPr>
        <p:txBody>
          <a:bodyPr/>
          <a:lstStyle/>
          <a:p>
            <a:r>
              <a:rPr lang="vi-VN" dirty="0" smtClean="0"/>
              <a:t>Push </a:t>
            </a:r>
            <a:r>
              <a:rPr lang="vi-VN" dirty="0"/>
              <a:t>lên rồi, có nghĩa là có thể đã có người fetch về sử dụng rồi, mà người ta đã lấy rồi thì không có chuyện giựt lại. Trong trường hợp này bạn cần đính chính lại: "À, nãy tao nhầm, lấy cái này nè</a:t>
            </a:r>
            <a:r>
              <a:rPr lang="vi-VN" dirty="0" smtClean="0"/>
              <a:t>".</a:t>
            </a:r>
            <a:endParaRPr lang="vi-VN" dirty="0"/>
          </a:p>
          <a:p>
            <a:r>
              <a:rPr lang="vi-VN" dirty="0"/>
              <a:t>Vì thế, ta push 1 commit khác, nội dung là ngược lại cái vừa push để đính chính</a:t>
            </a:r>
            <a:r>
              <a:rPr lang="vi-VN" dirty="0" smtClean="0"/>
              <a:t>.</a:t>
            </a:r>
            <a:endParaRPr lang="en-US" dirty="0" smtClean="0"/>
          </a:p>
          <a:p>
            <a:r>
              <a:rPr lang="vi-VN" dirty="0"/>
              <a:t>$ git revert HEAD~1..HEAD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101</a:t>
            </a:fld>
            <a:endParaRPr lang="en"/>
          </a:p>
        </p:txBody>
      </p:sp>
    </p:spTree>
    <p:extLst>
      <p:ext uri="{BB962C8B-B14F-4D97-AF65-F5344CB8AC3E}">
        <p14:creationId xmlns:p14="http://schemas.microsoft.com/office/powerpoint/2010/main" val="41945388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14400" y="1504950"/>
            <a:ext cx="6132600" cy="3145500"/>
          </a:xfrm>
        </p:spPr>
        <p:txBody>
          <a:bodyPr/>
          <a:lstStyle/>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102</a:t>
            </a:fld>
            <a:endParaRPr lang="en"/>
          </a:p>
        </p:txBody>
      </p:sp>
    </p:spTree>
    <p:extLst>
      <p:ext uri="{BB962C8B-B14F-4D97-AF65-F5344CB8AC3E}">
        <p14:creationId xmlns:p14="http://schemas.microsoft.com/office/powerpoint/2010/main" val="150067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3" name="Text Placeholder 2">
            <a:extLst>
              <a:ext uri="{FF2B5EF4-FFF2-40B4-BE49-F238E27FC236}">
                <a16:creationId xmlns:a16="http://schemas.microsoft.com/office/drawing/2014/main" xmlns="" id="{7A20E822-6F1F-4EB9-9E50-D4AD9F4F389A}"/>
              </a:ext>
            </a:extLst>
          </p:cNvPr>
          <p:cNvSpPr>
            <a:spLocks noGrp="1"/>
          </p:cNvSpPr>
          <p:nvPr>
            <p:ph type="body" idx="1"/>
          </p:nvPr>
        </p:nvSpPr>
        <p:spPr>
          <a:xfrm>
            <a:off x="457200" y="1537988"/>
            <a:ext cx="8382000" cy="2724300"/>
          </a:xfrm>
        </p:spPr>
        <p:txBody>
          <a:bodyPr/>
          <a:lstStyle/>
          <a:p>
            <a:r>
              <a:rPr lang="en-US" dirty="0" smtClean="0"/>
              <a:t> </a:t>
            </a:r>
            <a:r>
              <a:rPr lang="en-US" sz="2400" dirty="0" smtClean="0"/>
              <a:t>The </a:t>
            </a:r>
            <a:r>
              <a:rPr lang="en-US" sz="2400" dirty="0"/>
              <a:t>major difference between </a:t>
            </a:r>
            <a:r>
              <a:rPr lang="en-US" sz="2400" dirty="0" err="1"/>
              <a:t>Git</a:t>
            </a:r>
            <a:r>
              <a:rPr lang="en-US" sz="2400" dirty="0"/>
              <a:t> and any other VCS (Subversion and friends included) is the way </a:t>
            </a:r>
            <a:r>
              <a:rPr lang="en-US" sz="2400" dirty="0" err="1"/>
              <a:t>Git</a:t>
            </a:r>
            <a:r>
              <a:rPr lang="en-US" sz="2400" dirty="0"/>
              <a:t> thinks about its data. </a:t>
            </a:r>
            <a:endParaRPr lang="en-US" sz="2400" dirty="0" smtClean="0"/>
          </a:p>
          <a:p>
            <a:pPr algn="just"/>
            <a:r>
              <a:rPr lang="en-US" sz="2400" dirty="0" smtClean="0"/>
              <a:t> Most </a:t>
            </a:r>
            <a:r>
              <a:rPr lang="en-US" sz="2400" dirty="0"/>
              <a:t>other systems store information as a list of file-based changes. These other systems (CVS, Subversion, Perforce, Bazaar, and so on) think of the information they store as a set of files and the changes made to each file over time (this is commonly described as </a:t>
            </a:r>
            <a:r>
              <a:rPr lang="en-US" sz="2400" i="1" dirty="0"/>
              <a:t>delta-</a:t>
            </a:r>
            <a:r>
              <a:rPr lang="en-US" sz="2400" i="1" dirty="0" err="1"/>
              <a:t>based</a:t>
            </a:r>
            <a:r>
              <a:rPr lang="en-US" sz="2400" dirty="0" err="1"/>
              <a:t>version</a:t>
            </a:r>
            <a:r>
              <a:rPr lang="en-US" sz="2400" dirty="0"/>
              <a:t> control).</a:t>
            </a:r>
            <a:endParaRPr lang="en-US" dirty="0"/>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23021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71575"/>
            <a:ext cx="7620000" cy="3457575"/>
          </a:xfrm>
          <a:prstGeom prst="rect">
            <a:avLst/>
          </a:prstGeom>
        </p:spPr>
      </p:pic>
    </p:spTree>
    <p:extLst>
      <p:ext uri="{BB962C8B-B14F-4D97-AF65-F5344CB8AC3E}">
        <p14:creationId xmlns:p14="http://schemas.microsoft.com/office/powerpoint/2010/main" val="713139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6" y="1347787"/>
            <a:ext cx="8606854" cy="3281363"/>
          </a:xfrm>
          <a:prstGeom prst="rect">
            <a:avLst/>
          </a:prstGeom>
        </p:spPr>
      </p:pic>
    </p:spTree>
    <p:extLst>
      <p:ext uri="{BB962C8B-B14F-4D97-AF65-F5344CB8AC3E}">
        <p14:creationId xmlns:p14="http://schemas.microsoft.com/office/powerpoint/2010/main" val="95209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NEARLY EVERY OPERATION IS LOCAL</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886556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GIT HAS </a:t>
            </a:r>
            <a:r>
              <a:rPr lang="en-US" dirty="0" smtClean="0"/>
              <a:t>INTEGRITY</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336643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643925" cy="2724300"/>
          </a:xfrm>
        </p:spPr>
        <p:txBody>
          <a:bodyPr/>
          <a:lstStyle/>
          <a:p>
            <a:pPr algn="just"/>
            <a:r>
              <a:rPr lang="en-US" dirty="0" smtClean="0"/>
              <a:t> Pay </a:t>
            </a:r>
            <a:r>
              <a:rPr lang="en-US" dirty="0"/>
              <a:t>attention now — here is the main thing to remember about </a:t>
            </a:r>
            <a:r>
              <a:rPr lang="en-US" dirty="0" err="1"/>
              <a:t>Git</a:t>
            </a:r>
            <a:r>
              <a:rPr lang="en-US" dirty="0"/>
              <a:t> if you want the rest of your learning process to go smoothly</a:t>
            </a:r>
            <a:r>
              <a:rPr lang="en-US" dirty="0" smtClean="0"/>
              <a:t>.</a:t>
            </a:r>
          </a:p>
          <a:p>
            <a:pPr algn="just"/>
            <a:r>
              <a:rPr lang="en-US" dirty="0" smtClean="0"/>
              <a:t> </a:t>
            </a:r>
            <a:r>
              <a:rPr lang="en-US" dirty="0" err="1" smtClean="0"/>
              <a:t>Git</a:t>
            </a:r>
            <a:r>
              <a:rPr lang="en-US" dirty="0" smtClean="0"/>
              <a:t> </a:t>
            </a:r>
            <a:r>
              <a:rPr lang="en-US" dirty="0"/>
              <a:t>has three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7571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948726" cy="2724300"/>
          </a:xfrm>
        </p:spPr>
        <p:txBody>
          <a:bodyPr/>
          <a:lstStyle/>
          <a:p>
            <a:r>
              <a:rPr lang="en-US" dirty="0" smtClean="0"/>
              <a:t> Committed </a:t>
            </a:r>
            <a:r>
              <a:rPr lang="en-US" dirty="0"/>
              <a:t>means that the data is safely stored in your local database.</a:t>
            </a:r>
          </a:p>
          <a:p>
            <a:r>
              <a:rPr lang="en-US" dirty="0" smtClean="0"/>
              <a:t> Modified </a:t>
            </a:r>
            <a:r>
              <a:rPr lang="en-US" dirty="0"/>
              <a:t>means that you have changed the file but have not committed it to your database yet.</a:t>
            </a:r>
          </a:p>
          <a:p>
            <a:r>
              <a:rPr lang="en-US" dirty="0" smtClean="0"/>
              <a:t> Staged </a:t>
            </a:r>
            <a:r>
              <a:rPr lang="en-US" dirty="0"/>
              <a:t>means that you have marked a modified file in its current version to go into your next commit snapshot.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32803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
        <p:nvSpPr>
          <p:cNvPr id="7" name="Shape 237"/>
          <p:cNvSpPr txBox="1">
            <a:spLocks noGrp="1"/>
          </p:cNvSpPr>
          <p:nvPr>
            <p:ph type="body" idx="1"/>
          </p:nvPr>
        </p:nvSpPr>
        <p:spPr>
          <a:xfrm>
            <a:off x="304800" y="1327350"/>
            <a:ext cx="8763000" cy="3682800"/>
          </a:xfrm>
          <a:prstGeom prst="rect">
            <a:avLst/>
          </a:prstGeom>
        </p:spPr>
        <p:txBody>
          <a:bodyPr wrap="square" lIns="91425" tIns="91425" rIns="91425" bIns="91425" anchor="ctr" anchorCtr="0">
            <a:noAutofit/>
          </a:bodyPr>
          <a:lstStyle/>
          <a:p>
            <a:pPr>
              <a:buNone/>
            </a:pPr>
            <a:r>
              <a:rPr lang="en-US" sz="2400" i="1" dirty="0" smtClean="0"/>
              <a:t>The </a:t>
            </a:r>
            <a:r>
              <a:rPr lang="en-US" sz="2400" i="1" dirty="0"/>
              <a:t>basic </a:t>
            </a:r>
            <a:r>
              <a:rPr lang="en-US" sz="2400" i="1" dirty="0" err="1"/>
              <a:t>Git</a:t>
            </a:r>
            <a:r>
              <a:rPr lang="en-US" sz="2400" i="1" dirty="0"/>
              <a:t> workflow goes something like this:</a:t>
            </a:r>
          </a:p>
          <a:p>
            <a:r>
              <a:rPr lang="en-US" sz="2400" dirty="0" smtClean="0"/>
              <a:t> You </a:t>
            </a:r>
            <a:r>
              <a:rPr lang="en-US" sz="2400" dirty="0"/>
              <a:t>modify files in your working tree.</a:t>
            </a:r>
          </a:p>
          <a:p>
            <a:r>
              <a:rPr lang="en-US" sz="2400" dirty="0" smtClean="0"/>
              <a:t> You </a:t>
            </a:r>
            <a:r>
              <a:rPr lang="en-US" sz="2400" dirty="0"/>
              <a:t>selectively stage just those changes you want to be part of your next commit, which adds </a:t>
            </a:r>
            <a:r>
              <a:rPr lang="en-US" sz="2400" i="1" dirty="0" smtClean="0"/>
              <a:t>only </a:t>
            </a:r>
            <a:r>
              <a:rPr lang="en-US" sz="2400" dirty="0" smtClean="0"/>
              <a:t>those </a:t>
            </a:r>
            <a:r>
              <a:rPr lang="en-US" sz="2400" dirty="0"/>
              <a:t>changes to the staging area.</a:t>
            </a:r>
          </a:p>
          <a:p>
            <a:r>
              <a:rPr lang="en-US" sz="2400" dirty="0" smtClean="0"/>
              <a:t> You </a:t>
            </a:r>
            <a:r>
              <a:rPr lang="en-US" sz="2400" dirty="0"/>
              <a:t>do a commit, which takes the files as they are in the staging area and stores that snapshot permanently to your </a:t>
            </a:r>
            <a:r>
              <a:rPr lang="en-US" sz="2400" dirty="0" err="1"/>
              <a:t>Git</a:t>
            </a:r>
            <a:r>
              <a:rPr lang="en-US" sz="2400" dirty="0"/>
              <a:t> directory</a:t>
            </a:r>
            <a:r>
              <a:rPr lang="en-US" sz="2400" dirty="0" smtClean="0"/>
              <a:t>.</a:t>
            </a:r>
            <a:endParaRPr lang="en-US" sz="2400" b="1" dirty="0"/>
          </a:p>
          <a:p>
            <a:pPr marL="76200" lvl="0">
              <a:buNone/>
            </a:pPr>
            <a:endParaRPr lang="vi-VN" b="1" dirty="0"/>
          </a:p>
        </p:txBody>
      </p:sp>
    </p:spTree>
    <p:extLst>
      <p:ext uri="{BB962C8B-B14F-4D97-AF65-F5344CB8AC3E}">
        <p14:creationId xmlns:p14="http://schemas.microsoft.com/office/powerpoint/2010/main" val="58635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
        <p:nvSpPr>
          <p:cNvPr id="7" name="Text Placeholder 2"/>
          <p:cNvSpPr>
            <a:spLocks noGrp="1"/>
          </p:cNvSpPr>
          <p:nvPr>
            <p:ph type="body" idx="1"/>
          </p:nvPr>
        </p:nvSpPr>
        <p:spPr>
          <a:xfrm>
            <a:off x="814274" y="1537988"/>
            <a:ext cx="7643925" cy="2724300"/>
          </a:xfrm>
        </p:spPr>
        <p:txBody>
          <a:bodyPr/>
          <a:lstStyle/>
          <a:p>
            <a:pPr algn="just"/>
            <a:r>
              <a:rPr lang="en-US" dirty="0" smtClean="0"/>
              <a:t> This </a:t>
            </a:r>
            <a:r>
              <a:rPr lang="en-US" dirty="0"/>
              <a:t>leads us to the three main sections of a </a:t>
            </a:r>
            <a:r>
              <a:rPr lang="en-US" dirty="0" err="1"/>
              <a:t>Git</a:t>
            </a:r>
            <a:r>
              <a:rPr lang="en-US" dirty="0"/>
              <a:t> project: the </a:t>
            </a:r>
            <a:r>
              <a:rPr lang="en-US" dirty="0" err="1"/>
              <a:t>Git</a:t>
            </a:r>
            <a:r>
              <a:rPr lang="en-US" dirty="0"/>
              <a:t> directory, the working tree, and the staging area.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2343150"/>
            <a:ext cx="5410201" cy="2514522"/>
          </a:xfrm>
          <a:prstGeom prst="rect">
            <a:avLst/>
          </a:prstGeom>
        </p:spPr>
      </p:pic>
    </p:spTree>
    <p:extLst>
      <p:ext uri="{BB962C8B-B14F-4D97-AF65-F5344CB8AC3E}">
        <p14:creationId xmlns:p14="http://schemas.microsoft.com/office/powerpoint/2010/main" val="382692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Version Control System</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1404728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 dirty="0" smtClean="0"/>
              <a:t>DOWNLOAD AND INSTALL GIT</a:t>
            </a:r>
            <a:endParaRPr lang="en" dirty="0"/>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 Placeholder 1"/>
          <p:cNvSpPr>
            <a:spLocks noGrp="1"/>
          </p:cNvSpPr>
          <p:nvPr>
            <p:ph type="body" idx="1"/>
          </p:nvPr>
        </p:nvSpPr>
        <p:spPr>
          <a:xfrm>
            <a:off x="814275" y="1327350"/>
            <a:ext cx="5357925" cy="863400"/>
          </a:xfrm>
        </p:spPr>
        <p:txBody>
          <a:bodyPr/>
          <a:lstStyle/>
          <a:p>
            <a:r>
              <a:rPr lang="en-US" dirty="0"/>
              <a:t>https://git-scm.com/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81150"/>
            <a:ext cx="27527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
          <p:cNvSpPr txBox="1">
            <a:spLocks/>
          </p:cNvSpPr>
          <p:nvPr/>
        </p:nvSpPr>
        <p:spPr>
          <a:xfrm>
            <a:off x="890475" y="2571750"/>
            <a:ext cx="5357925" cy="8634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dirty="0" err="1" smtClean="0"/>
              <a:t>GitBash</a:t>
            </a:r>
            <a:r>
              <a:rPr lang="en-US" dirty="0" smtClean="0">
                <a:sym typeface="Wingdings" pitchFamily="2" charset="2"/>
              </a:rPr>
              <a:t> </a:t>
            </a:r>
            <a:r>
              <a:rPr lang="en-US" dirty="0" err="1" smtClean="0">
                <a:sym typeface="Wingdings" pitchFamily="2" charset="2"/>
              </a:rPr>
              <a:t>git</a:t>
            </a:r>
            <a:r>
              <a:rPr lang="en-US" dirty="0" smtClean="0">
                <a:sym typeface="Wingdings" pitchFamily="2" charset="2"/>
              </a:rPr>
              <a:t> --version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t> </a:t>
            </a:r>
            <a:r>
              <a:rPr lang="en-US" dirty="0" err="1"/>
              <a:t>Git</a:t>
            </a:r>
            <a:r>
              <a:rPr lang="en-US" dirty="0"/>
              <a:t> comes with a tool called </a:t>
            </a:r>
            <a:r>
              <a:rPr lang="en-US" dirty="0" err="1"/>
              <a:t>git</a:t>
            </a:r>
            <a:r>
              <a:rPr lang="en-US" dirty="0"/>
              <a:t> </a:t>
            </a:r>
            <a:r>
              <a:rPr lang="en-US" dirty="0" err="1"/>
              <a:t>config</a:t>
            </a:r>
            <a:r>
              <a:rPr lang="en-US" dirty="0"/>
              <a:t> that lets you get and set configuration variables that control all aspects of how </a:t>
            </a:r>
            <a:r>
              <a:rPr lang="en-US" dirty="0" err="1"/>
              <a:t>Git</a:t>
            </a:r>
            <a:r>
              <a:rPr lang="en-US" dirty="0"/>
              <a:t> looks and operates. These variables can be stored in three different places:</a:t>
            </a:r>
          </a:p>
          <a:p>
            <a:pPr algn="just"/>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 (Because this is a system configuration file, you would need administrative or </a:t>
            </a:r>
            <a:r>
              <a:rPr lang="en-US" dirty="0" err="1"/>
              <a:t>superuser</a:t>
            </a:r>
            <a:r>
              <a:rPr lang="en-US" dirty="0"/>
              <a:t> privilege to make changes to it</a:t>
            </a:r>
            <a:r>
              <a:rPr lang="en-US" dirty="0" smtClean="0"/>
              <a:t>.)</a:t>
            </a:r>
            <a:endParaRPr lang="en-US" dirty="0"/>
          </a:p>
        </p:txBody>
      </p:sp>
    </p:spTree>
    <p:extLst>
      <p:ext uri="{BB962C8B-B14F-4D97-AF65-F5344CB8AC3E}">
        <p14:creationId xmlns:p14="http://schemas.microsoft.com/office/powerpoint/2010/main" val="4486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a:t>
            </a:r>
            <a:r>
              <a:rPr lang="en-US" dirty="0" err="1"/>
              <a:t>gitconfig</a:t>
            </a:r>
            <a:r>
              <a:rPr lang="en-US" dirty="0"/>
              <a:t> or ~/.</a:t>
            </a:r>
            <a:r>
              <a:rPr lang="en-US" dirty="0" err="1"/>
              <a:t>config</a:t>
            </a:r>
            <a:r>
              <a:rPr lang="en-US" dirty="0"/>
              <a:t>/</a:t>
            </a:r>
            <a:r>
              <a:rPr lang="en-US" dirty="0" err="1"/>
              <a:t>git</a:t>
            </a:r>
            <a:r>
              <a:rPr lang="en-US" dirty="0"/>
              <a:t>/</a:t>
            </a:r>
            <a:r>
              <a:rPr lang="en-US" dirty="0" err="1"/>
              <a:t>config</a:t>
            </a:r>
            <a:r>
              <a:rPr lang="en-US" dirty="0"/>
              <a:t> file: Values specific personally to you, the user. You can make </a:t>
            </a:r>
            <a:r>
              <a:rPr lang="en-US" dirty="0" err="1"/>
              <a:t>Git</a:t>
            </a:r>
            <a:r>
              <a:rPr lang="en-US" dirty="0"/>
              <a:t> read and write to this file specifically by passing the --global option, and this affects </a:t>
            </a:r>
            <a:r>
              <a:rPr lang="en-US" i="1" dirty="0"/>
              <a:t>all</a:t>
            </a:r>
            <a:r>
              <a:rPr lang="en-US" dirty="0"/>
              <a:t> of the repositories you work with on your system.</a:t>
            </a:r>
          </a:p>
          <a:p>
            <a:pPr algn="just"/>
            <a:r>
              <a:rPr lang="en-US"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 You can force </a:t>
            </a:r>
            <a:r>
              <a:rPr lang="en-US" dirty="0" err="1"/>
              <a:t>Git</a:t>
            </a:r>
            <a:r>
              <a:rPr lang="en-US" dirty="0"/>
              <a:t> to read from and write to this file with the --local option, but that is in fact the default. (Unsurprisingly, you need to be located somewhere in a </a:t>
            </a:r>
            <a:r>
              <a:rPr lang="en-US" dirty="0" err="1"/>
              <a:t>Git</a:t>
            </a:r>
            <a:r>
              <a:rPr lang="en-US" dirty="0"/>
              <a:t> repository for this option to work properly.)</a:t>
            </a:r>
          </a:p>
        </p:txBody>
      </p:sp>
    </p:spTree>
    <p:extLst>
      <p:ext uri="{BB962C8B-B14F-4D97-AF65-F5344CB8AC3E}">
        <p14:creationId xmlns:p14="http://schemas.microsoft.com/office/powerpoint/2010/main" val="157859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IDENTITY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The first thing you should do when you install </a:t>
            </a:r>
            <a:r>
              <a:rPr lang="en-US" dirty="0" err="1"/>
              <a:t>Git</a:t>
            </a:r>
            <a:r>
              <a:rPr lang="en-US" dirty="0"/>
              <a:t> is to set your user name and email </a:t>
            </a:r>
            <a:r>
              <a:rPr lang="en-US" dirty="0" smtClean="0"/>
              <a:t>address.</a:t>
            </a:r>
          </a:p>
          <a:p>
            <a:pPr algn="just"/>
            <a:r>
              <a:rPr lang="en-US" dirty="0"/>
              <a:t> </a:t>
            </a:r>
            <a:r>
              <a:rPr lang="en-US" dirty="0" err="1" smtClean="0"/>
              <a:t>git</a:t>
            </a:r>
            <a:r>
              <a:rPr lang="en-US" dirty="0" smtClean="0"/>
              <a:t> </a:t>
            </a:r>
            <a:r>
              <a:rPr lang="en-US" dirty="0" err="1" smtClean="0"/>
              <a:t>config</a:t>
            </a:r>
            <a:r>
              <a:rPr lang="en-US" dirty="0" smtClean="0"/>
              <a:t> –global user.name  “your name”</a:t>
            </a:r>
          </a:p>
          <a:p>
            <a:pPr algn="just"/>
            <a:r>
              <a:rPr lang="en-US" dirty="0"/>
              <a:t> </a:t>
            </a:r>
            <a:r>
              <a:rPr lang="en-US" dirty="0" err="1"/>
              <a:t>git</a:t>
            </a:r>
            <a:r>
              <a:rPr lang="en-US" dirty="0"/>
              <a:t> </a:t>
            </a:r>
            <a:r>
              <a:rPr lang="en-US" dirty="0" err="1"/>
              <a:t>config</a:t>
            </a:r>
            <a:r>
              <a:rPr lang="en-US" dirty="0"/>
              <a:t> –global </a:t>
            </a:r>
            <a:r>
              <a:rPr lang="en-US" dirty="0" err="1" smtClean="0"/>
              <a:t>user.email</a:t>
            </a:r>
            <a:r>
              <a:rPr lang="en-US" dirty="0" smtClean="0"/>
              <a:t>  </a:t>
            </a:r>
            <a:r>
              <a:rPr lang="en-US" dirty="0"/>
              <a:t>“your </a:t>
            </a:r>
            <a:r>
              <a:rPr lang="en-US" dirty="0" smtClean="0"/>
              <a:t>email”</a:t>
            </a:r>
            <a:endParaRPr lang="en-US" dirty="0"/>
          </a:p>
          <a:p>
            <a:pPr algn="just"/>
            <a:endParaRPr lang="en-US" dirty="0" smtClean="0"/>
          </a:p>
        </p:txBody>
      </p:sp>
    </p:spTree>
    <p:extLst>
      <p:ext uri="{BB962C8B-B14F-4D97-AF65-F5344CB8AC3E}">
        <p14:creationId xmlns:p14="http://schemas.microsoft.com/office/powerpoint/2010/main" val="255935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EDITOR</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--global </a:t>
            </a:r>
            <a:r>
              <a:rPr lang="en-US" dirty="0" err="1">
                <a:solidFill>
                  <a:schemeClr val="accent5">
                    <a:lumMod val="75000"/>
                  </a:schemeClr>
                </a:solidFill>
                <a:latin typeface="Lucida Console"/>
              </a:rPr>
              <a:t>core.editor</a:t>
            </a:r>
            <a:r>
              <a:rPr lang="en-US" dirty="0">
                <a:solidFill>
                  <a:schemeClr val="accent5">
                    <a:lumMod val="75000"/>
                  </a:schemeClr>
                </a:solidFill>
                <a:latin typeface="Lucida Console"/>
              </a:rPr>
              <a:t> "'C:\Program </a:t>
            </a:r>
            <a:r>
              <a:rPr lang="en-US" dirty="0" err="1">
                <a:solidFill>
                  <a:schemeClr val="accent5">
                    <a:lumMod val="75000"/>
                  </a:schemeClr>
                </a:solidFill>
                <a:latin typeface="Lucida Console"/>
              </a:rPr>
              <a:t>Fil</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es</a:t>
            </a:r>
            <a:r>
              <a:rPr lang="en-US" dirty="0">
                <a:solidFill>
                  <a:schemeClr val="accent5">
                    <a:lumMod val="75000"/>
                  </a:schemeClr>
                </a:solidFill>
                <a:latin typeface="Lucida Console"/>
              </a:rPr>
              <a:t>\Notepad++\notepad++.exe' -</a:t>
            </a:r>
            <a:r>
              <a:rPr lang="en-US" dirty="0" err="1">
                <a:solidFill>
                  <a:schemeClr val="accent5">
                    <a:lumMod val="75000"/>
                  </a:schemeClr>
                </a:solidFill>
                <a:latin typeface="Lucida Console"/>
              </a:rPr>
              <a:t>multinst</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nosession</a:t>
            </a:r>
            <a:r>
              <a:rPr lang="en-US" dirty="0">
                <a:solidFill>
                  <a:schemeClr val="accent5">
                    <a:lumMod val="75000"/>
                  </a:schemeClr>
                </a:solidFill>
                <a:latin typeface="Lucida Console"/>
              </a:rPr>
              <a:t>" </a:t>
            </a:r>
            <a:endParaRPr lang="en-US" dirty="0" smtClean="0">
              <a:solidFill>
                <a:schemeClr val="accent5">
                  <a:lumMod val="75000"/>
                </a:schemeClr>
              </a:solidFill>
            </a:endParaRPr>
          </a:p>
        </p:txBody>
      </p:sp>
    </p:spTree>
    <p:extLst>
      <p:ext uri="{BB962C8B-B14F-4D97-AF65-F5344CB8AC3E}">
        <p14:creationId xmlns:p14="http://schemas.microsoft.com/office/powerpoint/2010/main" val="354043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YOUR SETTING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help </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clone --help</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a:t>
            </a:r>
            <a:r>
              <a:rPr lang="en-US" dirty="0" smtClean="0">
                <a:solidFill>
                  <a:schemeClr val="accent5">
                    <a:lumMod val="75000"/>
                  </a:schemeClr>
                </a:solidFill>
                <a:latin typeface="Lucida Console"/>
              </a:rPr>
              <a:t>help</a:t>
            </a:r>
            <a:endParaRPr lang="en-US" dirty="0">
              <a:solidFill>
                <a:schemeClr val="accent5">
                  <a:lumMod val="75000"/>
                </a:schemeClr>
              </a:solidFill>
              <a:latin typeface="Lucida Console"/>
            </a:endParaRPr>
          </a:p>
          <a:p>
            <a:pPr algn="just"/>
            <a:endParaRPr lang="en-US" dirty="0" smtClean="0">
              <a:solidFill>
                <a:schemeClr val="accent5">
                  <a:lumMod val="75000"/>
                </a:schemeClr>
              </a:solidFill>
            </a:endParaRPr>
          </a:p>
        </p:txBody>
      </p:sp>
    </p:spTree>
    <p:extLst>
      <p:ext uri="{BB962C8B-B14F-4D97-AF65-F5344CB8AC3E}">
        <p14:creationId xmlns:p14="http://schemas.microsoft.com/office/powerpoint/2010/main" val="186660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REPOSITORY</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2160529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r>
              <a:rPr lang="en-US" dirty="0" smtClean="0"/>
              <a:t> </a:t>
            </a:r>
            <a:r>
              <a:rPr lang="en-US" dirty="0" err="1" smtClean="0"/>
              <a:t>Initailizing</a:t>
            </a:r>
            <a:r>
              <a:rPr lang="en-US" dirty="0" smtClean="0"/>
              <a:t> a Repository in an Existing Directory</a:t>
            </a:r>
          </a:p>
          <a:p>
            <a:r>
              <a:rPr lang="en-US" dirty="0" smtClean="0"/>
              <a:t> Cloning an Existing Repository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27</a:t>
            </a:fld>
            <a:endParaRPr lang="en"/>
          </a:p>
        </p:txBody>
      </p:sp>
    </p:spTree>
    <p:extLst>
      <p:ext uri="{BB962C8B-B14F-4D97-AF65-F5344CB8AC3E}">
        <p14:creationId xmlns:p14="http://schemas.microsoft.com/office/powerpoint/2010/main" val="1241408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28</a:t>
            </a:fld>
            <a:endParaRPr lang="en"/>
          </a:p>
        </p:txBody>
      </p:sp>
    </p:spTree>
    <p:extLst>
      <p:ext uri="{BB962C8B-B14F-4D97-AF65-F5344CB8AC3E}">
        <p14:creationId xmlns:p14="http://schemas.microsoft.com/office/powerpoint/2010/main" val="2811875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CLONING AN EXISTING REPOSITORY</a:t>
            </a:r>
            <a:endParaRPr lang="en-US" dirty="0"/>
          </a:p>
        </p:txBody>
      </p:sp>
      <p:sp>
        <p:nvSpPr>
          <p:cNvPr id="3" name="Text Placeholder 2"/>
          <p:cNvSpPr>
            <a:spLocks noGrp="1"/>
          </p:cNvSpPr>
          <p:nvPr>
            <p:ph type="body" idx="1"/>
          </p:nvPr>
        </p:nvSpPr>
        <p:spPr>
          <a:xfrm>
            <a:off x="228601" y="1327350"/>
            <a:ext cx="8534400" cy="863400"/>
          </a:xfrm>
        </p:spPr>
        <p:txBody>
          <a:bodyPr/>
          <a:lstStyle/>
          <a:p>
            <a:r>
              <a:rPr lang="en-US" dirty="0" err="1" smtClean="0"/>
              <a:t>git</a:t>
            </a:r>
            <a:r>
              <a:rPr lang="en-US" dirty="0" smtClean="0"/>
              <a:t> clone “</a:t>
            </a:r>
            <a:r>
              <a:rPr lang="en-US" dirty="0" err="1" smtClean="0"/>
              <a:t>url</a:t>
            </a:r>
            <a:r>
              <a:rPr lang="en-US" dirty="0" smtClean="0"/>
              <a:t>”</a:t>
            </a:r>
          </a:p>
          <a:p>
            <a:r>
              <a:rPr lang="en-US" dirty="0">
                <a:solidFill>
                  <a:srgbClr val="FFC000"/>
                </a:solidFill>
              </a:rPr>
              <a:t>https://github.com/nguyentrongtiencntt/git-hub-demo.git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1847133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US" dirty="0" smtClean="0"/>
              <a:t>WHAT IS VERSION CONTROL SYSTEM (VCS)?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cxnSp>
        <p:nvCxnSpPr>
          <p:cNvPr id="25" name="Straight Connector 24">
            <a:extLst>
              <a:ext uri="{FF2B5EF4-FFF2-40B4-BE49-F238E27FC236}">
                <a16:creationId xmlns:a16="http://schemas.microsoft.com/office/drawing/2014/main" xmlns="" id="{C0BDAA07-FDFF-42E6-BCDB-0AC58BC399F3}"/>
              </a:ext>
            </a:extLst>
          </p:cNvPr>
          <p:cNvCxnSpPr>
            <a:cxnSpLocks/>
          </p:cNvCxnSpPr>
          <p:nvPr/>
        </p:nvCxnSpPr>
        <p:spPr>
          <a:xfrm flipV="1">
            <a:off x="4848432" y="1572555"/>
            <a:ext cx="1066800" cy="12879"/>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 name="Text Placeholder 1"/>
          <p:cNvSpPr>
            <a:spLocks noGrp="1"/>
          </p:cNvSpPr>
          <p:nvPr>
            <p:ph type="body" idx="1"/>
          </p:nvPr>
        </p:nvSpPr>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20" y="1428750"/>
            <a:ext cx="6096000" cy="3429000"/>
          </a:xfrm>
          <a:prstGeom prst="rect">
            <a:avLst/>
          </a:prstGeom>
        </p:spPr>
      </p:pic>
    </p:spTree>
    <p:extLst>
      <p:ext uri="{BB962C8B-B14F-4D97-AF65-F5344CB8AC3E}">
        <p14:creationId xmlns:p14="http://schemas.microsoft.com/office/powerpoint/2010/main" val="36414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30</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Checking the Status of your Files</a:t>
            </a:r>
          </a:p>
          <a:p>
            <a:r>
              <a:rPr lang="en-US" dirty="0" smtClean="0"/>
              <a:t> Tracking New Files</a:t>
            </a:r>
          </a:p>
          <a:p>
            <a:r>
              <a:rPr lang="en-US" dirty="0" smtClean="0"/>
              <a:t> Staging Modified Files</a:t>
            </a:r>
          </a:p>
          <a:p>
            <a:r>
              <a:rPr lang="en-US" dirty="0" smtClean="0"/>
              <a:t> Short Status</a:t>
            </a:r>
          </a:p>
          <a:p>
            <a:r>
              <a:rPr lang="en-US" dirty="0" smtClean="0"/>
              <a:t> Ignoring files</a:t>
            </a:r>
          </a:p>
        </p:txBody>
      </p:sp>
    </p:spTree>
    <p:extLst>
      <p:ext uri="{BB962C8B-B14F-4D97-AF65-F5344CB8AC3E}">
        <p14:creationId xmlns:p14="http://schemas.microsoft.com/office/powerpoint/2010/main" val="3675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Viewing Your Staged and </a:t>
            </a:r>
            <a:r>
              <a:rPr lang="en-US" dirty="0" err="1" smtClean="0"/>
              <a:t>Unstaged</a:t>
            </a:r>
            <a:r>
              <a:rPr lang="en-US" dirty="0" smtClean="0"/>
              <a:t> Changes</a:t>
            </a:r>
          </a:p>
          <a:p>
            <a:r>
              <a:rPr lang="en-US" dirty="0" smtClean="0"/>
              <a:t>  Committing Your Changes</a:t>
            </a:r>
          </a:p>
          <a:p>
            <a:r>
              <a:rPr lang="en-US" dirty="0" smtClean="0"/>
              <a:t>  Skipping the Staging Area</a:t>
            </a:r>
          </a:p>
          <a:p>
            <a:r>
              <a:rPr lang="en-US" dirty="0" smtClean="0"/>
              <a:t>  Removing Files</a:t>
            </a:r>
          </a:p>
          <a:p>
            <a:r>
              <a:rPr lang="en-US" dirty="0" smtClean="0"/>
              <a:t>  Moving Files</a:t>
            </a:r>
          </a:p>
        </p:txBody>
      </p:sp>
    </p:spTree>
    <p:extLst>
      <p:ext uri="{BB962C8B-B14F-4D97-AF65-F5344CB8AC3E}">
        <p14:creationId xmlns:p14="http://schemas.microsoft.com/office/powerpoint/2010/main" val="210129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THE STATUS OF YOUR FILES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32</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6350"/>
            <a:ext cx="7848600" cy="3295650"/>
          </a:xfrm>
          <a:prstGeom prst="rect">
            <a:avLst/>
          </a:prstGeom>
        </p:spPr>
      </p:pic>
    </p:spTree>
    <p:extLst>
      <p:ext uri="{BB962C8B-B14F-4D97-AF65-F5344CB8AC3E}">
        <p14:creationId xmlns:p14="http://schemas.microsoft.com/office/powerpoint/2010/main" val="3484403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REPOSITORY CHANGES</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smtClean="0"/>
              <a:t> </a:t>
            </a:r>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33</a:t>
            </a:fld>
            <a:endParaRPr lang="en"/>
          </a:p>
        </p:txBody>
      </p:sp>
    </p:spTree>
    <p:extLst>
      <p:ext uri="{BB962C8B-B14F-4D97-AF65-F5344CB8AC3E}">
        <p14:creationId xmlns:p14="http://schemas.microsoft.com/office/powerpoint/2010/main" val="374531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b="0" dirty="0" smtClean="0"/>
              <a:t>IGNORING FILES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dirty="0" err="1" smtClean="0"/>
              <a:t>Git</a:t>
            </a:r>
            <a:r>
              <a:rPr lang="en-US" dirty="0" smtClean="0"/>
              <a:t> ignore file has name .</a:t>
            </a:r>
            <a:r>
              <a:rPr lang="en-US" dirty="0" err="1" smtClean="0"/>
              <a:t>gitignore</a:t>
            </a:r>
            <a:endParaRPr lang="en-US" dirty="0" smtClean="0"/>
          </a:p>
          <a:p>
            <a:r>
              <a:rPr lang="en-US" dirty="0" smtClean="0"/>
              <a:t> </a:t>
            </a:r>
            <a:r>
              <a:rPr lang="en-US" dirty="0">
                <a:hlinkClick r:id="rId2"/>
              </a:rPr>
              <a:t>https://</a:t>
            </a:r>
            <a:r>
              <a:rPr lang="en-US" dirty="0" smtClean="0">
                <a:hlinkClick r:id="rId2"/>
              </a:rPr>
              <a:t>github.com/github/gitignore</a:t>
            </a:r>
            <a:endParaRPr lang="en-US" dirty="0" smtClean="0"/>
          </a:p>
          <a:p>
            <a:r>
              <a:rPr lang="en-US" dirty="0" smtClean="0"/>
              <a:t> touch .</a:t>
            </a:r>
            <a:r>
              <a:rPr lang="en-US" dirty="0" err="1" smtClean="0"/>
              <a:t>gitignore</a:t>
            </a:r>
            <a:endParaRPr lang="en-US" dirty="0" smtClean="0"/>
          </a:p>
          <a:p>
            <a:r>
              <a:rPr lang="en-US" dirty="0" smtClean="0"/>
              <a:t> bin/</a:t>
            </a:r>
          </a:p>
          <a:p>
            <a:r>
              <a:rPr lang="en-US" dirty="0"/>
              <a:t> </a:t>
            </a:r>
            <a:r>
              <a:rPr lang="en-US" b="1" dirty="0" err="1" smtClean="0"/>
              <a:t>Android.gitignore</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34</a:t>
            </a:fld>
            <a:endParaRPr lang="en"/>
          </a:p>
        </p:txBody>
      </p:sp>
    </p:spTree>
    <p:extLst>
      <p:ext uri="{BB962C8B-B14F-4D97-AF65-F5344CB8AC3E}">
        <p14:creationId xmlns:p14="http://schemas.microsoft.com/office/powerpoint/2010/main" val="52800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VIEWING YOUR STAGED AND UNSTAGED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b="1" dirty="0" smtClean="0"/>
              <a:t>$ </a:t>
            </a:r>
            <a:r>
              <a:rPr lang="en-US" b="1" dirty="0" err="1" smtClean="0"/>
              <a:t>git</a:t>
            </a:r>
            <a:r>
              <a:rPr lang="en-US" b="1" dirty="0" smtClean="0"/>
              <a:t> diff</a:t>
            </a:r>
          </a:p>
          <a:p>
            <a:r>
              <a:rPr lang="en-US" b="1" dirty="0" smtClean="0"/>
              <a:t> $ </a:t>
            </a:r>
            <a:r>
              <a:rPr lang="en-US" b="1" dirty="0" err="1" smtClean="0"/>
              <a:t>git</a:t>
            </a:r>
            <a:r>
              <a:rPr lang="en-US" b="1" dirty="0" smtClean="0"/>
              <a:t> diff --staged</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35</a:t>
            </a:fld>
            <a:endParaRPr lang="en"/>
          </a:p>
        </p:txBody>
      </p:sp>
    </p:spTree>
    <p:extLst>
      <p:ext uri="{BB962C8B-B14F-4D97-AF65-F5344CB8AC3E}">
        <p14:creationId xmlns:p14="http://schemas.microsoft.com/office/powerpoint/2010/main" val="3445431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THE STAGING AREA</a:t>
            </a:r>
            <a:endParaRPr lang="en-US" dirty="0"/>
          </a:p>
        </p:txBody>
      </p:sp>
      <p:sp>
        <p:nvSpPr>
          <p:cNvPr id="3" name="Text Placeholder 2"/>
          <p:cNvSpPr>
            <a:spLocks noGrp="1"/>
          </p:cNvSpPr>
          <p:nvPr>
            <p:ph type="body" idx="1"/>
          </p:nvPr>
        </p:nvSpPr>
        <p:spPr/>
        <p:txBody>
          <a:bodyPr/>
          <a:lstStyle/>
          <a:p>
            <a:r>
              <a:rPr lang="en-US" dirty="0" smtClean="0"/>
              <a:t>$ </a:t>
            </a:r>
            <a:r>
              <a:rPr lang="en-US" dirty="0" err="1" smtClean="0"/>
              <a:t>git</a:t>
            </a:r>
            <a:r>
              <a:rPr lang="en-US" dirty="0" smtClean="0"/>
              <a:t> add  --all</a:t>
            </a:r>
          </a:p>
          <a:p>
            <a:r>
              <a:rPr lang="en-US" dirty="0" smtClean="0"/>
              <a:t>$ </a:t>
            </a:r>
            <a:r>
              <a:rPr lang="en-US" dirty="0" err="1" smtClean="0"/>
              <a:t>git</a:t>
            </a:r>
            <a:r>
              <a:rPr lang="en-US" dirty="0" smtClean="0"/>
              <a:t> commit --a --m “at all file” </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36</a:t>
            </a:fld>
            <a:endParaRPr lang="en"/>
          </a:p>
        </p:txBody>
      </p:sp>
    </p:spTree>
    <p:extLst>
      <p:ext uri="{BB962C8B-B14F-4D97-AF65-F5344CB8AC3E}">
        <p14:creationId xmlns:p14="http://schemas.microsoft.com/office/powerpoint/2010/main" val="330232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COMMITTING YOUR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b="1" dirty="0" smtClean="0"/>
              <a:t>$ </a:t>
            </a:r>
            <a:r>
              <a:rPr lang="en-US" b="1" dirty="0" err="1" smtClean="0"/>
              <a:t>git</a:t>
            </a:r>
            <a:r>
              <a:rPr lang="en-US" b="1" dirty="0" smtClean="0"/>
              <a:t> </a:t>
            </a:r>
            <a:r>
              <a:rPr lang="en-US" b="1" dirty="0" err="1" smtClean="0"/>
              <a:t>config</a:t>
            </a:r>
            <a:r>
              <a:rPr lang="en-US" b="1" dirty="0" smtClean="0"/>
              <a:t> –global </a:t>
            </a:r>
            <a:r>
              <a:rPr lang="en-US" b="1" dirty="0" err="1" smtClean="0"/>
              <a:t>core.editor</a:t>
            </a:r>
            <a:endParaRPr lang="en-US" b="1" dirty="0" smtClean="0"/>
          </a:p>
          <a:p>
            <a:r>
              <a:rPr lang="en-US" b="1" dirty="0" smtClean="0"/>
              <a:t>$ </a:t>
            </a:r>
            <a:r>
              <a:rPr lang="en-US" b="1" dirty="0" err="1" smtClean="0"/>
              <a:t>git</a:t>
            </a:r>
            <a:r>
              <a:rPr lang="en-US" b="1" dirty="0" smtClean="0"/>
              <a:t> commit –m “Message”</a:t>
            </a:r>
          </a:p>
          <a:p>
            <a:r>
              <a:rPr lang="en-US" b="1" dirty="0" smtClean="0"/>
              <a:t>$ </a:t>
            </a:r>
            <a:r>
              <a:rPr lang="en-US" b="1" dirty="0" err="1" smtClean="0"/>
              <a:t>git</a:t>
            </a:r>
            <a:r>
              <a:rPr lang="en-US" b="1" dirty="0" smtClean="0"/>
              <a:t> log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37</a:t>
            </a:fld>
            <a:endParaRPr lang="en"/>
          </a:p>
        </p:txBody>
      </p:sp>
    </p:spTree>
    <p:extLst>
      <p:ext uri="{BB962C8B-B14F-4D97-AF65-F5344CB8AC3E}">
        <p14:creationId xmlns:p14="http://schemas.microsoft.com/office/powerpoint/2010/main" val="4270699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FILES</a:t>
            </a:r>
            <a:endParaRPr lang="en-US" dirty="0"/>
          </a:p>
        </p:txBody>
      </p:sp>
      <p:sp>
        <p:nvSpPr>
          <p:cNvPr id="3" name="Text Placeholder 2"/>
          <p:cNvSpPr>
            <a:spLocks noGrp="1"/>
          </p:cNvSpPr>
          <p:nvPr>
            <p:ph type="body" idx="1"/>
          </p:nvPr>
        </p:nvSpPr>
        <p:spPr/>
        <p:txBody>
          <a:bodyPr/>
          <a:lstStyle/>
          <a:p>
            <a:pPr algn="just"/>
            <a:r>
              <a:rPr lang="en-US" dirty="0"/>
              <a:t>$ </a:t>
            </a:r>
            <a:r>
              <a:rPr lang="en-US" b="1" dirty="0" err="1"/>
              <a:t>git</a:t>
            </a:r>
            <a:r>
              <a:rPr lang="en-US" b="1" dirty="0"/>
              <a:t> </a:t>
            </a:r>
            <a:r>
              <a:rPr lang="en-US" b="1" dirty="0" err="1" smtClean="0"/>
              <a:t>rm</a:t>
            </a:r>
            <a:r>
              <a:rPr lang="en-US" b="1" dirty="0" smtClean="0"/>
              <a:t>:</a:t>
            </a:r>
            <a:r>
              <a:rPr lang="en-US" dirty="0" smtClean="0"/>
              <a:t> to remove a file from GIT, you have to remove it from your tracked files (more accurately, remove it from your staging area) and then commit.</a:t>
            </a:r>
          </a:p>
          <a:p>
            <a:r>
              <a:rPr lang="en-US" dirty="0"/>
              <a:t>$ </a:t>
            </a:r>
            <a:r>
              <a:rPr lang="en-US" b="1" dirty="0" err="1"/>
              <a:t>git</a:t>
            </a:r>
            <a:r>
              <a:rPr lang="en-US" b="1" dirty="0"/>
              <a:t> </a:t>
            </a:r>
            <a:r>
              <a:rPr lang="en-US" b="1" dirty="0" err="1"/>
              <a:t>rm</a:t>
            </a:r>
            <a:r>
              <a:rPr lang="en-US" b="1" dirty="0"/>
              <a:t> </a:t>
            </a:r>
            <a:r>
              <a:rPr lang="en-US" b="1" dirty="0" smtClean="0"/>
              <a:t>&lt;</a:t>
            </a:r>
            <a:r>
              <a:rPr lang="en-US" b="1" dirty="0" err="1"/>
              <a:t>tenfile</a:t>
            </a:r>
            <a:r>
              <a:rPr lang="en-US" b="1" dirty="0"/>
              <a:t>&gt;</a:t>
            </a:r>
          </a:p>
          <a:p>
            <a:r>
              <a:rPr lang="en-US" dirty="0" smtClean="0"/>
              <a:t>$ </a:t>
            </a:r>
            <a:r>
              <a:rPr lang="en-US" b="1" dirty="0" err="1" smtClean="0"/>
              <a:t>git</a:t>
            </a:r>
            <a:r>
              <a:rPr lang="en-US" b="1" dirty="0" smtClean="0"/>
              <a:t> </a:t>
            </a:r>
            <a:r>
              <a:rPr lang="en-US" b="1" dirty="0" err="1" smtClean="0"/>
              <a:t>rm</a:t>
            </a:r>
            <a:r>
              <a:rPr lang="en-US" b="1" dirty="0" smtClean="0"/>
              <a:t> –cache &lt;</a:t>
            </a:r>
            <a:r>
              <a:rPr lang="en-US" b="1" dirty="0" err="1" smtClean="0"/>
              <a:t>tenfile</a:t>
            </a:r>
            <a:r>
              <a:rPr lang="en-US" b="1" dirty="0" smtClean="0"/>
              <a:t>&gt;</a:t>
            </a:r>
          </a:p>
          <a:p>
            <a:r>
              <a:rPr lang="en-US" b="1" dirty="0" smtClean="0"/>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rm</a:t>
            </a:r>
            <a:r>
              <a:rPr lang="en-US" b="1" dirty="0" smtClean="0">
                <a:latin typeface="Times New Roman" pitchFamily="18" charset="0"/>
                <a:cs typeface="Times New Roman" pitchFamily="18" charset="0"/>
              </a:rPr>
              <a:t> bin/\*.log (bin </a:t>
            </a:r>
            <a:r>
              <a:rPr lang="en-US" b="1" dirty="0" err="1" smtClean="0">
                <a:latin typeface="Times New Roman" pitchFamily="18" charset="0"/>
                <a:cs typeface="Times New Roman" pitchFamily="18" charset="0"/>
              </a:rPr>
              <a:t>dir</a:t>
            </a:r>
            <a:r>
              <a:rPr lang="en-US" b="1" dirty="0" smtClean="0">
                <a:latin typeface="Times New Roman" pitchFamily="18" charset="0"/>
                <a:cs typeface="Times New Roman" pitchFamily="18" charset="0"/>
              </a:rPr>
              <a:t>, all file  .log)</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38</a:t>
            </a:fld>
            <a:endParaRPr lang="en"/>
          </a:p>
        </p:txBody>
      </p:sp>
    </p:spTree>
    <p:extLst>
      <p:ext uri="{BB962C8B-B14F-4D97-AF65-F5344CB8AC3E}">
        <p14:creationId xmlns:p14="http://schemas.microsoft.com/office/powerpoint/2010/main" val="22171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FILES</a:t>
            </a:r>
            <a:endParaRPr lang="en-US" dirty="0"/>
          </a:p>
        </p:txBody>
      </p:sp>
      <p:sp>
        <p:nvSpPr>
          <p:cNvPr id="3" name="Text Placeholder 2"/>
          <p:cNvSpPr>
            <a:spLocks noGrp="1"/>
          </p:cNvSpPr>
          <p:nvPr>
            <p:ph type="body" idx="1"/>
          </p:nvPr>
        </p:nvSpPr>
        <p:spPr/>
        <p:txBody>
          <a:bodyPr/>
          <a:lstStyle/>
          <a:p>
            <a:pPr marL="342900" indent="-342900"/>
            <a:r>
              <a:rPr lang="en-US" b="1" dirty="0" smtClean="0">
                <a:latin typeface="Times New Roman" pitchFamily="18" charset="0"/>
                <a:cs typeface="Times New Roman" pitchFamily="18" charset="0"/>
              </a:rPr>
              <a:t>If you want to rename a file in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you can run something like:</a:t>
            </a:r>
          </a:p>
          <a:p>
            <a:pPr marL="342900" indent="-342900"/>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mv </a:t>
            </a:r>
            <a:r>
              <a:rPr lang="en-US" b="1" dirty="0" err="1">
                <a:latin typeface="Times New Roman" pitchFamily="18" charset="0"/>
                <a:cs typeface="Times New Roman" pitchFamily="18" charset="0"/>
              </a:rPr>
              <a:t>file_from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file_to</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39</a:t>
            </a:fld>
            <a:endParaRPr lang="en"/>
          </a:p>
        </p:txBody>
      </p:sp>
    </p:spTree>
    <p:extLst>
      <p:ext uri="{BB962C8B-B14F-4D97-AF65-F5344CB8AC3E}">
        <p14:creationId xmlns:p14="http://schemas.microsoft.com/office/powerpoint/2010/main" val="117659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76350"/>
            <a:ext cx="4267200" cy="3643122"/>
          </a:xfrm>
          <a:prstGeom prst="rect">
            <a:avLst/>
          </a:prstGeom>
        </p:spPr>
      </p:pic>
    </p:spTree>
    <p:extLst>
      <p:ext uri="{BB962C8B-B14F-4D97-AF65-F5344CB8AC3E}">
        <p14:creationId xmlns:p14="http://schemas.microsoft.com/office/powerpoint/2010/main" val="2343355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CODE TO REPOSITOTY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a:t>
            </a:r>
            <a:r>
              <a:rPr lang="en-US" dirty="0" err="1" smtClean="0"/>
              <a:t>git</a:t>
            </a:r>
            <a:r>
              <a:rPr lang="en-US" dirty="0" smtClean="0"/>
              <a:t> </a:t>
            </a:r>
            <a:r>
              <a:rPr lang="en-US" dirty="0" err="1"/>
              <a:t>init</a:t>
            </a:r>
            <a:r>
              <a:rPr lang="en-US" dirty="0"/>
              <a:t> </a:t>
            </a:r>
            <a:endParaRPr lang="en-US" dirty="0" smtClean="0"/>
          </a:p>
          <a:p>
            <a:r>
              <a:rPr lang="en-US" dirty="0" smtClean="0"/>
              <a:t> </a:t>
            </a:r>
            <a:r>
              <a:rPr lang="en-US" dirty="0" err="1" smtClean="0"/>
              <a:t>git</a:t>
            </a:r>
            <a:r>
              <a:rPr lang="en-US" dirty="0" smtClean="0"/>
              <a:t> </a:t>
            </a:r>
            <a:r>
              <a:rPr lang="en-US" dirty="0"/>
              <a:t>add README.md </a:t>
            </a:r>
            <a:endParaRPr lang="en-US" dirty="0" smtClean="0"/>
          </a:p>
          <a:p>
            <a:r>
              <a:rPr lang="en-US" dirty="0" smtClean="0"/>
              <a:t> </a:t>
            </a:r>
            <a:r>
              <a:rPr lang="en-US" dirty="0" err="1" smtClean="0"/>
              <a:t>git</a:t>
            </a:r>
            <a:r>
              <a:rPr lang="en-US" dirty="0" smtClean="0"/>
              <a:t> </a:t>
            </a:r>
            <a:r>
              <a:rPr lang="en-US" dirty="0"/>
              <a:t>commit -m "first commit" </a:t>
            </a:r>
            <a:endParaRPr lang="en-US" dirty="0" smtClean="0"/>
          </a:p>
          <a:p>
            <a:r>
              <a:rPr lang="en-US" dirty="0" smtClean="0"/>
              <a:t> </a:t>
            </a:r>
            <a:r>
              <a:rPr lang="en-US" dirty="0" err="1" smtClean="0"/>
              <a:t>git</a:t>
            </a:r>
            <a:r>
              <a:rPr lang="en-US" dirty="0" smtClean="0"/>
              <a:t> </a:t>
            </a:r>
            <a:r>
              <a:rPr lang="en-US" dirty="0"/>
              <a:t>remote add origin </a:t>
            </a:r>
            <a:r>
              <a:rPr lang="en-US" dirty="0">
                <a:hlinkClick r:id="rId2"/>
              </a:rPr>
              <a:t>https://</a:t>
            </a:r>
            <a:r>
              <a:rPr lang="en-US" dirty="0" smtClean="0">
                <a:hlinkClick r:id="rId2"/>
              </a:rPr>
              <a:t>github.com/nguyentrongtiencntt/DemoTestPrivate.git</a:t>
            </a:r>
            <a:endParaRPr lang="en-US" dirty="0" smtClean="0"/>
          </a:p>
          <a:p>
            <a:r>
              <a:rPr lang="en-US" dirty="0" smtClean="0"/>
              <a:t> </a:t>
            </a:r>
            <a:r>
              <a:rPr lang="en-US" dirty="0" err="1"/>
              <a:t>git</a:t>
            </a:r>
            <a:r>
              <a:rPr lang="en-US" dirty="0"/>
              <a:t> push -u origin master</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40</a:t>
            </a:fld>
            <a:endParaRPr lang="en"/>
          </a:p>
        </p:txBody>
      </p:sp>
    </p:spTree>
    <p:extLst>
      <p:ext uri="{BB962C8B-B14F-4D97-AF65-F5344CB8AC3E}">
        <p14:creationId xmlns:p14="http://schemas.microsoft.com/office/powerpoint/2010/main" val="379735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41</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Viewing the commit History</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a:t>
            </a:r>
          </a:p>
          <a:p>
            <a:r>
              <a:rPr lang="en-US" dirty="0"/>
              <a:t>$ </a:t>
            </a:r>
            <a:r>
              <a:rPr lang="en-US" dirty="0" err="1"/>
              <a:t>git</a:t>
            </a:r>
            <a:r>
              <a:rPr lang="en-US" dirty="0"/>
              <a:t> </a:t>
            </a:r>
            <a:r>
              <a:rPr lang="en-US" dirty="0" smtClean="0"/>
              <a:t>log -p -2</a:t>
            </a:r>
          </a:p>
          <a:p>
            <a:r>
              <a:rPr lang="en-US" dirty="0" smtClean="0"/>
              <a:t>(2 commit only)</a:t>
            </a:r>
          </a:p>
          <a:p>
            <a:r>
              <a:rPr lang="en-US" dirty="0"/>
              <a:t>$ </a:t>
            </a:r>
            <a:r>
              <a:rPr lang="en-US" dirty="0" err="1"/>
              <a:t>git</a:t>
            </a:r>
            <a:r>
              <a:rPr lang="en-US" dirty="0"/>
              <a:t> log </a:t>
            </a:r>
            <a:r>
              <a:rPr lang="en-US" dirty="0" smtClean="0"/>
              <a:t>--stat</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42</a:t>
            </a:fld>
            <a:endParaRPr lang="en"/>
          </a:p>
        </p:txBody>
      </p:sp>
    </p:spTree>
    <p:extLst>
      <p:ext uri="{BB962C8B-B14F-4D97-AF65-F5344CB8AC3E}">
        <p14:creationId xmlns:p14="http://schemas.microsoft.com/office/powerpoint/2010/main" val="338695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–pretty = </a:t>
            </a:r>
            <a:r>
              <a:rPr lang="en-US" dirty="0" err="1" smtClean="0"/>
              <a:t>oneline</a:t>
            </a:r>
            <a:endParaRPr lang="en-US" dirty="0" smtClean="0"/>
          </a:p>
          <a:p>
            <a:r>
              <a:rPr lang="en-US" dirty="0" smtClean="0"/>
              <a:t> </a:t>
            </a:r>
            <a:r>
              <a:rPr lang="en-US" dirty="0" err="1" smtClean="0"/>
              <a:t>Git</a:t>
            </a:r>
            <a:r>
              <a:rPr lang="en-US" dirty="0" smtClean="0"/>
              <a:t> output format</a:t>
            </a:r>
          </a:p>
          <a:p>
            <a:r>
              <a:rPr lang="en-US" dirty="0" smtClean="0"/>
              <a:t> search </a:t>
            </a:r>
            <a:r>
              <a:rPr lang="en-US" dirty="0" err="1" smtClean="0"/>
              <a:t>Git</a:t>
            </a:r>
            <a:r>
              <a:rPr lang="en-US" dirty="0" smtClean="0"/>
              <a:t> option </a:t>
            </a:r>
            <a:r>
              <a:rPr lang="en-US" dirty="0" err="1" smtClean="0"/>
              <a:t>git</a:t>
            </a:r>
            <a:r>
              <a:rPr lang="en-US" dirty="0" smtClean="0"/>
              <a:t> log command</a:t>
            </a:r>
          </a:p>
          <a:p>
            <a:pPr>
              <a:buNone/>
            </a:pP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43</a:t>
            </a:fld>
            <a:endParaRPr lang="en"/>
          </a:p>
        </p:txBody>
      </p:sp>
    </p:spTree>
    <p:extLst>
      <p:ext uri="{BB962C8B-B14F-4D97-AF65-F5344CB8AC3E}">
        <p14:creationId xmlns:p14="http://schemas.microsoft.com/office/powerpoint/2010/main" val="356775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44</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UNDO THINGS</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309347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Undoing Things</a:t>
            </a:r>
          </a:p>
          <a:p>
            <a:r>
              <a:rPr lang="en-US" dirty="0" smtClean="0"/>
              <a:t> </a:t>
            </a:r>
            <a:r>
              <a:rPr lang="en-US" dirty="0" err="1" smtClean="0"/>
              <a:t>Unstaging</a:t>
            </a:r>
            <a:r>
              <a:rPr lang="en-US" dirty="0" smtClean="0"/>
              <a:t> a Staged File</a:t>
            </a:r>
          </a:p>
          <a:p>
            <a:r>
              <a:rPr lang="en-US" dirty="0" smtClean="0"/>
              <a:t> </a:t>
            </a:r>
            <a:r>
              <a:rPr lang="en-US" dirty="0" err="1" smtClean="0"/>
              <a:t>Unmodifying</a:t>
            </a:r>
            <a:r>
              <a:rPr lang="en-US" dirty="0" smtClean="0"/>
              <a:t> a Modified File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45</a:t>
            </a:fld>
            <a:endParaRPr lang="en"/>
          </a:p>
        </p:txBody>
      </p:sp>
    </p:spTree>
    <p:extLst>
      <p:ext uri="{BB962C8B-B14F-4D97-AF65-F5344CB8AC3E}">
        <p14:creationId xmlns:p14="http://schemas.microsoft.com/office/powerpoint/2010/main" val="169872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commit -amend</a:t>
            </a:r>
          </a:p>
          <a:p>
            <a:pPr>
              <a:buNone/>
            </a:pPr>
            <a:r>
              <a:rPr lang="en-US" dirty="0" smtClean="0"/>
              <a:t>For example: </a:t>
            </a:r>
          </a:p>
          <a:p>
            <a:r>
              <a:rPr lang="en-US" dirty="0" smtClean="0"/>
              <a:t>$ </a:t>
            </a:r>
            <a:r>
              <a:rPr lang="en-US" dirty="0" err="1" smtClean="0"/>
              <a:t>git</a:t>
            </a:r>
            <a:r>
              <a:rPr lang="en-US" dirty="0" smtClean="0"/>
              <a:t> commit –m “initial commit”</a:t>
            </a:r>
          </a:p>
          <a:p>
            <a:r>
              <a:rPr lang="en-US" dirty="0"/>
              <a:t> $ </a:t>
            </a:r>
            <a:r>
              <a:rPr lang="en-US" dirty="0" err="1"/>
              <a:t>git</a:t>
            </a:r>
            <a:r>
              <a:rPr lang="en-US" dirty="0"/>
              <a:t> </a:t>
            </a:r>
            <a:r>
              <a:rPr lang="en-US" dirty="0" smtClean="0"/>
              <a:t>add </a:t>
            </a:r>
            <a:r>
              <a:rPr lang="en-US" dirty="0" err="1" smtClean="0"/>
              <a:t>forgotten</a:t>
            </a:r>
            <a:r>
              <a:rPr lang="en-US" dirty="0" err="1" smtClean="0">
                <a:latin typeface="Times New Roman" pitchFamily="18" charset="0"/>
                <a:cs typeface="Times New Roman" pitchFamily="18" charset="0"/>
              </a:rPr>
              <a:t>_</a:t>
            </a:r>
            <a:r>
              <a:rPr lang="en-US" dirty="0" err="1" smtClean="0"/>
              <a:t>file</a:t>
            </a:r>
            <a:endParaRPr lang="en-US" dirty="0" smtClean="0"/>
          </a:p>
          <a:p>
            <a:r>
              <a:rPr lang="en-US" dirty="0" smtClean="0"/>
              <a:t> $ </a:t>
            </a:r>
            <a:r>
              <a:rPr lang="en-US" dirty="0" err="1" smtClean="0"/>
              <a:t>git</a:t>
            </a:r>
            <a:r>
              <a:rPr lang="en-US" dirty="0" smtClean="0"/>
              <a:t> commit –amend</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46</a:t>
            </a:fld>
            <a:endParaRPr lang="en"/>
          </a:p>
        </p:txBody>
      </p:sp>
    </p:spTree>
    <p:extLst>
      <p:ext uri="{BB962C8B-B14F-4D97-AF65-F5344CB8AC3E}">
        <p14:creationId xmlns:p14="http://schemas.microsoft.com/office/powerpoint/2010/main" val="2835135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UNSTAGING A STAGED FILE</a:t>
            </a:r>
            <a:endParaRPr lang="en-US" dirty="0"/>
          </a:p>
        </p:txBody>
      </p:sp>
      <p:sp>
        <p:nvSpPr>
          <p:cNvPr id="3" name="Text Placeholder 2"/>
          <p:cNvSpPr>
            <a:spLocks noGrp="1"/>
          </p:cNvSpPr>
          <p:nvPr>
            <p:ph type="body" idx="1"/>
          </p:nvPr>
        </p:nvSpPr>
        <p:spPr>
          <a:xfrm>
            <a:off x="814274" y="1327350"/>
            <a:ext cx="7643925" cy="3145500"/>
          </a:xfrm>
        </p:spPr>
        <p:txBody>
          <a:bodyPr/>
          <a:lstStyle/>
          <a:p>
            <a:pPr>
              <a:buNone/>
            </a:pPr>
            <a:r>
              <a:rPr lang="en-US" dirty="0" smtClean="0"/>
              <a:t>How can you </a:t>
            </a:r>
            <a:r>
              <a:rPr lang="en-US" dirty="0" err="1" smtClean="0"/>
              <a:t>unstage</a:t>
            </a:r>
            <a:r>
              <a:rPr lang="en-US" dirty="0" smtClean="0"/>
              <a:t> one of the two?</a:t>
            </a:r>
          </a:p>
          <a:p>
            <a:r>
              <a:rPr lang="en-US" dirty="0" smtClean="0"/>
              <a:t> </a:t>
            </a:r>
            <a:r>
              <a:rPr lang="en-US" b="1" dirty="0" smtClean="0"/>
              <a:t>$ </a:t>
            </a:r>
            <a:r>
              <a:rPr lang="en-US" b="1" dirty="0" err="1" smtClean="0"/>
              <a:t>git</a:t>
            </a:r>
            <a:r>
              <a:rPr lang="en-US" b="1" dirty="0" smtClean="0"/>
              <a:t> add *</a:t>
            </a:r>
          </a:p>
          <a:p>
            <a:r>
              <a:rPr lang="en-US" dirty="0"/>
              <a:t> </a:t>
            </a:r>
            <a:r>
              <a:rPr lang="en-US" b="1" dirty="0"/>
              <a:t>$ </a:t>
            </a:r>
            <a:r>
              <a:rPr lang="en-US" b="1" dirty="0" err="1"/>
              <a:t>git</a:t>
            </a:r>
            <a:r>
              <a:rPr lang="en-US" b="1" dirty="0"/>
              <a:t> </a:t>
            </a:r>
            <a:r>
              <a:rPr lang="en-US" b="1" dirty="0" smtClean="0"/>
              <a:t>status</a:t>
            </a:r>
          </a:p>
          <a:p>
            <a:pPr>
              <a:buNone/>
            </a:pPr>
            <a:r>
              <a:rPr lang="en-US" dirty="0" smtClean="0"/>
              <a:t>To </a:t>
            </a:r>
            <a:r>
              <a:rPr lang="en-US" dirty="0" err="1" smtClean="0"/>
              <a:t>unstaged</a:t>
            </a:r>
            <a:r>
              <a:rPr lang="en-US" dirty="0" smtClean="0"/>
              <a:t> a file:</a:t>
            </a:r>
          </a:p>
          <a:p>
            <a:pPr marL="342900" indent="-342900"/>
            <a:r>
              <a:rPr lang="en-US" b="1" dirty="0" smtClean="0"/>
              <a:t>$ </a:t>
            </a:r>
            <a:r>
              <a:rPr lang="en-US" b="1" dirty="0" err="1" smtClean="0"/>
              <a:t>git</a:t>
            </a:r>
            <a:r>
              <a:rPr lang="en-US" b="1" dirty="0" smtClean="0"/>
              <a:t> reset HEAD &lt;</a:t>
            </a:r>
            <a:r>
              <a:rPr lang="en-US" b="1" dirty="0" err="1" smtClean="0"/>
              <a:t>tenfile</a:t>
            </a:r>
            <a:r>
              <a:rPr lang="en-US" b="1" dirty="0" smtClean="0"/>
              <a:t>&gt;</a:t>
            </a:r>
            <a:r>
              <a:rPr lang="en-US" b="1" dirty="0" smtClean="0">
                <a:sym typeface="Wingdings" pitchFamily="2" charset="2"/>
              </a:rPr>
              <a:t> </a:t>
            </a:r>
            <a:r>
              <a:rPr lang="en-US" dirty="0" smtClean="0">
                <a:sym typeface="Wingdings" pitchFamily="2" charset="2"/>
              </a:rPr>
              <a:t>to </a:t>
            </a:r>
            <a:r>
              <a:rPr lang="en-US" dirty="0" err="1" smtClean="0">
                <a:sym typeface="Wingdings" pitchFamily="2" charset="2"/>
              </a:rPr>
              <a:t>unstage</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47</a:t>
            </a:fld>
            <a:endParaRPr lang="en"/>
          </a:p>
        </p:txBody>
      </p:sp>
    </p:spTree>
    <p:extLst>
      <p:ext uri="{BB962C8B-B14F-4D97-AF65-F5344CB8AC3E}">
        <p14:creationId xmlns:p14="http://schemas.microsoft.com/office/powerpoint/2010/main" val="3279796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48</a:t>
            </a:fld>
            <a:endParaRPr lang="en"/>
          </a:p>
        </p:txBody>
      </p:sp>
      <p:sp>
        <p:nvSpPr>
          <p:cNvPr id="503" name="Shape 503"/>
          <p:cNvSpPr txBox="1">
            <a:spLocks noGrp="1"/>
          </p:cNvSpPr>
          <p:nvPr>
            <p:ph type="ctrTitle" idx="4294967295"/>
          </p:nvPr>
        </p:nvSpPr>
        <p:spPr>
          <a:xfrm>
            <a:off x="0" y="2364400"/>
            <a:ext cx="91440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RESET and</a:t>
            </a:r>
            <a:br>
              <a:rPr lang="en" sz="6000" dirty="0" smtClean="0">
                <a:solidFill>
                  <a:srgbClr val="FF9800"/>
                </a:solidFill>
              </a:rPr>
            </a:br>
            <a:r>
              <a:rPr lang="en" sz="6000" dirty="0" smtClean="0">
                <a:solidFill>
                  <a:srgbClr val="FF9800"/>
                </a:solidFill>
              </a:rPr>
              <a:t>CHECKOUT</a:t>
            </a:r>
            <a:endParaRPr lang="en" sz="6000" dirty="0">
              <a:solidFill>
                <a:srgbClr val="FF9800"/>
              </a:solidFill>
            </a:endParaRPr>
          </a:p>
        </p:txBody>
      </p:sp>
      <p:grpSp>
        <p:nvGrpSpPr>
          <p:cNvPr id="505" name="Shape 505"/>
          <p:cNvGrpSpPr/>
          <p:nvPr/>
        </p:nvGrpSpPr>
        <p:grpSpPr>
          <a:xfrm>
            <a:off x="3996210" y="431401"/>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593998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THREE TREES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49</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An </a:t>
            </a:r>
            <a:r>
              <a:rPr lang="en-US" dirty="0"/>
              <a:t>easier way to think about reset and checkout is through the mental frame of </a:t>
            </a:r>
            <a:r>
              <a:rPr lang="en-US" dirty="0" err="1"/>
              <a:t>Git</a:t>
            </a:r>
            <a:r>
              <a:rPr lang="en-US" dirty="0"/>
              <a:t> being a content manager of three different trees</a:t>
            </a:r>
            <a:r>
              <a:rPr lang="en-US" dirty="0" smtClean="0"/>
              <a:t>.</a:t>
            </a:r>
          </a:p>
          <a:p>
            <a:r>
              <a:rPr lang="en-US" dirty="0" smtClean="0"/>
              <a:t> </a:t>
            </a:r>
            <a:r>
              <a:rPr lang="en-US" dirty="0"/>
              <a:t>By “tree” here, we really mean “collection of files”, not specifically the data structure. </a:t>
            </a:r>
          </a:p>
          <a:p>
            <a:r>
              <a:rPr lang="en-US" dirty="0" err="1"/>
              <a:t>Git</a:t>
            </a:r>
            <a:r>
              <a:rPr lang="en-US" dirty="0"/>
              <a:t> as a system manages and manipulates three trees in its normal operation:</a:t>
            </a:r>
          </a:p>
        </p:txBody>
      </p:sp>
    </p:spTree>
    <p:extLst>
      <p:ext uri="{BB962C8B-B14F-4D97-AF65-F5344CB8AC3E}">
        <p14:creationId xmlns:p14="http://schemas.microsoft.com/office/powerpoint/2010/main" val="22015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90409"/>
            <a:ext cx="5224359" cy="3630930"/>
          </a:xfrm>
          <a:prstGeom prst="rect">
            <a:avLst/>
          </a:prstGeom>
        </p:spPr>
      </p:pic>
    </p:spTree>
    <p:extLst>
      <p:ext uri="{BB962C8B-B14F-4D97-AF65-F5344CB8AC3E}">
        <p14:creationId xmlns:p14="http://schemas.microsoft.com/office/powerpoint/2010/main" val="3642118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50</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79869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51</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2386990293"/>
              </p:ext>
            </p:extLst>
          </p:nvPr>
        </p:nvGraphicFramePr>
        <p:xfrm>
          <a:off x="1371600" y="1428750"/>
          <a:ext cx="6477000" cy="2431878"/>
        </p:xfrm>
        <a:graphic>
          <a:graphicData uri="http://schemas.openxmlformats.org/drawingml/2006/table">
            <a:tbl>
              <a:tblPr/>
              <a:tblGrid>
                <a:gridCol w="2362200"/>
                <a:gridCol w="4114800"/>
              </a:tblGrid>
              <a:tr h="319095">
                <a:tc>
                  <a:txBody>
                    <a:bodyPr/>
                    <a:lstStyle/>
                    <a:p>
                      <a:pPr algn="l"/>
                      <a:r>
                        <a:rPr lang="en-US" sz="2000" b="1" dirty="0">
                          <a:effectLst/>
                          <a:latin typeface="Arial"/>
                        </a:rPr>
                        <a:t>Tree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pPr algn="l"/>
                      <a:r>
                        <a:rPr lang="en-US" sz="2000" b="1">
                          <a:effectLst/>
                          <a:latin typeface="Arial"/>
                        </a:rPr>
                        <a:t>Role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r>
              <a:tr h="803088">
                <a:tc>
                  <a:txBody>
                    <a:bodyPr/>
                    <a:lstStyle/>
                    <a:p>
                      <a:r>
                        <a:rPr lang="en-US" sz="2000" dirty="0">
                          <a:effectLst/>
                          <a:latin typeface="Arial"/>
                        </a:rPr>
                        <a:t>HEAD</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c>
                  <a:txBody>
                    <a:bodyPr/>
                    <a:lstStyle/>
                    <a:p>
                      <a:r>
                        <a:rPr lang="en-US" sz="2000">
                          <a:effectLst/>
                          <a:latin typeface="Arial"/>
                        </a:rPr>
                        <a:t>Last commit snapshot, next parent</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r>
              <a:tr h="685800">
                <a:tc>
                  <a:txBody>
                    <a:bodyPr/>
                    <a:lstStyle/>
                    <a:p>
                      <a:r>
                        <a:rPr lang="en-US" sz="2000" dirty="0">
                          <a:effectLst/>
                          <a:latin typeface="Arial"/>
                        </a:rPr>
                        <a:t>Index</a:t>
                      </a:r>
                    </a:p>
                  </a:txBody>
                  <a:tcPr marL="55656" marR="55656" marT="55656" marB="55656" anchor="ctr">
                    <a:lnL>
                      <a:noFill/>
                    </a:lnL>
                    <a:lnR>
                      <a:noFill/>
                    </a:lnR>
                    <a:lnT>
                      <a:noFill/>
                    </a:lnT>
                    <a:lnB>
                      <a:noFill/>
                    </a:lnB>
                  </a:tcPr>
                </a:tc>
                <a:tc>
                  <a:txBody>
                    <a:bodyPr/>
                    <a:lstStyle/>
                    <a:p>
                      <a:r>
                        <a:rPr lang="en-US" sz="2000" dirty="0">
                          <a:effectLst/>
                          <a:latin typeface="Arial"/>
                        </a:rPr>
                        <a:t>Proposed next commit snapshot</a:t>
                      </a:r>
                    </a:p>
                  </a:txBody>
                  <a:tcPr marL="55656" marR="55656" marT="55656" marB="55656" anchor="ctr">
                    <a:lnL>
                      <a:noFill/>
                    </a:lnL>
                    <a:lnR>
                      <a:noFill/>
                    </a:lnR>
                    <a:lnT>
                      <a:noFill/>
                    </a:lnT>
                    <a:lnB>
                      <a:noFill/>
                    </a:lnB>
                  </a:tcPr>
                </a:tc>
              </a:tr>
              <a:tr h="526878">
                <a:tc>
                  <a:txBody>
                    <a:bodyPr/>
                    <a:lstStyle/>
                    <a:p>
                      <a:r>
                        <a:rPr lang="en-US" sz="2000">
                          <a:effectLst/>
                          <a:latin typeface="Arial"/>
                        </a:rPr>
                        <a:t>Working Directory</a:t>
                      </a:r>
                    </a:p>
                  </a:txBody>
                  <a:tcPr marL="55656" marR="55656" marT="55656" marB="55656" anchor="ctr">
                    <a:lnL>
                      <a:noFill/>
                    </a:lnL>
                    <a:lnR>
                      <a:noFill/>
                    </a:lnR>
                    <a:lnT>
                      <a:noFill/>
                    </a:lnT>
                    <a:lnB>
                      <a:noFill/>
                    </a:lnB>
                  </a:tcPr>
                </a:tc>
                <a:tc>
                  <a:txBody>
                    <a:bodyPr/>
                    <a:lstStyle/>
                    <a:p>
                      <a:r>
                        <a:rPr lang="en-US" sz="2000" dirty="0">
                          <a:effectLst/>
                          <a:latin typeface="Arial"/>
                        </a:rPr>
                        <a:t>Sandbox</a:t>
                      </a:r>
                    </a:p>
                  </a:txBody>
                  <a:tcPr marL="55656" marR="55656" marT="55656" marB="55656" anchor="ctr">
                    <a:lnL>
                      <a:noFill/>
                    </a:lnL>
                    <a:lnR>
                      <a:noFill/>
                    </a:lnR>
                    <a:lnT>
                      <a:noFill/>
                    </a:lnT>
                    <a:lnB>
                      <a:noFill/>
                    </a:lnB>
                  </a:tcPr>
                </a:tc>
              </a:tr>
            </a:tbl>
          </a:graphicData>
        </a:graphic>
      </p:graphicFrame>
    </p:spTree>
    <p:extLst>
      <p:ext uri="{BB962C8B-B14F-4D97-AF65-F5344CB8AC3E}">
        <p14:creationId xmlns:p14="http://schemas.microsoft.com/office/powerpoint/2010/main" val="2890934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a:t>
            </a:r>
            <a:endParaRPr lang="en-US"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HEAD is the pointer to the current branch reference, which is in turn a pointer to the last commit made on that branch</a:t>
            </a:r>
            <a:r>
              <a:rPr lang="en-US" dirty="0" smtClean="0"/>
              <a:t>.</a:t>
            </a:r>
          </a:p>
          <a:p>
            <a:pPr algn="just"/>
            <a:r>
              <a:rPr lang="en-US" dirty="0" smtClean="0"/>
              <a:t> </a:t>
            </a:r>
            <a:r>
              <a:rPr lang="en-US" dirty="0"/>
              <a:t>That means HEAD will be the parent of the next commit that is created. It’s generally simplest to think of HEAD as the snapshot of </a:t>
            </a:r>
            <a:r>
              <a:rPr lang="en-US" b="1" dirty="0"/>
              <a:t>your last commit on that branch</a:t>
            </a:r>
            <a:r>
              <a:rPr lang="en-US" dirty="0" smtClean="0"/>
              <a:t>.</a:t>
            </a:r>
          </a:p>
          <a:p>
            <a:pPr algn="just"/>
            <a:r>
              <a:rPr lang="en-US" dirty="0" err="1"/>
              <a:t>git</a:t>
            </a:r>
            <a:r>
              <a:rPr lang="en-US" dirty="0"/>
              <a:t> cat-file -p </a:t>
            </a:r>
            <a:r>
              <a:rPr lang="en-US" dirty="0" smtClean="0"/>
              <a:t>HEAD</a:t>
            </a:r>
          </a:p>
          <a:p>
            <a:pPr algn="just"/>
            <a:r>
              <a:rPr lang="en-US" dirty="0" err="1"/>
              <a:t>git</a:t>
            </a:r>
            <a:r>
              <a:rPr lang="en-US" dirty="0"/>
              <a:t> </a:t>
            </a:r>
            <a:r>
              <a:rPr lang="en-US" dirty="0" err="1"/>
              <a:t>ls</a:t>
            </a:r>
            <a:r>
              <a:rPr lang="en-US" dirty="0"/>
              <a:t>-tree -r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52</a:t>
            </a:fld>
            <a:endParaRPr lang="en"/>
          </a:p>
        </p:txBody>
      </p:sp>
    </p:spTree>
    <p:extLst>
      <p:ext uri="{BB962C8B-B14F-4D97-AF65-F5344CB8AC3E}">
        <p14:creationId xmlns:p14="http://schemas.microsoft.com/office/powerpoint/2010/main" val="37444486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INDEX</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The </a:t>
            </a:r>
            <a:r>
              <a:rPr lang="en-US" i="1" dirty="0"/>
              <a:t>index</a:t>
            </a:r>
            <a:r>
              <a:rPr lang="en-US" dirty="0"/>
              <a:t> is your </a:t>
            </a:r>
            <a:r>
              <a:rPr lang="en-US" b="1" dirty="0"/>
              <a:t>proposed next commit</a:t>
            </a:r>
            <a:r>
              <a:rPr lang="en-US" dirty="0"/>
              <a:t>. We’ve also been referring to this concept as </a:t>
            </a:r>
            <a:r>
              <a:rPr lang="en-US" dirty="0" err="1"/>
              <a:t>Git’s</a:t>
            </a:r>
            <a:r>
              <a:rPr lang="en-US" dirty="0"/>
              <a:t> “Staging Area” as this is what </a:t>
            </a:r>
            <a:r>
              <a:rPr lang="en-US" dirty="0" err="1"/>
              <a:t>Git</a:t>
            </a:r>
            <a:r>
              <a:rPr lang="en-US" dirty="0"/>
              <a:t> looks at when you run </a:t>
            </a:r>
            <a:r>
              <a:rPr lang="en-US" dirty="0" err="1"/>
              <a:t>git</a:t>
            </a:r>
            <a:r>
              <a:rPr lang="en-US" dirty="0"/>
              <a:t> commit.</a:t>
            </a:r>
            <a:endParaRPr lang="en-US" dirty="0" smtClean="0"/>
          </a:p>
          <a:p>
            <a:pPr algn="just"/>
            <a:r>
              <a:rPr lang="en-US" dirty="0" err="1"/>
              <a:t>git</a:t>
            </a:r>
            <a:r>
              <a:rPr lang="en-US" dirty="0"/>
              <a:t> </a:t>
            </a:r>
            <a:r>
              <a:rPr lang="en-US" dirty="0" err="1"/>
              <a:t>ls</a:t>
            </a:r>
            <a:r>
              <a:rPr lang="en-US" dirty="0"/>
              <a:t>-files -</a:t>
            </a:r>
            <a:r>
              <a:rPr lang="en-US" dirty="0" smtClean="0"/>
              <a:t>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53</a:t>
            </a:fld>
            <a:endParaRPr lang="en"/>
          </a:p>
        </p:txBody>
      </p:sp>
    </p:spTree>
    <p:extLst>
      <p:ext uri="{BB962C8B-B14F-4D97-AF65-F5344CB8AC3E}">
        <p14:creationId xmlns:p14="http://schemas.microsoft.com/office/powerpoint/2010/main" val="1906980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WORKING DIRECTORY</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Finally, you have your </a:t>
            </a:r>
            <a:r>
              <a:rPr lang="en-US" i="1" dirty="0"/>
              <a:t>working directory</a:t>
            </a:r>
            <a:r>
              <a:rPr lang="en-US" dirty="0"/>
              <a:t> (also commonly referred to as the “working tree</a:t>
            </a:r>
            <a:r>
              <a:rPr lang="en-US" dirty="0" smtClean="0"/>
              <a:t>”).</a:t>
            </a:r>
          </a:p>
          <a:p>
            <a:pPr algn="just"/>
            <a:r>
              <a:rPr lang="en-US" dirty="0" smtClean="0"/>
              <a:t> </a:t>
            </a:r>
            <a:r>
              <a:rPr lang="en-US" dirty="0"/>
              <a:t>The other two trees store their content in an efficient but inconvenient manner, inside the .</a:t>
            </a:r>
            <a:r>
              <a:rPr lang="en-US" dirty="0" err="1"/>
              <a:t>git</a:t>
            </a:r>
            <a:r>
              <a:rPr lang="en-US" dirty="0"/>
              <a:t> folder. The working directory unpacks them into actual files, which makes it much easier for you to edit them. Think of the working directory as a </a:t>
            </a:r>
            <a:r>
              <a:rPr lang="en-US" b="1" dirty="0"/>
              <a:t>sandbox</a:t>
            </a:r>
            <a:r>
              <a:rPr lang="en-US" dirty="0"/>
              <a:t>, where you can try changes out before committing them to your staging area (index) and then to history.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54</a:t>
            </a:fld>
            <a:endParaRPr lang="en"/>
          </a:p>
        </p:txBody>
      </p:sp>
    </p:spTree>
    <p:extLst>
      <p:ext uri="{BB962C8B-B14F-4D97-AF65-F5344CB8AC3E}">
        <p14:creationId xmlns:p14="http://schemas.microsoft.com/office/powerpoint/2010/main" val="8393232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WORKFLOW</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55</a:t>
            </a:fld>
            <a:endParaRPr lang="en"/>
          </a:p>
        </p:txBody>
      </p:sp>
      <p:pic>
        <p:nvPicPr>
          <p:cNvPr id="2050" name="Picture 2" descr="rese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0150"/>
            <a:ext cx="7620000"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93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56</a:t>
            </a:fld>
            <a:endParaRPr lang="en"/>
          </a:p>
        </p:txBody>
      </p:sp>
      <p:pic>
        <p:nvPicPr>
          <p:cNvPr id="3076" name="Picture 4" descr="reset e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47750"/>
            <a:ext cx="4876800" cy="391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23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57</a:t>
            </a:fld>
            <a:endParaRPr lang="en"/>
          </a:p>
        </p:txBody>
      </p:sp>
      <p:pic>
        <p:nvPicPr>
          <p:cNvPr id="4098" name="Picture 2" descr="reset e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23950"/>
            <a:ext cx="5275162" cy="390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86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58</a:t>
            </a:fld>
            <a:endParaRPr lang="en"/>
          </a:p>
        </p:txBody>
      </p:sp>
      <p:pic>
        <p:nvPicPr>
          <p:cNvPr id="5122" name="Picture 2" descr="reset e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6248400" cy="385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16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59</a:t>
            </a:fld>
            <a:endParaRPr lang="en"/>
          </a:p>
        </p:txBody>
      </p:sp>
      <p:pic>
        <p:nvPicPr>
          <p:cNvPr id="6146" name="Picture 2" descr="reset e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49"/>
            <a:ext cx="6324600" cy="401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03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16784"/>
            <a:ext cx="4324659" cy="4869566"/>
          </a:xfrm>
          <a:prstGeom prst="rect">
            <a:avLst/>
          </a:prstGeom>
        </p:spPr>
      </p:pic>
      <p:sp>
        <p:nvSpPr>
          <p:cNvPr id="6" name="Title 1"/>
          <p:cNvSpPr txBox="1">
            <a:spLocks/>
          </p:cNvSpPr>
          <p:nvPr/>
        </p:nvSpPr>
        <p:spPr>
          <a:xfrm>
            <a:off x="152399" y="1809750"/>
            <a:ext cx="5743729" cy="7662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r>
              <a:rPr lang="en-US" sz="3200" dirty="0" smtClean="0">
                <a:solidFill>
                  <a:srgbClr val="0070C0"/>
                </a:solidFill>
              </a:rPr>
              <a:t>GIT, MERCURIAL, BAZAAR</a:t>
            </a:r>
            <a:r>
              <a:rPr lang="en-US" sz="3200" dirty="0" smtClean="0">
                <a:solidFill>
                  <a:schemeClr val="tx1"/>
                </a:solidFill>
              </a:rPr>
              <a:t> </a:t>
            </a:r>
          </a:p>
          <a:p>
            <a:r>
              <a:rPr lang="en-US" sz="3200" dirty="0" smtClean="0">
                <a:solidFill>
                  <a:schemeClr val="tx1"/>
                </a:solidFill>
              </a:rPr>
              <a:t>or </a:t>
            </a:r>
            <a:r>
              <a:rPr lang="en-US" sz="3200" dirty="0" smtClean="0">
                <a:solidFill>
                  <a:srgbClr val="0070C0"/>
                </a:solidFill>
              </a:rPr>
              <a:t>DARCS</a:t>
            </a:r>
            <a:endParaRPr lang="en-US" sz="3200" dirty="0">
              <a:solidFill>
                <a:srgbClr val="0070C0"/>
              </a:solidFill>
            </a:endParaRPr>
          </a:p>
        </p:txBody>
      </p:sp>
    </p:spTree>
    <p:extLst>
      <p:ext uri="{BB962C8B-B14F-4D97-AF65-F5344CB8AC3E}">
        <p14:creationId xmlns:p14="http://schemas.microsoft.com/office/powerpoint/2010/main" val="241023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60</a:t>
            </a:fld>
            <a:endParaRPr lang="en"/>
          </a:p>
        </p:txBody>
      </p:sp>
      <p:pic>
        <p:nvPicPr>
          <p:cNvPr id="7170" name="Picture 2" descr="reset ex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2552"/>
            <a:ext cx="6172200" cy="38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38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61</a:t>
            </a:fld>
            <a:endParaRPr lang="en"/>
          </a:p>
        </p:txBody>
      </p:sp>
      <p:pic>
        <p:nvPicPr>
          <p:cNvPr id="8194" name="Picture 2" descr="reset e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7462"/>
            <a:ext cx="5023917"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19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ROLE OF RESET</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62</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70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STEP 1: MOVE HEAD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63</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07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 1: MOVE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64</a:t>
            </a:fld>
            <a:endParaRPr lang="en"/>
          </a:p>
        </p:txBody>
      </p:sp>
      <p:pic>
        <p:nvPicPr>
          <p:cNvPr id="10242" name="Picture 2" descr="reset 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0150"/>
            <a:ext cx="4876799" cy="38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7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2575"/>
            <a:ext cx="6805725" cy="766200"/>
          </a:xfrm>
        </p:spPr>
        <p:txBody>
          <a:bodyPr/>
          <a:lstStyle/>
          <a:p>
            <a:r>
              <a:rPr lang="en-US" sz="2800" dirty="0" smtClean="0"/>
              <a:t>STEP 2: UPDATING THE INDEX (--MIXED)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65</a:t>
            </a:fld>
            <a:endParaRPr lang="en"/>
          </a:p>
        </p:txBody>
      </p:sp>
      <p:pic>
        <p:nvPicPr>
          <p:cNvPr id="12290" name="Picture 2" descr="reset mix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89399"/>
            <a:ext cx="4953000" cy="414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45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2575"/>
            <a:ext cx="6119925" cy="766200"/>
          </a:xfrm>
        </p:spPr>
        <p:txBody>
          <a:bodyPr/>
          <a:lstStyle/>
          <a:p>
            <a:r>
              <a:rPr lang="en-US" dirty="0" smtClean="0"/>
              <a:t>STEP 3: UPDATING THE WORKING DIRECTORY (--HARD)</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66</a:t>
            </a:fld>
            <a:endParaRPr lang="en"/>
          </a:p>
        </p:txBody>
      </p:sp>
      <p:pic>
        <p:nvPicPr>
          <p:cNvPr id="13314" name="Picture 2" descr="reset h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00150"/>
            <a:ext cx="5805456"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72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67</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GIT BRANCHING</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2457881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68</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30255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69</a:t>
            </a:fld>
            <a:endParaRPr lang="en"/>
          </a:p>
        </p:txBody>
      </p:sp>
      <p:sp>
        <p:nvSpPr>
          <p:cNvPr id="503" name="Shape 503"/>
          <p:cNvSpPr txBox="1">
            <a:spLocks noGrp="1"/>
          </p:cNvSpPr>
          <p:nvPr>
            <p:ph type="ctrTitle" idx="4294967295"/>
          </p:nvPr>
        </p:nvSpPr>
        <p:spPr>
          <a:xfrm>
            <a:off x="1066800" y="1581150"/>
            <a:ext cx="7335450" cy="2140783"/>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BASIC BRANCHING AND MERGING</a:t>
            </a:r>
            <a:endParaRPr lang="en" sz="6000" dirty="0">
              <a:solidFill>
                <a:srgbClr val="FF9800"/>
              </a:solidFill>
            </a:endParaRPr>
          </a:p>
        </p:txBody>
      </p:sp>
      <p:grpSp>
        <p:nvGrpSpPr>
          <p:cNvPr id="505" name="Shape 505"/>
          <p:cNvGrpSpPr/>
          <p:nvPr/>
        </p:nvGrpSpPr>
        <p:grpSpPr>
          <a:xfrm>
            <a:off x="3810000" y="256640"/>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2619917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70</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BRANCH MANAGEMENT</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23614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72</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274368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73</a:t>
            </a:fld>
            <a:endParaRPr lang="en"/>
          </a:p>
        </p:txBody>
      </p:sp>
      <p:pic>
        <p:nvPicPr>
          <p:cNvPr id="1026" name="Picture 2" descr="A branch and its commit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8750"/>
            <a:ext cx="5715000" cy="307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769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BRANCH</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74</a:t>
            </a:fld>
            <a:endParaRPr lang="en"/>
          </a:p>
        </p:txBody>
      </p:sp>
      <p:pic>
        <p:nvPicPr>
          <p:cNvPr id="2050" name="Picture 2" descr="Two branches pointing into the same series of comm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52551"/>
            <a:ext cx="7239000" cy="29951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7200" y="3562350"/>
            <a:ext cx="3657600" cy="10277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Courier New" pitchFamily="49" charset="0"/>
                <a:cs typeface="Courier New" pitchFamily="49" charset="0"/>
              </a:rPr>
              <a:t>$ </a:t>
            </a:r>
            <a:r>
              <a:rPr kumimoji="0" lang="en-US" sz="2400" b="0" i="0" u="none" strike="noStrike" cap="none" normalizeH="0" baseline="0" dirty="0" err="1" smtClean="0">
                <a:ln>
                  <a:noFill/>
                </a:ln>
                <a:solidFill>
                  <a:srgbClr val="333333"/>
                </a:solidFill>
                <a:effectLst/>
                <a:latin typeface="Courier New" pitchFamily="49" charset="0"/>
                <a:cs typeface="Courier New" pitchFamily="49" charset="0"/>
              </a:rPr>
              <a:t>git</a:t>
            </a:r>
            <a:r>
              <a:rPr kumimoji="0" lang="en-US" sz="2400" b="0" i="0" u="none" strike="noStrike" cap="none" normalizeH="0" baseline="0" dirty="0" smtClean="0">
                <a:ln>
                  <a:noFill/>
                </a:ln>
                <a:solidFill>
                  <a:srgbClr val="333333"/>
                </a:solidFill>
                <a:effectLst/>
                <a:latin typeface="Courier New" pitchFamily="49" charset="0"/>
                <a:cs typeface="Courier New" pitchFamily="49" charset="0"/>
              </a:rPr>
              <a:t> </a:t>
            </a:r>
            <a:r>
              <a:rPr kumimoji="0" lang="en-US" sz="2400" b="0" i="0" u="none" strike="noStrike" cap="none" normalizeH="0" baseline="0" dirty="0" err="1" smtClean="0">
                <a:ln>
                  <a:noFill/>
                </a:ln>
                <a:solidFill>
                  <a:srgbClr val="333333"/>
                </a:solidFill>
                <a:effectLst/>
                <a:latin typeface="Courier New" pitchFamily="49" charset="0"/>
                <a:cs typeface="Courier New" pitchFamily="49" charset="0"/>
              </a:rPr>
              <a:t>brach</a:t>
            </a:r>
            <a:r>
              <a:rPr kumimoji="0" lang="en-US" sz="2400" b="0" i="0" u="none" strike="noStrike" cap="none" normalizeH="0" baseline="0" dirty="0" smtClean="0">
                <a:ln>
                  <a:noFill/>
                </a:ln>
                <a:solidFill>
                  <a:srgbClr val="333333"/>
                </a:solidFill>
                <a:effectLst/>
                <a:latin typeface="Courier New" pitchFamily="49" charset="0"/>
                <a:cs typeface="Courier New" pitchFamily="49" charset="0"/>
              </a:rPr>
              <a:t> testing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4E443C"/>
                </a:solidFill>
                <a:effectLst/>
                <a:latin typeface="Georgia" pitchFamily="18" charset="0"/>
                <a:cs typeface="Arial" pitchFamily="34" charset="0"/>
              </a:rPr>
              <a:t/>
            </a:r>
            <a:br>
              <a:rPr kumimoji="0" lang="en-US" sz="1000" b="0" i="0" u="none" strike="noStrike" cap="none" normalizeH="0" baseline="0" dirty="0" smtClean="0">
                <a:ln>
                  <a:noFill/>
                </a:ln>
                <a:solidFill>
                  <a:srgbClr val="4E443C"/>
                </a:solidFill>
                <a:effectLst/>
                <a:latin typeface="Georgia"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3313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BRANCH</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75</a:t>
            </a:fld>
            <a:endParaRPr lang="en"/>
          </a:p>
        </p:txBody>
      </p:sp>
      <p:pic>
        <p:nvPicPr>
          <p:cNvPr id="3074" name="Picture 2" descr="HEAD pointing to a bra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73240"/>
            <a:ext cx="5715000" cy="33361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823" y="4004217"/>
            <a:ext cx="5029200" cy="112010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urier New" pitchFamily="49" charset="0"/>
                <a:cs typeface="Courier New" pitchFamily="49" charset="0"/>
              </a:rPr>
              <a:t>$ </a:t>
            </a:r>
            <a:r>
              <a:rPr kumimoji="0" lang="en-US" sz="1800" b="0" i="0" u="none" strike="noStrike" cap="none" normalizeH="0" baseline="0" dirty="0" err="1" smtClean="0">
                <a:ln>
                  <a:noFill/>
                </a:ln>
                <a:solidFill>
                  <a:srgbClr val="333333"/>
                </a:solidFill>
                <a:effectLst/>
                <a:latin typeface="Courier New" pitchFamily="49" charset="0"/>
                <a:cs typeface="Courier New" pitchFamily="49" charset="0"/>
              </a:rPr>
              <a:t>git</a:t>
            </a:r>
            <a:r>
              <a:rPr kumimoji="0" lang="en-US" sz="1800" b="0" i="0" u="none" strike="noStrike" cap="none" normalizeH="0" baseline="0" dirty="0" smtClean="0">
                <a:ln>
                  <a:noFill/>
                </a:ln>
                <a:solidFill>
                  <a:srgbClr val="333333"/>
                </a:solidFill>
                <a:effectLst/>
                <a:latin typeface="Courier New" pitchFamily="49" charset="0"/>
                <a:cs typeface="Courier New" pitchFamily="49" charset="0"/>
              </a:rPr>
              <a:t> log --</a:t>
            </a:r>
            <a:r>
              <a:rPr kumimoji="0" lang="en-US" sz="1800" b="0" i="0" u="none" strike="noStrike" cap="none" normalizeH="0" baseline="0" dirty="0" err="1" smtClean="0">
                <a:ln>
                  <a:noFill/>
                </a:ln>
                <a:solidFill>
                  <a:srgbClr val="333333"/>
                </a:solidFill>
                <a:effectLst/>
                <a:latin typeface="Courier New" pitchFamily="49" charset="0"/>
                <a:cs typeface="Courier New" pitchFamily="49" charset="0"/>
              </a:rPr>
              <a:t>oneline</a:t>
            </a:r>
            <a:r>
              <a:rPr kumimoji="0" lang="en-US" sz="1800" b="0" i="0" u="none" strike="noStrike" cap="none" normalizeH="0" baseline="0" dirty="0" smtClean="0">
                <a:ln>
                  <a:noFill/>
                </a:ln>
                <a:solidFill>
                  <a:srgbClr val="333333"/>
                </a:solidFill>
                <a:effectLst/>
                <a:latin typeface="Courier New" pitchFamily="49" charset="0"/>
                <a:cs typeface="Courier New" pitchFamily="49" charset="0"/>
              </a:rPr>
              <a:t> --decorate </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31454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8150"/>
            <a:ext cx="6881925" cy="766200"/>
          </a:xfrm>
        </p:spPr>
        <p:txBody>
          <a:bodyPr/>
          <a:lstStyle/>
          <a:p>
            <a:r>
              <a:rPr lang="en-US" dirty="0" smtClean="0"/>
              <a:t>BASIC BRANCHING AND 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76</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buNone/>
            </a:pPr>
            <a:r>
              <a:rPr lang="en-US" dirty="0" smtClean="0"/>
              <a:t>Let’s </a:t>
            </a:r>
            <a:r>
              <a:rPr lang="en-US" dirty="0"/>
              <a:t>go through a simple example of branching and merging with a workflow that you might use in the real world. You’ll follow these steps:</a:t>
            </a:r>
          </a:p>
          <a:p>
            <a:r>
              <a:rPr lang="en-US" dirty="0"/>
              <a:t>Do some work on a website.</a:t>
            </a:r>
          </a:p>
          <a:p>
            <a:r>
              <a:rPr lang="en-US" dirty="0"/>
              <a:t>Create a branch for a new story you’re working on.</a:t>
            </a:r>
          </a:p>
          <a:p>
            <a:r>
              <a:rPr lang="en-US" dirty="0"/>
              <a:t>Do some work in that branch.</a:t>
            </a:r>
          </a:p>
        </p:txBody>
      </p:sp>
    </p:spTree>
    <p:extLst>
      <p:ext uri="{BB962C8B-B14F-4D97-AF65-F5344CB8AC3E}">
        <p14:creationId xmlns:p14="http://schemas.microsoft.com/office/powerpoint/2010/main" val="389317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8150"/>
            <a:ext cx="6881925" cy="766200"/>
          </a:xfrm>
        </p:spPr>
        <p:txBody>
          <a:bodyPr/>
          <a:lstStyle/>
          <a:p>
            <a:r>
              <a:rPr lang="en-US" dirty="0" smtClean="0"/>
              <a:t>BASIC BRANCHING AND 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77</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At this stage, you’ll receive a call that another issue is critical and you need a hotfix. You’ll do the following:</a:t>
            </a:r>
          </a:p>
          <a:p>
            <a:r>
              <a:rPr lang="en-US" dirty="0"/>
              <a:t>Switch to your production branch.</a:t>
            </a:r>
          </a:p>
          <a:p>
            <a:r>
              <a:rPr lang="en-US" dirty="0"/>
              <a:t>Create a branch to add the hotfix.</a:t>
            </a:r>
          </a:p>
          <a:p>
            <a:r>
              <a:rPr lang="en-US" dirty="0"/>
              <a:t>After it’s tested, merge the hotfix branch, and push to production.</a:t>
            </a:r>
          </a:p>
          <a:p>
            <a:r>
              <a:rPr lang="en-US" dirty="0"/>
              <a:t>Switch back to your original story and continue working.</a:t>
            </a:r>
          </a:p>
        </p:txBody>
      </p:sp>
    </p:spTree>
    <p:extLst>
      <p:ext uri="{BB962C8B-B14F-4D97-AF65-F5344CB8AC3E}">
        <p14:creationId xmlns:p14="http://schemas.microsoft.com/office/powerpoint/2010/main" val="264046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8150"/>
            <a:ext cx="6881925" cy="766200"/>
          </a:xfrm>
        </p:spPr>
        <p:txBody>
          <a:bodyPr/>
          <a:lstStyle/>
          <a:p>
            <a:r>
              <a:rPr lang="en-US" dirty="0" smtClean="0"/>
              <a:t>BASIC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78</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9144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a:t>First, let’s say you’re working on your project and have a couple of commits already on the </a:t>
            </a:r>
            <a:r>
              <a:rPr lang="en-US" dirty="0" err="1"/>
              <a:t>masterbranch</a:t>
            </a:r>
            <a:r>
              <a:rPr lang="en-US" dirty="0" smtClean="0"/>
              <a:t>.</a:t>
            </a:r>
            <a:endParaRPr lang="en-US" dirty="0"/>
          </a:p>
        </p:txBody>
      </p:sp>
      <p:pic>
        <p:nvPicPr>
          <p:cNvPr id="4098" name="Picture 2" descr="A simple commit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18290"/>
            <a:ext cx="6781800" cy="196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9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BRANCHING</a:t>
            </a:r>
            <a:endParaRPr lang="en-US" dirty="0"/>
          </a:p>
        </p:txBody>
      </p:sp>
      <p:sp>
        <p:nvSpPr>
          <p:cNvPr id="3" name="Text Placeholder 2"/>
          <p:cNvSpPr>
            <a:spLocks noGrp="1"/>
          </p:cNvSpPr>
          <p:nvPr>
            <p:ph type="body" idx="1"/>
          </p:nvPr>
        </p:nvSpPr>
        <p:spPr>
          <a:xfrm>
            <a:off x="762000" y="1504950"/>
            <a:ext cx="7262925" cy="3454200"/>
          </a:xfrm>
        </p:spPr>
        <p:txBody>
          <a:bodyPr/>
          <a:lstStyle/>
          <a:p>
            <a:r>
              <a:rPr lang="en-US" dirty="0"/>
              <a:t>You’ve decided that you’re going to work on issue #53 in whatever issue-tracking system your company uses. To create a new branch and switch to it at the same time, you can run the </a:t>
            </a:r>
            <a:r>
              <a:rPr lang="en-US" dirty="0" err="1"/>
              <a:t>git</a:t>
            </a:r>
            <a:r>
              <a:rPr lang="en-US" dirty="0"/>
              <a:t> checkout command with the -b switch:</a:t>
            </a:r>
          </a:p>
          <a:p>
            <a:r>
              <a:rPr lang="en-US" dirty="0"/>
              <a:t>$ </a:t>
            </a:r>
            <a:r>
              <a:rPr lang="en-US" dirty="0" err="1"/>
              <a:t>git</a:t>
            </a:r>
            <a:r>
              <a:rPr lang="en-US" dirty="0"/>
              <a:t> checkout -b iss53 </a:t>
            </a:r>
            <a:br>
              <a:rPr lang="en-US" dirty="0"/>
            </a:br>
            <a:r>
              <a:rPr lang="en-US" dirty="0"/>
              <a:t>Switched to a new branch "</a:t>
            </a:r>
            <a:r>
              <a:rPr lang="en-US" dirty="0" smtClean="0"/>
              <a:t>iss53”</a:t>
            </a:r>
          </a:p>
          <a:p>
            <a:pPr>
              <a:buNone/>
            </a:pPr>
            <a:r>
              <a:rPr lang="en-US" i="1" dirty="0"/>
              <a:t>This is shorthand for</a:t>
            </a:r>
            <a:r>
              <a:rPr lang="en-US" i="1" dirty="0" smtClean="0"/>
              <a:t>:</a:t>
            </a:r>
          </a:p>
          <a:p>
            <a:pPr marL="342900" indent="-342900"/>
            <a:r>
              <a:rPr lang="en-US" dirty="0" smtClean="0"/>
              <a:t>$ </a:t>
            </a:r>
            <a:r>
              <a:rPr lang="en-US" dirty="0" err="1"/>
              <a:t>git</a:t>
            </a:r>
            <a:r>
              <a:rPr lang="en-US" dirty="0"/>
              <a:t> branch iss53 </a:t>
            </a:r>
          </a:p>
          <a:p>
            <a:r>
              <a:rPr lang="en-US" dirty="0" smtClean="0"/>
              <a:t>$ </a:t>
            </a:r>
            <a:r>
              <a:rPr lang="en-US" dirty="0" err="1"/>
              <a:t>git</a:t>
            </a:r>
            <a:r>
              <a:rPr lang="en-US" dirty="0"/>
              <a:t> checkout iss53</a:t>
            </a: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79</a:t>
            </a:fld>
            <a:endParaRPr lang="en"/>
          </a:p>
        </p:txBody>
      </p:sp>
    </p:spTree>
    <p:extLst>
      <p:ext uri="{BB962C8B-B14F-4D97-AF65-F5344CB8AC3E}">
        <p14:creationId xmlns:p14="http://schemas.microsoft.com/office/powerpoint/2010/main" val="283496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Since its birth in 2005, </a:t>
            </a:r>
            <a:r>
              <a:rPr lang="en-US" dirty="0" err="1"/>
              <a:t>Git</a:t>
            </a:r>
            <a:r>
              <a:rPr lang="en-US" dirty="0"/>
              <a:t> has evolved and matured to be easy to use and yet retain these initial qualities. It’s amazingly fast, it’s very efficient with large projects, and it has an incredible branching system for non-linear </a:t>
            </a:r>
            <a:r>
              <a:rPr lang="en-US" dirty="0" smtClean="0"/>
              <a:t>development.</a:t>
            </a:r>
            <a:endParaRPr lang="en-US" dirty="0"/>
          </a:p>
        </p:txBody>
      </p:sp>
    </p:spTree>
    <p:extLst>
      <p:ext uri="{BB962C8B-B14F-4D97-AF65-F5344CB8AC3E}">
        <p14:creationId xmlns:p14="http://schemas.microsoft.com/office/powerpoint/2010/main" val="3524790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80</a:t>
            </a:fld>
            <a:endParaRPr lang="en"/>
          </a:p>
        </p:txBody>
      </p:sp>
      <p:pic>
        <p:nvPicPr>
          <p:cNvPr id="7170" name="Picture 2" descr="Creating a new branch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4950"/>
            <a:ext cx="6934200" cy="338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84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81</a:t>
            </a:fld>
            <a:endParaRPr lang="en"/>
          </a:p>
        </p:txBody>
      </p:sp>
      <p:pic>
        <p:nvPicPr>
          <p:cNvPr id="7170" name="Picture 2" descr="Creating a new branch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4950"/>
            <a:ext cx="6934200" cy="338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1625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a:xfrm>
            <a:off x="814274" y="1327350"/>
            <a:ext cx="7643925" cy="3145500"/>
          </a:xfrm>
        </p:spPr>
        <p:txBody>
          <a:bodyPr/>
          <a:lstStyle/>
          <a:p>
            <a:r>
              <a:rPr lang="en-US" dirty="0"/>
              <a:t>You work on your website and do some commits. Doing so moves the iss53 branch forward, because you have it checked out (that is, your HEAD is pointing to it):</a:t>
            </a:r>
          </a:p>
          <a:p>
            <a:r>
              <a:rPr lang="en-US" dirty="0"/>
              <a:t>$ vim index.html </a:t>
            </a:r>
            <a:endParaRPr lang="en-US" dirty="0" smtClean="0"/>
          </a:p>
          <a:p>
            <a:r>
              <a:rPr lang="en-US" dirty="0" smtClean="0"/>
              <a:t>$ </a:t>
            </a:r>
            <a:r>
              <a:rPr lang="en-US" dirty="0" err="1"/>
              <a:t>git</a:t>
            </a:r>
            <a:r>
              <a:rPr lang="en-US" dirty="0"/>
              <a:t> commit -a -m 'added a new footer [issue 53]'</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82</a:t>
            </a:fld>
            <a:endParaRPr lang="en"/>
          </a:p>
        </p:txBody>
      </p:sp>
    </p:spTree>
    <p:extLst>
      <p:ext uri="{BB962C8B-B14F-4D97-AF65-F5344CB8AC3E}">
        <p14:creationId xmlns:p14="http://schemas.microsoft.com/office/powerpoint/2010/main" val="22590628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83</a:t>
            </a:fld>
            <a:endParaRPr lang="en"/>
          </a:p>
        </p:txBody>
      </p:sp>
      <p:pic>
        <p:nvPicPr>
          <p:cNvPr id="8194" name="Picture 2" descr="The `iss53` branch has moved forward with your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85950"/>
            <a:ext cx="76200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20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a:xfrm>
            <a:off x="814274" y="1327350"/>
            <a:ext cx="7491525" cy="3145500"/>
          </a:xfrm>
        </p:spPr>
        <p:txBody>
          <a:bodyPr/>
          <a:lstStyle/>
          <a:p>
            <a:pPr>
              <a:buNone/>
            </a:pPr>
            <a:r>
              <a:rPr lang="en-US" i="1" dirty="0"/>
              <a:t>Next, you have a hotfix to make. Let’s create a hotfix branch on which to work until it’s completed:</a:t>
            </a:r>
          </a:p>
          <a:p>
            <a:r>
              <a:rPr lang="en-US" dirty="0"/>
              <a:t>$ </a:t>
            </a:r>
            <a:r>
              <a:rPr lang="en-US" dirty="0" err="1"/>
              <a:t>git</a:t>
            </a:r>
            <a:r>
              <a:rPr lang="en-US" dirty="0"/>
              <a:t> checkout -b hotfix </a:t>
            </a:r>
            <a:endParaRPr lang="en-US" dirty="0" smtClean="0"/>
          </a:p>
          <a:p>
            <a:pPr>
              <a:buNone/>
            </a:pPr>
            <a:r>
              <a:rPr lang="en-US" i="1" dirty="0" smtClean="0"/>
              <a:t>Switched </a:t>
            </a:r>
            <a:r>
              <a:rPr lang="en-US" i="1" dirty="0"/>
              <a:t>to a new branch 'hotfix' </a:t>
            </a:r>
            <a:endParaRPr lang="en-US" i="1" dirty="0" smtClean="0"/>
          </a:p>
          <a:p>
            <a:pPr marL="342900" indent="-342900"/>
            <a:r>
              <a:rPr lang="en-US" dirty="0" smtClean="0"/>
              <a:t>$ </a:t>
            </a:r>
            <a:r>
              <a:rPr lang="en-US" dirty="0"/>
              <a:t>vim index.html </a:t>
            </a:r>
            <a:endParaRPr lang="en-US" dirty="0" smtClean="0"/>
          </a:p>
          <a:p>
            <a:pPr marL="342900" indent="-342900"/>
            <a:r>
              <a:rPr lang="en-US" dirty="0" smtClean="0"/>
              <a:t>$ </a:t>
            </a:r>
            <a:r>
              <a:rPr lang="en-US" dirty="0" err="1"/>
              <a:t>git</a:t>
            </a:r>
            <a:r>
              <a:rPr lang="en-US" dirty="0"/>
              <a:t> commit -a -m 'fixed the broken email address'</a:t>
            </a: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84</a:t>
            </a:fld>
            <a:endParaRPr lang="en"/>
          </a:p>
        </p:txBody>
      </p:sp>
    </p:spTree>
    <p:extLst>
      <p:ext uri="{BB962C8B-B14F-4D97-AF65-F5344CB8AC3E}">
        <p14:creationId xmlns:p14="http://schemas.microsoft.com/office/powerpoint/2010/main" val="11536375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85</a:t>
            </a:fld>
            <a:endParaRPr lang="en"/>
          </a:p>
        </p:txBody>
      </p:sp>
      <p:pic>
        <p:nvPicPr>
          <p:cNvPr id="10242" name="Picture 2" descr="Hotfix branch based on `ma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4" y="1428750"/>
            <a:ext cx="6797916" cy="325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074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p:txBody>
          <a:bodyPr/>
          <a:lstStyle/>
          <a:p>
            <a:r>
              <a:rPr lang="sv-SE" dirty="0"/>
              <a:t>$ git checkout master </a:t>
            </a:r>
            <a:endParaRPr lang="sv-SE" dirty="0" smtClean="0"/>
          </a:p>
          <a:p>
            <a:r>
              <a:rPr lang="sv-SE" dirty="0" smtClean="0"/>
              <a:t>$ </a:t>
            </a:r>
            <a:r>
              <a:rPr lang="sv-SE" dirty="0"/>
              <a:t>git merge </a:t>
            </a:r>
            <a:r>
              <a:rPr lang="sv-SE" dirty="0" smtClean="0"/>
              <a:t>hotfix</a:t>
            </a:r>
          </a:p>
          <a:p>
            <a:endParaRPr lang="sv-SE" dirty="0"/>
          </a:p>
          <a:p>
            <a:endParaRPr lang="sv-SE" dirty="0" smtClean="0"/>
          </a:p>
          <a:p>
            <a:endParaRPr lang="sv-SE" dirty="0"/>
          </a:p>
          <a:p>
            <a:pPr>
              <a:buNone/>
            </a:pP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86</a:t>
            </a:fld>
            <a:endParaRPr lang="en"/>
          </a:p>
        </p:txBody>
      </p:sp>
    </p:spTree>
    <p:extLst>
      <p:ext uri="{BB962C8B-B14F-4D97-AF65-F5344CB8AC3E}">
        <p14:creationId xmlns:p14="http://schemas.microsoft.com/office/powerpoint/2010/main" val="17161436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87</a:t>
            </a:fld>
            <a:endParaRPr lang="en"/>
          </a:p>
        </p:txBody>
      </p:sp>
      <p:pic>
        <p:nvPicPr>
          <p:cNvPr id="11266" name="Picture 2" descr="`master` is fast-forwarded to `hotf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85" y="1311363"/>
            <a:ext cx="6324600"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948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Text Placeholder 2"/>
          <p:cNvSpPr>
            <a:spLocks noGrp="1"/>
          </p:cNvSpPr>
          <p:nvPr>
            <p:ph type="body" idx="1"/>
          </p:nvPr>
        </p:nvSpPr>
        <p:spPr>
          <a:xfrm>
            <a:off x="381000" y="1657350"/>
            <a:ext cx="7567725" cy="3145500"/>
          </a:xfrm>
        </p:spPr>
        <p:txBody>
          <a:bodyPr/>
          <a:lstStyle/>
          <a:p>
            <a:r>
              <a:rPr lang="en-US" dirty="0"/>
              <a:t>$ </a:t>
            </a:r>
            <a:r>
              <a:rPr lang="en-US" dirty="0" err="1"/>
              <a:t>git</a:t>
            </a:r>
            <a:r>
              <a:rPr lang="en-US" dirty="0"/>
              <a:t> branch -d hotfix </a:t>
            </a:r>
            <a:br>
              <a:rPr lang="en-US" dirty="0"/>
            </a:br>
            <a:r>
              <a:rPr lang="en-US" dirty="0"/>
              <a:t>Deleted branch hotfix (3a0874c).</a:t>
            </a:r>
          </a:p>
          <a:p>
            <a:pPr>
              <a:buNone/>
            </a:pPr>
            <a:r>
              <a:rPr lang="en-US" dirty="0"/>
              <a:t>Now you can switch back to your work-in-progress branch on issue #53 and continue working on it.</a:t>
            </a:r>
          </a:p>
          <a:p>
            <a:r>
              <a:rPr lang="en-US" dirty="0"/>
              <a:t>$ </a:t>
            </a:r>
            <a:r>
              <a:rPr lang="en-US" dirty="0" err="1"/>
              <a:t>git</a:t>
            </a:r>
            <a:r>
              <a:rPr lang="en-US" dirty="0"/>
              <a:t> checkout iss53 </a:t>
            </a:r>
            <a:endParaRPr lang="en-US" dirty="0" smtClean="0"/>
          </a:p>
          <a:p>
            <a:r>
              <a:rPr lang="en-US" dirty="0" smtClean="0"/>
              <a:t>Switched </a:t>
            </a:r>
            <a:r>
              <a:rPr lang="en-US" dirty="0"/>
              <a:t>to branch "iss53" </a:t>
            </a:r>
            <a:endParaRPr lang="en-US" dirty="0" smtClean="0"/>
          </a:p>
          <a:p>
            <a:r>
              <a:rPr lang="en-US" dirty="0" smtClean="0"/>
              <a:t>$ </a:t>
            </a:r>
            <a:r>
              <a:rPr lang="en-US" dirty="0"/>
              <a:t>vim index.html </a:t>
            </a:r>
            <a:endParaRPr lang="en-US" dirty="0" smtClean="0"/>
          </a:p>
          <a:p>
            <a:r>
              <a:rPr lang="en-US" dirty="0" smtClean="0"/>
              <a:t>$ </a:t>
            </a:r>
            <a:r>
              <a:rPr lang="en-US" dirty="0" err="1"/>
              <a:t>git</a:t>
            </a:r>
            <a:r>
              <a:rPr lang="en-US" dirty="0"/>
              <a:t> commit -a -m 'finished the new footer [issue 53]'</a:t>
            </a: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88</a:t>
            </a:fld>
            <a:endParaRPr lang="en"/>
          </a:p>
        </p:txBody>
      </p:sp>
    </p:spTree>
    <p:extLst>
      <p:ext uri="{BB962C8B-B14F-4D97-AF65-F5344CB8AC3E}">
        <p14:creationId xmlns:p14="http://schemas.microsoft.com/office/powerpoint/2010/main" val="10238096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89</a:t>
            </a:fld>
            <a:endParaRPr lang="en"/>
          </a:p>
        </p:txBody>
      </p:sp>
      <p:pic>
        <p:nvPicPr>
          <p:cNvPr id="12290" name="Picture 2" descr="Work continues on `iss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73" y="1428750"/>
            <a:ext cx="7028727" cy="334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63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9178088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3" name="Text Placeholder 2"/>
          <p:cNvSpPr>
            <a:spLocks noGrp="1"/>
          </p:cNvSpPr>
          <p:nvPr>
            <p:ph type="body" idx="1"/>
          </p:nvPr>
        </p:nvSpPr>
        <p:spPr>
          <a:xfrm>
            <a:off x="814274" y="1327350"/>
            <a:ext cx="7948725" cy="3606600"/>
          </a:xfrm>
        </p:spPr>
        <p:txBody>
          <a:bodyPr/>
          <a:lstStyle/>
          <a:p>
            <a:r>
              <a:rPr lang="en-US" dirty="0"/>
              <a:t>Suppose you’ve decided that your </a:t>
            </a:r>
            <a:r>
              <a:rPr lang="en-US" b="1" dirty="0"/>
              <a:t>issue</a:t>
            </a:r>
            <a:r>
              <a:rPr lang="en-US" dirty="0"/>
              <a:t> #53 work is complete and ready to be merged into your </a:t>
            </a:r>
            <a:r>
              <a:rPr lang="en-US" dirty="0" smtClean="0"/>
              <a:t>master branch</a:t>
            </a:r>
            <a:r>
              <a:rPr lang="en-US" dirty="0"/>
              <a:t>. </a:t>
            </a:r>
            <a:endParaRPr lang="en-US" dirty="0" smtClean="0"/>
          </a:p>
          <a:p>
            <a:r>
              <a:rPr lang="en-US" dirty="0" smtClean="0"/>
              <a:t>In </a:t>
            </a:r>
            <a:r>
              <a:rPr lang="en-US" dirty="0"/>
              <a:t>order to do that, you’ll merge your </a:t>
            </a:r>
            <a:r>
              <a:rPr lang="en-US" b="1" dirty="0"/>
              <a:t>iss53</a:t>
            </a:r>
            <a:r>
              <a:rPr lang="en-US" dirty="0"/>
              <a:t> branch into </a:t>
            </a:r>
            <a:r>
              <a:rPr lang="en-US" b="1" dirty="0"/>
              <a:t>master</a:t>
            </a:r>
            <a:r>
              <a:rPr lang="en-US" dirty="0"/>
              <a:t>, much like you merged your hotfix branch earlier. </a:t>
            </a:r>
            <a:endParaRPr lang="en-US" dirty="0" smtClean="0"/>
          </a:p>
          <a:p>
            <a:r>
              <a:rPr lang="en-US" dirty="0" smtClean="0"/>
              <a:t>All </a:t>
            </a:r>
            <a:r>
              <a:rPr lang="en-US" dirty="0"/>
              <a:t>you have to do is check out the branch you wish to merge into and then run the </a:t>
            </a:r>
            <a:r>
              <a:rPr lang="en-US" dirty="0" err="1"/>
              <a:t>git</a:t>
            </a:r>
            <a:r>
              <a:rPr lang="en-US" dirty="0"/>
              <a:t> </a:t>
            </a:r>
            <a:r>
              <a:rPr lang="en-US" b="1" dirty="0"/>
              <a:t>merge</a:t>
            </a:r>
            <a:r>
              <a:rPr lang="en-US" dirty="0"/>
              <a:t> command:</a:t>
            </a:r>
          </a:p>
          <a:p>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90</a:t>
            </a:fld>
            <a:endParaRPr lang="en"/>
          </a:p>
        </p:txBody>
      </p:sp>
    </p:spTree>
    <p:extLst>
      <p:ext uri="{BB962C8B-B14F-4D97-AF65-F5344CB8AC3E}">
        <p14:creationId xmlns:p14="http://schemas.microsoft.com/office/powerpoint/2010/main" val="22761281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91</a:t>
            </a:fld>
            <a:endParaRPr lang="en"/>
          </a:p>
        </p:txBody>
      </p:sp>
      <p:pic>
        <p:nvPicPr>
          <p:cNvPr id="13314" name="Picture 2" descr="Three snapshots used in a typical me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71550"/>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2868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92</a:t>
            </a:fld>
            <a:endParaRPr lang="en"/>
          </a:p>
        </p:txBody>
      </p:sp>
      <p:pic>
        <p:nvPicPr>
          <p:cNvPr id="13314" name="Picture 2" descr="Three snapshots used in a typical me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71550"/>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9871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Merging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93</a:t>
            </a:fld>
            <a:endParaRPr lang="en"/>
          </a:p>
        </p:txBody>
      </p:sp>
      <p:pic>
        <p:nvPicPr>
          <p:cNvPr id="14338" name="Picture 2" descr="A merge com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16504"/>
            <a:ext cx="762000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170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Merging</a:t>
            </a:r>
          </a:p>
        </p:txBody>
      </p:sp>
      <p:sp>
        <p:nvSpPr>
          <p:cNvPr id="3" name="Text Placeholder 2"/>
          <p:cNvSpPr>
            <a:spLocks noGrp="1"/>
          </p:cNvSpPr>
          <p:nvPr>
            <p:ph type="body" idx="1"/>
          </p:nvPr>
        </p:nvSpPr>
        <p:spPr/>
        <p:txBody>
          <a:bodyPr/>
          <a:lstStyle/>
          <a:p>
            <a:pPr>
              <a:buNone/>
            </a:pPr>
            <a:r>
              <a:rPr lang="en-US" dirty="0"/>
              <a:t>Now that your work is merged in, you have no further need for the iss53 branch. You can close the ticket in your ticket-tracking system, and delete the branch:</a:t>
            </a:r>
          </a:p>
          <a:p>
            <a:pPr marL="342900" indent="-342900"/>
            <a:r>
              <a:rPr lang="en-US" dirty="0" smtClean="0"/>
              <a:t>$ </a:t>
            </a:r>
            <a:r>
              <a:rPr lang="en-US" dirty="0" err="1"/>
              <a:t>git</a:t>
            </a:r>
            <a:r>
              <a:rPr lang="en-US" dirty="0"/>
              <a:t> branch -d </a:t>
            </a:r>
            <a:r>
              <a:rPr lang="en-US" dirty="0" smtClean="0"/>
              <a:t>iss53</a:t>
            </a: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94</a:t>
            </a:fld>
            <a:endParaRPr lang="en"/>
          </a:p>
        </p:txBody>
      </p:sp>
    </p:spTree>
    <p:extLst>
      <p:ext uri="{BB962C8B-B14F-4D97-AF65-F5344CB8AC3E}">
        <p14:creationId xmlns:p14="http://schemas.microsoft.com/office/powerpoint/2010/main" val="4317760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a:t>
            </a:r>
            <a:r>
              <a:rPr lang="en-US"/>
              <a:t>Merge </a:t>
            </a:r>
            <a:r>
              <a:rPr lang="en-US" smtClean="0"/>
              <a:t>Conflicts</a:t>
            </a:r>
            <a:endParaRPr lang="en-US" dirty="0"/>
          </a:p>
        </p:txBody>
      </p:sp>
      <p:sp>
        <p:nvSpPr>
          <p:cNvPr id="3" name="Text Placeholder 2"/>
          <p:cNvSpPr>
            <a:spLocks noGrp="1"/>
          </p:cNvSpPr>
          <p:nvPr>
            <p:ph type="body" idx="1"/>
          </p:nvPr>
        </p:nvSpPr>
        <p:spPr/>
        <p:txBody>
          <a:bodyPr/>
          <a:lstStyle/>
          <a:p>
            <a:pPr>
              <a:buNone/>
            </a:pPr>
            <a:r>
              <a:rPr lang="en-US" dirty="0"/>
              <a:t>Now that your work is merged in, you have no further need for the iss53 branch. You can close the ticket in your ticket-tracking system, and delete the branch:</a:t>
            </a:r>
          </a:p>
          <a:p>
            <a:pPr marL="342900" indent="-342900"/>
            <a:r>
              <a:rPr lang="en-US" dirty="0" smtClean="0"/>
              <a:t>$ </a:t>
            </a:r>
            <a:r>
              <a:rPr lang="en-US" dirty="0" err="1"/>
              <a:t>git</a:t>
            </a:r>
            <a:r>
              <a:rPr lang="en-US" dirty="0"/>
              <a:t> branch -d </a:t>
            </a:r>
            <a:r>
              <a:rPr lang="en-US" dirty="0" smtClean="0"/>
              <a:t>iss53</a:t>
            </a:r>
            <a:r>
              <a:rPr lang="en-US" dirty="0"/>
              <a:t/>
            </a:r>
            <a:br>
              <a:rPr lang="en-US" dirty="0"/>
            </a:b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95</a:t>
            </a:fld>
            <a:endParaRPr lang="en"/>
          </a:p>
        </p:txBody>
      </p:sp>
    </p:spTree>
    <p:extLst>
      <p:ext uri="{BB962C8B-B14F-4D97-AF65-F5344CB8AC3E}">
        <p14:creationId xmlns:p14="http://schemas.microsoft.com/office/powerpoint/2010/main" val="7591431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Merging</a:t>
            </a:r>
          </a:p>
        </p:txBody>
      </p:sp>
      <p:sp>
        <p:nvSpPr>
          <p:cNvPr id="3" name="Text Placeholder 2"/>
          <p:cNvSpPr>
            <a:spLocks noGrp="1"/>
          </p:cNvSpPr>
          <p:nvPr>
            <p:ph type="body" idx="1"/>
          </p:nvPr>
        </p:nvSpPr>
        <p:spPr/>
        <p:txBody>
          <a:bodyPr/>
          <a:lstStyle/>
          <a:p>
            <a:r>
              <a:rPr lang="en-US" dirty="0"/>
              <a:t>$ </a:t>
            </a:r>
            <a:r>
              <a:rPr lang="en-US" dirty="0" err="1"/>
              <a:t>git</a:t>
            </a:r>
            <a:r>
              <a:rPr lang="en-US" dirty="0"/>
              <a:t> checkout master </a:t>
            </a:r>
          </a:p>
          <a:p>
            <a:pPr>
              <a:buNone/>
            </a:pPr>
            <a:r>
              <a:rPr lang="en-US" dirty="0"/>
              <a:t>Switched to branch 'master' </a:t>
            </a:r>
          </a:p>
          <a:p>
            <a:r>
              <a:rPr lang="en-US" dirty="0"/>
              <a:t>$ </a:t>
            </a:r>
            <a:r>
              <a:rPr lang="en-US" dirty="0" err="1"/>
              <a:t>git</a:t>
            </a:r>
            <a:r>
              <a:rPr lang="en-US" dirty="0"/>
              <a:t> merge iss53 </a:t>
            </a:r>
          </a:p>
          <a:p>
            <a:pPr>
              <a:buNone/>
            </a:pPr>
            <a:r>
              <a:rPr lang="en-US" dirty="0"/>
              <a:t>Merge made by the 'recursive' strategy.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96</a:t>
            </a:fld>
            <a:endParaRPr lang="en"/>
          </a:p>
        </p:txBody>
      </p:sp>
    </p:spTree>
    <p:extLst>
      <p:ext uri="{BB962C8B-B14F-4D97-AF65-F5344CB8AC3E}">
        <p14:creationId xmlns:p14="http://schemas.microsoft.com/office/powerpoint/2010/main" val="38348617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97</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-v</a:t>
            </a:r>
          </a:p>
          <a:p>
            <a:r>
              <a:rPr lang="en-US" b="1" dirty="0" smtClean="0">
                <a:solidFill>
                  <a:schemeClr val="tx1"/>
                </a:solidFill>
              </a:rPr>
              <a:t> $ </a:t>
            </a:r>
            <a:r>
              <a:rPr lang="en-US" b="1" dirty="0" err="1">
                <a:solidFill>
                  <a:schemeClr val="tx1"/>
                </a:solidFill>
              </a:rPr>
              <a:t>git</a:t>
            </a:r>
            <a:r>
              <a:rPr lang="en-US" b="1" dirty="0">
                <a:solidFill>
                  <a:schemeClr val="tx1"/>
                </a:solidFill>
              </a:rPr>
              <a:t> branch </a:t>
            </a:r>
            <a:r>
              <a:rPr lang="en-US" b="1" dirty="0" smtClean="0">
                <a:solidFill>
                  <a:schemeClr val="tx1"/>
                </a:solidFill>
              </a:rPr>
              <a:t>–merged</a:t>
            </a:r>
          </a:p>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–no—merged</a:t>
            </a:r>
            <a:endParaRPr lang="en-US" b="1" dirty="0">
              <a:solidFill>
                <a:schemeClr val="tx1"/>
              </a:solidFill>
            </a:endParaRPr>
          </a:p>
          <a:p>
            <a:r>
              <a:rPr lang="en-US" b="1" dirty="0" smtClean="0"/>
              <a:t> $ </a:t>
            </a:r>
            <a:r>
              <a:rPr lang="en-US" b="1" dirty="0" err="1" smtClean="0"/>
              <a:t>git</a:t>
            </a:r>
            <a:r>
              <a:rPr lang="en-US" b="1" dirty="0" smtClean="0"/>
              <a:t> branch –d testing</a:t>
            </a:r>
          </a:p>
          <a:p>
            <a:r>
              <a:rPr lang="en-US" dirty="0" smtClean="0"/>
              <a:t> </a:t>
            </a:r>
          </a:p>
        </p:txBody>
      </p:sp>
    </p:spTree>
    <p:extLst>
      <p:ext uri="{BB962C8B-B14F-4D97-AF65-F5344CB8AC3E}">
        <p14:creationId xmlns:p14="http://schemas.microsoft.com/office/powerpoint/2010/main" val="412203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Vừa chỉnh code xong, chưa add</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clean -df</a:t>
            </a:r>
          </a:p>
          <a:p>
            <a:r>
              <a:rPr lang="vi-VN" dirty="0"/>
              <a:t>$ git checkout --  .</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98</a:t>
            </a:fld>
            <a:endParaRPr lang="en"/>
          </a:p>
        </p:txBody>
      </p:sp>
    </p:spTree>
    <p:extLst>
      <p:ext uri="{BB962C8B-B14F-4D97-AF65-F5344CB8AC3E}">
        <p14:creationId xmlns:p14="http://schemas.microsoft.com/office/powerpoint/2010/main" val="36075929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Lỡ tay add nhưng chưa commit</a:t>
            </a:r>
            <a:br>
              <a:rPr lang="vi-VN" dirty="0"/>
            </a:br>
            <a:endParaRPr lang="en-US" dirty="0"/>
          </a:p>
        </p:txBody>
      </p:sp>
      <p:sp>
        <p:nvSpPr>
          <p:cNvPr id="3" name="Text Placeholder 2"/>
          <p:cNvSpPr>
            <a:spLocks noGrp="1"/>
          </p:cNvSpPr>
          <p:nvPr>
            <p:ph type="body" idx="1"/>
          </p:nvPr>
        </p:nvSpPr>
        <p:spPr/>
        <p:txBody>
          <a:bodyPr/>
          <a:lstStyle/>
          <a:p>
            <a:r>
              <a:rPr lang="vi-VN" dirty="0" smtClean="0"/>
              <a:t>$ </a:t>
            </a:r>
            <a:r>
              <a:rPr lang="vi-VN" dirty="0"/>
              <a:t>git reset HEAD </a:t>
            </a:r>
          </a:p>
          <a:p>
            <a:r>
              <a:rPr lang="vi-VN" dirty="0"/>
              <a:t>$ git clean -df </a:t>
            </a:r>
          </a:p>
          <a:p>
            <a:r>
              <a:rPr lang="vi-VN" dirty="0"/>
              <a:t>$ git checkout --  .</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99</a:t>
            </a:fld>
            <a:endParaRPr lang="en"/>
          </a:p>
        </p:txBody>
      </p:sp>
    </p:spTree>
    <p:extLst>
      <p:ext uri="{BB962C8B-B14F-4D97-AF65-F5344CB8AC3E}">
        <p14:creationId xmlns:p14="http://schemas.microsoft.com/office/powerpoint/2010/main" val="280989994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2034</Words>
  <Application>Microsoft Office PowerPoint</Application>
  <PresentationFormat>On-screen Show (16:9)</PresentationFormat>
  <Paragraphs>415</Paragraphs>
  <Slides>102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102</vt:i4>
      </vt:variant>
    </vt:vector>
  </HeadingPairs>
  <TitlesOfParts>
    <vt:vector size="112" baseType="lpstr">
      <vt:lpstr>Arial</vt:lpstr>
      <vt:lpstr>Courier New</vt:lpstr>
      <vt:lpstr>Roboto Condensed Light</vt:lpstr>
      <vt:lpstr>Lucida Console</vt:lpstr>
      <vt:lpstr>Roboto Condensed</vt:lpstr>
      <vt:lpstr>Times New Roman</vt:lpstr>
      <vt:lpstr>Georgia</vt:lpstr>
      <vt:lpstr>Wingdings</vt:lpstr>
      <vt:lpstr>Arvo</vt:lpstr>
      <vt:lpstr>Salerio template</vt:lpstr>
      <vt:lpstr>PowerPoint Presentation</vt:lpstr>
      <vt:lpstr>Version Control System</vt:lpstr>
      <vt:lpstr>WHAT IS VERSION CONTROL SYSTEM (VCS)?</vt:lpstr>
      <vt:lpstr>LOCAL VERSION CONTROL SYSTEMS</vt:lpstr>
      <vt:lpstr>CENTRALIZED VERSION CONTROL SYSTEMS</vt:lpstr>
      <vt:lpstr>DISTRIBUTED VCS</vt:lpstr>
      <vt:lpstr>A Short History of Git</vt:lpstr>
      <vt:lpstr>A Short History of Git</vt:lpstr>
      <vt:lpstr>A Short History of Git</vt:lpstr>
      <vt:lpstr>GIT BASICS</vt:lpstr>
      <vt:lpstr> SNAPSHOTS, NOT DIFFERENCES</vt:lpstr>
      <vt:lpstr> SNAPSHOTS, NOT DIFFERENCES</vt:lpstr>
      <vt:lpstr> SNAPSHOTS, NOT DIFFERENCES</vt:lpstr>
      <vt:lpstr> NEARLY EVERY OPERATION IS LOCAL</vt:lpstr>
      <vt:lpstr> GIT HAS INTEGRITY</vt:lpstr>
      <vt:lpstr> THE THREE STATES</vt:lpstr>
      <vt:lpstr> THE THREE STATES</vt:lpstr>
      <vt:lpstr> THE THREE STATES</vt:lpstr>
      <vt:lpstr> THE THREE STATES</vt:lpstr>
      <vt:lpstr>DOWNLOAD AND INSTALL GIT</vt:lpstr>
      <vt:lpstr>FIRST TIME GIT SETUP</vt:lpstr>
      <vt:lpstr>FIRST TIME GIT SETUP</vt:lpstr>
      <vt:lpstr>YOUR IDENTITY</vt:lpstr>
      <vt:lpstr>YOUR EDITOR</vt:lpstr>
      <vt:lpstr>CHECKING YOUR SETTING</vt:lpstr>
      <vt:lpstr>REPOSITORY</vt:lpstr>
      <vt:lpstr>REPOSITORY</vt:lpstr>
      <vt:lpstr>REPOSITORY</vt:lpstr>
      <vt:lpstr>CLONING AN EXISTING REPOSITORY</vt:lpstr>
      <vt:lpstr>RECORDING CHANGES TO THE REPOSITORY</vt:lpstr>
      <vt:lpstr>RECORDING CHANGES TO THE REPOSITORY</vt:lpstr>
      <vt:lpstr>LIFECYCLE OF THE STATUS OF YOUR FILES</vt:lpstr>
      <vt:lpstr>REPOSITORY CHANGES</vt:lpstr>
      <vt:lpstr>IGNORING FILES</vt:lpstr>
      <vt:lpstr> VIEWING YOUR STAGED AND UNSTAGED CHANGES</vt:lpstr>
      <vt:lpstr>SKIPPING THE STAGING AREA</vt:lpstr>
      <vt:lpstr> COMMITTING YOUR CHANGES</vt:lpstr>
      <vt:lpstr>REMOVING FILES</vt:lpstr>
      <vt:lpstr>MOVING FILES</vt:lpstr>
      <vt:lpstr>LOCAL CODE TO REPOSITOTY</vt:lpstr>
      <vt:lpstr>Viewing the commit History</vt:lpstr>
      <vt:lpstr>VIEWING THE COMMIT HISTORY</vt:lpstr>
      <vt:lpstr>VIEWING THE COMMIT HISTORY</vt:lpstr>
      <vt:lpstr>UNDO THINGS</vt:lpstr>
      <vt:lpstr>UNDO THINGS</vt:lpstr>
      <vt:lpstr>UNDO THINGS</vt:lpstr>
      <vt:lpstr>UNSTAGING A STAGED FILE</vt:lpstr>
      <vt:lpstr>RESET and CHECKOUT</vt:lpstr>
      <vt:lpstr> THE THREE TREES</vt:lpstr>
      <vt:lpstr> THE THREE TREES</vt:lpstr>
      <vt:lpstr> THE THREE TREES</vt:lpstr>
      <vt:lpstr>THE HEAD</vt:lpstr>
      <vt:lpstr>THE INDEX</vt:lpstr>
      <vt:lpstr>THE WORKING DIRECTORY</vt:lpstr>
      <vt:lpstr>THE WORKFLOW</vt:lpstr>
      <vt:lpstr>THE WORKFLOW</vt:lpstr>
      <vt:lpstr>THE WORKFLOW</vt:lpstr>
      <vt:lpstr>THE WORKFLOW</vt:lpstr>
      <vt:lpstr>THE WORKFLOW</vt:lpstr>
      <vt:lpstr>THE WORKFLOW</vt:lpstr>
      <vt:lpstr>THE WORKFLOW</vt:lpstr>
      <vt:lpstr>THE ROLE OF RESET</vt:lpstr>
      <vt:lpstr>STEP 1: MOVE HEAD</vt:lpstr>
      <vt:lpstr>STEP 1: MOVE HEAD</vt:lpstr>
      <vt:lpstr>STEP 2: UPDATING THE INDEX (--MIXED)</vt:lpstr>
      <vt:lpstr>STEP 3: UPDATING THE WORKING DIRECTORY (--HARD)</vt:lpstr>
      <vt:lpstr>GIT BRANCHING</vt:lpstr>
      <vt:lpstr>GIT BRANCHING</vt:lpstr>
      <vt:lpstr>BASIC BRANCHING AND MERGING</vt:lpstr>
      <vt:lpstr>BRANCH MANAGEMENT</vt:lpstr>
      <vt:lpstr>GIT BRANCHING</vt:lpstr>
      <vt:lpstr>GIT BRANCHING</vt:lpstr>
      <vt:lpstr>GIT BRANCHING</vt:lpstr>
      <vt:lpstr>CREATING A NEW BRANCH</vt:lpstr>
      <vt:lpstr>CREATING A NEW BRANCH</vt:lpstr>
      <vt:lpstr>BASIC BRANCHING AND MERGING</vt:lpstr>
      <vt:lpstr>BASIC BRANCHING AND MERGING</vt:lpstr>
      <vt:lpstr>BASIC BRANCHING</vt:lpstr>
      <vt:lpstr>BASIC BRANCHING</vt:lpstr>
      <vt:lpstr>BASIC BRANCHING</vt:lpstr>
      <vt:lpstr>BASIC BRANCHING</vt:lpstr>
      <vt:lpstr>BASIC BRANCHING</vt:lpstr>
      <vt:lpstr>BASIC BRANCHING</vt:lpstr>
      <vt:lpstr>BASIC BRANCHING</vt:lpstr>
      <vt:lpstr>BASIC BRANCHING</vt:lpstr>
      <vt:lpstr>BASIC BRANCHING</vt:lpstr>
      <vt:lpstr>BASIC BRANCHING</vt:lpstr>
      <vt:lpstr>BASIC BRANCHING</vt:lpstr>
      <vt:lpstr>BASIC</vt:lpstr>
      <vt:lpstr>Basic Merging</vt:lpstr>
      <vt:lpstr>Basic Merging</vt:lpstr>
      <vt:lpstr>Basic Merging</vt:lpstr>
      <vt:lpstr>Basic Merging</vt:lpstr>
      <vt:lpstr>Basic Merging</vt:lpstr>
      <vt:lpstr>Basic Merge Conflicts</vt:lpstr>
      <vt:lpstr>Basic Merging</vt:lpstr>
      <vt:lpstr>SOME COMMANDS</vt:lpstr>
      <vt:lpstr>1. Vừa chỉnh code xong, chưa add </vt:lpstr>
      <vt:lpstr>2. Lỡ tay add nhưng chưa commit </vt:lpstr>
      <vt:lpstr>3. Commit rồi, mà hên chưa push </vt:lpstr>
      <vt:lpstr>4. Commit rồi, lỡ tay push luôn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Trong Tien</dc:creator>
  <cp:lastModifiedBy>Vitinh TT2</cp:lastModifiedBy>
  <cp:revision>637</cp:revision>
  <dcterms:modified xsi:type="dcterms:W3CDTF">2019-02-25T05:06:23Z</dcterms:modified>
</cp:coreProperties>
</file>