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F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1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0A46743B-56D6-42B7-89FB-7B168EF51509}"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52075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2434422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8076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4222379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212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999637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339612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159951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224703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6743B-56D6-42B7-89FB-7B168EF51509}"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399369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46743B-56D6-42B7-89FB-7B168EF5150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210792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46743B-56D6-42B7-89FB-7B168EF51509}"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300752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46743B-56D6-42B7-89FB-7B168EF51509}"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16614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6743B-56D6-42B7-89FB-7B168EF51509}"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11164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6743B-56D6-42B7-89FB-7B168EF5150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252671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6743B-56D6-42B7-89FB-7B168EF51509}"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8C8C2-7D0B-4722-B36E-B32C47DBE9A9}" type="slidenum">
              <a:rPr lang="en-US" smtClean="0"/>
              <a:t>‹#›</a:t>
            </a:fld>
            <a:endParaRPr lang="en-US"/>
          </a:p>
        </p:txBody>
      </p:sp>
    </p:spTree>
    <p:extLst>
      <p:ext uri="{BB962C8B-B14F-4D97-AF65-F5344CB8AC3E}">
        <p14:creationId xmlns:p14="http://schemas.microsoft.com/office/powerpoint/2010/main" val="105530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A46743B-56D6-42B7-89FB-7B168EF51509}" type="datetimeFigureOut">
              <a:rPr lang="en-US" smtClean="0"/>
              <a:t>12/10/2019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A8C8C2-7D0B-4722-B36E-B32C47DBE9A9}" type="slidenum">
              <a:rPr lang="en-US" smtClean="0"/>
              <a:t>‹#›</a:t>
            </a:fld>
            <a:endParaRPr lang="en-US"/>
          </a:p>
        </p:txBody>
      </p:sp>
    </p:spTree>
    <p:extLst>
      <p:ext uri="{BB962C8B-B14F-4D97-AF65-F5344CB8AC3E}">
        <p14:creationId xmlns:p14="http://schemas.microsoft.com/office/powerpoint/2010/main" val="284247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454" y="1097650"/>
            <a:ext cx="9144000" cy="14725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smtClean="0">
                <a:latin typeface="Times New Roman" panose="02020603050405020304" pitchFamily="18" charset="0"/>
                <a:cs typeface="Times New Roman" panose="02020603050405020304" pitchFamily="18" charset="0"/>
              </a:rPr>
              <a:t>QUẢN LÝ KHÁCH SẠN</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0072" y="4329900"/>
            <a:ext cx="6400800" cy="1947333"/>
          </a:xfrm>
        </p:spPr>
        <p:txBody>
          <a:bodyPr/>
          <a:lstStyle/>
          <a:p>
            <a:r>
              <a:rPr lang="en-US" b="1" i="1" smtClean="0">
                <a:solidFill>
                  <a:schemeClr val="tx1"/>
                </a:solidFill>
                <a:latin typeface="Times New Roman" panose="02020603050405020304" pitchFamily="18" charset="0"/>
                <a:cs typeface="Times New Roman" panose="02020603050405020304" pitchFamily="18" charset="0"/>
              </a:rPr>
              <a:t>Sinh viên thực hiện: </a:t>
            </a:r>
          </a:p>
          <a:p>
            <a:pPr algn="l"/>
            <a:r>
              <a:rPr lang="en-US" b="1" i="1" smtClean="0">
                <a:solidFill>
                  <a:schemeClr val="tx1"/>
                </a:solidFill>
                <a:latin typeface="Times New Roman" panose="02020603050405020304" pitchFamily="18" charset="0"/>
                <a:cs typeface="Times New Roman" panose="02020603050405020304" pitchFamily="18" charset="0"/>
              </a:rPr>
              <a:t>				Nguyễn Huỳnh Anh Trực	17110247</a:t>
            </a:r>
          </a:p>
          <a:p>
            <a:pPr algn="l"/>
            <a:r>
              <a:rPr lang="en-US" b="1" i="1" smtClean="0">
                <a:solidFill>
                  <a:schemeClr val="tx1"/>
                </a:solidFill>
                <a:latin typeface="Times New Roman" panose="02020603050405020304" pitchFamily="18" charset="0"/>
                <a:cs typeface="Times New Roman" panose="02020603050405020304" pitchFamily="18" charset="0"/>
              </a:rPr>
              <a:t>				Đoàn Quốc Hùng		17110154</a:t>
            </a:r>
            <a:endParaRPr lang="en-US" b="1" i="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5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498" y="687559"/>
            <a:ext cx="6320554" cy="1507067"/>
          </a:xfrm>
        </p:spPr>
        <p:txBody>
          <a:bodyPr/>
          <a:lstStyle/>
          <a:p>
            <a:r>
              <a:rPr lang="vi-VN" b="1">
                <a:latin typeface="Times New Roman" panose="02020603050405020304" pitchFamily="18" charset="0"/>
                <a:cs typeface="Times New Roman" panose="02020603050405020304" pitchFamily="18" charset="0"/>
              </a:rPr>
              <a:t>Đối tượng </a:t>
            </a:r>
            <a:r>
              <a:rPr lang="vi-VN" b="1">
                <a:latin typeface="Times New Roman" panose="02020603050405020304" pitchFamily="18" charset="0"/>
                <a:cs typeface="Times New Roman" panose="02020603050405020304" pitchFamily="18" charset="0"/>
              </a:rPr>
              <a:t>người </a:t>
            </a:r>
            <a:r>
              <a:rPr lang="vi-VN" b="1" smtClean="0">
                <a:latin typeface="Times New Roman" panose="02020603050405020304" pitchFamily="18" charset="0"/>
                <a:cs typeface="Times New Roman" panose="02020603050405020304" pitchFamily="18" charset="0"/>
              </a:rPr>
              <a:t>dùng</a:t>
            </a:r>
            <a:endParaRPr lang="en-US" b="1">
              <a:latin typeface="Times New Roman" panose="02020603050405020304" pitchFamily="18" charset="0"/>
              <a:cs typeface="Times New Roman" panose="02020603050405020304" pitchFamily="18" charset="0"/>
            </a:endParaRPr>
          </a:p>
        </p:txBody>
      </p:sp>
      <p:sp>
        <p:nvSpPr>
          <p:cNvPr id="4" name="Rounded Rectangle 3"/>
          <p:cNvSpPr/>
          <p:nvPr/>
        </p:nvSpPr>
        <p:spPr>
          <a:xfrm>
            <a:off x="838200" y="1685867"/>
            <a:ext cx="2225842" cy="1164807"/>
          </a:xfrm>
          <a:prstGeom prst="roundRect">
            <a:avLst/>
          </a:prstGeom>
          <a:effectLst>
            <a:innerShdw blurRad="63500" dist="50800" dir="54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smtClean="0"/>
              <a:t>Quản trị viên</a:t>
            </a:r>
            <a:endParaRPr lang="en-US" sz="2800" b="1"/>
          </a:p>
        </p:txBody>
      </p:sp>
      <p:sp>
        <p:nvSpPr>
          <p:cNvPr id="5" name="Rounded Rectangle 4"/>
          <p:cNvSpPr/>
          <p:nvPr/>
        </p:nvSpPr>
        <p:spPr>
          <a:xfrm>
            <a:off x="8808852" y="5037221"/>
            <a:ext cx="2743200" cy="1219200"/>
          </a:xfrm>
          <a:prstGeom prst="roundRect">
            <a:avLst/>
          </a:prstGeom>
          <a:effectLst>
            <a:innerShdw blurRad="63500" dist="50800" dir="54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smtClean="0"/>
              <a:t>Nhân viên </a:t>
            </a:r>
            <a:endParaRPr lang="en-US" sz="2800" b="1"/>
          </a:p>
        </p:txBody>
      </p:sp>
      <p:sp>
        <p:nvSpPr>
          <p:cNvPr id="6" name="Oval 5"/>
          <p:cNvSpPr/>
          <p:nvPr/>
        </p:nvSpPr>
        <p:spPr>
          <a:xfrm>
            <a:off x="3657598" y="2310064"/>
            <a:ext cx="3818022" cy="3577389"/>
          </a:xfrm>
          <a:prstGeom prst="ellipse">
            <a:avLst/>
          </a:prstGeom>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3978439" y="3272589"/>
            <a:ext cx="2646950" cy="2374232"/>
          </a:xfrm>
          <a:prstGeom prst="ellipse">
            <a:avLst/>
          </a:prstGeom>
          <a:effectLst>
            <a:outerShdw blurRad="63500" sx="102000" sy="102000" algn="c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p:cNvCxnSpPr/>
          <p:nvPr/>
        </p:nvCxnSpPr>
        <p:spPr>
          <a:xfrm>
            <a:off x="3064042" y="2268271"/>
            <a:ext cx="1728000" cy="792000"/>
          </a:xfrm>
          <a:prstGeom prst="straightConnector1">
            <a:avLst/>
          </a:prstGeom>
          <a:ln>
            <a:tailEnd type="triangle"/>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stCxn id="5" idx="1"/>
          </p:cNvCxnSpPr>
          <p:nvPr/>
        </p:nvCxnSpPr>
        <p:spPr>
          <a:xfrm flipH="1" flipV="1">
            <a:off x="5725300" y="4806346"/>
            <a:ext cx="3083552" cy="840475"/>
          </a:xfrm>
          <a:prstGeom prst="straightConnector1">
            <a:avLst/>
          </a:prstGeom>
          <a:ln>
            <a:tailEnd type="triangle"/>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822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0637"/>
          </a:xfrm>
        </p:spPr>
        <p:txBody>
          <a:bodyPr/>
          <a:lstStyle/>
          <a:p>
            <a:r>
              <a:rPr lang="en-US" b="1" smtClean="0">
                <a:latin typeface="Times New Roman" panose="02020603050405020304" pitchFamily="18" charset="0"/>
                <a:cs typeface="Times New Roman" panose="02020603050405020304" pitchFamily="18" charset="0"/>
              </a:rPr>
              <a:t>Mô hình ERD</a:t>
            </a:r>
            <a:endParaRPr lang="en-US" b="1">
              <a:latin typeface="Times New Roman" panose="02020603050405020304" pitchFamily="18" charset="0"/>
              <a:cs typeface="Times New Roman" panose="02020603050405020304" pitchFamily="18" charset="0"/>
            </a:endParaRPr>
          </a:p>
        </p:txBody>
      </p:sp>
      <p:pic>
        <p:nvPicPr>
          <p:cNvPr id="6146" name="Picture 2" descr="https://lh6.googleusercontent.com/s1YMMHYqM9zyITQTGFUdTT1ZO912xjDpF7nXGpXoWSB-kMAWHClmktDM0FjfrV83k8js4ET90NCzRAAaTPdlfDvWKlQgRyP3SdS8MODh_nMEgbLoN7pLVqTZ3BJ5Vy9zSMUOMy-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33" y="1353064"/>
            <a:ext cx="11062131" cy="533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54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73482"/>
            <a:ext cx="8534400" cy="1507067"/>
          </a:xfrm>
        </p:spPr>
        <p:txBody>
          <a:bodyPr/>
          <a:lstStyle/>
          <a:p>
            <a:r>
              <a:rPr lang="en-US" b="1" smtClean="0">
                <a:latin typeface="Times New Roman" panose="02020603050405020304" pitchFamily="18" charset="0"/>
                <a:cs typeface="Times New Roman" panose="02020603050405020304" pitchFamily="18" charset="0"/>
              </a:rPr>
              <a:t>Giới thiệu chức năng các Stored Procedure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85625"/>
            <a:ext cx="10515600" cy="1724883"/>
          </a:xfrm>
        </p:spPr>
        <p:txBody>
          <a:bodyPr/>
          <a:lstStyle/>
          <a:p>
            <a:r>
              <a:rPr lang="en-US" b="1" smtClean="0"/>
              <a:t>Hàm động được sử dụng cho toàn bộ chức năng bảng.</a:t>
            </a:r>
          </a:p>
          <a:p>
            <a:pPr lvl="1"/>
            <a:r>
              <a:rPr lang="en-US" b="1" smtClean="0"/>
              <a:t>Dùng hàm động để tạo ra các trigger cho các bảng.</a:t>
            </a:r>
          </a:p>
          <a:p>
            <a:pPr lvl="1"/>
            <a:r>
              <a:rPr lang="en-US" b="1" smtClean="0"/>
              <a:t>Dùng hàm động để tạo CRUD cho các bảng</a:t>
            </a:r>
          </a:p>
          <a:p>
            <a:pPr lvl="1"/>
            <a:r>
              <a:rPr lang="en-US" b="1" smtClean="0"/>
              <a:t>Dùng hàm động cho chức năng Undo Redo cho các bảng.</a:t>
            </a:r>
          </a:p>
          <a:p>
            <a:pPr marL="457200" lvl="1" indent="0">
              <a:buNone/>
            </a:pPr>
            <a:endParaRPr lang="en-US"/>
          </a:p>
          <a:p>
            <a:pPr marL="457200" lvl="1" indent="0">
              <a:buNone/>
            </a:pPr>
            <a:endParaRPr lang="en-US"/>
          </a:p>
        </p:txBody>
      </p:sp>
      <p:sp>
        <p:nvSpPr>
          <p:cNvPr id="5" name="Right Arrow 4"/>
          <p:cNvSpPr/>
          <p:nvPr/>
        </p:nvSpPr>
        <p:spPr>
          <a:xfrm>
            <a:off x="848709" y="4127159"/>
            <a:ext cx="978408" cy="484632"/>
          </a:xfrm>
          <a:prstGeom prst="rightArrow">
            <a:avLst/>
          </a:prstGeom>
          <a:solidFill>
            <a:srgbClr val="50FD33"/>
          </a:solidFill>
          <a:ln>
            <a:solidFill>
              <a:srgbClr val="50F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38200" y="5188442"/>
            <a:ext cx="978408"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18270" y="4036365"/>
            <a:ext cx="7965989" cy="830997"/>
          </a:xfrm>
          <a:prstGeom prst="rect">
            <a:avLst/>
          </a:prstGeom>
          <a:noFill/>
        </p:spPr>
        <p:txBody>
          <a:bodyPr wrap="square" rtlCol="0">
            <a:spAutoFit/>
          </a:bodyPr>
          <a:lstStyle/>
          <a:p>
            <a:r>
              <a:rPr lang="en-US" sz="1600" b="1" i="1" smtClean="0">
                <a:latin typeface="Arial" panose="020B0604020202020204" pitchFamily="34" charset="0"/>
                <a:cs typeface="Arial" panose="020B0604020202020204" pitchFamily="34" charset="0"/>
              </a:rPr>
              <a:t>Ưu điểm: 	Có thể tạo các hàm chức năng cho một số lượng lớn 			các bảng một cách nhanh chóng và chính xác.</a:t>
            </a:r>
          </a:p>
          <a:p>
            <a:r>
              <a:rPr lang="en-US" sz="1600" b="1" i="1">
                <a:latin typeface="Arial" panose="020B0604020202020204" pitchFamily="34" charset="0"/>
                <a:cs typeface="Arial" panose="020B0604020202020204" pitchFamily="34" charset="0"/>
              </a:rPr>
              <a:t>	</a:t>
            </a:r>
            <a:r>
              <a:rPr lang="en-US" sz="1600" b="1" i="1" smtClean="0">
                <a:latin typeface="Arial" panose="020B0604020202020204" pitchFamily="34" charset="0"/>
                <a:cs typeface="Arial" panose="020B0604020202020204" pitchFamily="34" charset="0"/>
              </a:rPr>
              <a:t>	Rút ngắn dung lượng file script khi có nhiều bảng. </a:t>
            </a:r>
            <a:endParaRPr lang="en-US" sz="1600" b="1" i="1">
              <a:latin typeface="Arial" panose="020B0604020202020204" pitchFamily="34" charset="0"/>
              <a:cs typeface="Arial" panose="020B0604020202020204" pitchFamily="34" charset="0"/>
            </a:endParaRPr>
          </a:p>
        </p:txBody>
      </p:sp>
      <p:sp>
        <p:nvSpPr>
          <p:cNvPr id="8" name="TextBox 7"/>
          <p:cNvSpPr txBox="1"/>
          <p:nvPr/>
        </p:nvSpPr>
        <p:spPr>
          <a:xfrm>
            <a:off x="2018270" y="5211409"/>
            <a:ext cx="7570573" cy="1077218"/>
          </a:xfrm>
          <a:prstGeom prst="rect">
            <a:avLst/>
          </a:prstGeom>
          <a:noFill/>
        </p:spPr>
        <p:txBody>
          <a:bodyPr wrap="square" rtlCol="0">
            <a:spAutoFit/>
          </a:bodyPr>
          <a:lstStyle/>
          <a:p>
            <a:r>
              <a:rPr lang="en-US" sz="1600" b="1" i="1" smtClean="0">
                <a:latin typeface="Arial" panose="020B0604020202020204" pitchFamily="34" charset="0"/>
                <a:cs typeface="Arial" panose="020B0604020202020204" pitchFamily="34" charset="0"/>
              </a:rPr>
              <a:t>Nhược điểm: 	Chỉ có thể tạo cho các bảng có độ tương đồng 				nhất định.</a:t>
            </a:r>
          </a:p>
          <a:p>
            <a:r>
              <a:rPr lang="en-US" sz="1600" b="1" i="1">
                <a:latin typeface="Arial" panose="020B0604020202020204" pitchFamily="34" charset="0"/>
                <a:cs typeface="Arial" panose="020B0604020202020204" pitchFamily="34" charset="0"/>
              </a:rPr>
              <a:t>	</a:t>
            </a:r>
            <a:r>
              <a:rPr lang="en-US" sz="1600" b="1" i="1" smtClean="0">
                <a:latin typeface="Arial" panose="020B0604020202020204" pitchFamily="34" charset="0"/>
                <a:cs typeface="Arial" panose="020B0604020202020204" pitchFamily="34" charset="0"/>
              </a:rPr>
              <a:t>	Quá trình ban đầu làm quen khá tốn nhiều thời 	gian.</a:t>
            </a:r>
          </a:p>
          <a:p>
            <a:r>
              <a:rPr lang="en-US" sz="1600" b="1" i="1">
                <a:latin typeface="Arial" panose="020B0604020202020204" pitchFamily="34" charset="0"/>
                <a:cs typeface="Arial" panose="020B0604020202020204" pitchFamily="34" charset="0"/>
              </a:rPr>
              <a:t>	</a:t>
            </a:r>
            <a:r>
              <a:rPr lang="en-US" sz="1600" b="1" i="1" smtClean="0">
                <a:latin typeface="Arial" panose="020B0604020202020204" pitchFamily="34" charset="0"/>
                <a:cs typeface="Arial" panose="020B0604020202020204" pitchFamily="34" charset="0"/>
              </a:rPr>
              <a:t>	Dễ gặp lỗi sai trong quá trình thực hiện.</a:t>
            </a:r>
            <a:r>
              <a:rPr lang="en-US" sz="1600" b="1" i="1">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8230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5216" cy="1325563"/>
          </a:xfrm>
        </p:spPr>
        <p:txBody>
          <a:bodyPr/>
          <a:lstStyle/>
          <a:p>
            <a:r>
              <a:rPr lang="en-US" b="1" smtClean="0">
                <a:latin typeface="Times New Roman" panose="02020603050405020304" pitchFamily="18" charset="0"/>
                <a:cs typeface="Times New Roman" panose="02020603050405020304" pitchFamily="18" charset="0"/>
              </a:rPr>
              <a:t>Các chức năng thêm, sửa, xóa dữ liệu</a:t>
            </a:r>
            <a:endParaRPr lang="en-US" b="1">
              <a:latin typeface="Times New Roman" panose="02020603050405020304" pitchFamily="18" charset="0"/>
              <a:cs typeface="Times New Roman" panose="02020603050405020304" pitchFamily="18" charset="0"/>
            </a:endParaRPr>
          </a:p>
        </p:txBody>
      </p:sp>
      <p:pic>
        <p:nvPicPr>
          <p:cNvPr id="7170" name="Picture 2" descr="Kết quả hình ảnh cho insert update dele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275" y="1690688"/>
            <a:ext cx="65627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0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634" y="590834"/>
            <a:ext cx="8534400" cy="1507067"/>
          </a:xfrm>
        </p:spPr>
        <p:txBody>
          <a:bodyPr/>
          <a:lstStyle/>
          <a:p>
            <a:r>
              <a:rPr lang="en-US" b="1" smtClean="0">
                <a:latin typeface="Times New Roman" panose="02020603050405020304" pitchFamily="18" charset="0"/>
                <a:cs typeface="Times New Roman" panose="02020603050405020304" pitchFamily="18" charset="0"/>
              </a:rPr>
              <a:t>Function</a:t>
            </a:r>
            <a:endParaRPr lang="en-US" b="1">
              <a:latin typeface="Times New Roman" panose="02020603050405020304" pitchFamily="18" charset="0"/>
              <a:cs typeface="Times New Roman" panose="02020603050405020304" pitchFamily="18" charset="0"/>
            </a:endParaRPr>
          </a:p>
        </p:txBody>
      </p:sp>
      <p:pic>
        <p:nvPicPr>
          <p:cNvPr id="10242" name="Picture 2" descr="Kết quả hình ảnh cho thanh toá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79314"/>
            <a:ext cx="3847842" cy="24939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ết quả hình ảnh cho thanh toán trực tiế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728" y="2179315"/>
            <a:ext cx="4210478" cy="254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5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91" y="302510"/>
            <a:ext cx="8534400" cy="1507067"/>
          </a:xfrm>
        </p:spPr>
        <p:txBody>
          <a:bodyPr/>
          <a:lstStyle/>
          <a:p>
            <a:r>
              <a:rPr lang="en-US" b="1" smtClean="0">
                <a:latin typeface="Times New Roman" panose="02020603050405020304" pitchFamily="18" charset="0"/>
                <a:cs typeface="Times New Roman" panose="02020603050405020304" pitchFamily="18" charset="0"/>
              </a:rPr>
              <a:t>Trigger</a:t>
            </a:r>
            <a:endParaRPr lang="en-US" b="1">
              <a:latin typeface="Times New Roman" panose="02020603050405020304" pitchFamily="18" charset="0"/>
              <a:cs typeface="Times New Roman" panose="02020603050405020304" pitchFamily="18" charset="0"/>
            </a:endParaRPr>
          </a:p>
        </p:txBody>
      </p:sp>
      <p:pic>
        <p:nvPicPr>
          <p:cNvPr id="9218" name="Picture 2" descr="Hình ảnh có liên qu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1008" y="1615605"/>
            <a:ext cx="7400983" cy="401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25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2" y="541407"/>
            <a:ext cx="8534400" cy="1507067"/>
          </a:xfrm>
        </p:spPr>
        <p:txBody>
          <a:bodyPr/>
          <a:lstStyle/>
          <a:p>
            <a:r>
              <a:rPr lang="en-US" b="1" smtClean="0">
                <a:latin typeface="Times New Roman" panose="02020603050405020304" pitchFamily="18" charset="0"/>
                <a:cs typeface="Times New Roman" panose="02020603050405020304" pitchFamily="18" charset="0"/>
              </a:rPr>
              <a:t>Undo_Redo</a:t>
            </a:r>
            <a:endParaRPr lang="en-US" b="1">
              <a:latin typeface="Times New Roman" panose="02020603050405020304" pitchFamily="18" charset="0"/>
              <a:cs typeface="Times New Roman" panose="02020603050405020304" pitchFamily="18" charset="0"/>
            </a:endParaRPr>
          </a:p>
        </p:txBody>
      </p:sp>
      <p:pic>
        <p:nvPicPr>
          <p:cNvPr id="8194" name="Picture 2" descr="Kết quả hình ảnh cho undo red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3269" y="2462520"/>
            <a:ext cx="4079789" cy="198521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01" y="2354732"/>
            <a:ext cx="4505325" cy="2447926"/>
          </a:xfrm>
          <a:prstGeom prst="rect">
            <a:avLst/>
          </a:prstGeom>
          <a:noFill/>
          <a:extLst>
            <a:ext uri="{909E8E84-426E-40DD-AFC4-6F175D3DCCD1}">
              <a14:hiddenFill xmlns:a14="http://schemas.microsoft.com/office/drawing/2010/main">
                <a:solidFill>
                  <a:srgbClr val="FFFFFF"/>
                </a:solidFill>
              </a14:hiddenFill>
            </a:ext>
          </a:extLst>
        </p:spPr>
      </p:pic>
      <p:sp>
        <p:nvSpPr>
          <p:cNvPr id="6" name="Chevron 5"/>
          <p:cNvSpPr/>
          <p:nvPr/>
        </p:nvSpPr>
        <p:spPr>
          <a:xfrm>
            <a:off x="4836082" y="3182957"/>
            <a:ext cx="2545492" cy="791476"/>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627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066" y="310748"/>
            <a:ext cx="8534400" cy="1507067"/>
          </a:xfrm>
        </p:spPr>
        <p:txBody>
          <a:bodyPr/>
          <a:lstStyle/>
          <a:p>
            <a:r>
              <a:rPr lang="en-US" smtClean="0"/>
              <a:t>Index</a:t>
            </a:r>
            <a:endParaRPr lang="en-US"/>
          </a:p>
        </p:txBody>
      </p:sp>
      <p:pic>
        <p:nvPicPr>
          <p:cNvPr id="11266" name="Picture 2" descr="Kết quả hình ảnh cho index in sq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9228" y="1955113"/>
            <a:ext cx="7516318" cy="414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9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206" y="681451"/>
            <a:ext cx="8534400" cy="1507067"/>
          </a:xfrm>
        </p:spPr>
        <p:txBody>
          <a:bodyPr/>
          <a:lstStyle/>
          <a:p>
            <a:r>
              <a:rPr lang="en-US" b="1" smtClean="0">
                <a:latin typeface="Times New Roman" panose="02020603050405020304" pitchFamily="18" charset="0"/>
                <a:cs typeface="Times New Roman" panose="02020603050405020304" pitchFamily="18" charset="0"/>
              </a:rPr>
              <a:t>Giới thiệu về đề tài</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1206" y="2080998"/>
            <a:ext cx="4776537" cy="4351338"/>
          </a:xfrm>
        </p:spPr>
        <p:txBody>
          <a:bodyPr/>
          <a:lstStyle/>
          <a:p>
            <a:r>
              <a:rPr lang="en-US" b="1">
                <a:solidFill>
                  <a:schemeClr val="tx1"/>
                </a:solidFill>
                <a:latin typeface="Times New Roman" panose="02020603050405020304" pitchFamily="18" charset="0"/>
                <a:cs typeface="Times New Roman" panose="02020603050405020304" pitchFamily="18" charset="0"/>
              </a:rPr>
              <a:t>Quản lý khách sạn là một trong những việc phải có trong kinh doanh mô hình khách sạn</a:t>
            </a:r>
            <a:r>
              <a:rPr lang="en-US" b="1">
                <a:solidFill>
                  <a:schemeClr val="tx1"/>
                </a:solidFill>
                <a:latin typeface="Times New Roman" panose="02020603050405020304" pitchFamily="18" charset="0"/>
                <a:cs typeface="Times New Roman" panose="02020603050405020304" pitchFamily="18" charset="0"/>
              </a:rPr>
              <a:t>. </a:t>
            </a:r>
            <a:endParaRPr lang="en-US" b="1" smtClean="0">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Đây là một công việc vô cùng quan trọng cho việc kinh doanh của khách sạn và cũng đảm bảo sự thoải mái cho khách hàng khi đến thuê phòng.</a:t>
            </a:r>
          </a:p>
          <a:p>
            <a:endParaRPr lang="en-US"/>
          </a:p>
        </p:txBody>
      </p:sp>
      <p:pic>
        <p:nvPicPr>
          <p:cNvPr id="1026" name="Picture 2" descr="Kết quả hình ảnh cho quản lý khách s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451" y="2188518"/>
            <a:ext cx="6096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6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ết quả hình ảnh cho st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97" y="2445457"/>
            <a:ext cx="4762500" cy="2981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9179" y="433136"/>
            <a:ext cx="10667999" cy="784830"/>
          </a:xfrm>
          <a:prstGeom prst="rect">
            <a:avLst/>
          </a:prstGeom>
          <a:noFill/>
        </p:spPr>
        <p:txBody>
          <a:bodyPr wrap="square" rtlCol="0">
            <a:spAutoFit/>
          </a:bodyPr>
          <a:lstStyle/>
          <a:p>
            <a:r>
              <a:rPr lang="en-US" sz="4500" b="1" smtClean="0">
                <a:latin typeface="Times New Roman" panose="02020603050405020304" pitchFamily="18" charset="0"/>
                <a:cs typeface="Times New Roman" panose="02020603050405020304" pitchFamily="18" charset="0"/>
              </a:rPr>
              <a:t>Lý do phải có một phần mềm quản lý</a:t>
            </a:r>
            <a:endParaRPr lang="en-US" sz="4500" b="1">
              <a:latin typeface="Times New Roman" panose="02020603050405020304" pitchFamily="18" charset="0"/>
              <a:cs typeface="Times New Roman" panose="02020603050405020304" pitchFamily="18" charset="0"/>
            </a:endParaRPr>
          </a:p>
        </p:txBody>
      </p:sp>
      <p:pic>
        <p:nvPicPr>
          <p:cNvPr id="2052" name="Picture 4" descr="Kết quả hình ảnh cho st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465" y="2445457"/>
            <a:ext cx="47625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60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44" y="470307"/>
            <a:ext cx="8534400" cy="1507067"/>
          </a:xfrm>
        </p:spPr>
        <p:txBody>
          <a:bodyPr/>
          <a:lstStyle/>
          <a:p>
            <a:r>
              <a:rPr lang="en-US" b="1" smtClean="0">
                <a:latin typeface="Times New Roman" panose="02020603050405020304" pitchFamily="18" charset="0"/>
                <a:cs typeface="Times New Roman" panose="02020603050405020304" pitchFamily="18" charset="0"/>
              </a:rPr>
              <a:t>Mục tiêu của phần mềm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2282" y="1977374"/>
            <a:ext cx="10515600" cy="4351338"/>
          </a:xfrm>
        </p:spPr>
        <p:txBody>
          <a:bodyPr>
            <a:normAutofit lnSpcReduction="10000"/>
          </a:bodyPr>
          <a:lstStyle/>
          <a:p>
            <a:endParaRPr lang="vi-VN" b="0" smtClean="0">
              <a:effectLst/>
            </a:endParaRPr>
          </a:p>
          <a:p>
            <a:pPr lvl="1" fontAlgn="base">
              <a:buFont typeface="Wingdings" panose="05000000000000000000" pitchFamily="2" charset="2"/>
              <a:buChar char="Ø"/>
            </a:pPr>
            <a:r>
              <a:rPr lang="en-US" sz="2000" b="1" smtClean="0">
                <a:solidFill>
                  <a:schemeClr val="tx1"/>
                </a:solidFill>
                <a:latin typeface="Times New Roman" panose="02020603050405020304" pitchFamily="18" charset="0"/>
                <a:cs typeface="Times New Roman" panose="02020603050405020304" pitchFamily="18" charset="0"/>
              </a:rPr>
              <a:t> </a:t>
            </a:r>
            <a:r>
              <a:rPr lang="vi-VN" sz="2000" b="1" smtClean="0">
                <a:solidFill>
                  <a:schemeClr val="tx1"/>
                </a:solidFill>
                <a:latin typeface="Times New Roman" panose="02020603050405020304" pitchFamily="18" charset="0"/>
                <a:cs typeface="Times New Roman" panose="02020603050405020304" pitchFamily="18" charset="0"/>
              </a:rPr>
              <a:t>Xây </a:t>
            </a:r>
            <a:r>
              <a:rPr lang="vi-VN" sz="2000" b="1">
                <a:solidFill>
                  <a:schemeClr val="tx1"/>
                </a:solidFill>
                <a:latin typeface="Times New Roman" panose="02020603050405020304" pitchFamily="18" charset="0"/>
                <a:cs typeface="Times New Roman" panose="02020603050405020304" pitchFamily="18" charset="0"/>
              </a:rPr>
              <a:t>dựng một ứng dụng có thể lưu trữ và cập nhật thông tin khách hàng, nhân viên, phòng và dịch </a:t>
            </a:r>
            <a:r>
              <a:rPr lang="vi-VN" sz="2000" b="1">
                <a:solidFill>
                  <a:schemeClr val="tx1"/>
                </a:solidFill>
                <a:latin typeface="Times New Roman" panose="02020603050405020304" pitchFamily="18" charset="0"/>
                <a:cs typeface="Times New Roman" panose="02020603050405020304" pitchFamily="18" charset="0"/>
              </a:rPr>
              <a:t>vụ</a:t>
            </a:r>
            <a:r>
              <a:rPr lang="vi-VN" sz="2000" b="1" smtClean="0">
                <a:solidFill>
                  <a:schemeClr val="tx1"/>
                </a:solidFill>
                <a:latin typeface="Times New Roman" panose="02020603050405020304" pitchFamily="18" charset="0"/>
                <a:cs typeface="Times New Roman" panose="02020603050405020304" pitchFamily="18" charset="0"/>
              </a:rPr>
              <a:t>.</a:t>
            </a:r>
            <a:endParaRPr lang="en-US" sz="2000" b="1" smtClean="0">
              <a:solidFill>
                <a:schemeClr val="tx1"/>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endParaRPr lang="vi-VN" sz="2000" b="1" smtClean="0">
              <a:solidFill>
                <a:schemeClr val="tx1"/>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000" b="1" smtClean="0">
                <a:solidFill>
                  <a:schemeClr val="tx1"/>
                </a:solidFill>
                <a:latin typeface="Times New Roman" panose="02020603050405020304" pitchFamily="18" charset="0"/>
                <a:cs typeface="Times New Roman" panose="02020603050405020304" pitchFamily="18" charset="0"/>
              </a:rPr>
              <a:t> </a:t>
            </a:r>
            <a:r>
              <a:rPr lang="vi-VN" sz="2000" b="1" smtClean="0">
                <a:solidFill>
                  <a:schemeClr val="tx1"/>
                </a:solidFill>
                <a:latin typeface="Times New Roman" panose="02020603050405020304" pitchFamily="18" charset="0"/>
                <a:cs typeface="Times New Roman" panose="02020603050405020304" pitchFamily="18" charset="0"/>
              </a:rPr>
              <a:t>Xây </a:t>
            </a:r>
            <a:r>
              <a:rPr lang="vi-VN" sz="2000" b="1">
                <a:solidFill>
                  <a:schemeClr val="tx1"/>
                </a:solidFill>
                <a:latin typeface="Times New Roman" panose="02020603050405020304" pitchFamily="18" charset="0"/>
                <a:cs typeface="Times New Roman" panose="02020603050405020304" pitchFamily="18" charset="0"/>
              </a:rPr>
              <a:t>dựng một ứng dụng có chức năng cho khách hàng đặt phòng, nhận phòng và xuất hóa đơn khi khách hàng thanh toán trả </a:t>
            </a:r>
            <a:r>
              <a:rPr lang="vi-VN" sz="2000" b="1">
                <a:solidFill>
                  <a:schemeClr val="tx1"/>
                </a:solidFill>
                <a:latin typeface="Times New Roman" panose="02020603050405020304" pitchFamily="18" charset="0"/>
                <a:cs typeface="Times New Roman" panose="02020603050405020304" pitchFamily="18" charset="0"/>
              </a:rPr>
              <a:t>phòng</a:t>
            </a:r>
            <a:r>
              <a:rPr lang="vi-VN" sz="2000" b="1" smtClean="0">
                <a:solidFill>
                  <a:schemeClr val="tx1"/>
                </a:solidFill>
                <a:latin typeface="Times New Roman" panose="02020603050405020304" pitchFamily="18" charset="0"/>
                <a:cs typeface="Times New Roman" panose="02020603050405020304" pitchFamily="18" charset="0"/>
              </a:rPr>
              <a:t>.</a:t>
            </a:r>
            <a:endParaRPr lang="en-US" sz="2000" b="1" smtClean="0">
              <a:solidFill>
                <a:schemeClr val="tx1"/>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endParaRPr lang="vi-VN" sz="2000" b="1">
              <a:solidFill>
                <a:schemeClr val="tx1"/>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000" b="1" smtClean="0">
                <a:solidFill>
                  <a:schemeClr val="tx1"/>
                </a:solidFill>
                <a:latin typeface="Times New Roman" panose="02020603050405020304" pitchFamily="18" charset="0"/>
                <a:cs typeface="Times New Roman" panose="02020603050405020304" pitchFamily="18" charset="0"/>
              </a:rPr>
              <a:t> </a:t>
            </a:r>
            <a:r>
              <a:rPr lang="vi-VN" sz="2000" b="1" smtClean="0">
                <a:solidFill>
                  <a:schemeClr val="tx1"/>
                </a:solidFill>
                <a:latin typeface="Times New Roman" panose="02020603050405020304" pitchFamily="18" charset="0"/>
                <a:cs typeface="Times New Roman" panose="02020603050405020304" pitchFamily="18" charset="0"/>
              </a:rPr>
              <a:t>Chức </a:t>
            </a:r>
            <a:r>
              <a:rPr lang="vi-VN" sz="2000" b="1">
                <a:solidFill>
                  <a:schemeClr val="tx1"/>
                </a:solidFill>
                <a:latin typeface="Times New Roman" panose="02020603050405020304" pitchFamily="18" charset="0"/>
                <a:cs typeface="Times New Roman" panose="02020603050405020304" pitchFamily="18" charset="0"/>
              </a:rPr>
              <a:t>năng lưu thông tin khách hàng kèm theo phòng và dịch vụ mà khách hàng đó thuê được và tính ra giá tiền mà khách hàng đó phải trả theo từng mục tương </a:t>
            </a:r>
            <a:r>
              <a:rPr lang="vi-VN" sz="2000" b="1">
                <a:solidFill>
                  <a:schemeClr val="tx1"/>
                </a:solidFill>
                <a:latin typeface="Times New Roman" panose="02020603050405020304" pitchFamily="18" charset="0"/>
                <a:cs typeface="Times New Roman" panose="02020603050405020304" pitchFamily="18" charset="0"/>
              </a:rPr>
              <a:t>ứng</a:t>
            </a:r>
            <a:r>
              <a:rPr lang="vi-VN" sz="2000" b="1" smtClean="0">
                <a:solidFill>
                  <a:schemeClr val="tx1"/>
                </a:solidFill>
                <a:latin typeface="Times New Roman" panose="02020603050405020304" pitchFamily="18" charset="0"/>
                <a:cs typeface="Times New Roman" panose="02020603050405020304" pitchFamily="18" charset="0"/>
              </a:rPr>
              <a:t>.</a:t>
            </a:r>
            <a:endParaRPr lang="en-US" sz="2000" b="1" smtClean="0">
              <a:solidFill>
                <a:schemeClr val="tx1"/>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endParaRPr lang="vi-VN" sz="2000" b="1">
              <a:solidFill>
                <a:schemeClr val="tx1"/>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000" b="1" smtClean="0">
                <a:solidFill>
                  <a:schemeClr val="tx1"/>
                </a:solidFill>
                <a:latin typeface="Times New Roman" panose="02020603050405020304" pitchFamily="18" charset="0"/>
                <a:cs typeface="Times New Roman" panose="02020603050405020304" pitchFamily="18" charset="0"/>
              </a:rPr>
              <a:t> </a:t>
            </a:r>
            <a:r>
              <a:rPr lang="vi-VN" sz="2000" b="1" smtClean="0">
                <a:solidFill>
                  <a:schemeClr val="tx1"/>
                </a:solidFill>
                <a:latin typeface="Times New Roman" panose="02020603050405020304" pitchFamily="18" charset="0"/>
                <a:cs typeface="Times New Roman" panose="02020603050405020304" pitchFamily="18" charset="0"/>
              </a:rPr>
              <a:t>Chức </a:t>
            </a:r>
            <a:r>
              <a:rPr lang="vi-VN" sz="2000" b="1">
                <a:solidFill>
                  <a:schemeClr val="tx1"/>
                </a:solidFill>
                <a:latin typeface="Times New Roman" panose="02020603050405020304" pitchFamily="18" charset="0"/>
                <a:cs typeface="Times New Roman" panose="02020603050405020304" pitchFamily="18" charset="0"/>
              </a:rPr>
              <a:t>năng thống kê doanh thu đặt được trong các tháng lân cận</a:t>
            </a:r>
          </a:p>
          <a:p>
            <a:pPr>
              <a:buFont typeface="Wingdings" panose="05000000000000000000" pitchFamily="2" charset="2"/>
              <a:buChar char="Ø"/>
            </a:pPr>
            <a:endParaRPr lang="en-US"/>
          </a:p>
        </p:txBody>
      </p:sp>
    </p:spTree>
    <p:extLst>
      <p:ext uri="{BB962C8B-B14F-4D97-AF65-F5344CB8AC3E}">
        <p14:creationId xmlns:p14="http://schemas.microsoft.com/office/powerpoint/2010/main" val="414170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17" y="623786"/>
            <a:ext cx="8534400" cy="1507067"/>
          </a:xfrm>
        </p:spPr>
        <p:txBody>
          <a:bodyPr/>
          <a:lstStyle/>
          <a:p>
            <a:r>
              <a:rPr lang="en-US" b="1" smtClean="0">
                <a:latin typeface="Times New Roman" panose="02020603050405020304" pitchFamily="18" charset="0"/>
                <a:cs typeface="Times New Roman" panose="02020603050405020304" pitchFamily="18" charset="0"/>
              </a:rPr>
              <a:t>Chức năng cơ bản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120978" cy="4351338"/>
          </a:xfrm>
        </p:spPr>
        <p:txBody>
          <a:bodyPr>
            <a:normAutofit/>
          </a:bodyPr>
          <a:lstStyle/>
          <a:p>
            <a:r>
              <a:rPr lang="en-US" sz="2500" b="1" smtClean="0">
                <a:solidFill>
                  <a:schemeClr val="tx1"/>
                </a:solidFill>
                <a:latin typeface="Times New Roman" panose="02020603050405020304" pitchFamily="18" charset="0"/>
                <a:cs typeface="Times New Roman" panose="02020603050405020304" pitchFamily="18" charset="0"/>
              </a:rPr>
              <a:t>Đăng nhập vào hệ thống.</a:t>
            </a:r>
            <a:endParaRPr lang="en-US" sz="2500" b="1">
              <a:solidFill>
                <a:schemeClr val="tx1"/>
              </a:solidFill>
              <a:latin typeface="Times New Roman" panose="02020603050405020304" pitchFamily="18" charset="0"/>
              <a:cs typeface="Times New Roman" panose="02020603050405020304" pitchFamily="18" charset="0"/>
            </a:endParaRPr>
          </a:p>
        </p:txBody>
      </p:sp>
      <p:pic>
        <p:nvPicPr>
          <p:cNvPr id="3074" name="Picture 2" descr="https://lh3.googleusercontent.com/f5OZxXDhjqUyQkkWFz2cWoqEcBMShVjfbWZUBCSulZoKziGSpMdcOnCN9Hx2AbqUSozy7wvJ6_kFQcuiHfu3obdqF4r6x1xuUnBo0N6fdIqzPaC-8fvV03X-bbw5Qjf9Xb5oS_V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460" y="817896"/>
            <a:ext cx="5133975"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2" y="129516"/>
            <a:ext cx="8534400" cy="1507067"/>
          </a:xfrm>
        </p:spPr>
        <p:txBody>
          <a:bodyPr/>
          <a:lstStyle/>
          <a:p>
            <a:r>
              <a:rPr lang="en-US" b="1" smtClean="0">
                <a:latin typeface="Times New Roman" panose="02020603050405020304" pitchFamily="18" charset="0"/>
                <a:cs typeface="Times New Roman" panose="02020603050405020304" pitchFamily="18" charset="0"/>
              </a:rPr>
              <a:t>Chức năng cơ bản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701716" cy="4351338"/>
          </a:xfrm>
        </p:spPr>
        <p:txBody>
          <a:bodyPr>
            <a:normAutofit/>
          </a:bodyPr>
          <a:lstStyle/>
          <a:p>
            <a:r>
              <a:rPr lang="en-US" sz="2500" b="1" smtClean="0">
                <a:solidFill>
                  <a:schemeClr val="tx1"/>
                </a:solidFill>
                <a:latin typeface="Times New Roman" panose="02020603050405020304" pitchFamily="18" charset="0"/>
                <a:cs typeface="Times New Roman" panose="02020603050405020304" pitchFamily="18" charset="0"/>
              </a:rPr>
              <a:t>Đặt phòng hoặc thuê phòng trực tiếp trên giao diện.</a:t>
            </a:r>
            <a:endParaRPr lang="en-US" sz="2500" b="1">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733925" y="1339056"/>
            <a:ext cx="7458075" cy="5324475"/>
          </a:xfrm>
          <a:prstGeom prst="rect">
            <a:avLst/>
          </a:prstGeom>
        </p:spPr>
      </p:pic>
    </p:spTree>
    <p:extLst>
      <p:ext uri="{BB962C8B-B14F-4D97-AF65-F5344CB8AC3E}">
        <p14:creationId xmlns:p14="http://schemas.microsoft.com/office/powerpoint/2010/main" val="273131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53" y="318558"/>
            <a:ext cx="8534400" cy="1507067"/>
          </a:xfrm>
        </p:spPr>
        <p:txBody>
          <a:bodyPr/>
          <a:lstStyle/>
          <a:p>
            <a:r>
              <a:rPr lang="en-US" b="1" smtClean="0">
                <a:latin typeface="Times New Roman" panose="02020603050405020304" pitchFamily="18" charset="0"/>
                <a:cs typeface="Times New Roman" panose="02020603050405020304" pitchFamily="18" charset="0"/>
              </a:rPr>
              <a:t>Chức năng cơ bản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8" y="1825625"/>
            <a:ext cx="2584514" cy="4351338"/>
          </a:xfrm>
        </p:spPr>
        <p:txBody>
          <a:bodyPr>
            <a:normAutofit/>
          </a:bodyPr>
          <a:lstStyle/>
          <a:p>
            <a:r>
              <a:rPr lang="en-US" sz="2500" b="1" smtClean="0">
                <a:solidFill>
                  <a:schemeClr val="tx1"/>
                </a:solidFill>
                <a:latin typeface="Times New Roman" panose="02020603050405020304" pitchFamily="18" charset="0"/>
                <a:cs typeface="Times New Roman" panose="02020603050405020304" pitchFamily="18" charset="0"/>
              </a:rPr>
              <a:t>Chức năng quản lý dưới dạng bảng hiển thị.</a:t>
            </a:r>
            <a:endParaRPr lang="en-US" sz="2500" b="1">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81137" y="1690688"/>
            <a:ext cx="8444915" cy="4158156"/>
          </a:xfrm>
          <a:prstGeom prst="rect">
            <a:avLst/>
          </a:prstGeom>
        </p:spPr>
      </p:pic>
    </p:spTree>
    <p:extLst>
      <p:ext uri="{BB962C8B-B14F-4D97-AF65-F5344CB8AC3E}">
        <p14:creationId xmlns:p14="http://schemas.microsoft.com/office/powerpoint/2010/main" val="149387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059" y="124466"/>
            <a:ext cx="8534400" cy="1507067"/>
          </a:xfrm>
        </p:spPr>
        <p:txBody>
          <a:bodyPr/>
          <a:lstStyle/>
          <a:p>
            <a:r>
              <a:rPr lang="en-US" b="1" smtClean="0">
                <a:latin typeface="Times New Roman" panose="02020603050405020304" pitchFamily="18" charset="0"/>
                <a:cs typeface="Times New Roman" panose="02020603050405020304" pitchFamily="18" charset="0"/>
              </a:rPr>
              <a:t>Chức năng cơ bản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4059" y="1400050"/>
            <a:ext cx="10920663" cy="532564"/>
          </a:xfrm>
        </p:spPr>
        <p:txBody>
          <a:bodyPr>
            <a:normAutofit/>
          </a:bodyPr>
          <a:lstStyle/>
          <a:p>
            <a:r>
              <a:rPr lang="en-US" sz="2500" b="1" smtClean="0">
                <a:solidFill>
                  <a:schemeClr val="tx1"/>
                </a:solidFill>
                <a:latin typeface="Times New Roman" panose="02020603050405020304" pitchFamily="18" charset="0"/>
                <a:cs typeface="Times New Roman" panose="02020603050405020304" pitchFamily="18" charset="0"/>
              </a:rPr>
              <a:t>Quản lý việc thuê phòng và đặt phòng</a:t>
            </a:r>
            <a:endParaRPr lang="en-US" sz="2500" b="1">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2991" y="2233694"/>
            <a:ext cx="4923673" cy="4323225"/>
          </a:xfrm>
          <a:prstGeom prst="rect">
            <a:avLst/>
          </a:prstGeom>
        </p:spPr>
      </p:pic>
      <p:pic>
        <p:nvPicPr>
          <p:cNvPr id="5" name="Picture 4"/>
          <p:cNvPicPr>
            <a:picLocks noChangeAspect="1"/>
          </p:cNvPicPr>
          <p:nvPr/>
        </p:nvPicPr>
        <p:blipFill>
          <a:blip r:embed="rId3"/>
          <a:stretch>
            <a:fillRect/>
          </a:stretch>
        </p:blipFill>
        <p:spPr>
          <a:xfrm>
            <a:off x="7027933" y="1932613"/>
            <a:ext cx="4541052" cy="4925386"/>
          </a:xfrm>
          <a:prstGeom prst="rect">
            <a:avLst/>
          </a:prstGeom>
        </p:spPr>
      </p:pic>
    </p:spTree>
    <p:extLst>
      <p:ext uri="{BB962C8B-B14F-4D97-AF65-F5344CB8AC3E}">
        <p14:creationId xmlns:p14="http://schemas.microsoft.com/office/powerpoint/2010/main" val="208528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12" y="318558"/>
            <a:ext cx="8534400" cy="1507067"/>
          </a:xfrm>
        </p:spPr>
        <p:txBody>
          <a:bodyPr/>
          <a:lstStyle/>
          <a:p>
            <a:r>
              <a:rPr lang="en-US" b="1" smtClean="0">
                <a:latin typeface="Times New Roman" panose="02020603050405020304" pitchFamily="18" charset="0"/>
                <a:cs typeface="Times New Roman" panose="02020603050405020304" pitchFamily="18" charset="0"/>
              </a:rPr>
              <a:t>Chức năng cơ bản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3701717" cy="4351338"/>
          </a:xfrm>
        </p:spPr>
        <p:txBody>
          <a:bodyPr>
            <a:normAutofit/>
          </a:bodyPr>
          <a:lstStyle/>
          <a:p>
            <a:r>
              <a:rPr lang="en-US" sz="2500" b="1" smtClean="0">
                <a:solidFill>
                  <a:schemeClr val="tx1"/>
                </a:solidFill>
                <a:latin typeface="Times New Roman" panose="02020603050405020304" pitchFamily="18" charset="0"/>
                <a:cs typeface="Times New Roman" panose="02020603050405020304" pitchFamily="18" charset="0"/>
              </a:rPr>
              <a:t>Chức năng thanh toán cho khách hàng</a:t>
            </a:r>
            <a:endParaRPr lang="en-US" sz="2500" b="1">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17907" y="1825625"/>
            <a:ext cx="7029450" cy="4969974"/>
          </a:xfrm>
          <a:prstGeom prst="rect">
            <a:avLst/>
          </a:prstGeom>
        </p:spPr>
      </p:pic>
    </p:spTree>
    <p:extLst>
      <p:ext uri="{BB962C8B-B14F-4D97-AF65-F5344CB8AC3E}">
        <p14:creationId xmlns:p14="http://schemas.microsoft.com/office/powerpoint/2010/main" val="35097723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TotalTime>
  <Words>330</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Tahoma</vt:lpstr>
      <vt:lpstr>Times New Roman</vt:lpstr>
      <vt:lpstr>Wingdings</vt:lpstr>
      <vt:lpstr>Wingdings 3</vt:lpstr>
      <vt:lpstr>Slice</vt:lpstr>
      <vt:lpstr>QUẢN LÝ KHÁCH SẠN</vt:lpstr>
      <vt:lpstr>Giới thiệu về đề tài</vt:lpstr>
      <vt:lpstr>PowerPoint Presentation</vt:lpstr>
      <vt:lpstr>Mục tiêu của phần mềm</vt:lpstr>
      <vt:lpstr>Chức năng cơ bản</vt:lpstr>
      <vt:lpstr>Chức năng cơ bản</vt:lpstr>
      <vt:lpstr>Chức năng cơ bản</vt:lpstr>
      <vt:lpstr>Chức năng cơ bản</vt:lpstr>
      <vt:lpstr>Chức năng cơ bản</vt:lpstr>
      <vt:lpstr>Đối tượng người dùng</vt:lpstr>
      <vt:lpstr>Mô hình ERD</vt:lpstr>
      <vt:lpstr>Giới thiệu chức năng các Stored Procedure</vt:lpstr>
      <vt:lpstr>Các chức năng thêm, sửa, xóa dữ liệu</vt:lpstr>
      <vt:lpstr>Function</vt:lpstr>
      <vt:lpstr>Trigger</vt:lpstr>
      <vt:lpstr>Undo_Redo</vt:lpstr>
      <vt:lpstr>Index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KHÁCH SẠN</dc:title>
  <dc:creator>Trung Nguyễn</dc:creator>
  <cp:lastModifiedBy>Trung Nguyễn</cp:lastModifiedBy>
  <cp:revision>50</cp:revision>
  <dcterms:created xsi:type="dcterms:W3CDTF">2019-12-09T20:16:27Z</dcterms:created>
  <dcterms:modified xsi:type="dcterms:W3CDTF">2019-12-09T21:53:33Z</dcterms:modified>
</cp:coreProperties>
</file>