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317" r:id="rId5"/>
    <p:sldId id="278" r:id="rId6"/>
    <p:sldId id="320" r:id="rId7"/>
    <p:sldId id="285" r:id="rId8"/>
    <p:sldId id="290" r:id="rId9"/>
    <p:sldId id="340" r:id="rId10"/>
    <p:sldId id="341" r:id="rId11"/>
    <p:sldId id="342" r:id="rId12"/>
    <p:sldId id="343" r:id="rId13"/>
    <p:sldId id="344" r:id="rId14"/>
    <p:sldId id="345" r:id="rId15"/>
    <p:sldId id="346" r:id="rId16"/>
    <p:sldId id="347"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autoAdjust="0"/>
    <p:restoredTop sz="94660"/>
  </p:normalViewPr>
  <p:slideViewPr>
    <p:cSldViewPr snapToGrid="0" showGuides="1">
      <p:cViewPr varScale="1">
        <p:scale>
          <a:sx n="85" d="100"/>
          <a:sy n="85" d="100"/>
        </p:scale>
        <p:origin x="797" y="62"/>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 </a:t>
            </a:r>
            <a:endParaRPr lang="ko-KR" altLang="en-US"/>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a:t>Your Picture Here And Send To Back</a:t>
            </a:r>
            <a:endParaRPr lang="ko-KR" altLang="en-US"/>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3AEA043-746F-4334-A00A-A4587B060237}"/>
              </a:ext>
            </a:extLst>
          </p:cNvPr>
          <p:cNvSpPr txBox="1"/>
          <p:nvPr/>
        </p:nvSpPr>
        <p:spPr>
          <a:xfrm>
            <a:off x="2420471" y="97633"/>
            <a:ext cx="9643483" cy="923330"/>
          </a:xfrm>
          <a:prstGeom prst="rect">
            <a:avLst/>
          </a:prstGeom>
          <a:noFill/>
        </p:spPr>
        <p:txBody>
          <a:bodyPr wrap="square" rtlCol="0" anchor="ctr">
            <a:spAutoFit/>
          </a:bodyPr>
          <a:lstStyle/>
          <a:p>
            <a:pPr algn="r"/>
            <a:r>
              <a:rPr lang="en-US" sz="5400">
                <a:solidFill>
                  <a:schemeClr val="bg1"/>
                </a:solidFill>
                <a:latin typeface="Times New Roman" panose="02020603050405020304" pitchFamily="18" charset="0"/>
                <a:cs typeface="Times New Roman" panose="02020603050405020304" pitchFamily="18" charset="0"/>
              </a:rPr>
              <a:t>Cloud Computing Final Report</a:t>
            </a:r>
            <a:endParaRPr lang="ko-KR" altLang="en-US" sz="5400">
              <a:solidFill>
                <a:schemeClr val="bg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7725411" y="929649"/>
            <a:ext cx="4271529" cy="1241622"/>
          </a:xfrm>
          <a:prstGeom prst="rect">
            <a:avLst/>
          </a:prstGeom>
          <a:noFill/>
        </p:spPr>
        <p:txBody>
          <a:bodyPr wrap="square" rtlCol="0" anchor="ctr">
            <a:spAutoFit/>
          </a:bodyPr>
          <a:lstStyle/>
          <a:p>
            <a:r>
              <a:rPr lang="en-US" altLang="ko-KR" sz="1867" err="1">
                <a:solidFill>
                  <a:schemeClr val="bg1"/>
                </a:solidFill>
                <a:latin typeface="Times New Roman" panose="02020603050405020304" pitchFamily="18" charset="0"/>
                <a:cs typeface="Times New Roman" panose="02020603050405020304" pitchFamily="18" charset="0"/>
              </a:rPr>
              <a:t>Nhóm</a:t>
            </a:r>
            <a:r>
              <a:rPr lang="en-US" altLang="ko-KR" sz="1867">
                <a:solidFill>
                  <a:schemeClr val="bg1"/>
                </a:solidFill>
                <a:latin typeface="Times New Roman" panose="02020603050405020304" pitchFamily="18" charset="0"/>
                <a:cs typeface="Times New Roman" panose="02020603050405020304" pitchFamily="18" charset="0"/>
              </a:rPr>
              <a:t> 43:</a:t>
            </a:r>
          </a:p>
          <a:p>
            <a:r>
              <a:rPr lang="en-US" altLang="ko-KR" sz="1867" err="1">
                <a:solidFill>
                  <a:schemeClr val="bg1"/>
                </a:solidFill>
                <a:latin typeface="Times New Roman" panose="02020603050405020304" pitchFamily="18" charset="0"/>
                <a:cs typeface="Times New Roman" panose="02020603050405020304" pitchFamily="18" charset="0"/>
              </a:rPr>
              <a:t>Nguyễn</a:t>
            </a:r>
            <a:r>
              <a:rPr lang="en-US" altLang="ko-KR" sz="1867">
                <a:solidFill>
                  <a:schemeClr val="bg1"/>
                </a:solidFill>
                <a:latin typeface="Times New Roman" panose="02020603050405020304" pitchFamily="18" charset="0"/>
                <a:cs typeface="Times New Roman" panose="02020603050405020304" pitchFamily="18" charset="0"/>
              </a:rPr>
              <a:t> </a:t>
            </a:r>
            <a:r>
              <a:rPr lang="en-US" altLang="ko-KR" sz="1867" err="1">
                <a:solidFill>
                  <a:schemeClr val="bg1"/>
                </a:solidFill>
                <a:latin typeface="Times New Roman" panose="02020603050405020304" pitchFamily="18" charset="0"/>
                <a:cs typeface="Times New Roman" panose="02020603050405020304" pitchFamily="18" charset="0"/>
              </a:rPr>
              <a:t>Trúc</a:t>
            </a:r>
            <a:r>
              <a:rPr lang="en-US" altLang="ko-KR" sz="1867">
                <a:solidFill>
                  <a:schemeClr val="bg1"/>
                </a:solidFill>
                <a:latin typeface="Times New Roman" panose="02020603050405020304" pitchFamily="18" charset="0"/>
                <a:cs typeface="Times New Roman" panose="02020603050405020304" pitchFamily="18" charset="0"/>
              </a:rPr>
              <a:t> An 		– 20110087</a:t>
            </a:r>
          </a:p>
          <a:p>
            <a:r>
              <a:rPr lang="en-US" altLang="ko-KR" sz="1867">
                <a:solidFill>
                  <a:schemeClr val="bg1"/>
                </a:solidFill>
                <a:latin typeface="Times New Roman" panose="02020603050405020304" pitchFamily="18" charset="0"/>
                <a:cs typeface="Times New Roman" panose="02020603050405020304" pitchFamily="18" charset="0"/>
              </a:rPr>
              <a:t>Phan </a:t>
            </a:r>
            <a:r>
              <a:rPr lang="en-US" altLang="ko-KR" sz="1867" err="1">
                <a:solidFill>
                  <a:schemeClr val="bg1"/>
                </a:solidFill>
                <a:latin typeface="Times New Roman" panose="02020603050405020304" pitchFamily="18" charset="0"/>
                <a:cs typeface="Times New Roman" panose="02020603050405020304" pitchFamily="18" charset="0"/>
              </a:rPr>
              <a:t>Nguyễn</a:t>
            </a:r>
            <a:r>
              <a:rPr lang="en-US" altLang="ko-KR" sz="1867">
                <a:solidFill>
                  <a:schemeClr val="bg1"/>
                </a:solidFill>
                <a:latin typeface="Times New Roman" panose="02020603050405020304" pitchFamily="18" charset="0"/>
                <a:cs typeface="Times New Roman" panose="02020603050405020304" pitchFamily="18" charset="0"/>
              </a:rPr>
              <a:t> </a:t>
            </a:r>
            <a:r>
              <a:rPr lang="en-US" altLang="ko-KR" sz="1867" err="1">
                <a:solidFill>
                  <a:schemeClr val="bg1"/>
                </a:solidFill>
                <a:latin typeface="Times New Roman" panose="02020603050405020304" pitchFamily="18" charset="0"/>
                <a:cs typeface="Times New Roman" panose="02020603050405020304" pitchFamily="18" charset="0"/>
              </a:rPr>
              <a:t>Hoài</a:t>
            </a:r>
            <a:r>
              <a:rPr lang="en-US" altLang="ko-KR" sz="1867">
                <a:solidFill>
                  <a:schemeClr val="bg1"/>
                </a:solidFill>
                <a:latin typeface="Times New Roman" panose="02020603050405020304" pitchFamily="18" charset="0"/>
                <a:cs typeface="Times New Roman" panose="02020603050405020304" pitchFamily="18" charset="0"/>
              </a:rPr>
              <a:t> Nam 	– 20110080</a:t>
            </a:r>
          </a:p>
          <a:p>
            <a:endParaRPr lang="en-US" altLang="ko-KR" sz="1867">
              <a:solidFill>
                <a:schemeClr val="bg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E33B29AB-FB4E-4431-B8F7-E319E5178C1A}"/>
              </a:ext>
            </a:extLst>
          </p:cNvPr>
          <p:cNvSpPr txBox="1"/>
          <p:nvPr/>
        </p:nvSpPr>
        <p:spPr>
          <a:xfrm>
            <a:off x="802564" y="5928351"/>
            <a:ext cx="11723294" cy="646331"/>
          </a:xfrm>
          <a:prstGeom prst="rect">
            <a:avLst/>
          </a:prstGeom>
          <a:noFill/>
        </p:spPr>
        <p:txBody>
          <a:bodyPr wrap="square" rtlCol="0" anchor="ctr">
            <a:spAutoFit/>
          </a:bodyPr>
          <a:lstStyle/>
          <a:p>
            <a:pPr algn="ctr"/>
            <a:r>
              <a:rPr lang="en-US" altLang="ko-KR" sz="3600" err="1">
                <a:solidFill>
                  <a:schemeClr val="bg1"/>
                </a:solidFill>
                <a:latin typeface="Times New Roman" panose="02020603050405020304" pitchFamily="18" charset="0"/>
                <a:cs typeface="Times New Roman" panose="02020603050405020304" pitchFamily="18" charset="0"/>
              </a:rPr>
              <a:t>Tên</a:t>
            </a:r>
            <a:r>
              <a:rPr lang="en-US" altLang="ko-KR" sz="3600">
                <a:solidFill>
                  <a:schemeClr val="bg1"/>
                </a:solidFill>
                <a:latin typeface="Times New Roman" panose="02020603050405020304" pitchFamily="18" charset="0"/>
                <a:cs typeface="Times New Roman" panose="02020603050405020304" pitchFamily="18" charset="0"/>
              </a:rPr>
              <a:t> </a:t>
            </a:r>
            <a:r>
              <a:rPr lang="en-US" altLang="ko-KR" sz="3600" err="1">
                <a:solidFill>
                  <a:schemeClr val="bg1"/>
                </a:solidFill>
                <a:latin typeface="Times New Roman" panose="02020603050405020304" pitchFamily="18" charset="0"/>
                <a:cs typeface="Times New Roman" panose="02020603050405020304" pitchFamily="18" charset="0"/>
              </a:rPr>
              <a:t>đề</a:t>
            </a:r>
            <a:r>
              <a:rPr lang="en-US" altLang="ko-KR" sz="3600">
                <a:solidFill>
                  <a:schemeClr val="bg1"/>
                </a:solidFill>
                <a:latin typeface="Times New Roman" panose="02020603050405020304" pitchFamily="18" charset="0"/>
                <a:cs typeface="Times New Roman" panose="02020603050405020304" pitchFamily="18" charset="0"/>
              </a:rPr>
              <a:t> </a:t>
            </a:r>
            <a:r>
              <a:rPr lang="en-US" altLang="ko-KR" sz="3600" err="1">
                <a:solidFill>
                  <a:schemeClr val="bg1"/>
                </a:solidFill>
                <a:latin typeface="Times New Roman" panose="02020603050405020304" pitchFamily="18" charset="0"/>
                <a:cs typeface="Times New Roman" panose="02020603050405020304" pitchFamily="18" charset="0"/>
              </a:rPr>
              <a:t>tài</a:t>
            </a:r>
            <a:r>
              <a:rPr lang="en-US" altLang="ko-KR" sz="3600">
                <a:solidFill>
                  <a:schemeClr val="bg1"/>
                </a:solidFill>
                <a:latin typeface="Times New Roman" panose="02020603050405020304" pitchFamily="18" charset="0"/>
                <a:cs typeface="Times New Roman" panose="02020603050405020304" pitchFamily="18" charset="0"/>
              </a:rPr>
              <a:t>: </a:t>
            </a:r>
            <a:r>
              <a:rPr lang="en-US" altLang="ko-KR" sz="3600" err="1">
                <a:solidFill>
                  <a:schemeClr val="bg1"/>
                </a:solidFill>
                <a:latin typeface="Times New Roman" panose="02020603050405020304" pitchFamily="18" charset="0"/>
                <a:cs typeface="Times New Roman" panose="02020603050405020304" pitchFamily="18" charset="0"/>
              </a:rPr>
              <a:t>Xây</a:t>
            </a:r>
            <a:r>
              <a:rPr lang="en-US" altLang="ko-KR" sz="3600">
                <a:solidFill>
                  <a:schemeClr val="bg1"/>
                </a:solidFill>
                <a:latin typeface="Times New Roman" panose="02020603050405020304" pitchFamily="18" charset="0"/>
                <a:cs typeface="Times New Roman" panose="02020603050405020304" pitchFamily="18" charset="0"/>
              </a:rPr>
              <a:t> </a:t>
            </a:r>
            <a:r>
              <a:rPr lang="en-US" altLang="ko-KR" sz="3600" err="1">
                <a:solidFill>
                  <a:schemeClr val="bg1"/>
                </a:solidFill>
                <a:latin typeface="Times New Roman" panose="02020603050405020304" pitchFamily="18" charset="0"/>
                <a:cs typeface="Times New Roman" panose="02020603050405020304" pitchFamily="18" charset="0"/>
              </a:rPr>
              <a:t>dựng</a:t>
            </a:r>
            <a:r>
              <a:rPr lang="en-US" altLang="ko-KR" sz="3600">
                <a:solidFill>
                  <a:schemeClr val="bg1"/>
                </a:solidFill>
                <a:latin typeface="Times New Roman" panose="02020603050405020304" pitchFamily="18" charset="0"/>
                <a:cs typeface="Times New Roman" panose="02020603050405020304" pitchFamily="18" charset="0"/>
              </a:rPr>
              <a:t> VPC </a:t>
            </a:r>
            <a:r>
              <a:rPr lang="en-US" altLang="ko-KR" sz="3600" err="1">
                <a:solidFill>
                  <a:schemeClr val="bg1"/>
                </a:solidFill>
                <a:latin typeface="Times New Roman" panose="02020603050405020304" pitchFamily="18" charset="0"/>
                <a:cs typeface="Times New Roman" panose="02020603050405020304" pitchFamily="18" charset="0"/>
              </a:rPr>
              <a:t>và</a:t>
            </a:r>
            <a:r>
              <a:rPr lang="en-US" altLang="ko-KR" sz="3600">
                <a:solidFill>
                  <a:schemeClr val="bg1"/>
                </a:solidFill>
                <a:latin typeface="Times New Roman" panose="02020603050405020304" pitchFamily="18" charset="0"/>
                <a:cs typeface="Times New Roman" panose="02020603050405020304" pitchFamily="18" charset="0"/>
              </a:rPr>
              <a:t> </a:t>
            </a:r>
            <a:r>
              <a:rPr lang="en-US" altLang="ko-KR" sz="3600" err="1">
                <a:solidFill>
                  <a:schemeClr val="bg1"/>
                </a:solidFill>
                <a:latin typeface="Times New Roman" panose="02020603050405020304" pitchFamily="18" charset="0"/>
                <a:cs typeface="Times New Roman" panose="02020603050405020304" pitchFamily="18" charset="0"/>
              </a:rPr>
              <a:t>chạy</a:t>
            </a:r>
            <a:r>
              <a:rPr lang="en-US" altLang="ko-KR" sz="3600">
                <a:solidFill>
                  <a:schemeClr val="bg1"/>
                </a:solidFill>
                <a:latin typeface="Times New Roman" panose="02020603050405020304" pitchFamily="18" charset="0"/>
                <a:cs typeface="Times New Roman" panose="02020603050405020304" pitchFamily="18" charset="0"/>
              </a:rPr>
              <a:t> Webserver </a:t>
            </a:r>
            <a:r>
              <a:rPr lang="en-US" altLang="ko-KR" sz="3600" err="1">
                <a:solidFill>
                  <a:schemeClr val="bg1"/>
                </a:solidFill>
                <a:latin typeface="Times New Roman" panose="02020603050405020304" pitchFamily="18" charset="0"/>
                <a:cs typeface="Times New Roman" panose="02020603050405020304" pitchFamily="18" charset="0"/>
              </a:rPr>
              <a:t>trên</a:t>
            </a:r>
            <a:r>
              <a:rPr lang="en-US" altLang="ko-KR" sz="3600">
                <a:solidFill>
                  <a:schemeClr val="bg1"/>
                </a:solidFill>
                <a:latin typeface="Times New Roman" panose="02020603050405020304" pitchFamily="18" charset="0"/>
                <a:cs typeface="Times New Roman" panose="02020603050405020304" pitchFamily="18" charset="0"/>
              </a:rPr>
              <a:t> AWS </a:t>
            </a:r>
            <a:endParaRPr lang="ko-KR" altLang="en-US" sz="36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
            <a:extLst>
              <a:ext uri="{FF2B5EF4-FFF2-40B4-BE49-F238E27FC236}">
                <a16:creationId xmlns:a16="http://schemas.microsoft.com/office/drawing/2014/main" id="{DFE1F785-CBC5-40C3-9DF9-3F623620B668}"/>
              </a:ext>
            </a:extLst>
          </p:cNvPr>
          <p:cNvSpPr txBox="1">
            <a:spLocks/>
          </p:cNvSpPr>
          <p:nvPr/>
        </p:nvSpPr>
        <p:spPr>
          <a:xfrm>
            <a:off x="6246064" y="806824"/>
            <a:ext cx="5399089" cy="503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b="1">
                <a:solidFill>
                  <a:schemeClr val="bg1"/>
                </a:solidFill>
                <a:latin typeface="Times New Roman" panose="02020603050405020304" pitchFamily="18" charset="0"/>
                <a:cs typeface="Times New Roman" panose="02020603050405020304" pitchFamily="18" charset="0"/>
              </a:rPr>
              <a:t>Chức năng:</a:t>
            </a:r>
            <a:endParaRPr lang="en-US" sz="1600">
              <a:solidFill>
                <a:schemeClr val="bg1"/>
              </a:solidFill>
              <a:latin typeface="Times New Roman" panose="02020603050405020304" pitchFamily="18" charset="0"/>
              <a:cs typeface="Times New Roman" panose="02020603050405020304" pitchFamily="18" charset="0"/>
            </a:endParaRPr>
          </a:p>
          <a:p>
            <a:pPr lvl="0" algn="just"/>
            <a:r>
              <a:rPr lang="en-US" sz="1600" b="1">
                <a:solidFill>
                  <a:schemeClr val="bg1"/>
                </a:solidFill>
                <a:latin typeface="Times New Roman" panose="02020603050405020304" pitchFamily="18" charset="0"/>
                <a:cs typeface="Times New Roman" panose="02020603050405020304" pitchFamily="18" charset="0"/>
              </a:rPr>
              <a:t>- AWS Glue Views</a:t>
            </a:r>
            <a:r>
              <a:rPr lang="en-US" sz="1600">
                <a:solidFill>
                  <a:schemeClr val="bg1"/>
                </a:solidFill>
                <a:latin typeface="Times New Roman" panose="02020603050405020304" pitchFamily="18" charset="0"/>
                <a:cs typeface="Times New Roman" panose="02020603050405020304" pitchFamily="18" charset="0"/>
              </a:rPr>
              <a:t> cho phép các lập trình viên tạo nên các giao diện trực quan cho phép dễ dàng tìm kiếm, kết hợp, nhân bản giữa nhiều kho dữ liệu khác nhau theo thời gian thực mà không cần phải tự viết code tùy biến, dữ liệu tổng hợp có thể được chuyển đến các dịch vụ khác như: Redshift, S3, Aura … phục vụ nhiều mục đích khác nhau.</a:t>
            </a:r>
          </a:p>
          <a:p>
            <a:pPr lvl="0" algn="just"/>
            <a:r>
              <a:rPr lang="en-US" sz="1600" b="1">
                <a:solidFill>
                  <a:schemeClr val="bg1"/>
                </a:solidFill>
                <a:latin typeface="Times New Roman" panose="02020603050405020304" pitchFamily="18" charset="0"/>
                <a:cs typeface="Times New Roman" panose="02020603050405020304" pitchFamily="18" charset="0"/>
              </a:rPr>
              <a:t>- AWS Database Migration Service (AWS DMS)</a:t>
            </a:r>
            <a:r>
              <a:rPr lang="en-US" sz="1600">
                <a:solidFill>
                  <a:schemeClr val="bg1"/>
                </a:solidFill>
                <a:latin typeface="Times New Roman" panose="02020603050405020304" pitchFamily="18" charset="0"/>
                <a:cs typeface="Times New Roman" panose="02020603050405020304" pitchFamily="18" charset="0"/>
              </a:rPr>
              <a:t> cho phép chuyển dữ liệu trong cơ sở dữ liệu quan hệ hoặc MongoDB sang DynamoDB</a:t>
            </a:r>
          </a:p>
          <a:p>
            <a:pPr lvl="0" algn="just"/>
            <a:r>
              <a:rPr lang="en-US" sz="1600" b="1">
                <a:solidFill>
                  <a:schemeClr val="bg1"/>
                </a:solidFill>
                <a:latin typeface="Times New Roman" panose="02020603050405020304" pitchFamily="18" charset="0"/>
                <a:cs typeface="Times New Roman" panose="02020603050405020304" pitchFamily="18" charset="0"/>
              </a:rPr>
              <a:t>- PartiSQL</a:t>
            </a:r>
            <a:r>
              <a:rPr lang="en-US" sz="1600">
                <a:solidFill>
                  <a:schemeClr val="bg1"/>
                </a:solidFill>
                <a:latin typeface="Times New Roman" panose="02020603050405020304" pitchFamily="18" charset="0"/>
                <a:cs typeface="Times New Roman" panose="02020603050405020304" pitchFamily="18" charset="0"/>
              </a:rPr>
              <a:t> là một ngôn ngữ truy vấn tương thích với SQL, có thể liên kết với nhiều cơ sở dữ liệu với nhiều định dạng dữ liệu khác nhau như dữ liệu có cấu trúc, dữ liệu bán cấu trúc, dữ liệu dạng lưới. Ngôn ngữ truy vấn này được áp dụng trong nhiều dịch vụ của AWS, trong đó có Dynamodb.</a:t>
            </a:r>
          </a:p>
          <a:p>
            <a:pPr lvl="0" algn="just"/>
            <a:r>
              <a:rPr lang="en-US" sz="1600" b="1">
                <a:solidFill>
                  <a:schemeClr val="bg1"/>
                </a:solidFill>
                <a:latin typeface="Times New Roman" panose="02020603050405020304" pitchFamily="18" charset="0"/>
                <a:cs typeface="Times New Roman" panose="02020603050405020304" pitchFamily="18" charset="0"/>
              </a:rPr>
              <a:t>- Amazon Kinesis</a:t>
            </a:r>
            <a:r>
              <a:rPr lang="en-US" sz="1600">
                <a:solidFill>
                  <a:schemeClr val="bg1"/>
                </a:solidFill>
                <a:latin typeface="Times New Roman" panose="02020603050405020304" pitchFamily="18" charset="0"/>
                <a:cs typeface="Times New Roman" panose="02020603050405020304" pitchFamily="18" charset="0"/>
              </a:rPr>
              <a:t> được sử dụng để tổng hợp và xử lý các luồng dữ liệu lớn theo thời gian thực. Các dữ liệu này được lưu trong các data record và có thể được sử dụng cho nhiều mục đích khác nhau: tạo thông báo, tạo các bảng báo cáo, các bảng giá có giá trị thay đổi theo thời gian,…</a:t>
            </a:r>
          </a:p>
        </p:txBody>
      </p:sp>
      <p:sp>
        <p:nvSpPr>
          <p:cNvPr id="14" name="Text Placeholder 1">
            <a:extLst>
              <a:ext uri="{FF2B5EF4-FFF2-40B4-BE49-F238E27FC236}">
                <a16:creationId xmlns:a16="http://schemas.microsoft.com/office/drawing/2014/main" id="{BCC9D03C-7152-410B-9C15-60D55060213D}"/>
              </a:ext>
            </a:extLst>
          </p:cNvPr>
          <p:cNvSpPr txBox="1">
            <a:spLocks/>
          </p:cNvSpPr>
          <p:nvPr/>
        </p:nvSpPr>
        <p:spPr>
          <a:xfrm>
            <a:off x="461801" y="1442168"/>
            <a:ext cx="11573197" cy="440282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685800" algn="l">
              <a:buFontTx/>
              <a:buChar char="-"/>
            </a:pPr>
            <a:endParaRPr lang="en-US" sz="28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8BB8B21-7149-4F06-B54D-6D369C72B1CB}"/>
              </a:ext>
            </a:extLst>
          </p:cNvPr>
          <p:cNvSpPr txBox="1"/>
          <p:nvPr/>
        </p:nvSpPr>
        <p:spPr>
          <a:xfrm>
            <a:off x="5814838" y="437492"/>
            <a:ext cx="3337207" cy="369332"/>
          </a:xfrm>
          <a:prstGeom prst="rect">
            <a:avLst/>
          </a:prstGeom>
          <a:noFill/>
        </p:spPr>
        <p:txBody>
          <a:bodyPr wrap="square" rtlCol="0" anchor="ctr">
            <a:spAutoFit/>
          </a:bodyPr>
          <a:lstStyle/>
          <a:p>
            <a:pPr lvl="1"/>
            <a:r>
              <a:rPr lang="en-US" b="1">
                <a:latin typeface="Times New Roman" panose="02020603050405020304" pitchFamily="18" charset="0"/>
                <a:cs typeface="Times New Roman" panose="02020603050405020304" pitchFamily="18" charset="0"/>
              </a:rPr>
              <a:t>2.2 Amazon DynamoDB</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930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
            <a:extLst>
              <a:ext uri="{FF2B5EF4-FFF2-40B4-BE49-F238E27FC236}">
                <a16:creationId xmlns:a16="http://schemas.microsoft.com/office/drawing/2014/main" id="{DFE1F785-CBC5-40C3-9DF9-3F623620B668}"/>
              </a:ext>
            </a:extLst>
          </p:cNvPr>
          <p:cNvSpPr txBox="1">
            <a:spLocks/>
          </p:cNvSpPr>
          <p:nvPr/>
        </p:nvSpPr>
        <p:spPr>
          <a:xfrm>
            <a:off x="6246064" y="806824"/>
            <a:ext cx="5399089" cy="5118848"/>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r>
              <a:rPr lang="en-US" sz="2000">
                <a:solidFill>
                  <a:schemeClr val="bg1"/>
                </a:solidFill>
                <a:latin typeface="Times New Roman" panose="02020603050405020304" pitchFamily="18" charset="0"/>
                <a:cs typeface="Times New Roman" panose="02020603050405020304" pitchFamily="18" charset="0"/>
              </a:rPr>
              <a:t>- Amazon Elastic Compute Cloud (Amazon EC2) là một cơ sở hạ tầng điện toán đám mây được cung cấp bởi Amazon Web Services (AWS) giúp cung cấp tài nguyên máy tính ảo hoá theo yêu cầu.</a:t>
            </a:r>
          </a:p>
          <a:p>
            <a:pPr lvl="0" algn="just"/>
            <a:r>
              <a:rPr lang="en-US" sz="2000">
                <a:solidFill>
                  <a:schemeClr val="bg1"/>
                </a:solidFill>
                <a:latin typeface="Times New Roman" panose="02020603050405020304" pitchFamily="18" charset="0"/>
                <a:cs typeface="Times New Roman" panose="02020603050405020304" pitchFamily="18" charset="0"/>
              </a:rPr>
              <a:t>- Amazon EC2 cung cấp các ứng dụng máy tính ảo hoá có thể mở rộng về khả năng xử lý cùng các thành phần phần cứng ảo như bộ nhớ máy tính (ram), vi xử lý, linh hoạt trong việc lựa chọn các phân vùng lưu trữ dữ liệu ở các nền tảng khác nhau và sự an toàn trong quản lý dịch vụ bởi kiến trúc ảo hoá đám mây mạnh mẽ của AWS.</a:t>
            </a:r>
          </a:p>
          <a:p>
            <a:pPr lvl="0" algn="just"/>
            <a:r>
              <a:rPr lang="en-US" sz="2000">
                <a:solidFill>
                  <a:schemeClr val="bg1"/>
                </a:solidFill>
                <a:latin typeface="Times New Roman" panose="02020603050405020304" pitchFamily="18" charset="0"/>
                <a:cs typeface="Times New Roman" panose="02020603050405020304" pitchFamily="18" charset="0"/>
              </a:rPr>
              <a:t>- Amazon EC2 sẽ cung cấp một hoặc máy chủ ảo có thể kết hợp với nhau để dễ dàng triển khai ứng dụng nhanh nhất và đảm bảo tính sẵn sàng cao nhất. Thậm chí về mặt thanh toán bạn dễ dàng biết được các mức chi phí cần thanh toán dựa trên thông tin tài nguyên bạn sử dụng</a:t>
            </a:r>
          </a:p>
        </p:txBody>
      </p:sp>
      <p:sp>
        <p:nvSpPr>
          <p:cNvPr id="14" name="Text Placeholder 1">
            <a:extLst>
              <a:ext uri="{FF2B5EF4-FFF2-40B4-BE49-F238E27FC236}">
                <a16:creationId xmlns:a16="http://schemas.microsoft.com/office/drawing/2014/main" id="{BCC9D03C-7152-410B-9C15-60D55060213D}"/>
              </a:ext>
            </a:extLst>
          </p:cNvPr>
          <p:cNvSpPr txBox="1">
            <a:spLocks/>
          </p:cNvSpPr>
          <p:nvPr/>
        </p:nvSpPr>
        <p:spPr>
          <a:xfrm>
            <a:off x="461801" y="1442168"/>
            <a:ext cx="11573197" cy="440282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685800" algn="l">
              <a:buFontTx/>
              <a:buChar char="-"/>
            </a:pPr>
            <a:endParaRPr lang="en-US" sz="28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8BB8B21-7149-4F06-B54D-6D369C72B1CB}"/>
              </a:ext>
            </a:extLst>
          </p:cNvPr>
          <p:cNvSpPr txBox="1"/>
          <p:nvPr/>
        </p:nvSpPr>
        <p:spPr>
          <a:xfrm>
            <a:off x="5814838" y="399601"/>
            <a:ext cx="5636534" cy="646331"/>
          </a:xfrm>
          <a:prstGeom prst="rect">
            <a:avLst/>
          </a:prstGeom>
          <a:noFill/>
        </p:spPr>
        <p:txBody>
          <a:bodyPr wrap="square" rtlCol="0" anchor="ctr">
            <a:spAutoFit/>
          </a:bodyPr>
          <a:lstStyle/>
          <a:p>
            <a:pPr lvl="1"/>
            <a:r>
              <a:rPr lang="en-US" b="1">
                <a:latin typeface="Times New Roman" panose="02020603050405020304" pitchFamily="18" charset="0"/>
                <a:cs typeface="Times New Roman" panose="02020603050405020304" pitchFamily="18" charset="0"/>
              </a:rPr>
              <a:t>2.3 Amazon Elastic Compute Cloud (EC2)</a:t>
            </a:r>
          </a:p>
          <a:p>
            <a:pPr lvl="1"/>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73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
            <a:extLst>
              <a:ext uri="{FF2B5EF4-FFF2-40B4-BE49-F238E27FC236}">
                <a16:creationId xmlns:a16="http://schemas.microsoft.com/office/drawing/2014/main" id="{DFE1F785-CBC5-40C3-9DF9-3F623620B668}"/>
              </a:ext>
            </a:extLst>
          </p:cNvPr>
          <p:cNvSpPr txBox="1">
            <a:spLocks/>
          </p:cNvSpPr>
          <p:nvPr/>
        </p:nvSpPr>
        <p:spPr>
          <a:xfrm>
            <a:off x="6246064" y="806823"/>
            <a:ext cx="5399089" cy="532503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a:solidFill>
                  <a:schemeClr val="bg1"/>
                </a:solidFill>
                <a:latin typeface="Times New Roman" panose="02020603050405020304" pitchFamily="18" charset="0"/>
                <a:cs typeface="Times New Roman" panose="02020603050405020304" pitchFamily="18" charset="0"/>
              </a:rPr>
              <a:t>Chức năng:</a:t>
            </a:r>
            <a:endParaRPr lang="en-US" sz="1800">
              <a:solidFill>
                <a:schemeClr val="bg1"/>
              </a:solidFill>
              <a:latin typeface="Times New Roman" panose="02020603050405020304" pitchFamily="18" charset="0"/>
              <a:cs typeface="Times New Roman" panose="02020603050405020304" pitchFamily="18" charset="0"/>
            </a:endParaRPr>
          </a:p>
          <a:p>
            <a:pPr lvl="0" algn="just"/>
            <a:r>
              <a:rPr lang="en-US" sz="1800">
                <a:solidFill>
                  <a:schemeClr val="bg1"/>
                </a:solidFill>
                <a:latin typeface="Times New Roman" panose="02020603050405020304" pitchFamily="18" charset="0"/>
                <a:cs typeface="Times New Roman" panose="02020603050405020304" pitchFamily="18" charset="0"/>
              </a:rPr>
              <a:t>- Cung cấp môi trường máy tính ảo, còn gọi là instance</a:t>
            </a:r>
          </a:p>
          <a:p>
            <a:pPr lvl="0" algn="just"/>
            <a:r>
              <a:rPr lang="en-US" sz="1800">
                <a:solidFill>
                  <a:schemeClr val="bg1"/>
                </a:solidFill>
                <a:latin typeface="Times New Roman" panose="02020603050405020304" pitchFamily="18" charset="0"/>
                <a:cs typeface="Times New Roman" panose="02020603050405020304" pitchFamily="18" charset="0"/>
              </a:rPr>
              <a:t>- Cung cấp sẵn các mẫu hệ điều hành cho instance (còn gọi là Amazon Machine Images - AMIs), gồm các gói cài đặt cần thiết cho server</a:t>
            </a:r>
          </a:p>
          <a:p>
            <a:pPr lvl="0" algn="just"/>
            <a:r>
              <a:rPr lang="en-US" sz="1800">
                <a:solidFill>
                  <a:schemeClr val="bg1"/>
                </a:solidFill>
                <a:latin typeface="Times New Roman" panose="02020603050405020304" pitchFamily="18" charset="0"/>
                <a:cs typeface="Times New Roman" panose="02020603050405020304" pitchFamily="18" charset="0"/>
              </a:rPr>
              <a:t>- Cho phép tuỳ chỉnh, thiết lập cấu hình instance của bạn: CPU, bộ nhớ, lưu trữ…</a:t>
            </a:r>
          </a:p>
          <a:p>
            <a:pPr lvl="0" algn="just"/>
            <a:r>
              <a:rPr lang="en-US" sz="1800">
                <a:solidFill>
                  <a:schemeClr val="bg1"/>
                </a:solidFill>
                <a:latin typeface="Times New Roman" panose="02020603050405020304" pitchFamily="18" charset="0"/>
                <a:cs typeface="Times New Roman" panose="02020603050405020304" pitchFamily="18" charset="0"/>
              </a:rPr>
              <a:t>- Bảo mật thông tin cho instance thông qua việc dùng key – pairs (AWS lưu trữ public key, người dùng lưu trữ private key)</a:t>
            </a:r>
          </a:p>
          <a:p>
            <a:pPr lvl="0" algn="just"/>
            <a:r>
              <a:rPr lang="en-US" sz="1800">
                <a:solidFill>
                  <a:schemeClr val="bg1"/>
                </a:solidFill>
                <a:latin typeface="Times New Roman" panose="02020603050405020304" pitchFamily="18" charset="0"/>
                <a:cs typeface="Times New Roman" panose="02020603050405020304" pitchFamily="18" charset="0"/>
              </a:rPr>
              <a:t>- Lưu trữ tạm thời dữ liệu đã bị xóa sau khi ta thực hiện stop, hibernate hoặc terminate instance</a:t>
            </a:r>
          </a:p>
          <a:p>
            <a:pPr lvl="0" algn="just"/>
            <a:r>
              <a:rPr lang="en-US" sz="1800">
                <a:solidFill>
                  <a:schemeClr val="bg1"/>
                </a:solidFill>
                <a:latin typeface="Times New Roman" panose="02020603050405020304" pitchFamily="18" charset="0"/>
                <a:cs typeface="Times New Roman" panose="02020603050405020304" pitchFamily="18" charset="0"/>
              </a:rPr>
              <a:t>- Cung cấp tường lửa cho phép bạn chỉ định giao thức, cổng dịch vụ và các nguồn IP được phép truy cập instance của bạn</a:t>
            </a:r>
          </a:p>
          <a:p>
            <a:pPr lvl="0" algn="just"/>
            <a:r>
              <a:rPr lang="en-US" sz="1800">
                <a:solidFill>
                  <a:schemeClr val="bg1"/>
                </a:solidFill>
                <a:latin typeface="Times New Roman" panose="02020603050405020304" pitchFamily="18" charset="0"/>
                <a:cs typeface="Times New Roman" panose="02020603050405020304" pitchFamily="18" charset="0"/>
              </a:rPr>
              <a:t>- Dùng địa chỉ IPv4 tĩnh, hay gọi là Elastic IP address</a:t>
            </a:r>
          </a:p>
        </p:txBody>
      </p:sp>
      <p:sp>
        <p:nvSpPr>
          <p:cNvPr id="14" name="Text Placeholder 1">
            <a:extLst>
              <a:ext uri="{FF2B5EF4-FFF2-40B4-BE49-F238E27FC236}">
                <a16:creationId xmlns:a16="http://schemas.microsoft.com/office/drawing/2014/main" id="{BCC9D03C-7152-410B-9C15-60D55060213D}"/>
              </a:ext>
            </a:extLst>
          </p:cNvPr>
          <p:cNvSpPr txBox="1">
            <a:spLocks/>
          </p:cNvSpPr>
          <p:nvPr/>
        </p:nvSpPr>
        <p:spPr>
          <a:xfrm>
            <a:off x="461801" y="1442168"/>
            <a:ext cx="11573197" cy="440282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685800" algn="l">
              <a:buFontTx/>
              <a:buChar char="-"/>
            </a:pPr>
            <a:endParaRPr lang="en-US" sz="28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8BB8B21-7149-4F06-B54D-6D369C72B1CB}"/>
              </a:ext>
            </a:extLst>
          </p:cNvPr>
          <p:cNvSpPr txBox="1"/>
          <p:nvPr/>
        </p:nvSpPr>
        <p:spPr>
          <a:xfrm>
            <a:off x="5814838" y="399601"/>
            <a:ext cx="5636534" cy="646331"/>
          </a:xfrm>
          <a:prstGeom prst="rect">
            <a:avLst/>
          </a:prstGeom>
          <a:noFill/>
        </p:spPr>
        <p:txBody>
          <a:bodyPr wrap="square" rtlCol="0" anchor="ctr">
            <a:spAutoFit/>
          </a:bodyPr>
          <a:lstStyle/>
          <a:p>
            <a:pPr lvl="1"/>
            <a:r>
              <a:rPr lang="en-US" b="1">
                <a:latin typeface="Times New Roman" panose="02020603050405020304" pitchFamily="18" charset="0"/>
                <a:cs typeface="Times New Roman" panose="02020603050405020304" pitchFamily="18" charset="0"/>
              </a:rPr>
              <a:t>2.3 Amazon Elastic Compute Cloud (EC2)</a:t>
            </a:r>
          </a:p>
          <a:p>
            <a:pPr lvl="1"/>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958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
            <a:extLst>
              <a:ext uri="{FF2B5EF4-FFF2-40B4-BE49-F238E27FC236}">
                <a16:creationId xmlns:a16="http://schemas.microsoft.com/office/drawing/2014/main" id="{DFE1F785-CBC5-40C3-9DF9-3F623620B668}"/>
              </a:ext>
            </a:extLst>
          </p:cNvPr>
          <p:cNvSpPr txBox="1">
            <a:spLocks/>
          </p:cNvSpPr>
          <p:nvPr/>
        </p:nvSpPr>
        <p:spPr>
          <a:xfrm>
            <a:off x="6246064" y="907433"/>
            <a:ext cx="5399089" cy="541246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r>
              <a:rPr lang="en-US" sz="2000">
                <a:solidFill>
                  <a:schemeClr val="bg1"/>
                </a:solidFill>
                <a:latin typeface="Times New Roman" panose="02020603050405020304" pitchFamily="18" charset="0"/>
                <a:cs typeface="Times New Roman" panose="02020603050405020304" pitchFamily="18" charset="0"/>
              </a:rPr>
              <a:t>- Là dịch vụ đám mây lưu trữ do đó bạn có thể tải lên các tệp, các tài liệu, các dữ liệu tải về của người dùng hoặc các bản sao lưu</a:t>
            </a:r>
          </a:p>
          <a:p>
            <a:pPr lvl="0" algn="just"/>
            <a:r>
              <a:rPr lang="en-US" sz="2000">
                <a:solidFill>
                  <a:schemeClr val="bg1"/>
                </a:solidFill>
                <a:latin typeface="Times New Roman" panose="02020603050405020304" pitchFamily="18" charset="0"/>
                <a:cs typeface="Times New Roman" panose="02020603050405020304" pitchFamily="18" charset="0"/>
              </a:rPr>
              <a:t>- Amazon S3 lưu trữ dữ liệu như các object trong các bucket. Một object gồm 1 file và metadata mô tả cho file (tùy chọn).</a:t>
            </a:r>
          </a:p>
          <a:p>
            <a:pPr lvl="0" algn="just"/>
            <a:r>
              <a:rPr lang="en-US" sz="2000">
                <a:solidFill>
                  <a:schemeClr val="bg1"/>
                </a:solidFill>
                <a:latin typeface="Times New Roman" panose="02020603050405020304" pitchFamily="18" charset="0"/>
                <a:cs typeface="Times New Roman" panose="02020603050405020304" pitchFamily="18" charset="0"/>
              </a:rPr>
              <a:t>- Để lưu 1 object trong Amazon S3, bạn tải file lên 1 bucket. Khi đã tải file, bạn có thể gán quyền cho đối tượng cũng như bổ sung metadata.</a:t>
            </a:r>
          </a:p>
          <a:p>
            <a:pPr lvl="0" algn="just"/>
            <a:r>
              <a:rPr lang="en-US" sz="2000">
                <a:solidFill>
                  <a:schemeClr val="bg1"/>
                </a:solidFill>
                <a:latin typeface="Times New Roman" panose="02020603050405020304" pitchFamily="18" charset="0"/>
                <a:cs typeface="Times New Roman" panose="02020603050405020304" pitchFamily="18" charset="0"/>
              </a:rPr>
              <a:t>- Bucket là các thùng chứa cho các object. Bạn có thể tạo 1 hay nhiều bucket nhưng mỗi bucket sẽ có tên riêng biệt, không trùng nhau. Với mỗi bucket, bạn có thể điều khiển việc truy xuất đến nó (ai có thể tạo, xóa và xem các object trong bucket), xem nhật ký truy xuất đến bucket và đến các object bên trong, cũng như chọn region mà Amazon S3 sẽ lưu bucket và nội dung trong nó.</a:t>
            </a:r>
          </a:p>
        </p:txBody>
      </p:sp>
      <p:sp>
        <p:nvSpPr>
          <p:cNvPr id="14" name="Text Placeholder 1">
            <a:extLst>
              <a:ext uri="{FF2B5EF4-FFF2-40B4-BE49-F238E27FC236}">
                <a16:creationId xmlns:a16="http://schemas.microsoft.com/office/drawing/2014/main" id="{BCC9D03C-7152-410B-9C15-60D55060213D}"/>
              </a:ext>
            </a:extLst>
          </p:cNvPr>
          <p:cNvSpPr txBox="1">
            <a:spLocks/>
          </p:cNvSpPr>
          <p:nvPr/>
        </p:nvSpPr>
        <p:spPr>
          <a:xfrm>
            <a:off x="461801" y="1442168"/>
            <a:ext cx="11573197" cy="440282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685800" algn="l">
              <a:buFontTx/>
              <a:buChar char="-"/>
            </a:pPr>
            <a:endParaRPr lang="en-US" sz="28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8BB8B21-7149-4F06-B54D-6D369C72B1CB}"/>
              </a:ext>
            </a:extLst>
          </p:cNvPr>
          <p:cNvSpPr txBox="1"/>
          <p:nvPr/>
        </p:nvSpPr>
        <p:spPr>
          <a:xfrm>
            <a:off x="5814838" y="538101"/>
            <a:ext cx="5636534" cy="369332"/>
          </a:xfrm>
          <a:prstGeom prst="rect">
            <a:avLst/>
          </a:prstGeom>
          <a:noFill/>
        </p:spPr>
        <p:txBody>
          <a:bodyPr wrap="square" rtlCol="0" anchor="ctr">
            <a:spAutoFit/>
          </a:bodyPr>
          <a:lstStyle/>
          <a:p>
            <a:pPr lvl="1"/>
            <a:r>
              <a:rPr lang="en-US" b="1">
                <a:latin typeface="Times New Roman" panose="02020603050405020304" pitchFamily="18" charset="0"/>
                <a:cs typeface="Times New Roman" panose="02020603050405020304" pitchFamily="18" charset="0"/>
              </a:rPr>
              <a:t>2.4 Amazon  Simple Storage Service (S3)</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79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093665"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
            <a:extLst>
              <a:ext uri="{FF2B5EF4-FFF2-40B4-BE49-F238E27FC236}">
                <a16:creationId xmlns:a16="http://schemas.microsoft.com/office/drawing/2014/main" id="{DFE1F785-CBC5-40C3-9DF9-3F623620B668}"/>
              </a:ext>
            </a:extLst>
          </p:cNvPr>
          <p:cNvSpPr txBox="1">
            <a:spLocks/>
          </p:cNvSpPr>
          <p:nvPr/>
        </p:nvSpPr>
        <p:spPr>
          <a:xfrm>
            <a:off x="6246064" y="907433"/>
            <a:ext cx="5399089" cy="262466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1">
                <a:solidFill>
                  <a:schemeClr val="bg1"/>
                </a:solidFill>
                <a:latin typeface="Times New Roman" panose="02020603050405020304" pitchFamily="18" charset="0"/>
                <a:cs typeface="Times New Roman" panose="02020603050405020304" pitchFamily="18" charset="0"/>
              </a:rPr>
              <a:t>Chức năng</a:t>
            </a:r>
            <a:endParaRPr lang="en-US" sz="2000">
              <a:solidFill>
                <a:schemeClr val="bg1"/>
              </a:solidFill>
              <a:latin typeface="Times New Roman" panose="02020603050405020304" pitchFamily="18" charset="0"/>
              <a:cs typeface="Times New Roman" panose="02020603050405020304" pitchFamily="18" charset="0"/>
            </a:endParaRPr>
          </a:p>
          <a:p>
            <a:pPr lvl="0" algn="just"/>
            <a:r>
              <a:rPr lang="en-US" sz="2000">
                <a:solidFill>
                  <a:schemeClr val="bg1"/>
                </a:solidFill>
                <a:latin typeface="Times New Roman" panose="02020603050405020304" pitchFamily="18" charset="0"/>
                <a:cs typeface="Times New Roman" panose="02020603050405020304" pitchFamily="18" charset="0"/>
              </a:rPr>
              <a:t>Lưu trữ các tệp, tài liệu hoặc bất cứ loại dữ liệu nào của người dùng</a:t>
            </a:r>
          </a:p>
          <a:p>
            <a:pPr lvl="0" algn="just"/>
            <a:r>
              <a:rPr lang="en-US" sz="2000">
                <a:solidFill>
                  <a:schemeClr val="bg1"/>
                </a:solidFill>
                <a:latin typeface="Times New Roman" panose="02020603050405020304" pitchFamily="18" charset="0"/>
                <a:cs typeface="Times New Roman" panose="02020603050405020304" pitchFamily="18" charset="0"/>
              </a:rPr>
              <a:t>Truy xuất dữ liệu</a:t>
            </a:r>
          </a:p>
          <a:p>
            <a:pPr lvl="0" algn="just"/>
            <a:r>
              <a:rPr lang="en-US" sz="2000">
                <a:solidFill>
                  <a:schemeClr val="bg1"/>
                </a:solidFill>
                <a:latin typeface="Times New Roman" panose="02020603050405020304" pitchFamily="18" charset="0"/>
                <a:cs typeface="Times New Roman" panose="02020603050405020304" pitchFamily="18" charset="0"/>
              </a:rPr>
              <a:t>Có khả năng mở rộng và độ linh hoạt cao</a:t>
            </a:r>
          </a:p>
          <a:p>
            <a:pPr lvl="0" algn="just"/>
            <a:r>
              <a:rPr lang="en-US" sz="2000">
                <a:solidFill>
                  <a:schemeClr val="bg1"/>
                </a:solidFill>
                <a:latin typeface="Times New Roman" panose="02020603050405020304" pitchFamily="18" charset="0"/>
                <a:cs typeface="Times New Roman" panose="02020603050405020304" pitchFamily="18" charset="0"/>
              </a:rPr>
              <a:t>Bảo mật dữ liệu được lưu và phân quyền truy cập dữ liệu</a:t>
            </a:r>
          </a:p>
        </p:txBody>
      </p:sp>
      <p:sp>
        <p:nvSpPr>
          <p:cNvPr id="14" name="Text Placeholder 1">
            <a:extLst>
              <a:ext uri="{FF2B5EF4-FFF2-40B4-BE49-F238E27FC236}">
                <a16:creationId xmlns:a16="http://schemas.microsoft.com/office/drawing/2014/main" id="{BCC9D03C-7152-410B-9C15-60D55060213D}"/>
              </a:ext>
            </a:extLst>
          </p:cNvPr>
          <p:cNvSpPr txBox="1">
            <a:spLocks/>
          </p:cNvSpPr>
          <p:nvPr/>
        </p:nvSpPr>
        <p:spPr>
          <a:xfrm>
            <a:off x="461801" y="1442168"/>
            <a:ext cx="11573197" cy="440282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685800" algn="l">
              <a:buFontTx/>
              <a:buChar char="-"/>
            </a:pPr>
            <a:endParaRPr lang="en-US" sz="28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8BB8B21-7149-4F06-B54D-6D369C72B1CB}"/>
              </a:ext>
            </a:extLst>
          </p:cNvPr>
          <p:cNvSpPr txBox="1"/>
          <p:nvPr/>
        </p:nvSpPr>
        <p:spPr>
          <a:xfrm>
            <a:off x="5814838" y="538101"/>
            <a:ext cx="5636534" cy="369332"/>
          </a:xfrm>
          <a:prstGeom prst="rect">
            <a:avLst/>
          </a:prstGeom>
          <a:noFill/>
        </p:spPr>
        <p:txBody>
          <a:bodyPr wrap="square" rtlCol="0" anchor="ctr">
            <a:spAutoFit/>
          </a:bodyPr>
          <a:lstStyle/>
          <a:p>
            <a:pPr lvl="1"/>
            <a:r>
              <a:rPr lang="en-US" b="1">
                <a:latin typeface="Times New Roman" panose="02020603050405020304" pitchFamily="18" charset="0"/>
                <a:cs typeface="Times New Roman" panose="02020603050405020304" pitchFamily="18" charset="0"/>
              </a:rPr>
              <a:t>2.4 Amazon  Simple Storage Service (S3)</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921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a:latin typeface="Times New Roman" panose="02020603050405020304" pitchFamily="18" charset="0"/>
                <a:cs typeface="Times New Roman" panose="02020603050405020304" pitchFamily="18" charset="0"/>
              </a:rPr>
              <a:t>3. Hướng dẫn cài đặt</a:t>
            </a:r>
          </a:p>
        </p:txBody>
      </p:sp>
      <p:sp>
        <p:nvSpPr>
          <p:cNvPr id="3" name="Rectangle 2">
            <a:extLst>
              <a:ext uri="{FF2B5EF4-FFF2-40B4-BE49-F238E27FC236}">
                <a16:creationId xmlns:a16="http://schemas.microsoft.com/office/drawing/2014/main" id="{F85D84FB-B9AD-451C-B829-31C0171022DC}"/>
              </a:ext>
            </a:extLst>
          </p:cNvPr>
          <p:cNvSpPr/>
          <p:nvPr/>
        </p:nvSpPr>
        <p:spPr>
          <a:xfrm>
            <a:off x="0" y="2881510"/>
            <a:ext cx="12192000" cy="2056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71CCD7FC-BBF6-4FDA-AE2A-B92608B25595}"/>
              </a:ext>
            </a:extLst>
          </p:cNvPr>
          <p:cNvSpPr/>
          <p:nvPr/>
        </p:nvSpPr>
        <p:spPr>
          <a:xfrm>
            <a:off x="3888020" y="2757507"/>
            <a:ext cx="2304256" cy="2304256"/>
          </a:xfrm>
          <a:prstGeom prst="ellipse">
            <a:avLst/>
          </a:prstGeom>
          <a:solidFill>
            <a:schemeClr val="accent4"/>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416908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6420242" y="2350897"/>
            <a:ext cx="4661840" cy="1477328"/>
          </a:xfrm>
          <a:prstGeom prst="rect">
            <a:avLst/>
          </a:prstGeom>
          <a:noFill/>
        </p:spPr>
        <p:txBody>
          <a:bodyPr wrap="square" rtlCol="0">
            <a:spAutoFit/>
          </a:bodyPr>
          <a:lstStyle/>
          <a:p>
            <a:pPr lvl="0"/>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Đăng</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nhập</a:t>
            </a:r>
            <a:endParaRPr lang="en-US">
              <a:solidFill>
                <a:schemeClr val="bg1"/>
              </a:solidFill>
              <a:latin typeface="Times New Roman" panose="02020603050405020304" pitchFamily="18" charset="0"/>
              <a:cs typeface="Times New Roman" panose="02020603050405020304" pitchFamily="18" charset="0"/>
            </a:endParaRPr>
          </a:p>
          <a:p>
            <a:pPr lvl="0"/>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Quản</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lý</a:t>
            </a:r>
            <a:r>
              <a:rPr lang="en-US">
                <a:solidFill>
                  <a:schemeClr val="bg1"/>
                </a:solidFill>
                <a:latin typeface="Times New Roman" panose="02020603050405020304" pitchFamily="18" charset="0"/>
                <a:cs typeface="Times New Roman" panose="02020603050405020304" pitchFamily="18" charset="0"/>
              </a:rPr>
              <a:t> khoa</a:t>
            </a:r>
          </a:p>
          <a:p>
            <a:pPr lvl="0"/>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Quản</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lý</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giảng</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viên</a:t>
            </a:r>
            <a:endParaRPr lang="en-US">
              <a:solidFill>
                <a:schemeClr val="bg1"/>
              </a:solidFill>
              <a:latin typeface="Times New Roman" panose="02020603050405020304" pitchFamily="18" charset="0"/>
              <a:cs typeface="Times New Roman" panose="02020603050405020304" pitchFamily="18" charset="0"/>
            </a:endParaRPr>
          </a:p>
          <a:p>
            <a:pPr lvl="0"/>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Quản</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lý</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điểm</a:t>
            </a:r>
            <a:endParaRPr lang="en-US">
              <a:solidFill>
                <a:schemeClr val="bg1"/>
              </a:solidFill>
              <a:latin typeface="Times New Roman" panose="02020603050405020304" pitchFamily="18" charset="0"/>
              <a:cs typeface="Times New Roman" panose="02020603050405020304" pitchFamily="18" charset="0"/>
            </a:endParaRPr>
          </a:p>
          <a:p>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Quản</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lý</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lớp</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học</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phần</a:t>
            </a:r>
            <a:endParaRPr lang="en-US" altLang="ko-KR" sz="1200">
              <a:solidFill>
                <a:schemeClr val="bg1"/>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7DA86C59-34F4-4919-9F69-A6D243DD90AF}"/>
              </a:ext>
            </a:extLst>
          </p:cNvPr>
          <p:cNvGrpSpPr/>
          <p:nvPr/>
        </p:nvGrpSpPr>
        <p:grpSpPr>
          <a:xfrm>
            <a:off x="6305942" y="1681595"/>
            <a:ext cx="5366752" cy="777510"/>
            <a:chOff x="6102442" y="1483456"/>
            <a:chExt cx="5366752" cy="777510"/>
          </a:xfrm>
        </p:grpSpPr>
        <p:sp>
          <p:nvSpPr>
            <p:cNvPr id="5" name="TextBox 4">
              <a:extLst>
                <a:ext uri="{FF2B5EF4-FFF2-40B4-BE49-F238E27FC236}">
                  <a16:creationId xmlns:a16="http://schemas.microsoft.com/office/drawing/2014/main" id="{8591A18A-7559-4485-BC2C-6ACBBA9F87DF}"/>
                </a:ext>
              </a:extLst>
            </p:cNvPr>
            <p:cNvSpPr txBox="1"/>
            <p:nvPr/>
          </p:nvSpPr>
          <p:spPr>
            <a:xfrm>
              <a:off x="6807354" y="1639603"/>
              <a:ext cx="4661840" cy="507831"/>
            </a:xfrm>
            <a:prstGeom prst="rect">
              <a:avLst/>
            </a:prstGeom>
            <a:noFill/>
          </p:spPr>
          <p:txBody>
            <a:bodyPr wrap="square" lIns="108000" rIns="108000" rtlCol="0">
              <a:spAutoFit/>
            </a:bodyPr>
            <a:lstStyle/>
            <a:p>
              <a:r>
                <a:rPr lang="en-US" altLang="ko-KR" sz="2700" b="1" err="1">
                  <a:solidFill>
                    <a:schemeClr val="bg1"/>
                  </a:solidFill>
                  <a:latin typeface="Times New Roman" panose="02020603050405020304" pitchFamily="18" charset="0"/>
                  <a:cs typeface="Times New Roman" panose="02020603050405020304" pitchFamily="18" charset="0"/>
                </a:rPr>
                <a:t>Nguyễn</a:t>
              </a:r>
              <a:r>
                <a:rPr lang="en-US" altLang="ko-KR" sz="2700" b="1">
                  <a:solidFill>
                    <a:schemeClr val="bg1"/>
                  </a:solidFill>
                  <a:latin typeface="Times New Roman" panose="02020603050405020304" pitchFamily="18" charset="0"/>
                  <a:cs typeface="Times New Roman" panose="02020603050405020304" pitchFamily="18" charset="0"/>
                </a:rPr>
                <a:t> </a:t>
              </a:r>
              <a:r>
                <a:rPr lang="en-US" altLang="ko-KR" sz="2700" b="1" err="1">
                  <a:solidFill>
                    <a:schemeClr val="bg1"/>
                  </a:solidFill>
                  <a:latin typeface="Times New Roman" panose="02020603050405020304" pitchFamily="18" charset="0"/>
                  <a:cs typeface="Times New Roman" panose="02020603050405020304" pitchFamily="18" charset="0"/>
                </a:rPr>
                <a:t>Trúc</a:t>
              </a:r>
              <a:r>
                <a:rPr lang="en-US" altLang="ko-KR" sz="2700" b="1">
                  <a:solidFill>
                    <a:schemeClr val="bg1"/>
                  </a:solidFill>
                  <a:latin typeface="Times New Roman" panose="02020603050405020304" pitchFamily="18" charset="0"/>
                  <a:cs typeface="Times New Roman" panose="02020603050405020304" pitchFamily="18" charset="0"/>
                </a:rPr>
                <a:t> An</a:t>
              </a:r>
              <a:endParaRPr lang="ko-KR" altLang="en-US" sz="2700" b="1">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a:solidFill>
                    <a:schemeClr val="bg1"/>
                  </a:solidFill>
                  <a:latin typeface="Times New Roman" panose="02020603050405020304" pitchFamily="18" charset="0"/>
                  <a:cs typeface="Times New Roman" panose="02020603050405020304" pitchFamily="18" charset="0"/>
                </a:rPr>
                <a:t>01</a:t>
              </a:r>
              <a:endParaRPr lang="ko-KR" altLang="en-US" sz="4400" b="1">
                <a:solidFill>
                  <a:schemeClr val="bg1"/>
                </a:solidFill>
                <a:latin typeface="Times New Roman" panose="02020603050405020304" pitchFamily="18" charset="0"/>
                <a:cs typeface="Times New Roman" panose="02020603050405020304" pitchFamily="18" charset="0"/>
              </a:endParaRPr>
            </a:p>
          </p:txBody>
        </p:sp>
      </p:grpSp>
      <p:sp>
        <p:nvSpPr>
          <p:cNvPr id="7" name="TextBox 6">
            <a:extLst>
              <a:ext uri="{FF2B5EF4-FFF2-40B4-BE49-F238E27FC236}">
                <a16:creationId xmlns:a16="http://schemas.microsoft.com/office/drawing/2014/main" id="{38A41E9E-1812-4ACE-A417-73C9AF47F355}"/>
              </a:ext>
            </a:extLst>
          </p:cNvPr>
          <p:cNvSpPr txBox="1"/>
          <p:nvPr/>
        </p:nvSpPr>
        <p:spPr>
          <a:xfrm>
            <a:off x="6420242" y="4414289"/>
            <a:ext cx="4661840" cy="1200329"/>
          </a:xfrm>
          <a:prstGeom prst="rect">
            <a:avLst/>
          </a:prstGeom>
          <a:noFill/>
        </p:spPr>
        <p:txBody>
          <a:bodyPr wrap="square" rtlCol="0">
            <a:spAutoFit/>
          </a:bodyPr>
          <a:lstStyle/>
          <a:p>
            <a:pPr lvl="0"/>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Quản</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lý</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sinh</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viên</a:t>
            </a:r>
            <a:endParaRPr lang="en-US">
              <a:solidFill>
                <a:schemeClr val="bg1"/>
              </a:solidFill>
              <a:latin typeface="Times New Roman" panose="02020603050405020304" pitchFamily="18" charset="0"/>
              <a:cs typeface="Times New Roman" panose="02020603050405020304" pitchFamily="18" charset="0"/>
            </a:endParaRPr>
          </a:p>
          <a:p>
            <a:pPr lvl="0"/>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Quản</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lý</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lớp</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sinh</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viên</a:t>
            </a:r>
            <a:endParaRPr lang="en-US">
              <a:solidFill>
                <a:schemeClr val="bg1"/>
              </a:solidFill>
              <a:latin typeface="Times New Roman" panose="02020603050405020304" pitchFamily="18" charset="0"/>
              <a:cs typeface="Times New Roman" panose="02020603050405020304" pitchFamily="18" charset="0"/>
            </a:endParaRPr>
          </a:p>
          <a:p>
            <a:pPr lvl="0"/>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Quản</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lý</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môn</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học</a:t>
            </a:r>
            <a:endParaRPr lang="en-US">
              <a:solidFill>
                <a:schemeClr val="bg1"/>
              </a:solidFill>
              <a:latin typeface="Times New Roman" panose="02020603050405020304" pitchFamily="18" charset="0"/>
              <a:cs typeface="Times New Roman" panose="02020603050405020304" pitchFamily="18" charset="0"/>
            </a:endParaRPr>
          </a:p>
          <a:p>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Quản</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lý</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vai</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trò</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hệ</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thống</a:t>
            </a:r>
            <a:endParaRPr lang="en-US" altLang="ko-KR" sz="1200">
              <a:solidFill>
                <a:schemeClr val="bg1"/>
              </a:solidFill>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51E7642E-CD93-4445-B49C-21F1CF8B80D1}"/>
              </a:ext>
            </a:extLst>
          </p:cNvPr>
          <p:cNvGrpSpPr/>
          <p:nvPr/>
        </p:nvGrpSpPr>
        <p:grpSpPr>
          <a:xfrm>
            <a:off x="6305942" y="3752499"/>
            <a:ext cx="5437243" cy="777510"/>
            <a:chOff x="6102442" y="2415368"/>
            <a:chExt cx="5437243"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6877845" y="2550207"/>
              <a:ext cx="4661840" cy="507831"/>
            </a:xfrm>
            <a:prstGeom prst="rect">
              <a:avLst/>
            </a:prstGeom>
            <a:noFill/>
          </p:spPr>
          <p:txBody>
            <a:bodyPr wrap="square" lIns="108000" rIns="108000" rtlCol="0">
              <a:spAutoFit/>
            </a:bodyPr>
            <a:lstStyle/>
            <a:p>
              <a:r>
                <a:rPr lang="en-US" altLang="ko-KR" sz="2700" b="1">
                  <a:solidFill>
                    <a:schemeClr val="bg1"/>
                  </a:solidFill>
                  <a:cs typeface="Arial" pitchFamily="34" charset="0"/>
                </a:rPr>
                <a:t>Phan </a:t>
              </a:r>
              <a:r>
                <a:rPr lang="en-US" altLang="ko-KR" sz="2700" b="1" err="1">
                  <a:solidFill>
                    <a:schemeClr val="bg1"/>
                  </a:solidFill>
                  <a:cs typeface="Arial" pitchFamily="34" charset="0"/>
                </a:rPr>
                <a:t>Nguyễn</a:t>
              </a:r>
              <a:r>
                <a:rPr lang="en-US" altLang="ko-KR" sz="2700" b="1">
                  <a:solidFill>
                    <a:schemeClr val="bg1"/>
                  </a:solidFill>
                  <a:cs typeface="Arial" pitchFamily="34" charset="0"/>
                </a:rPr>
                <a:t> </a:t>
              </a:r>
              <a:r>
                <a:rPr lang="en-US" altLang="ko-KR" sz="2700" b="1" err="1">
                  <a:solidFill>
                    <a:schemeClr val="bg1"/>
                  </a:solidFill>
                  <a:cs typeface="Arial" pitchFamily="34" charset="0"/>
                </a:rPr>
                <a:t>Hoài</a:t>
              </a:r>
              <a:r>
                <a:rPr lang="en-US" altLang="ko-KR" sz="2700" b="1">
                  <a:solidFill>
                    <a:schemeClr val="bg1"/>
                  </a:solidFill>
                  <a:cs typeface="Arial" pitchFamily="34" charset="0"/>
                </a:rPr>
                <a:t> Nam</a:t>
              </a:r>
              <a:endParaRPr lang="ko-KR" altLang="en-US" sz="2700" b="1">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2415368"/>
              <a:ext cx="981106" cy="777510"/>
            </a:xfrm>
            <a:prstGeom prst="rect">
              <a:avLst/>
            </a:prstGeom>
            <a:noFill/>
          </p:spPr>
          <p:txBody>
            <a:bodyPr wrap="square" lIns="108000" rIns="108000" rtlCol="0">
              <a:spAutoFit/>
            </a:bodyPr>
            <a:lstStyle/>
            <a:p>
              <a:pPr algn="ctr"/>
              <a:r>
                <a:rPr lang="en-US" altLang="ko-KR" sz="4400" b="1">
                  <a:solidFill>
                    <a:schemeClr val="bg1"/>
                  </a:solidFill>
                  <a:cs typeface="Arial" pitchFamily="34" charset="0"/>
                </a:rPr>
                <a:t>02</a:t>
              </a:r>
              <a:endParaRPr lang="ko-KR" altLang="en-US" sz="4400" b="1">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29970" y="872129"/>
            <a:ext cx="4989896" cy="707886"/>
          </a:xfrm>
          <a:prstGeom prst="rect">
            <a:avLst/>
          </a:prstGeom>
          <a:noFill/>
        </p:spPr>
        <p:txBody>
          <a:bodyPr wrap="square" rtlCol="0" anchor="ctr">
            <a:spAutoFit/>
          </a:bodyPr>
          <a:lstStyle/>
          <a:p>
            <a:r>
              <a:rPr lang="en-US" altLang="ko-KR" sz="4000" err="1">
                <a:solidFill>
                  <a:schemeClr val="bg1"/>
                </a:solidFill>
                <a:latin typeface="Times New Roman" panose="02020603050405020304" pitchFamily="18" charset="0"/>
                <a:cs typeface="Times New Roman" panose="02020603050405020304" pitchFamily="18" charset="0"/>
              </a:rPr>
              <a:t>Phân</a:t>
            </a:r>
            <a:r>
              <a:rPr lang="en-US" altLang="ko-KR" sz="4000">
                <a:solidFill>
                  <a:schemeClr val="bg1"/>
                </a:solidFill>
                <a:latin typeface="Times New Roman" panose="02020603050405020304" pitchFamily="18" charset="0"/>
                <a:cs typeface="Times New Roman" panose="02020603050405020304" pitchFamily="18" charset="0"/>
              </a:rPr>
              <a:t> </a:t>
            </a:r>
            <a:r>
              <a:rPr lang="en-US" altLang="ko-KR" sz="4000" err="1">
                <a:solidFill>
                  <a:schemeClr val="bg1"/>
                </a:solidFill>
                <a:latin typeface="Times New Roman" panose="02020603050405020304" pitchFamily="18" charset="0"/>
                <a:cs typeface="Times New Roman" panose="02020603050405020304" pitchFamily="18" charset="0"/>
              </a:rPr>
              <a:t>công</a:t>
            </a:r>
            <a:r>
              <a:rPr lang="en-US" altLang="ko-KR" sz="4000">
                <a:solidFill>
                  <a:schemeClr val="bg1"/>
                </a:solidFill>
                <a:latin typeface="Times New Roman" panose="02020603050405020304" pitchFamily="18" charset="0"/>
                <a:cs typeface="Times New Roman" panose="02020603050405020304" pitchFamily="18" charset="0"/>
              </a:rPr>
              <a:t> </a:t>
            </a:r>
            <a:r>
              <a:rPr lang="en-US" altLang="ko-KR" sz="4000" err="1">
                <a:solidFill>
                  <a:schemeClr val="bg1"/>
                </a:solidFill>
                <a:latin typeface="Times New Roman" panose="02020603050405020304" pitchFamily="18" charset="0"/>
                <a:cs typeface="Times New Roman" panose="02020603050405020304" pitchFamily="18" charset="0"/>
              </a:rPr>
              <a:t>thực</a:t>
            </a:r>
            <a:r>
              <a:rPr lang="en-US" altLang="ko-KR" sz="4000">
                <a:solidFill>
                  <a:schemeClr val="bg1"/>
                </a:solidFill>
                <a:latin typeface="Times New Roman" panose="02020603050405020304" pitchFamily="18" charset="0"/>
                <a:cs typeface="Times New Roman" panose="02020603050405020304" pitchFamily="18" charset="0"/>
              </a:rPr>
              <a:t> </a:t>
            </a:r>
            <a:r>
              <a:rPr lang="en-US" altLang="ko-KR" sz="4000" err="1">
                <a:solidFill>
                  <a:schemeClr val="bg1"/>
                </a:solidFill>
                <a:latin typeface="Times New Roman" panose="02020603050405020304" pitchFamily="18" charset="0"/>
                <a:cs typeface="Times New Roman" panose="02020603050405020304" pitchFamily="18" charset="0"/>
              </a:rPr>
              <a:t>hiện</a:t>
            </a:r>
            <a:endParaRPr lang="ko-KR" altLang="en-US" sz="4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30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t>Nội dung trình bày</a:t>
            </a:r>
          </a:p>
        </p:txBody>
      </p:sp>
      <p:sp>
        <p:nvSpPr>
          <p:cNvPr id="3" name="Freeform: Shape 2">
            <a:extLst>
              <a:ext uri="{FF2B5EF4-FFF2-40B4-BE49-F238E27FC236}">
                <a16:creationId xmlns:a16="http://schemas.microsoft.com/office/drawing/2014/main" id="{E9647152-983C-49E8-9F34-F9883A63DBB6}"/>
              </a:ext>
            </a:extLst>
          </p:cNvPr>
          <p:cNvSpPr/>
          <p:nvPr/>
        </p:nvSpPr>
        <p:spPr>
          <a:xfrm>
            <a:off x="3692682" y="2925876"/>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1"/>
          </a:solidFill>
          <a:ln w="25400" cap="flat">
            <a:solidFill>
              <a:schemeClr val="bg1"/>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FEE95F1F-FB62-4B4C-9F0B-FA681AEE1E2B}"/>
              </a:ext>
            </a:extLst>
          </p:cNvPr>
          <p:cNvSpPr/>
          <p:nvPr/>
        </p:nvSpPr>
        <p:spPr>
          <a:xfrm>
            <a:off x="5101804" y="3287754"/>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2"/>
          </a:solidFill>
          <a:ln w="25400" cap="flat">
            <a:solidFill>
              <a:schemeClr val="bg1"/>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 name="Freeform: Shape 4">
            <a:extLst>
              <a:ext uri="{FF2B5EF4-FFF2-40B4-BE49-F238E27FC236}">
                <a16:creationId xmlns:a16="http://schemas.microsoft.com/office/drawing/2014/main" id="{0CE3B5B2-728D-403D-9D87-14149A2E1A61}"/>
              </a:ext>
            </a:extLst>
          </p:cNvPr>
          <p:cNvSpPr/>
          <p:nvPr/>
        </p:nvSpPr>
        <p:spPr>
          <a:xfrm rot="10800000" flipV="1">
            <a:off x="5807752" y="2923992"/>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3"/>
          </a:solidFill>
          <a:ln w="25400" cap="flat">
            <a:solidFill>
              <a:schemeClr val="bg1"/>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99E07440-AFB1-402B-A374-9476FBA9AC8B}"/>
              </a:ext>
            </a:extLst>
          </p:cNvPr>
          <p:cNvSpPr/>
          <p:nvPr/>
        </p:nvSpPr>
        <p:spPr>
          <a:xfrm rot="10800000" flipV="1">
            <a:off x="7175059" y="3278817"/>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4"/>
          </a:solidFill>
          <a:ln w="25400" cap="flat">
            <a:solidFill>
              <a:schemeClr val="bg1"/>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 name="Donut 8">
            <a:extLst>
              <a:ext uri="{FF2B5EF4-FFF2-40B4-BE49-F238E27FC236}">
                <a16:creationId xmlns:a16="http://schemas.microsoft.com/office/drawing/2014/main" id="{9DE38CF0-4A70-4BB3-9422-5DD3DEF3AB33}"/>
              </a:ext>
            </a:extLst>
          </p:cNvPr>
          <p:cNvSpPr/>
          <p:nvPr/>
        </p:nvSpPr>
        <p:spPr>
          <a:xfrm>
            <a:off x="8234007" y="3432650"/>
            <a:ext cx="285611" cy="341396"/>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latin typeface="Times New Roman" panose="02020603050405020304" pitchFamily="18" charset="0"/>
              <a:cs typeface="Times New Roman" panose="02020603050405020304" pitchFamily="18" charset="0"/>
            </a:endParaRPr>
          </a:p>
        </p:txBody>
      </p:sp>
      <p:cxnSp>
        <p:nvCxnSpPr>
          <p:cNvPr id="13" name="Elbow Connector 14">
            <a:extLst>
              <a:ext uri="{FF2B5EF4-FFF2-40B4-BE49-F238E27FC236}">
                <a16:creationId xmlns:a16="http://schemas.microsoft.com/office/drawing/2014/main" id="{1ADF520C-8261-474A-A01A-940817AC88AB}"/>
              </a:ext>
            </a:extLst>
          </p:cNvPr>
          <p:cNvCxnSpPr>
            <a:cxnSpLocks/>
          </p:cNvCxnSpPr>
          <p:nvPr/>
        </p:nvCxnSpPr>
        <p:spPr>
          <a:xfrm flipV="1">
            <a:off x="3572723" y="4495737"/>
            <a:ext cx="1529081" cy="520902"/>
          </a:xfrm>
          <a:prstGeom prst="bentConnector3">
            <a:avLst>
              <a:gd name="adj1" fmla="val -53258"/>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4C6F4E4-6D0D-4B70-A06B-9B42EF9D5B5A}"/>
              </a:ext>
            </a:extLst>
          </p:cNvPr>
          <p:cNvSpPr txBox="1"/>
          <p:nvPr/>
        </p:nvSpPr>
        <p:spPr>
          <a:xfrm>
            <a:off x="2729809" y="5069528"/>
            <a:ext cx="3436918" cy="584775"/>
          </a:xfrm>
          <a:prstGeom prst="rect">
            <a:avLst/>
          </a:prstGeom>
          <a:noFill/>
        </p:spPr>
        <p:txBody>
          <a:bodyPr wrap="square" lIns="0" rIns="0" rtlCol="0">
            <a:spAutoFit/>
          </a:bodyPr>
          <a:lstStyle/>
          <a:p>
            <a:r>
              <a:rPr lang="en-US" altLang="ko-KR" sz="3200">
                <a:solidFill>
                  <a:schemeClr val="tx1">
                    <a:lumMod val="75000"/>
                    <a:lumOff val="25000"/>
                  </a:schemeClr>
                </a:solidFill>
                <a:latin typeface="Times New Roman" panose="02020603050405020304" pitchFamily="18" charset="0"/>
                <a:cs typeface="Times New Roman" panose="02020603050405020304" pitchFamily="18" charset="0"/>
              </a:rPr>
              <a:t>H</a:t>
            </a:r>
            <a:r>
              <a:rPr lang="vi-VN" altLang="ko-KR" sz="3200">
                <a:solidFill>
                  <a:schemeClr val="tx1">
                    <a:lumMod val="75000"/>
                    <a:lumOff val="25000"/>
                  </a:schemeClr>
                </a:solidFill>
                <a:latin typeface="Times New Roman" panose="02020603050405020304" pitchFamily="18" charset="0"/>
                <a:cs typeface="Times New Roman" panose="02020603050405020304" pitchFamily="18" charset="0"/>
              </a:rPr>
              <a:t>ư</a:t>
            </a:r>
            <a:r>
              <a:rPr lang="en-US" altLang="ko-KR" sz="3200">
                <a:solidFill>
                  <a:schemeClr val="tx1">
                    <a:lumMod val="75000"/>
                    <a:lumOff val="25000"/>
                  </a:schemeClr>
                </a:solidFill>
                <a:latin typeface="Times New Roman" panose="02020603050405020304" pitchFamily="18" charset="0"/>
                <a:cs typeface="Times New Roman" panose="02020603050405020304" pitchFamily="18" charset="0"/>
              </a:rPr>
              <a:t>ớng dẫn cài đặt</a:t>
            </a:r>
            <a:endParaRPr lang="ko-KR" altLang="en-US" sz="32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E9563722-3B1E-47C8-B7AA-4E493FB9CE88}"/>
              </a:ext>
            </a:extLst>
          </p:cNvPr>
          <p:cNvSpPr txBox="1"/>
          <p:nvPr/>
        </p:nvSpPr>
        <p:spPr>
          <a:xfrm>
            <a:off x="8603959" y="4635663"/>
            <a:ext cx="1793066" cy="584775"/>
          </a:xfrm>
          <a:prstGeom prst="rect">
            <a:avLst/>
          </a:prstGeom>
          <a:noFill/>
        </p:spPr>
        <p:txBody>
          <a:bodyPr wrap="square" lIns="0" rIns="0" rtlCol="0">
            <a:spAutoFit/>
          </a:bodyPr>
          <a:lstStyle/>
          <a:p>
            <a:r>
              <a:rPr lang="en-US" altLang="ko-KR" sz="3200">
                <a:solidFill>
                  <a:schemeClr val="tx1">
                    <a:lumMod val="75000"/>
                    <a:lumOff val="25000"/>
                  </a:schemeClr>
                </a:solidFill>
                <a:latin typeface="Times New Roman" panose="02020603050405020304" pitchFamily="18" charset="0"/>
                <a:cs typeface="Times New Roman" panose="02020603050405020304" pitchFamily="18" charset="0"/>
              </a:rPr>
              <a:t>Kết luận</a:t>
            </a:r>
            <a:endParaRPr lang="ko-KR" altLang="en-US" sz="320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24" name="Elbow Connector 33">
            <a:extLst>
              <a:ext uri="{FF2B5EF4-FFF2-40B4-BE49-F238E27FC236}">
                <a16:creationId xmlns:a16="http://schemas.microsoft.com/office/drawing/2014/main" id="{B758394B-CB2A-47B2-B99E-7D11B7D9A8A7}"/>
              </a:ext>
            </a:extLst>
          </p:cNvPr>
          <p:cNvCxnSpPr>
            <a:cxnSpLocks/>
          </p:cNvCxnSpPr>
          <p:nvPr/>
        </p:nvCxnSpPr>
        <p:spPr>
          <a:xfrm rot="10800000">
            <a:off x="8234007" y="4512728"/>
            <a:ext cx="2038788" cy="520900"/>
          </a:xfrm>
          <a:prstGeom prst="bentConnector3">
            <a:avLst>
              <a:gd name="adj1" fmla="val -19611"/>
            </a:avLst>
          </a:prstGeom>
          <a:ln w="25400">
            <a:solidFill>
              <a:schemeClr val="accent5">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DC5DDF2-DF42-4FC4-9B7E-D391F716EDE8}"/>
              </a:ext>
            </a:extLst>
          </p:cNvPr>
          <p:cNvSpPr txBox="1"/>
          <p:nvPr/>
        </p:nvSpPr>
        <p:spPr>
          <a:xfrm>
            <a:off x="1455616" y="2451557"/>
            <a:ext cx="2992652" cy="584775"/>
          </a:xfrm>
          <a:prstGeom prst="rect">
            <a:avLst/>
          </a:prstGeom>
          <a:noFill/>
        </p:spPr>
        <p:txBody>
          <a:bodyPr wrap="square" lIns="0" rIns="0" rtlCol="0">
            <a:spAutoFit/>
          </a:bodyPr>
          <a:lstStyle/>
          <a:p>
            <a:r>
              <a:rPr lang="en-US" altLang="ko-KR" sz="3200">
                <a:solidFill>
                  <a:schemeClr val="tx1">
                    <a:lumMod val="75000"/>
                    <a:lumOff val="25000"/>
                  </a:schemeClr>
                </a:solidFill>
                <a:latin typeface="Times New Roman" panose="02020603050405020304" pitchFamily="18" charset="0"/>
                <a:cs typeface="Times New Roman" panose="02020603050405020304" pitchFamily="18" charset="0"/>
              </a:rPr>
              <a:t>Giới thiệu chung</a:t>
            </a:r>
            <a:endParaRPr lang="ko-KR" altLang="en-US" sz="320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28" name="Elbow Connector 43">
            <a:extLst>
              <a:ext uri="{FF2B5EF4-FFF2-40B4-BE49-F238E27FC236}">
                <a16:creationId xmlns:a16="http://schemas.microsoft.com/office/drawing/2014/main" id="{2085084D-9491-4B46-871F-18ECA41711FA}"/>
              </a:ext>
            </a:extLst>
          </p:cNvPr>
          <p:cNvCxnSpPr/>
          <p:nvPr/>
        </p:nvCxnSpPr>
        <p:spPr>
          <a:xfrm>
            <a:off x="1519615" y="2293555"/>
            <a:ext cx="2542346" cy="854225"/>
          </a:xfrm>
          <a:prstGeom prst="bentConnector3">
            <a:avLst>
              <a:gd name="adj1" fmla="val -6919"/>
            </a:avLst>
          </a:prstGeom>
          <a:ln w="25400">
            <a:solidFill>
              <a:schemeClr val="accent2">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DDC783D-AC40-4A04-AC28-1A021DD8D256}"/>
              </a:ext>
            </a:extLst>
          </p:cNvPr>
          <p:cNvSpPr txBox="1"/>
          <p:nvPr/>
        </p:nvSpPr>
        <p:spPr>
          <a:xfrm>
            <a:off x="7073694" y="2161804"/>
            <a:ext cx="2891848" cy="584775"/>
          </a:xfrm>
          <a:prstGeom prst="rect">
            <a:avLst/>
          </a:prstGeom>
          <a:noFill/>
        </p:spPr>
        <p:txBody>
          <a:bodyPr wrap="square" lIns="0" rIns="0" rtlCol="0">
            <a:spAutoFit/>
          </a:bodyPr>
          <a:lstStyle/>
          <a:p>
            <a:r>
              <a:rPr lang="en-US" altLang="ko-KR" sz="3200">
                <a:solidFill>
                  <a:schemeClr val="tx1">
                    <a:lumMod val="75000"/>
                    <a:lumOff val="25000"/>
                  </a:schemeClr>
                </a:solidFill>
                <a:latin typeface="Times New Roman" panose="02020603050405020304" pitchFamily="18" charset="0"/>
                <a:cs typeface="Times New Roman" panose="02020603050405020304" pitchFamily="18" charset="0"/>
              </a:rPr>
              <a:t>C</a:t>
            </a:r>
            <a:r>
              <a:rPr lang="vi-VN" altLang="ko-KR" sz="3200">
                <a:solidFill>
                  <a:schemeClr val="tx1">
                    <a:lumMod val="75000"/>
                    <a:lumOff val="25000"/>
                  </a:schemeClr>
                </a:solidFill>
                <a:latin typeface="Times New Roman" panose="02020603050405020304" pitchFamily="18" charset="0"/>
                <a:cs typeface="Times New Roman" panose="02020603050405020304" pitchFamily="18" charset="0"/>
              </a:rPr>
              <a:t>ơ</a:t>
            </a:r>
            <a:r>
              <a:rPr lang="en-US" altLang="ko-KR" sz="3200">
                <a:solidFill>
                  <a:schemeClr val="tx1">
                    <a:lumMod val="75000"/>
                    <a:lumOff val="25000"/>
                  </a:schemeClr>
                </a:solidFill>
                <a:latin typeface="Times New Roman" panose="02020603050405020304" pitchFamily="18" charset="0"/>
                <a:cs typeface="Times New Roman" panose="02020603050405020304" pitchFamily="18" charset="0"/>
              </a:rPr>
              <a:t> sở lý thuyết</a:t>
            </a:r>
            <a:endParaRPr lang="ko-KR" altLang="en-US" sz="320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32" name="Elbow Connector 55">
            <a:extLst>
              <a:ext uri="{FF2B5EF4-FFF2-40B4-BE49-F238E27FC236}">
                <a16:creationId xmlns:a16="http://schemas.microsoft.com/office/drawing/2014/main" id="{67A69DF5-F536-4184-9694-E80F89841402}"/>
              </a:ext>
            </a:extLst>
          </p:cNvPr>
          <p:cNvCxnSpPr/>
          <p:nvPr/>
        </p:nvCxnSpPr>
        <p:spPr>
          <a:xfrm flipV="1">
            <a:off x="6728918" y="1914202"/>
            <a:ext cx="2755744" cy="926235"/>
          </a:xfrm>
          <a:prstGeom prst="bentConnector3">
            <a:avLst>
              <a:gd name="adj1" fmla="val 117007"/>
            </a:avLst>
          </a:prstGeom>
          <a:ln w="25400">
            <a:solidFill>
              <a:schemeClr val="accent4">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49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3200" b="1">
                <a:latin typeface="Times New Roman" panose="02020603050405020304" pitchFamily="18" charset="0"/>
                <a:cs typeface="Times New Roman" panose="02020603050405020304" pitchFamily="18" charset="0"/>
              </a:rPr>
              <a:t>Đề tài: Xây dựng VPC và chạy Webserver trên AWS</a:t>
            </a:r>
          </a:p>
        </p:txBody>
      </p:sp>
      <p:grpSp>
        <p:nvGrpSpPr>
          <p:cNvPr id="3" name="Group 2">
            <a:extLst>
              <a:ext uri="{FF2B5EF4-FFF2-40B4-BE49-F238E27FC236}">
                <a16:creationId xmlns:a16="http://schemas.microsoft.com/office/drawing/2014/main" id="{597465CC-0161-4533-8019-C7D70DA0596B}"/>
              </a:ext>
            </a:extLst>
          </p:cNvPr>
          <p:cNvGrpSpPr/>
          <p:nvPr/>
        </p:nvGrpSpPr>
        <p:grpSpPr>
          <a:xfrm>
            <a:off x="5453438" y="1776627"/>
            <a:ext cx="1289518" cy="3410456"/>
            <a:chOff x="3850310" y="1776627"/>
            <a:chExt cx="1289518" cy="3410456"/>
          </a:xfrm>
          <a:solidFill>
            <a:schemeClr val="bg1"/>
          </a:solidFill>
        </p:grpSpPr>
        <p:sp>
          <p:nvSpPr>
            <p:cNvPr id="4" name="Hexagon 3">
              <a:extLst>
                <a:ext uri="{FF2B5EF4-FFF2-40B4-BE49-F238E27FC236}">
                  <a16:creationId xmlns:a16="http://schemas.microsoft.com/office/drawing/2014/main" id="{4CDA3BFF-F8A3-4918-B507-D99B5F7A418E}"/>
                </a:ext>
              </a:extLst>
            </p:cNvPr>
            <p:cNvSpPr/>
            <p:nvPr/>
          </p:nvSpPr>
          <p:spPr>
            <a:xfrm rot="5400000">
              <a:off x="4231727" y="4278982"/>
              <a:ext cx="975367" cy="840835"/>
            </a:xfrm>
            <a:prstGeom prst="hexagon">
              <a:avLst/>
            </a:prstGeom>
            <a:grp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5" name="Hexagon 4">
              <a:extLst>
                <a:ext uri="{FF2B5EF4-FFF2-40B4-BE49-F238E27FC236}">
                  <a16:creationId xmlns:a16="http://schemas.microsoft.com/office/drawing/2014/main" id="{85AD12E1-61D4-41DF-ABF9-C67842F0493F}"/>
                </a:ext>
              </a:extLst>
            </p:cNvPr>
            <p:cNvSpPr/>
            <p:nvPr/>
          </p:nvSpPr>
          <p:spPr>
            <a:xfrm rot="5400000">
              <a:off x="4231727" y="2649728"/>
              <a:ext cx="975367" cy="840835"/>
            </a:xfrm>
            <a:prstGeom prst="hexagon">
              <a:avLst/>
            </a:prstGeom>
            <a:grp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 name="Hexagon 5">
              <a:extLst>
                <a:ext uri="{FF2B5EF4-FFF2-40B4-BE49-F238E27FC236}">
                  <a16:creationId xmlns:a16="http://schemas.microsoft.com/office/drawing/2014/main" id="{D34101B9-F5D3-4407-B084-367B45709379}"/>
                </a:ext>
              </a:extLst>
            </p:cNvPr>
            <p:cNvSpPr/>
            <p:nvPr/>
          </p:nvSpPr>
          <p:spPr>
            <a:xfrm rot="5400000">
              <a:off x="3783044" y="3473147"/>
              <a:ext cx="975367" cy="840835"/>
            </a:xfrm>
            <a:prstGeom prst="hexagon">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7" name="Hexagon 6">
              <a:extLst>
                <a:ext uri="{FF2B5EF4-FFF2-40B4-BE49-F238E27FC236}">
                  <a16:creationId xmlns:a16="http://schemas.microsoft.com/office/drawing/2014/main" id="{36A2E478-D09D-49BD-AF51-D6C94A5C82AE}"/>
                </a:ext>
              </a:extLst>
            </p:cNvPr>
            <p:cNvSpPr/>
            <p:nvPr/>
          </p:nvSpPr>
          <p:spPr>
            <a:xfrm rot="5400000">
              <a:off x="3783044" y="1843893"/>
              <a:ext cx="975367" cy="840835"/>
            </a:xfrm>
            <a:prstGeom prst="hexagon">
              <a:avLst/>
            </a:prstGeom>
            <a:grp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sp>
        <p:nvSpPr>
          <p:cNvPr id="9" name="TextBox 8">
            <a:extLst>
              <a:ext uri="{FF2B5EF4-FFF2-40B4-BE49-F238E27FC236}">
                <a16:creationId xmlns:a16="http://schemas.microsoft.com/office/drawing/2014/main" id="{46E17BBB-F95F-471B-9324-9CECBC49283B}"/>
              </a:ext>
            </a:extLst>
          </p:cNvPr>
          <p:cNvSpPr txBox="1"/>
          <p:nvPr/>
        </p:nvSpPr>
        <p:spPr>
          <a:xfrm>
            <a:off x="87455" y="1919658"/>
            <a:ext cx="756972" cy="707886"/>
          </a:xfrm>
          <a:prstGeom prst="rect">
            <a:avLst/>
          </a:prstGeom>
          <a:noFill/>
        </p:spPr>
        <p:txBody>
          <a:bodyPr wrap="square" rtlCol="0">
            <a:spAutoFit/>
          </a:bodyPr>
          <a:lstStyle/>
          <a:p>
            <a:pPr algn="ctr"/>
            <a:r>
              <a:rPr lang="en-US" altLang="ko-KR" sz="4000" b="1">
                <a:solidFill>
                  <a:schemeClr val="accent4"/>
                </a:solidFill>
                <a:cs typeface="Arial" pitchFamily="34" charset="0"/>
              </a:rPr>
              <a:t>01</a:t>
            </a:r>
            <a:endParaRPr lang="ko-KR" altLang="en-US" sz="4000" b="1">
              <a:solidFill>
                <a:schemeClr val="accent4"/>
              </a:solidFill>
              <a:cs typeface="Arial" pitchFamily="34" charset="0"/>
            </a:endParaRPr>
          </a:p>
        </p:txBody>
      </p:sp>
      <p:sp>
        <p:nvSpPr>
          <p:cNvPr id="11" name="TextBox 10">
            <a:extLst>
              <a:ext uri="{FF2B5EF4-FFF2-40B4-BE49-F238E27FC236}">
                <a16:creationId xmlns:a16="http://schemas.microsoft.com/office/drawing/2014/main" id="{66457F9C-C58E-4B69-AF17-A9B30000B765}"/>
              </a:ext>
            </a:extLst>
          </p:cNvPr>
          <p:cNvSpPr txBox="1"/>
          <p:nvPr/>
        </p:nvSpPr>
        <p:spPr>
          <a:xfrm>
            <a:off x="690282" y="2088935"/>
            <a:ext cx="4622395" cy="369332"/>
          </a:xfrm>
          <a:prstGeom prst="rect">
            <a:avLst/>
          </a:prstGeom>
          <a:noFill/>
        </p:spPr>
        <p:txBody>
          <a:bodyPr wrap="square" rtlCol="0">
            <a:spAutoFit/>
          </a:bodyPr>
          <a:lstStyle/>
          <a:p>
            <a:r>
              <a:rPr lang="en-US" altLang="ko-KR">
                <a:solidFill>
                  <a:schemeClr val="tx1">
                    <a:lumMod val="75000"/>
                    <a:lumOff val="25000"/>
                  </a:schemeClr>
                </a:solidFill>
                <a:latin typeface="Times New Roman" panose="02020603050405020304" pitchFamily="18" charset="0"/>
                <a:cs typeface="Times New Roman" panose="02020603050405020304" pitchFamily="18" charset="0"/>
              </a:rPr>
              <a:t>Xây dựng VPC: 1 public và 1 private subnet</a:t>
            </a:r>
            <a:endParaRPr lang="ko-KR" alt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901CA91-6479-4CD5-A78E-9378685D7E0B}"/>
              </a:ext>
            </a:extLst>
          </p:cNvPr>
          <p:cNvSpPr txBox="1"/>
          <p:nvPr/>
        </p:nvSpPr>
        <p:spPr>
          <a:xfrm>
            <a:off x="858963" y="3483446"/>
            <a:ext cx="756972" cy="707886"/>
          </a:xfrm>
          <a:prstGeom prst="rect">
            <a:avLst/>
          </a:prstGeom>
          <a:noFill/>
        </p:spPr>
        <p:txBody>
          <a:bodyPr wrap="square" rtlCol="0">
            <a:spAutoFit/>
          </a:bodyPr>
          <a:lstStyle/>
          <a:p>
            <a:pPr algn="ctr"/>
            <a:r>
              <a:rPr lang="en-US" altLang="ko-KR" sz="4000" b="1">
                <a:solidFill>
                  <a:schemeClr val="accent2"/>
                </a:solidFill>
                <a:latin typeface="Times New Roman" panose="02020603050405020304" pitchFamily="18" charset="0"/>
                <a:cs typeface="Times New Roman" panose="02020603050405020304" pitchFamily="18" charset="0"/>
              </a:rPr>
              <a:t>03</a:t>
            </a:r>
            <a:endParaRPr lang="ko-KR" altLang="en-US" sz="4000" b="1">
              <a:solidFill>
                <a:schemeClr val="accent2"/>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4811964-6460-46EF-8682-BFD0BDFA1715}"/>
              </a:ext>
            </a:extLst>
          </p:cNvPr>
          <p:cNvSpPr txBox="1"/>
          <p:nvPr/>
        </p:nvSpPr>
        <p:spPr>
          <a:xfrm>
            <a:off x="1610254" y="3708898"/>
            <a:ext cx="3702423" cy="369332"/>
          </a:xfrm>
          <a:prstGeom prst="rect">
            <a:avLst/>
          </a:prstGeom>
          <a:noFill/>
        </p:spPr>
        <p:txBody>
          <a:bodyPr wrap="square" rtlCol="0">
            <a:spAutoFit/>
          </a:bodyPr>
          <a:lstStyle/>
          <a:p>
            <a:r>
              <a:rPr lang="en-US" altLang="ko-KR">
                <a:solidFill>
                  <a:schemeClr val="tx1">
                    <a:lumMod val="75000"/>
                    <a:lumOff val="25000"/>
                  </a:schemeClr>
                </a:solidFill>
                <a:latin typeface="Times New Roman" panose="02020603050405020304" pitchFamily="18" charset="0"/>
                <a:cs typeface="Times New Roman" panose="02020603050405020304" pitchFamily="18" charset="0"/>
              </a:rPr>
              <a:t>Website quản lí thông tin sinh viên</a:t>
            </a:r>
            <a:endParaRPr lang="ko-KR" alt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51CA01C-4BFE-43A5-B002-82CA7BE7751D}"/>
              </a:ext>
            </a:extLst>
          </p:cNvPr>
          <p:cNvSpPr txBox="1"/>
          <p:nvPr/>
        </p:nvSpPr>
        <p:spPr>
          <a:xfrm>
            <a:off x="10231240" y="2625296"/>
            <a:ext cx="756972" cy="707886"/>
          </a:xfrm>
          <a:prstGeom prst="rect">
            <a:avLst/>
          </a:prstGeom>
          <a:noFill/>
        </p:spPr>
        <p:txBody>
          <a:bodyPr wrap="square" rtlCol="0">
            <a:spAutoFit/>
          </a:bodyPr>
          <a:lstStyle/>
          <a:p>
            <a:pPr algn="ctr"/>
            <a:r>
              <a:rPr lang="en-US" altLang="ko-KR" sz="4000" b="1">
                <a:solidFill>
                  <a:schemeClr val="accent3"/>
                </a:solidFill>
                <a:latin typeface="Times New Roman" panose="02020603050405020304" pitchFamily="18" charset="0"/>
                <a:cs typeface="Times New Roman" panose="02020603050405020304" pitchFamily="18" charset="0"/>
              </a:rPr>
              <a:t>02</a:t>
            </a:r>
            <a:endParaRPr lang="ko-KR" altLang="en-US" sz="4000" b="1">
              <a:solidFill>
                <a:schemeClr val="accent3"/>
              </a:solidFill>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E57F6B6D-322F-4690-95DD-68FBBEDC14A9}"/>
              </a:ext>
            </a:extLst>
          </p:cNvPr>
          <p:cNvGrpSpPr/>
          <p:nvPr/>
        </p:nvGrpSpPr>
        <p:grpSpPr>
          <a:xfrm>
            <a:off x="6822141" y="2504546"/>
            <a:ext cx="3523130" cy="679723"/>
            <a:chOff x="3017859" y="4283314"/>
            <a:chExt cx="1908852" cy="606597"/>
          </a:xfrm>
        </p:grpSpPr>
        <p:sp>
          <p:nvSpPr>
            <p:cNvPr id="23" name="TextBox 22">
              <a:extLst>
                <a:ext uri="{FF2B5EF4-FFF2-40B4-BE49-F238E27FC236}">
                  <a16:creationId xmlns:a16="http://schemas.microsoft.com/office/drawing/2014/main" id="{9B462235-9212-475D-83FF-A9A193200D3F}"/>
                </a:ext>
              </a:extLst>
            </p:cNvPr>
            <p:cNvSpPr txBox="1"/>
            <p:nvPr/>
          </p:nvSpPr>
          <p:spPr>
            <a:xfrm>
              <a:off x="3021856" y="4560313"/>
              <a:ext cx="1904855" cy="329598"/>
            </a:xfrm>
            <a:prstGeom prst="rect">
              <a:avLst/>
            </a:prstGeom>
            <a:noFill/>
          </p:spPr>
          <p:txBody>
            <a:bodyPr wrap="square" rtlCol="0">
              <a:spAutoFit/>
            </a:bodyPr>
            <a:lstStyle/>
            <a:p>
              <a:pPr algn="r"/>
              <a:r>
                <a:rPr lang="en-US" altLang="ko-KR">
                  <a:solidFill>
                    <a:schemeClr val="tx1">
                      <a:lumMod val="75000"/>
                      <a:lumOff val="25000"/>
                    </a:schemeClr>
                  </a:solidFill>
                  <a:latin typeface="Times New Roman" panose="02020603050405020304" pitchFamily="18" charset="0"/>
                  <a:cs typeface="Times New Roman" panose="02020603050405020304" pitchFamily="18" charset="0"/>
                </a:rPr>
                <a:t>Khởi tạo 1 EC2 + 1 DynamoDB</a:t>
              </a:r>
              <a:endParaRPr lang="ko-KR" alt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5EA9F6E-2A9D-4E43-9E91-B907D9BE7678}"/>
                </a:ext>
              </a:extLst>
            </p:cNvPr>
            <p:cNvSpPr txBox="1"/>
            <p:nvPr/>
          </p:nvSpPr>
          <p:spPr>
            <a:xfrm>
              <a:off x="3017859" y="4283314"/>
              <a:ext cx="1888661" cy="247199"/>
            </a:xfrm>
            <a:prstGeom prst="rect">
              <a:avLst/>
            </a:prstGeom>
            <a:noFill/>
          </p:spPr>
          <p:txBody>
            <a:bodyPr wrap="square" rtlCol="0">
              <a:spAutoFit/>
            </a:bodyPr>
            <a:lstStyle/>
            <a:p>
              <a:pPr algn="r"/>
              <a:endParaRPr lang="ko-KR" altLang="en-US" sz="1200" b="1">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
        <p:nvSpPr>
          <p:cNvPr id="25" name="TextBox 24">
            <a:extLst>
              <a:ext uri="{FF2B5EF4-FFF2-40B4-BE49-F238E27FC236}">
                <a16:creationId xmlns:a16="http://schemas.microsoft.com/office/drawing/2014/main" id="{C5897B2B-234A-42A4-89E8-0DE023B8F96F}"/>
              </a:ext>
            </a:extLst>
          </p:cNvPr>
          <p:cNvSpPr txBox="1"/>
          <p:nvPr/>
        </p:nvSpPr>
        <p:spPr>
          <a:xfrm>
            <a:off x="10893023" y="4345456"/>
            <a:ext cx="756972" cy="707886"/>
          </a:xfrm>
          <a:prstGeom prst="rect">
            <a:avLst/>
          </a:prstGeom>
          <a:noFill/>
        </p:spPr>
        <p:txBody>
          <a:bodyPr wrap="square" rtlCol="0">
            <a:spAutoFit/>
          </a:bodyPr>
          <a:lstStyle/>
          <a:p>
            <a:pPr algn="ctr"/>
            <a:r>
              <a:rPr lang="en-US" altLang="ko-KR" sz="4000" b="1">
                <a:solidFill>
                  <a:schemeClr val="accent1"/>
                </a:solidFill>
                <a:latin typeface="Times New Roman" panose="02020603050405020304" pitchFamily="18" charset="0"/>
                <a:cs typeface="Times New Roman" panose="02020603050405020304" pitchFamily="18" charset="0"/>
              </a:rPr>
              <a:t>04</a:t>
            </a:r>
            <a:endParaRPr lang="ko-KR" altLang="en-US" sz="4000" b="1">
              <a:solidFill>
                <a:schemeClr val="accent1"/>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15CBD997-F020-4652-9999-F6140C428386}"/>
              </a:ext>
            </a:extLst>
          </p:cNvPr>
          <p:cNvSpPr txBox="1"/>
          <p:nvPr/>
        </p:nvSpPr>
        <p:spPr>
          <a:xfrm>
            <a:off x="6715582" y="4514733"/>
            <a:ext cx="4272630" cy="369332"/>
          </a:xfrm>
          <a:prstGeom prst="rect">
            <a:avLst/>
          </a:prstGeom>
          <a:noFill/>
        </p:spPr>
        <p:txBody>
          <a:bodyPr wrap="square" rtlCol="0">
            <a:spAutoFit/>
          </a:bodyPr>
          <a:lstStyle/>
          <a:p>
            <a:pPr algn="r"/>
            <a:r>
              <a:rPr lang="en-US" altLang="ko-KR">
                <a:solidFill>
                  <a:schemeClr val="tx1">
                    <a:lumMod val="75000"/>
                    <a:lumOff val="25000"/>
                  </a:schemeClr>
                </a:solidFill>
                <a:latin typeface="Times New Roman" panose="02020603050405020304" pitchFamily="18" charset="0"/>
                <a:cs typeface="Times New Roman" panose="02020603050405020304" pitchFamily="18" charset="0"/>
              </a:rPr>
              <a:t>Giao diện + xử lý + database đ</a:t>
            </a:r>
            <a:r>
              <a:rPr lang="vi-VN" altLang="ko-KR">
                <a:solidFill>
                  <a:schemeClr val="tx1">
                    <a:lumMod val="75000"/>
                    <a:lumOff val="25000"/>
                  </a:schemeClr>
                </a:solidFill>
                <a:latin typeface="Times New Roman" panose="02020603050405020304" pitchFamily="18" charset="0"/>
                <a:cs typeface="Times New Roman" panose="02020603050405020304" pitchFamily="18" charset="0"/>
              </a:rPr>
              <a:t>ơ</a:t>
            </a:r>
            <a:r>
              <a:rPr lang="en-US" altLang="ko-KR">
                <a:solidFill>
                  <a:schemeClr val="tx1">
                    <a:lumMod val="75000"/>
                    <a:lumOff val="25000"/>
                  </a:schemeClr>
                </a:solidFill>
                <a:latin typeface="Times New Roman" panose="02020603050405020304" pitchFamily="18" charset="0"/>
                <a:cs typeface="Times New Roman" panose="02020603050405020304" pitchFamily="18" charset="0"/>
              </a:rPr>
              <a:t>n giản</a:t>
            </a:r>
            <a:endParaRPr lang="ko-KR" alt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65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t>Đối tượng nghiên cứu</a:t>
            </a:r>
          </a:p>
        </p:txBody>
      </p:sp>
      <p:grpSp>
        <p:nvGrpSpPr>
          <p:cNvPr id="14" name="Group 13">
            <a:extLst>
              <a:ext uri="{FF2B5EF4-FFF2-40B4-BE49-F238E27FC236}">
                <a16:creationId xmlns:a16="http://schemas.microsoft.com/office/drawing/2014/main" id="{F720C986-0CFF-42E0-BD12-C2B6D7FA2407}"/>
              </a:ext>
            </a:extLst>
          </p:cNvPr>
          <p:cNvGrpSpPr/>
          <p:nvPr/>
        </p:nvGrpSpPr>
        <p:grpSpPr>
          <a:xfrm>
            <a:off x="5029200" y="5031791"/>
            <a:ext cx="6223517" cy="731543"/>
            <a:chOff x="-643405" y="2655046"/>
            <a:chExt cx="6223517" cy="731543"/>
          </a:xfrm>
        </p:grpSpPr>
        <p:sp>
          <p:nvSpPr>
            <p:cNvPr id="16" name="Oval 15">
              <a:extLst>
                <a:ext uri="{FF2B5EF4-FFF2-40B4-BE49-F238E27FC236}">
                  <a16:creationId xmlns:a16="http://schemas.microsoft.com/office/drawing/2014/main" id="{7BA1E0D2-E7F3-49D3-8B27-C8E585519234}"/>
                </a:ext>
              </a:extLst>
            </p:cNvPr>
            <p:cNvSpPr/>
            <p:nvPr/>
          </p:nvSpPr>
          <p:spPr>
            <a:xfrm>
              <a:off x="5033093" y="2826095"/>
              <a:ext cx="547019" cy="5470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0BD2922-2A22-42F1-958A-434E595EC201}"/>
                </a:ext>
              </a:extLst>
            </p:cNvPr>
            <p:cNvSpPr txBox="1"/>
            <p:nvPr/>
          </p:nvSpPr>
          <p:spPr>
            <a:xfrm>
              <a:off x="-643405" y="3109590"/>
              <a:ext cx="5545081" cy="276999"/>
            </a:xfrm>
            <a:prstGeom prst="rect">
              <a:avLst/>
            </a:prstGeom>
            <a:noFill/>
          </p:spPr>
          <p:txBody>
            <a:bodyPr wrap="square" rtlCol="0">
              <a:spAutoFit/>
            </a:bodyPr>
            <a:lstStyle/>
            <a:p>
              <a:pPr algn="r"/>
              <a:endParaRPr lang="ko-KR" altLang="en-US" sz="120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CEDA6D8B-0288-474A-AC08-BC62BB9BA8F9}"/>
                </a:ext>
              </a:extLst>
            </p:cNvPr>
            <p:cNvSpPr txBox="1"/>
            <p:nvPr/>
          </p:nvSpPr>
          <p:spPr>
            <a:xfrm>
              <a:off x="601545" y="2655046"/>
              <a:ext cx="4962093" cy="369332"/>
            </a:xfrm>
            <a:prstGeom prst="rect">
              <a:avLst/>
            </a:prstGeom>
            <a:noFill/>
          </p:spPr>
          <p:txBody>
            <a:bodyPr wrap="square" rtlCol="0">
              <a:spAutoFit/>
            </a:bodyPr>
            <a:lstStyle/>
            <a:p>
              <a:pPr lvl="1"/>
              <a:r>
                <a:rPr lang="en-US" b="1">
                  <a:latin typeface="Times New Roman" panose="02020603050405020304" pitchFamily="18" charset="0"/>
                  <a:cs typeface="Times New Roman" panose="02020603050405020304" pitchFamily="18" charset="0"/>
                </a:rPr>
                <a:t>Amazon  Simple Storage Service (S3)</a:t>
              </a:r>
              <a:endParaRPr lang="en-US">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8CF80318-FA5E-4DB1-B4E0-6ECF88A8DB31}"/>
                </a:ext>
              </a:extLst>
            </p:cNvPr>
            <p:cNvCxnSpPr>
              <a:cxnSpLocks/>
              <a:endCxn id="16" idx="2"/>
            </p:cNvCxnSpPr>
            <p:nvPr/>
          </p:nvCxnSpPr>
          <p:spPr>
            <a:xfrm>
              <a:off x="-544532" y="3096114"/>
              <a:ext cx="5577625" cy="3491"/>
            </a:xfrm>
            <a:prstGeom prst="line">
              <a:avLst/>
            </a:prstGeom>
            <a:ln>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7430B264-2F67-4A2F-B4B7-A61C3C36D66D}"/>
              </a:ext>
            </a:extLst>
          </p:cNvPr>
          <p:cNvGrpSpPr/>
          <p:nvPr/>
        </p:nvGrpSpPr>
        <p:grpSpPr>
          <a:xfrm>
            <a:off x="5029200" y="2794779"/>
            <a:ext cx="6223518" cy="652578"/>
            <a:chOff x="-643406" y="2734011"/>
            <a:chExt cx="6223518" cy="652578"/>
          </a:xfrm>
        </p:grpSpPr>
        <p:sp>
          <p:nvSpPr>
            <p:cNvPr id="23" name="Oval 22">
              <a:extLst>
                <a:ext uri="{FF2B5EF4-FFF2-40B4-BE49-F238E27FC236}">
                  <a16:creationId xmlns:a16="http://schemas.microsoft.com/office/drawing/2014/main" id="{0DB720A0-CC40-4122-8BE9-68A3DD60415B}"/>
                </a:ext>
              </a:extLst>
            </p:cNvPr>
            <p:cNvSpPr/>
            <p:nvPr/>
          </p:nvSpPr>
          <p:spPr>
            <a:xfrm>
              <a:off x="5033093" y="2826095"/>
              <a:ext cx="547019" cy="5470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C16F90BB-98E7-4EF0-A2AF-AC027B5DA373}"/>
                </a:ext>
              </a:extLst>
            </p:cNvPr>
            <p:cNvSpPr txBox="1"/>
            <p:nvPr/>
          </p:nvSpPr>
          <p:spPr>
            <a:xfrm>
              <a:off x="-186206" y="3109590"/>
              <a:ext cx="5087883" cy="276999"/>
            </a:xfrm>
            <a:prstGeom prst="rect">
              <a:avLst/>
            </a:prstGeom>
            <a:noFill/>
          </p:spPr>
          <p:txBody>
            <a:bodyPr wrap="square" rtlCol="0">
              <a:spAutoFit/>
            </a:bodyPr>
            <a:lstStyle/>
            <a:p>
              <a:pPr algn="r"/>
              <a:endParaRPr lang="ko-KR" altLang="en-US" sz="120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0D864D3-EDB7-4CEF-AD46-309DFF4BF966}"/>
                </a:ext>
              </a:extLst>
            </p:cNvPr>
            <p:cNvSpPr txBox="1"/>
            <p:nvPr/>
          </p:nvSpPr>
          <p:spPr>
            <a:xfrm>
              <a:off x="2129134" y="2734011"/>
              <a:ext cx="2903958" cy="369332"/>
            </a:xfrm>
            <a:prstGeom prst="rect">
              <a:avLst/>
            </a:prstGeom>
            <a:noFill/>
          </p:spPr>
          <p:txBody>
            <a:bodyPr wrap="square" rtlCol="0">
              <a:spAutoFit/>
            </a:bodyPr>
            <a:lstStyle/>
            <a:p>
              <a:pPr lvl="1"/>
              <a:r>
                <a:rPr lang="en-US" b="1">
                  <a:latin typeface="Times New Roman" panose="02020603050405020304" pitchFamily="18" charset="0"/>
                  <a:cs typeface="Times New Roman" panose="02020603050405020304" pitchFamily="18" charset="0"/>
                </a:rPr>
                <a:t>Amazon DynamoDB</a:t>
              </a:r>
              <a:endParaRPr lang="en-US">
                <a:latin typeface="Times New Roman" panose="02020603050405020304" pitchFamily="18" charset="0"/>
                <a:cs typeface="Times New Roman" panose="02020603050405020304" pitchFamily="18" charset="0"/>
              </a:endParaRPr>
            </a:p>
          </p:txBody>
        </p:sp>
        <p:cxnSp>
          <p:nvCxnSpPr>
            <p:cNvPr id="26" name="Straight Connector 25">
              <a:extLst>
                <a:ext uri="{FF2B5EF4-FFF2-40B4-BE49-F238E27FC236}">
                  <a16:creationId xmlns:a16="http://schemas.microsoft.com/office/drawing/2014/main" id="{896866C2-8FDE-435E-B73C-CB52FAF23BBC}"/>
                </a:ext>
              </a:extLst>
            </p:cNvPr>
            <p:cNvCxnSpPr>
              <a:cxnSpLocks/>
              <a:endCxn id="23" idx="2"/>
            </p:cNvCxnSpPr>
            <p:nvPr/>
          </p:nvCxnSpPr>
          <p:spPr>
            <a:xfrm flipV="1">
              <a:off x="-643406" y="3099605"/>
              <a:ext cx="5676499" cy="9985"/>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77BB1082-6408-42E6-B118-1EC716B82051}"/>
              </a:ext>
            </a:extLst>
          </p:cNvPr>
          <p:cNvGrpSpPr/>
          <p:nvPr/>
        </p:nvGrpSpPr>
        <p:grpSpPr>
          <a:xfrm>
            <a:off x="3819438" y="1633661"/>
            <a:ext cx="7416805" cy="696534"/>
            <a:chOff x="-1836693" y="2690055"/>
            <a:chExt cx="7416805" cy="696534"/>
          </a:xfrm>
        </p:grpSpPr>
        <p:sp>
          <p:nvSpPr>
            <p:cNvPr id="30" name="Oval 29">
              <a:extLst>
                <a:ext uri="{FF2B5EF4-FFF2-40B4-BE49-F238E27FC236}">
                  <a16:creationId xmlns:a16="http://schemas.microsoft.com/office/drawing/2014/main" id="{03B6D332-2E05-4A17-BF70-F6F94B0D2143}"/>
                </a:ext>
              </a:extLst>
            </p:cNvPr>
            <p:cNvSpPr/>
            <p:nvPr/>
          </p:nvSpPr>
          <p:spPr>
            <a:xfrm>
              <a:off x="5033093" y="2826095"/>
              <a:ext cx="547019"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31" name="TextBox 30">
              <a:extLst>
                <a:ext uri="{FF2B5EF4-FFF2-40B4-BE49-F238E27FC236}">
                  <a16:creationId xmlns:a16="http://schemas.microsoft.com/office/drawing/2014/main" id="{B89DE91B-0439-43E3-AF7A-045171B88AAB}"/>
                </a:ext>
              </a:extLst>
            </p:cNvPr>
            <p:cNvSpPr txBox="1"/>
            <p:nvPr/>
          </p:nvSpPr>
          <p:spPr>
            <a:xfrm>
              <a:off x="-1704110" y="3109590"/>
              <a:ext cx="6605787" cy="276999"/>
            </a:xfrm>
            <a:prstGeom prst="rect">
              <a:avLst/>
            </a:prstGeom>
            <a:noFill/>
          </p:spPr>
          <p:txBody>
            <a:bodyPr wrap="square" rtlCol="0">
              <a:spAutoFit/>
            </a:bodyPr>
            <a:lstStyle/>
            <a:p>
              <a:pPr algn="r"/>
              <a:endParaRPr lang="ko-KR" altLang="en-US" sz="1200">
                <a:solidFill>
                  <a:schemeClr val="tx1">
                    <a:lumMod val="65000"/>
                    <a:lumOff val="35000"/>
                  </a:schemeClr>
                </a:solidFill>
                <a:cs typeface="Arial" pitchFamily="34" charset="0"/>
              </a:endParaRPr>
            </a:p>
          </p:txBody>
        </p:sp>
        <p:sp>
          <p:nvSpPr>
            <p:cNvPr id="32" name="TextBox 31">
              <a:extLst>
                <a:ext uri="{FF2B5EF4-FFF2-40B4-BE49-F238E27FC236}">
                  <a16:creationId xmlns:a16="http://schemas.microsoft.com/office/drawing/2014/main" id="{B75F44D5-3EF1-4537-8635-3CECAAEDE2E3}"/>
                </a:ext>
              </a:extLst>
            </p:cNvPr>
            <p:cNvSpPr txBox="1"/>
            <p:nvPr/>
          </p:nvSpPr>
          <p:spPr>
            <a:xfrm>
              <a:off x="300494" y="2690055"/>
              <a:ext cx="4563035" cy="369332"/>
            </a:xfrm>
            <a:prstGeom prst="rect">
              <a:avLst/>
            </a:prstGeom>
            <a:noFill/>
          </p:spPr>
          <p:txBody>
            <a:bodyPr wrap="square" rtlCol="0">
              <a:spAutoFit/>
            </a:bodyPr>
            <a:lstStyle/>
            <a:p>
              <a:pPr lvl="1"/>
              <a:r>
                <a:rPr lang="en-US" b="1"/>
                <a:t>Amazon Virtual Private Cloud (VPC)</a:t>
              </a:r>
              <a:endParaRPr lang="en-US"/>
            </a:p>
          </p:txBody>
        </p:sp>
        <p:cxnSp>
          <p:nvCxnSpPr>
            <p:cNvPr id="33" name="Straight Connector 32">
              <a:extLst>
                <a:ext uri="{FF2B5EF4-FFF2-40B4-BE49-F238E27FC236}">
                  <a16:creationId xmlns:a16="http://schemas.microsoft.com/office/drawing/2014/main" id="{AD65D608-E69B-4B3B-9C99-9F0C64D889BF}"/>
                </a:ext>
              </a:extLst>
            </p:cNvPr>
            <p:cNvCxnSpPr>
              <a:cxnSpLocks/>
              <a:endCxn id="30" idx="2"/>
            </p:cNvCxnSpPr>
            <p:nvPr/>
          </p:nvCxnSpPr>
          <p:spPr>
            <a:xfrm>
              <a:off x="-1836693" y="3099605"/>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5D514B88-8ECA-4788-BD25-3A30CF2E6473}"/>
              </a:ext>
            </a:extLst>
          </p:cNvPr>
          <p:cNvGrpSpPr/>
          <p:nvPr/>
        </p:nvGrpSpPr>
        <p:grpSpPr>
          <a:xfrm>
            <a:off x="5278078" y="3915722"/>
            <a:ext cx="5974639" cy="666301"/>
            <a:chOff x="-394527" y="2720288"/>
            <a:chExt cx="5974639" cy="666301"/>
          </a:xfrm>
        </p:grpSpPr>
        <p:sp>
          <p:nvSpPr>
            <p:cNvPr id="37" name="Oval 36">
              <a:extLst>
                <a:ext uri="{FF2B5EF4-FFF2-40B4-BE49-F238E27FC236}">
                  <a16:creationId xmlns:a16="http://schemas.microsoft.com/office/drawing/2014/main" id="{99ACF584-9FAE-4842-B7ED-EC0604476F2B}"/>
                </a:ext>
              </a:extLst>
            </p:cNvPr>
            <p:cNvSpPr/>
            <p:nvPr/>
          </p:nvSpPr>
          <p:spPr>
            <a:xfrm>
              <a:off x="5033093" y="2826095"/>
              <a:ext cx="547019" cy="547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BCB335AF-B227-4CC9-BE0E-8B36EEB043BF}"/>
                </a:ext>
              </a:extLst>
            </p:cNvPr>
            <p:cNvSpPr txBox="1"/>
            <p:nvPr/>
          </p:nvSpPr>
          <p:spPr>
            <a:xfrm>
              <a:off x="-360293" y="3109590"/>
              <a:ext cx="5261969" cy="276999"/>
            </a:xfrm>
            <a:prstGeom prst="rect">
              <a:avLst/>
            </a:prstGeom>
            <a:noFill/>
          </p:spPr>
          <p:txBody>
            <a:bodyPr wrap="square" rtlCol="0">
              <a:spAutoFit/>
            </a:bodyPr>
            <a:lstStyle/>
            <a:p>
              <a:pPr algn="r"/>
              <a:endParaRPr lang="ko-KR" altLang="en-US" sz="120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37D0F3A-F58C-48C3-8E1A-36F8BBC0FB81}"/>
                </a:ext>
              </a:extLst>
            </p:cNvPr>
            <p:cNvSpPr txBox="1"/>
            <p:nvPr/>
          </p:nvSpPr>
          <p:spPr>
            <a:xfrm>
              <a:off x="-394527" y="2720288"/>
              <a:ext cx="5277613" cy="369332"/>
            </a:xfrm>
            <a:prstGeom prst="rect">
              <a:avLst/>
            </a:prstGeom>
            <a:noFill/>
          </p:spPr>
          <p:txBody>
            <a:bodyPr wrap="square" rtlCol="0">
              <a:spAutoFit/>
            </a:bodyPr>
            <a:lstStyle/>
            <a:p>
              <a:pPr algn="r"/>
              <a:r>
                <a:rPr lang="en-US" b="1">
                  <a:latin typeface="Times New Roman" panose="02020603050405020304" pitchFamily="18" charset="0"/>
                  <a:cs typeface="Times New Roman" panose="02020603050405020304" pitchFamily="18" charset="0"/>
                </a:rPr>
                <a:t>Amazon Elastic Compute Cloud (EC2)</a:t>
              </a:r>
              <a:endParaRPr lang="ko-KR" altLang="en-US" sz="120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40" name="Straight Connector 39">
              <a:extLst>
                <a:ext uri="{FF2B5EF4-FFF2-40B4-BE49-F238E27FC236}">
                  <a16:creationId xmlns:a16="http://schemas.microsoft.com/office/drawing/2014/main" id="{60BA5866-492F-488C-9E7D-A4D884C726B4}"/>
                </a:ext>
              </a:extLst>
            </p:cNvPr>
            <p:cNvCxnSpPr>
              <a:cxnSpLocks/>
              <a:endCxn id="37" idx="2"/>
            </p:cNvCxnSpPr>
            <p:nvPr/>
          </p:nvCxnSpPr>
          <p:spPr>
            <a:xfrm flipV="1">
              <a:off x="-291139" y="3099605"/>
              <a:ext cx="5324232" cy="16044"/>
            </a:xfrm>
            <a:prstGeom prst="line">
              <a:avLst/>
            </a:prstGeom>
            <a:ln>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541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6000">
                <a:latin typeface="Times New Roman" panose="02020603050405020304" pitchFamily="18" charset="0"/>
                <a:cs typeface="Times New Roman" panose="02020603050405020304" pitchFamily="18" charset="0"/>
              </a:rPr>
              <a:t>Kết quả dự kiến</a:t>
            </a:r>
          </a:p>
        </p:txBody>
      </p:sp>
      <p:sp>
        <p:nvSpPr>
          <p:cNvPr id="34" name="Text Placeholder 1">
            <a:extLst>
              <a:ext uri="{FF2B5EF4-FFF2-40B4-BE49-F238E27FC236}">
                <a16:creationId xmlns:a16="http://schemas.microsoft.com/office/drawing/2014/main" id="{2CD64BDC-4D7C-488A-A2CD-D6977D618C97}"/>
              </a:ext>
            </a:extLst>
          </p:cNvPr>
          <p:cNvSpPr txBox="1">
            <a:spLocks/>
          </p:cNvSpPr>
          <p:nvPr/>
        </p:nvSpPr>
        <p:spPr>
          <a:xfrm>
            <a:off x="309401" y="1289768"/>
            <a:ext cx="11573197" cy="440282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685800" algn="l">
              <a:buFontTx/>
              <a:buChar char="-"/>
            </a:pPr>
            <a:r>
              <a:rPr lang="en-US" sz="2800">
                <a:latin typeface="Times New Roman" panose="02020603050405020304" pitchFamily="18" charset="0"/>
                <a:cs typeface="Times New Roman" panose="02020603050405020304" pitchFamily="18" charset="0"/>
              </a:rPr>
              <a:t>Cài đặt giao diện website quản lí thông tin</a:t>
            </a:r>
          </a:p>
          <a:p>
            <a:pPr marL="685800" indent="-685800" algn="l">
              <a:buFontTx/>
              <a:buChar char="-"/>
            </a:pPr>
            <a:r>
              <a:rPr lang="en-US" sz="2800">
                <a:latin typeface="Times New Roman" panose="02020603050405020304" pitchFamily="18" charset="0"/>
                <a:cs typeface="Times New Roman" panose="02020603050405020304" pitchFamily="18" charset="0"/>
              </a:rPr>
              <a:t>Xây dựng VPC với 2 subnet: public và private</a:t>
            </a:r>
          </a:p>
          <a:p>
            <a:pPr marL="685800" indent="-685800" algn="l">
              <a:buFontTx/>
              <a:buChar char="-"/>
            </a:pPr>
            <a:r>
              <a:rPr lang="en-US" sz="2800">
                <a:latin typeface="Times New Roman" panose="02020603050405020304" pitchFamily="18" charset="0"/>
                <a:cs typeface="Times New Roman" panose="02020603050405020304" pitchFamily="18" charset="0"/>
              </a:rPr>
              <a:t>Xây dựng máy ảo EC2 nằm trong public subnet của VPC đã tạo</a:t>
            </a:r>
          </a:p>
          <a:p>
            <a:pPr marL="685800" indent="-685800" algn="l">
              <a:buFontTx/>
              <a:buChar char="-"/>
            </a:pPr>
            <a:r>
              <a:rPr lang="en-US" sz="2800">
                <a:latin typeface="Times New Roman" panose="02020603050405020304" pitchFamily="18" charset="0"/>
                <a:cs typeface="Times New Roman" panose="02020603050405020304" pitchFamily="18" charset="0"/>
              </a:rPr>
              <a:t>Tư</a:t>
            </a:r>
            <a:r>
              <a:rPr lang="vi-VN" sz="2800">
                <a:latin typeface="Times New Roman" panose="02020603050405020304" pitchFamily="18" charset="0"/>
                <a:cs typeface="Times New Roman" panose="02020603050405020304" pitchFamily="18" charset="0"/>
              </a:rPr>
              <a:t>ơ</a:t>
            </a:r>
            <a:r>
              <a:rPr lang="en-US" sz="2800">
                <a:latin typeface="Times New Roman" panose="02020603050405020304" pitchFamily="18" charset="0"/>
                <a:cs typeface="Times New Roman" panose="02020603050405020304" pitchFamily="18" charset="0"/>
              </a:rPr>
              <a:t>ng tác với DynamoDB: Thêm, sửa, xóa, đọc các item trong table của DynamoDB</a:t>
            </a:r>
          </a:p>
          <a:p>
            <a:pPr marL="685800" indent="-685800" algn="l">
              <a:buFontTx/>
              <a:buChar char="-"/>
            </a:pPr>
            <a:r>
              <a:rPr lang="en-US" sz="2800">
                <a:latin typeface="Times New Roman" panose="02020603050405020304" pitchFamily="18" charset="0"/>
                <a:cs typeface="Times New Roman" panose="02020603050405020304" pitchFamily="18" charset="0"/>
              </a:rPr>
              <a:t>Xây dựng hoàn chỉnh 1 website quả lí sinh viên với các dịch vụ của AWS: VPC, EC2, S3, DynamoDB</a:t>
            </a:r>
          </a:p>
        </p:txBody>
      </p:sp>
    </p:spTree>
    <p:extLst>
      <p:ext uri="{BB962C8B-B14F-4D97-AF65-F5344CB8AC3E}">
        <p14:creationId xmlns:p14="http://schemas.microsoft.com/office/powerpoint/2010/main" val="43050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F36A93F-B295-40E8-BFBD-501551EAAE8A}"/>
              </a:ext>
            </a:extLst>
          </p:cNvPr>
          <p:cNvSpPr txBox="1"/>
          <p:nvPr/>
        </p:nvSpPr>
        <p:spPr>
          <a:xfrm>
            <a:off x="1504827" y="192950"/>
            <a:ext cx="4580523" cy="769441"/>
          </a:xfrm>
          <a:prstGeom prst="rect">
            <a:avLst/>
          </a:prstGeom>
          <a:noFill/>
        </p:spPr>
        <p:txBody>
          <a:bodyPr wrap="square" rtlCol="0" anchor="ctr">
            <a:spAutoFit/>
          </a:bodyPr>
          <a:lstStyle/>
          <a:p>
            <a:r>
              <a:rPr lang="en-US" altLang="ko-KR" sz="4400" b="1">
                <a:solidFill>
                  <a:schemeClr val="bg1"/>
                </a:solidFill>
                <a:latin typeface="Times New Roman" panose="02020603050405020304" pitchFamily="18" charset="0"/>
                <a:cs typeface="Times New Roman" panose="02020603050405020304" pitchFamily="18" charset="0"/>
              </a:rPr>
              <a:t>2. C</a:t>
            </a:r>
            <a:r>
              <a:rPr lang="vi-VN" altLang="ko-KR" sz="4400" b="1">
                <a:solidFill>
                  <a:schemeClr val="bg1"/>
                </a:solidFill>
                <a:latin typeface="Times New Roman" panose="02020603050405020304" pitchFamily="18" charset="0"/>
                <a:cs typeface="Times New Roman" panose="02020603050405020304" pitchFamily="18" charset="0"/>
              </a:rPr>
              <a:t>ơ</a:t>
            </a:r>
            <a:r>
              <a:rPr lang="en-US" altLang="ko-KR" sz="4400" b="1">
                <a:solidFill>
                  <a:schemeClr val="bg1"/>
                </a:solidFill>
                <a:latin typeface="Times New Roman" panose="02020603050405020304" pitchFamily="18" charset="0"/>
                <a:cs typeface="Times New Roman" panose="02020603050405020304" pitchFamily="18" charset="0"/>
              </a:rPr>
              <a:t> sở lý thuyết</a:t>
            </a:r>
          </a:p>
        </p:txBody>
      </p:sp>
      <p:sp>
        <p:nvSpPr>
          <p:cNvPr id="13" name="Text Placeholder 1">
            <a:extLst>
              <a:ext uri="{FF2B5EF4-FFF2-40B4-BE49-F238E27FC236}">
                <a16:creationId xmlns:a16="http://schemas.microsoft.com/office/drawing/2014/main" id="{DFE1F785-CBC5-40C3-9DF9-3F623620B668}"/>
              </a:ext>
            </a:extLst>
          </p:cNvPr>
          <p:cNvSpPr txBox="1">
            <a:spLocks/>
          </p:cNvSpPr>
          <p:nvPr/>
        </p:nvSpPr>
        <p:spPr>
          <a:xfrm>
            <a:off x="6246064" y="844463"/>
            <a:ext cx="5399089" cy="5538408"/>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r>
              <a:rPr lang="en-US" sz="1800">
                <a:solidFill>
                  <a:schemeClr val="bg1"/>
                </a:solidFill>
                <a:latin typeface="Times New Roman" panose="02020603050405020304" pitchFamily="18" charset="0"/>
                <a:cs typeface="Times New Roman" panose="02020603050405020304" pitchFamily="18" charset="0"/>
              </a:rPr>
              <a:t>- Amazon Virtual Private Cloud (Amazon VPC) là dịch vụ cho phép bạn khởi chạy các tài nguyên AWS trong mạng ảo cô lập theo logic mà bạn xác định. Bạn có toàn quyền kiểm soát môi trường mạng ảo của mình, bao gồm lựa chọn dải địa chỉ IP, tạo các mạng con, cấu hình các bảng định tuyến và cổng kết nối mạng. Bạn có thể dùng cả IPv4 và IPv6 cho hầu hết các tài nguyên trong đám mây riêng ảo, giúp bảo mật nghiêm ngặt và truy cập dễ dàng các tài nguyên cũng như ứng dụng.</a:t>
            </a:r>
          </a:p>
          <a:p>
            <a:pPr lvl="0" algn="just"/>
            <a:r>
              <a:rPr lang="en-US" sz="1800">
                <a:solidFill>
                  <a:schemeClr val="bg1"/>
                </a:solidFill>
                <a:latin typeface="Times New Roman" panose="02020603050405020304" pitchFamily="18" charset="0"/>
                <a:cs typeface="Times New Roman" panose="02020603050405020304" pitchFamily="18" charset="0"/>
              </a:rPr>
              <a:t>- Là một trong các dịch vụ nền tảng của AWS, Amazon VPC sẽ giúp bạn dễ dàng tùy chỉnh cấu hình mạng của VPC. Bạn có thể tạo một mạng con công khai cho các máy chủ web có quyền truy cập internet. Dịch vụ này cũng cho phép bạn đặt các hệ thống backend, như máy chủ ứng dụng hoặc cơ sở dữ liệu, trong mạng con riêng tư không có quyền truy cập internet. Với Amazon VPC, bạn có thể sử dụng nhiều lớp bảo mật, bao gồm các nhóm bảo mật và danh sách kiểm soát truy cập mạng, để giúp kiểm soát quyền truy cập vào các phiên bản Amazon EC2 trong mỗi mạng con</a:t>
            </a:r>
          </a:p>
        </p:txBody>
      </p:sp>
      <p:sp>
        <p:nvSpPr>
          <p:cNvPr id="14" name="Text Placeholder 1">
            <a:extLst>
              <a:ext uri="{FF2B5EF4-FFF2-40B4-BE49-F238E27FC236}">
                <a16:creationId xmlns:a16="http://schemas.microsoft.com/office/drawing/2014/main" id="{BCC9D03C-7152-410B-9C15-60D55060213D}"/>
              </a:ext>
            </a:extLst>
          </p:cNvPr>
          <p:cNvSpPr txBox="1">
            <a:spLocks/>
          </p:cNvSpPr>
          <p:nvPr/>
        </p:nvSpPr>
        <p:spPr>
          <a:xfrm>
            <a:off x="461801" y="1442168"/>
            <a:ext cx="11573197" cy="440282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685800" algn="l">
              <a:buFontTx/>
              <a:buChar char="-"/>
            </a:pPr>
            <a:endParaRPr lang="en-US" sz="28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8BB8B21-7149-4F06-B54D-6D369C72B1CB}"/>
              </a:ext>
            </a:extLst>
          </p:cNvPr>
          <p:cNvSpPr txBox="1"/>
          <p:nvPr/>
        </p:nvSpPr>
        <p:spPr>
          <a:xfrm>
            <a:off x="6246064" y="475130"/>
            <a:ext cx="5282548" cy="369332"/>
          </a:xfrm>
          <a:prstGeom prst="rect">
            <a:avLst/>
          </a:prstGeom>
          <a:noFill/>
        </p:spPr>
        <p:txBody>
          <a:bodyPr wrap="square" rtlCol="0" anchor="ctr">
            <a:spAutoFit/>
          </a:bodyPr>
          <a:lstStyle/>
          <a:p>
            <a:pPr lvl="1"/>
            <a:r>
              <a:rPr lang="en-US" b="1">
                <a:latin typeface="Times New Roman" panose="02020603050405020304" pitchFamily="18" charset="0"/>
                <a:cs typeface="Times New Roman" panose="02020603050405020304" pitchFamily="18" charset="0"/>
              </a:rPr>
              <a:t>2.1 Amazon Virtual Private Cloud (VPC)</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33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
            <a:extLst>
              <a:ext uri="{FF2B5EF4-FFF2-40B4-BE49-F238E27FC236}">
                <a16:creationId xmlns:a16="http://schemas.microsoft.com/office/drawing/2014/main" id="{DFE1F785-CBC5-40C3-9DF9-3F623620B668}"/>
              </a:ext>
            </a:extLst>
          </p:cNvPr>
          <p:cNvSpPr txBox="1">
            <a:spLocks/>
          </p:cNvSpPr>
          <p:nvPr/>
        </p:nvSpPr>
        <p:spPr>
          <a:xfrm>
            <a:off x="6246064" y="600635"/>
            <a:ext cx="5399089" cy="596375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300" b="1">
                <a:solidFill>
                  <a:schemeClr val="bg1"/>
                </a:solidFill>
                <a:latin typeface="Times New Roman" panose="02020603050405020304" pitchFamily="18" charset="0"/>
                <a:cs typeface="Times New Roman" panose="02020603050405020304" pitchFamily="18" charset="0"/>
              </a:rPr>
              <a:t>Chức năng:</a:t>
            </a:r>
            <a:endParaRPr lang="en-US" sz="1300">
              <a:solidFill>
                <a:schemeClr val="bg1"/>
              </a:solidFill>
              <a:latin typeface="Times New Roman" panose="02020603050405020304" pitchFamily="18" charset="0"/>
              <a:cs typeface="Times New Roman" panose="02020603050405020304" pitchFamily="18" charset="0"/>
            </a:endParaRPr>
          </a:p>
          <a:p>
            <a:pPr lvl="0" algn="just"/>
            <a:r>
              <a:rPr lang="en-US" sz="1300" b="1">
                <a:solidFill>
                  <a:schemeClr val="bg1"/>
                </a:solidFill>
                <a:latin typeface="Times New Roman" panose="02020603050405020304" pitchFamily="18" charset="0"/>
                <a:cs typeface="Times New Roman" panose="02020603050405020304" pitchFamily="18" charset="0"/>
              </a:rPr>
              <a:t>VPC</a:t>
            </a:r>
            <a:r>
              <a:rPr lang="en-US" sz="1300">
                <a:solidFill>
                  <a:schemeClr val="bg1"/>
                </a:solidFill>
                <a:latin typeface="Times New Roman" panose="02020603050405020304" pitchFamily="18" charset="0"/>
                <a:cs typeface="Times New Roman" panose="02020603050405020304" pitchFamily="18" charset="0"/>
              </a:rPr>
              <a:t>: là một mạng ảo gần giống với mạng truyền thống mà ta sẽ sử dụng nó trong trung tâm dữ liệu của mình. Sau khi tạo mới một VPC, ta có thể tạo các subnets</a:t>
            </a:r>
          </a:p>
          <a:p>
            <a:pPr lvl="0" algn="just"/>
            <a:r>
              <a:rPr lang="en-US" sz="1300" b="1">
                <a:solidFill>
                  <a:schemeClr val="bg1"/>
                </a:solidFill>
                <a:latin typeface="Times New Roman" panose="02020603050405020304" pitchFamily="18" charset="0"/>
                <a:cs typeface="Times New Roman" panose="02020603050405020304" pitchFamily="18" charset="0"/>
              </a:rPr>
              <a:t>Subnets</a:t>
            </a:r>
            <a:r>
              <a:rPr lang="en-US" sz="1300">
                <a:solidFill>
                  <a:schemeClr val="bg1"/>
                </a:solidFill>
                <a:latin typeface="Times New Roman" panose="02020603050405020304" pitchFamily="18" charset="0"/>
                <a:cs typeface="Times New Roman" panose="02020603050405020304" pitchFamily="18" charset="0"/>
              </a:rPr>
              <a:t>: Một subnet là một dãi địa chỉ IP trong VPC ta tạo. Một subnet bắt buộc phải ở trong một AZ. Sau khi thêm subnets, bạn có thể triển khai tai nguyên lên VPC</a:t>
            </a:r>
          </a:p>
          <a:p>
            <a:pPr lvl="0" algn="just"/>
            <a:r>
              <a:rPr lang="en-US" sz="1300" b="1">
                <a:solidFill>
                  <a:schemeClr val="bg1"/>
                </a:solidFill>
                <a:latin typeface="Times New Roman" panose="02020603050405020304" pitchFamily="18" charset="0"/>
                <a:cs typeface="Times New Roman" panose="02020603050405020304" pitchFamily="18" charset="0"/>
              </a:rPr>
              <a:t>Địa chỉ IP</a:t>
            </a:r>
            <a:r>
              <a:rPr lang="en-US" sz="1300">
                <a:solidFill>
                  <a:schemeClr val="bg1"/>
                </a:solidFill>
                <a:latin typeface="Times New Roman" panose="02020603050405020304" pitchFamily="18" charset="0"/>
                <a:cs typeface="Times New Roman" panose="02020603050405020304" pitchFamily="18" charset="0"/>
              </a:rPr>
              <a:t>: ta có thể gán địa chỉ IPv4 và IPv6 cho VPC hoặc subnet mình tạo.Nếu ta có các địa chỉ IPv4, IPv6 công khai của riêng mình, ta có thể cấp phát chúng cho các tài nguyên trong VPC như EC2 instance, NAT gateways, Network Load Balancers</a:t>
            </a:r>
          </a:p>
          <a:p>
            <a:pPr lvl="0" algn="just"/>
            <a:r>
              <a:rPr lang="en-US" sz="1300" b="1">
                <a:solidFill>
                  <a:schemeClr val="bg1"/>
                </a:solidFill>
                <a:latin typeface="Times New Roman" panose="02020603050405020304" pitchFamily="18" charset="0"/>
                <a:cs typeface="Times New Roman" panose="02020603050405020304" pitchFamily="18" charset="0"/>
              </a:rPr>
              <a:t>Routing</a:t>
            </a:r>
            <a:r>
              <a:rPr lang="en-US" sz="1300">
                <a:solidFill>
                  <a:schemeClr val="bg1"/>
                </a:solidFill>
                <a:latin typeface="Times New Roman" panose="02020603050405020304" pitchFamily="18" charset="0"/>
                <a:cs typeface="Times New Roman" panose="02020603050405020304" pitchFamily="18" charset="0"/>
              </a:rPr>
              <a:t>: Cung cấp bảng Route để xác định nơi các lưu lượng mạng từ các subnet hoặc gateway hướng tới</a:t>
            </a:r>
          </a:p>
          <a:p>
            <a:pPr lvl="0" algn="just"/>
            <a:r>
              <a:rPr lang="en-US" sz="1300" b="1">
                <a:solidFill>
                  <a:schemeClr val="bg1"/>
                </a:solidFill>
                <a:latin typeface="Times New Roman" panose="02020603050405020304" pitchFamily="18" charset="0"/>
                <a:cs typeface="Times New Roman" panose="02020603050405020304" pitchFamily="18" charset="0"/>
              </a:rPr>
              <a:t>Gatewates và endpoints</a:t>
            </a:r>
            <a:r>
              <a:rPr lang="en-US" sz="1300">
                <a:solidFill>
                  <a:schemeClr val="bg1"/>
                </a:solidFill>
                <a:latin typeface="Times New Roman" panose="02020603050405020304" pitchFamily="18" charset="0"/>
                <a:cs typeface="Times New Roman" panose="02020603050405020304" pitchFamily="18" charset="0"/>
              </a:rPr>
              <a:t>: Một gateway giúp kết nối VPC tới một mạng khác ngoài VPC. Ví dụ, ta dùng một internet gateway để kết nối VPC của mình tới internet. Dùng </a:t>
            </a:r>
            <a:r>
              <a:rPr lang="en-US" sz="1300" b="1">
                <a:solidFill>
                  <a:schemeClr val="bg1"/>
                </a:solidFill>
                <a:latin typeface="Times New Roman" panose="02020603050405020304" pitchFamily="18" charset="0"/>
                <a:cs typeface="Times New Roman" panose="02020603050405020304" pitchFamily="18" charset="0"/>
              </a:rPr>
              <a:t>VPC endpoint</a:t>
            </a:r>
            <a:r>
              <a:rPr lang="en-US" sz="1300">
                <a:solidFill>
                  <a:schemeClr val="bg1"/>
                </a:solidFill>
                <a:latin typeface="Times New Roman" panose="02020603050405020304" pitchFamily="18" charset="0"/>
                <a:cs typeface="Times New Roman" panose="02020603050405020304" pitchFamily="18" charset="0"/>
              </a:rPr>
              <a:t> để kết nối các dịch vụ AWS riêng tư mà không cần đến </a:t>
            </a:r>
            <a:r>
              <a:rPr lang="en-US" sz="1300" b="1">
                <a:solidFill>
                  <a:schemeClr val="bg1"/>
                </a:solidFill>
                <a:latin typeface="Times New Roman" panose="02020603050405020304" pitchFamily="18" charset="0"/>
                <a:cs typeface="Times New Roman" panose="02020603050405020304" pitchFamily="18" charset="0"/>
              </a:rPr>
              <a:t>internet gateway</a:t>
            </a:r>
            <a:r>
              <a:rPr lang="en-US" sz="1300">
                <a:solidFill>
                  <a:schemeClr val="bg1"/>
                </a:solidFill>
                <a:latin typeface="Times New Roman" panose="02020603050405020304" pitchFamily="18" charset="0"/>
                <a:cs typeface="Times New Roman" panose="02020603050405020304" pitchFamily="18" charset="0"/>
              </a:rPr>
              <a:t> hoặc thiết bị </a:t>
            </a:r>
            <a:r>
              <a:rPr lang="en-US" sz="1300" b="1">
                <a:solidFill>
                  <a:schemeClr val="bg1"/>
                </a:solidFill>
                <a:latin typeface="Times New Roman" panose="02020603050405020304" pitchFamily="18" charset="0"/>
                <a:cs typeface="Times New Roman" panose="02020603050405020304" pitchFamily="18" charset="0"/>
              </a:rPr>
              <a:t>NAT</a:t>
            </a:r>
            <a:endParaRPr lang="en-US" sz="1300">
              <a:solidFill>
                <a:schemeClr val="bg1"/>
              </a:solidFill>
              <a:latin typeface="Times New Roman" panose="02020603050405020304" pitchFamily="18" charset="0"/>
              <a:cs typeface="Times New Roman" panose="02020603050405020304" pitchFamily="18" charset="0"/>
            </a:endParaRPr>
          </a:p>
          <a:p>
            <a:pPr lvl="0" algn="just"/>
            <a:r>
              <a:rPr lang="en-US" sz="1300" b="1">
                <a:solidFill>
                  <a:schemeClr val="bg1"/>
                </a:solidFill>
                <a:latin typeface="Times New Roman" panose="02020603050405020304" pitchFamily="18" charset="0"/>
                <a:cs typeface="Times New Roman" panose="02020603050405020304" pitchFamily="18" charset="0"/>
              </a:rPr>
              <a:t>Peering connections: </a:t>
            </a:r>
            <a:r>
              <a:rPr lang="en-US" sz="1300">
                <a:solidFill>
                  <a:schemeClr val="bg1"/>
                </a:solidFill>
                <a:latin typeface="Times New Roman" panose="02020603050405020304" pitchFamily="18" charset="0"/>
                <a:cs typeface="Times New Roman" panose="02020603050405020304" pitchFamily="18" charset="0"/>
              </a:rPr>
              <a:t>sử dụng kết nối VPC peering để định tuyến lưu lượng giữa các tài nguyên trong 2 VPCs</a:t>
            </a:r>
          </a:p>
          <a:p>
            <a:pPr lvl="0" algn="just"/>
            <a:r>
              <a:rPr lang="en-US" sz="1300" b="1">
                <a:solidFill>
                  <a:schemeClr val="bg1"/>
                </a:solidFill>
                <a:latin typeface="Times New Roman" panose="02020603050405020304" pitchFamily="18" charset="0"/>
                <a:cs typeface="Times New Roman" panose="02020603050405020304" pitchFamily="18" charset="0"/>
              </a:rPr>
              <a:t>Traffic Mirroring: </a:t>
            </a:r>
            <a:r>
              <a:rPr lang="en-US" sz="1300">
                <a:solidFill>
                  <a:schemeClr val="bg1"/>
                </a:solidFill>
                <a:latin typeface="Times New Roman" panose="02020603050405020304" pitchFamily="18" charset="0"/>
                <a:cs typeface="Times New Roman" panose="02020603050405020304" pitchFamily="18" charset="0"/>
              </a:rPr>
              <a:t>Copy lưu lượng mạng từ các network interfaces và gửi tới các thiết bị giám sát và bảo mật để phân tích các gói tin</a:t>
            </a:r>
          </a:p>
          <a:p>
            <a:pPr lvl="0" algn="just"/>
            <a:r>
              <a:rPr lang="en-US" sz="1300" b="1">
                <a:solidFill>
                  <a:schemeClr val="bg1"/>
                </a:solidFill>
                <a:latin typeface="Times New Roman" panose="02020603050405020304" pitchFamily="18" charset="0"/>
                <a:cs typeface="Times New Roman" panose="02020603050405020304" pitchFamily="18" charset="0"/>
              </a:rPr>
              <a:t>Transit gateways: </a:t>
            </a:r>
            <a:r>
              <a:rPr lang="en-US" sz="1300">
                <a:solidFill>
                  <a:schemeClr val="bg1"/>
                </a:solidFill>
                <a:latin typeface="Times New Roman" panose="02020603050405020304" pitchFamily="18" charset="0"/>
                <a:cs typeface="Times New Roman" panose="02020603050405020304" pitchFamily="18" charset="0"/>
              </a:rPr>
              <a:t>Sử dụng một transit gateway (hoạt động giống một hub trung tâm) để định tuyến lưu lượng mạng giữa các VPC, kết nối VPN và các kết nối AWS Direct Connect</a:t>
            </a:r>
          </a:p>
          <a:p>
            <a:pPr lvl="0" algn="just"/>
            <a:r>
              <a:rPr lang="en-US" sz="1300" b="1">
                <a:solidFill>
                  <a:schemeClr val="bg1"/>
                </a:solidFill>
                <a:latin typeface="Times New Roman" panose="02020603050405020304" pitchFamily="18" charset="0"/>
                <a:cs typeface="Times New Roman" panose="02020603050405020304" pitchFamily="18" charset="0"/>
              </a:rPr>
              <a:t>VPC Flow Logs: </a:t>
            </a:r>
            <a:r>
              <a:rPr lang="en-US" sz="1300">
                <a:solidFill>
                  <a:schemeClr val="bg1"/>
                </a:solidFill>
                <a:latin typeface="Times New Roman" panose="02020603050405020304" pitchFamily="18" charset="0"/>
                <a:cs typeface="Times New Roman" panose="02020603050405020304" pitchFamily="18" charset="0"/>
              </a:rPr>
              <a:t>Flow log dùng để ghi lại thông tin về các địa chi IP truy cập đến hoặc đi từ các network interface trong VPC ta tạo</a:t>
            </a:r>
          </a:p>
        </p:txBody>
      </p:sp>
      <p:sp>
        <p:nvSpPr>
          <p:cNvPr id="14" name="Text Placeholder 1">
            <a:extLst>
              <a:ext uri="{FF2B5EF4-FFF2-40B4-BE49-F238E27FC236}">
                <a16:creationId xmlns:a16="http://schemas.microsoft.com/office/drawing/2014/main" id="{BCC9D03C-7152-410B-9C15-60D55060213D}"/>
              </a:ext>
            </a:extLst>
          </p:cNvPr>
          <p:cNvSpPr txBox="1">
            <a:spLocks/>
          </p:cNvSpPr>
          <p:nvPr/>
        </p:nvSpPr>
        <p:spPr>
          <a:xfrm>
            <a:off x="461801" y="1442168"/>
            <a:ext cx="11573197" cy="440282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685800" algn="l">
              <a:buFontTx/>
              <a:buChar char="-"/>
            </a:pPr>
            <a:endParaRPr lang="en-US" sz="28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8BB8B21-7149-4F06-B54D-6D369C72B1CB}"/>
              </a:ext>
            </a:extLst>
          </p:cNvPr>
          <p:cNvSpPr txBox="1"/>
          <p:nvPr/>
        </p:nvSpPr>
        <p:spPr>
          <a:xfrm>
            <a:off x="6246064" y="313892"/>
            <a:ext cx="5282548" cy="369332"/>
          </a:xfrm>
          <a:prstGeom prst="rect">
            <a:avLst/>
          </a:prstGeom>
          <a:noFill/>
        </p:spPr>
        <p:txBody>
          <a:bodyPr wrap="square" rtlCol="0" anchor="ctr">
            <a:spAutoFit/>
          </a:bodyPr>
          <a:lstStyle/>
          <a:p>
            <a:pPr lvl="1"/>
            <a:r>
              <a:rPr lang="en-US" b="1">
                <a:latin typeface="Times New Roman" panose="02020603050405020304" pitchFamily="18" charset="0"/>
                <a:cs typeface="Times New Roman" panose="02020603050405020304" pitchFamily="18" charset="0"/>
              </a:rPr>
              <a:t>2.1 Amazon Virtual Private Cloud (VPC)</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02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
            <a:extLst>
              <a:ext uri="{FF2B5EF4-FFF2-40B4-BE49-F238E27FC236}">
                <a16:creationId xmlns:a16="http://schemas.microsoft.com/office/drawing/2014/main" id="{DFE1F785-CBC5-40C3-9DF9-3F623620B668}"/>
              </a:ext>
            </a:extLst>
          </p:cNvPr>
          <p:cNvSpPr txBox="1">
            <a:spLocks/>
          </p:cNvSpPr>
          <p:nvPr/>
        </p:nvSpPr>
        <p:spPr>
          <a:xfrm>
            <a:off x="6246064" y="806824"/>
            <a:ext cx="5399089" cy="526228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r>
              <a:rPr lang="en-US" sz="1800">
                <a:solidFill>
                  <a:schemeClr val="bg1"/>
                </a:solidFill>
                <a:latin typeface="Times New Roman" panose="02020603050405020304" pitchFamily="18" charset="0"/>
                <a:cs typeface="Times New Roman" panose="02020603050405020304" pitchFamily="18" charset="0"/>
              </a:rPr>
              <a:t>- DynamoDB là môt dịch vụ cơ sở dữ liệu NoSQL có khả năng đáp ứng hiệu suất cao và nhanh kèm theo khả năng mở rộng. Nếu bạn là một nhà phát triển, bạn có thể sử dụng DynamoDB để tạo ra một bảng có khả năng lưu trữ và truy xuất bất kỳ số lượng dữ liệu, mà vẫn có thể phục vụ cho bất kỳ mức độ request traffic. DynamoDB được quản lý đầy đủ, hỗ trợ cả mô hình dữ liệu dưới dạng tài liệu và cặp value-key.</a:t>
            </a:r>
          </a:p>
          <a:p>
            <a:pPr lvl="0" algn="just"/>
            <a:r>
              <a:rPr lang="en-US" sz="1800">
                <a:solidFill>
                  <a:schemeClr val="bg1"/>
                </a:solidFill>
                <a:latin typeface="Times New Roman" panose="02020603050405020304" pitchFamily="18" charset="0"/>
                <a:cs typeface="Times New Roman" panose="02020603050405020304" pitchFamily="18" charset="0"/>
              </a:rPr>
              <a:t>- DynamoDB tự động phân tán dữ liệu và traffic của một bảng ra một số lượng server vừa đủ để có thể xử lý request capacity đặt ra bởi khách hàng và lượng dữ liệu lưu trữ,  đồng thời đảm bảo hiệu suất nhanh và đồng nhất. Tất cả dữ liệu được lưu trữ trên SSD và tự động được sao chép ra các vùng sẵn sàng (Availability Zones) trong một khu vực (Region) để cung cấp độ sẵn sàng cao và độ bền của dữ liệu (high availablity and data durability)</a:t>
            </a:r>
          </a:p>
        </p:txBody>
      </p:sp>
      <p:sp>
        <p:nvSpPr>
          <p:cNvPr id="14" name="Text Placeholder 1">
            <a:extLst>
              <a:ext uri="{FF2B5EF4-FFF2-40B4-BE49-F238E27FC236}">
                <a16:creationId xmlns:a16="http://schemas.microsoft.com/office/drawing/2014/main" id="{BCC9D03C-7152-410B-9C15-60D55060213D}"/>
              </a:ext>
            </a:extLst>
          </p:cNvPr>
          <p:cNvSpPr txBox="1">
            <a:spLocks/>
          </p:cNvSpPr>
          <p:nvPr/>
        </p:nvSpPr>
        <p:spPr>
          <a:xfrm>
            <a:off x="461801" y="1442168"/>
            <a:ext cx="11573197" cy="440282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685800" algn="l">
              <a:buFontTx/>
              <a:buChar char="-"/>
            </a:pPr>
            <a:endParaRPr lang="en-US" sz="28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8BB8B21-7149-4F06-B54D-6D369C72B1CB}"/>
              </a:ext>
            </a:extLst>
          </p:cNvPr>
          <p:cNvSpPr txBox="1"/>
          <p:nvPr/>
        </p:nvSpPr>
        <p:spPr>
          <a:xfrm>
            <a:off x="5814838" y="437492"/>
            <a:ext cx="5282548" cy="369332"/>
          </a:xfrm>
          <a:prstGeom prst="rect">
            <a:avLst/>
          </a:prstGeom>
          <a:noFill/>
        </p:spPr>
        <p:txBody>
          <a:bodyPr wrap="square" rtlCol="0" anchor="ctr">
            <a:spAutoFit/>
          </a:bodyPr>
          <a:lstStyle/>
          <a:p>
            <a:pPr lvl="1"/>
            <a:r>
              <a:rPr lang="en-US" b="1">
                <a:latin typeface="Times New Roman" panose="02020603050405020304" pitchFamily="18" charset="0"/>
                <a:cs typeface="Times New Roman" panose="02020603050405020304" pitchFamily="18" charset="0"/>
              </a:rPr>
              <a:t>2.2 Amazon DynamoDB</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164688"/>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2753</TotalTime>
  <Words>1922</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15</vt:i4>
      </vt:variant>
    </vt:vector>
  </HeadingPairs>
  <TitlesOfParts>
    <vt:vector size="20" baseType="lpstr">
      <vt:lpstr>Arial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ACER</cp:lastModifiedBy>
  <cp:revision>126</cp:revision>
  <dcterms:created xsi:type="dcterms:W3CDTF">2019-01-14T06:35:35Z</dcterms:created>
  <dcterms:modified xsi:type="dcterms:W3CDTF">2022-12-12T20:25:29Z</dcterms:modified>
</cp:coreProperties>
</file>