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86"/>
  </p:notesMasterIdLst>
  <p:sldIdLst>
    <p:sldId id="471" r:id="rId2"/>
    <p:sldId id="556" r:id="rId3"/>
    <p:sldId id="463" r:id="rId4"/>
    <p:sldId id="555" r:id="rId5"/>
    <p:sldId id="406" r:id="rId6"/>
    <p:sldId id="473" r:id="rId7"/>
    <p:sldId id="474" r:id="rId8"/>
    <p:sldId id="475" r:id="rId9"/>
    <p:sldId id="476" r:id="rId10"/>
    <p:sldId id="323" r:id="rId11"/>
    <p:sldId id="465" r:id="rId12"/>
    <p:sldId id="477" r:id="rId13"/>
    <p:sldId id="479" r:id="rId14"/>
    <p:sldId id="480" r:id="rId15"/>
    <p:sldId id="481" r:id="rId16"/>
    <p:sldId id="482" r:id="rId17"/>
    <p:sldId id="478" r:id="rId18"/>
    <p:sldId id="484" r:id="rId19"/>
    <p:sldId id="485" r:id="rId20"/>
    <p:sldId id="486" r:id="rId21"/>
    <p:sldId id="487" r:id="rId22"/>
    <p:sldId id="488" r:id="rId23"/>
    <p:sldId id="483" r:id="rId24"/>
    <p:sldId id="489" r:id="rId25"/>
    <p:sldId id="490" r:id="rId26"/>
    <p:sldId id="491" r:id="rId27"/>
    <p:sldId id="492" r:id="rId28"/>
    <p:sldId id="549" r:id="rId29"/>
    <p:sldId id="493" r:id="rId30"/>
    <p:sldId id="263" r:id="rId31"/>
    <p:sldId id="496" r:id="rId32"/>
    <p:sldId id="497" r:id="rId33"/>
    <p:sldId id="498" r:id="rId34"/>
    <p:sldId id="499" r:id="rId35"/>
    <p:sldId id="501" r:id="rId36"/>
    <p:sldId id="502" r:id="rId37"/>
    <p:sldId id="503" r:id="rId38"/>
    <p:sldId id="504" r:id="rId39"/>
    <p:sldId id="505" r:id="rId40"/>
    <p:sldId id="506" r:id="rId41"/>
    <p:sldId id="507" r:id="rId42"/>
    <p:sldId id="508" r:id="rId43"/>
    <p:sldId id="270" r:id="rId44"/>
    <p:sldId id="550" r:id="rId45"/>
    <p:sldId id="511" r:id="rId46"/>
    <p:sldId id="512" r:id="rId47"/>
    <p:sldId id="513" r:id="rId48"/>
    <p:sldId id="515" r:id="rId49"/>
    <p:sldId id="516" r:id="rId50"/>
    <p:sldId id="517" r:id="rId51"/>
    <p:sldId id="519" r:id="rId52"/>
    <p:sldId id="520" r:id="rId53"/>
    <p:sldId id="521" r:id="rId54"/>
    <p:sldId id="523" r:id="rId55"/>
    <p:sldId id="524" r:id="rId56"/>
    <p:sldId id="525" r:id="rId57"/>
    <p:sldId id="526" r:id="rId58"/>
    <p:sldId id="271" r:id="rId59"/>
    <p:sldId id="532" r:id="rId60"/>
    <p:sldId id="533" r:id="rId61"/>
    <p:sldId id="534" r:id="rId62"/>
    <p:sldId id="535" r:id="rId63"/>
    <p:sldId id="536" r:id="rId64"/>
    <p:sldId id="537" r:id="rId65"/>
    <p:sldId id="538" r:id="rId66"/>
    <p:sldId id="539" r:id="rId67"/>
    <p:sldId id="540" r:id="rId68"/>
    <p:sldId id="541" r:id="rId69"/>
    <p:sldId id="542" r:id="rId70"/>
    <p:sldId id="543" r:id="rId71"/>
    <p:sldId id="544" r:id="rId72"/>
    <p:sldId id="545" r:id="rId73"/>
    <p:sldId id="546" r:id="rId74"/>
    <p:sldId id="547" r:id="rId75"/>
    <p:sldId id="548" r:id="rId76"/>
    <p:sldId id="280" r:id="rId77"/>
    <p:sldId id="552" r:id="rId78"/>
    <p:sldId id="551" r:id="rId79"/>
    <p:sldId id="464" r:id="rId80"/>
    <p:sldId id="553" r:id="rId81"/>
    <p:sldId id="468" r:id="rId82"/>
    <p:sldId id="286" r:id="rId83"/>
    <p:sldId id="554" r:id="rId84"/>
    <p:sldId id="557" r:id="rId8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Garamond" pitchFamily="18"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Garamond" pitchFamily="18"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Garamond" pitchFamily="18"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Garamond" pitchFamily="18"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Garamond"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99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00FFFF"/>
    <a:srgbClr val="008000"/>
    <a:srgbClr val="FF0000"/>
    <a:srgbClr val="990033"/>
    <a:srgbClr val="CC0000"/>
    <a:srgbClr val="FFCC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17" autoAdjust="0"/>
    <p:restoredTop sz="95055" autoAdjust="0"/>
  </p:normalViewPr>
  <p:slideViewPr>
    <p:cSldViewPr>
      <p:cViewPr varScale="1">
        <p:scale>
          <a:sx n="88" d="100"/>
          <a:sy n="88" d="100"/>
        </p:scale>
        <p:origin x="944"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notesMaster" Target="notesMasters/notesMaster1.xml"/><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 Id="rId2"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ffectLst/>
                <a:latin typeface="Arial" charset="0"/>
              </a:defRPr>
            </a:lvl1pPr>
          </a:lstStyle>
          <a:p>
            <a:pPr>
              <a:defRPr/>
            </a:pPr>
            <a:endParaRPr lang="en-US"/>
          </a:p>
        </p:txBody>
      </p:sp>
      <p:sp>
        <p:nvSpPr>
          <p:cNvPr id="563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ffectLst/>
                <a:latin typeface="Arial" charset="0"/>
              </a:defRPr>
            </a:lvl1pPr>
          </a:lstStyle>
          <a:p>
            <a:pPr>
              <a:defRPr/>
            </a:pPr>
            <a:endParaRPr lang="en-US"/>
          </a:p>
        </p:txBody>
      </p:sp>
      <p:sp>
        <p:nvSpPr>
          <p:cNvPr id="849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63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latin typeface="Arial" charset="0"/>
              </a:defRPr>
            </a:lvl1pPr>
          </a:lstStyle>
          <a:p>
            <a:pPr>
              <a:defRPr/>
            </a:pPr>
            <a:endParaRPr lang="en-US"/>
          </a:p>
        </p:txBody>
      </p:sp>
      <p:sp>
        <p:nvSpPr>
          <p:cNvPr id="563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latin typeface="Arial" charset="0"/>
              </a:defRPr>
            </a:lvl1pPr>
          </a:lstStyle>
          <a:p>
            <a:pPr>
              <a:defRPr/>
            </a:pPr>
            <a:fld id="{DD94120E-8C6D-409C-AE5F-B5B8FF4527C9}" type="slidenum">
              <a:rPr lang="en-US"/>
              <a:pPr>
                <a:defRPr/>
              </a:pPr>
              <a:t>‹#›</a:t>
            </a:fld>
            <a:endParaRPr lang="en-US"/>
          </a:p>
        </p:txBody>
      </p:sp>
    </p:spTree>
    <p:extLst>
      <p:ext uri="{BB962C8B-B14F-4D97-AF65-F5344CB8AC3E}">
        <p14:creationId xmlns:p14="http://schemas.microsoft.com/office/powerpoint/2010/main" val="9762547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fld id="{59B4C8F7-6109-4650-9F80-ED53FDDDA75E}" type="slidenum">
              <a:rPr lang="en-US" smtClean="0">
                <a:latin typeface="Arial" charset="0"/>
              </a:rPr>
              <a:pPr/>
              <a:t>1</a:t>
            </a:fld>
            <a:endParaRPr lang="en-US" smtClean="0">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846557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fld id="{CEE421B9-4B26-4788-8E2D-8D394556109C}" type="slidenum">
              <a:rPr lang="en-US" smtClean="0">
                <a:latin typeface="Arial" charset="0"/>
              </a:rPr>
              <a:pPr/>
              <a:t>5</a:t>
            </a:fld>
            <a:endParaRPr lang="en-US" smtClean="0">
              <a:latin typeface="Arial" charset="0"/>
            </a:endParaRPr>
          </a:p>
        </p:txBody>
      </p:sp>
      <p:sp>
        <p:nvSpPr>
          <p:cNvPr id="87043" name="Slide Image Placeholder 1"/>
          <p:cNvSpPr>
            <a:spLocks noGrp="1" noRot="1" noChangeAspect="1" noTextEdit="1"/>
          </p:cNvSpPr>
          <p:nvPr>
            <p:ph type="sldImg"/>
          </p:nvPr>
        </p:nvSpPr>
        <p:spPr>
          <a:ln/>
        </p:spPr>
      </p:sp>
      <p:sp>
        <p:nvSpPr>
          <p:cNvPr id="8704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87045"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r" eaLnBrk="1" hangingPunct="1"/>
            <a:fld id="{0CD1EE03-31E7-4BAC-B58C-AA218AD47B66}" type="slidenum">
              <a:rPr lang="en-US" sz="1200">
                <a:effectLst/>
                <a:latin typeface="Arial" charset="0"/>
                <a:cs typeface="Arial" charset="0"/>
              </a:rPr>
              <a:pPr algn="r" eaLnBrk="1" hangingPunct="1"/>
              <a:t>5</a:t>
            </a:fld>
            <a:endParaRPr lang="en-US" sz="1200">
              <a:effectLst/>
              <a:latin typeface="Arial" charset="0"/>
              <a:cs typeface="Arial" charset="0"/>
            </a:endParaRPr>
          </a:p>
        </p:txBody>
      </p:sp>
    </p:spTree>
    <p:extLst>
      <p:ext uri="{BB962C8B-B14F-4D97-AF65-F5344CB8AC3E}">
        <p14:creationId xmlns:p14="http://schemas.microsoft.com/office/powerpoint/2010/main" val="644542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D94120E-8C6D-409C-AE5F-B5B8FF4527C9}" type="slidenum">
              <a:rPr lang="en-US" smtClean="0"/>
              <a:pPr>
                <a:defRPr/>
              </a:pPr>
              <a:t>11</a:t>
            </a:fld>
            <a:endParaRPr lang="en-US"/>
          </a:p>
        </p:txBody>
      </p:sp>
    </p:spTree>
    <p:extLst>
      <p:ext uri="{BB962C8B-B14F-4D97-AF65-F5344CB8AC3E}">
        <p14:creationId xmlns:p14="http://schemas.microsoft.com/office/powerpoint/2010/main" val="1595136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n-US"/>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n-US"/>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n-US"/>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n-US"/>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n-US"/>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p>
          </p:txBody>
        </p:sp>
      </p:grpSp>
      <p:sp>
        <p:nvSpPr>
          <p:cNvPr id="471051" name="Rectangle 11"/>
          <p:cNvSpPr>
            <a:spLocks noGrp="1" noChangeArrowheads="1"/>
          </p:cNvSpPr>
          <p:nvPr>
            <p:ph type="ctrTitle" sz="quarter"/>
          </p:nvPr>
        </p:nvSpPr>
        <p:spPr>
          <a:xfrm>
            <a:off x="685800" y="1736725"/>
            <a:ext cx="7772400" cy="1920875"/>
          </a:xfrm>
        </p:spPr>
        <p:txBody>
          <a:bodyPr/>
          <a:lstStyle>
            <a:lvl1pPr>
              <a:defRPr sz="6000"/>
            </a:lvl1pPr>
          </a:lstStyle>
          <a:p>
            <a:r>
              <a:rPr lang="en-US"/>
              <a:t>Click to edit Master title style</a:t>
            </a:r>
          </a:p>
        </p:txBody>
      </p:sp>
      <p:sp>
        <p:nvSpPr>
          <p:cNvPr id="47105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fld id="{DE7811DA-E56F-4294-A6D5-8A3049777C61}" type="datetime1">
              <a:rPr lang="en-US"/>
              <a:pPr>
                <a:defRPr/>
              </a:pPr>
              <a:t>10/4/21</a:t>
            </a:fld>
            <a:endParaRPr lang="en-US"/>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r>
              <a:rPr lang="en-US"/>
              <a:t>ĐHQGTPHCM - TTGDQPANSV                                  Khoa Chính trị - 03 - 2013</a:t>
            </a:r>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A631EFB1-890D-4605-A5A6-50B4ED90CE7B}" type="slidenum">
              <a:rPr lang="en-US"/>
              <a:pPr>
                <a:defRPr/>
              </a:pPr>
              <a:t>‹#›</a:t>
            </a:fld>
            <a:endParaRPr lang="en-US"/>
          </a:p>
        </p:txBody>
      </p:sp>
    </p:spTree>
    <p:extLst>
      <p:ext uri="{BB962C8B-B14F-4D97-AF65-F5344CB8AC3E}">
        <p14:creationId xmlns:p14="http://schemas.microsoft.com/office/powerpoint/2010/main" val="2768443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71CF9B1E-7B00-4641-A280-72006FFDDC0B}" type="datetime1">
              <a:rPr lang="en-US"/>
              <a:pPr>
                <a:defRPr/>
              </a:pPr>
              <a:t>10/4/21</a:t>
            </a:fld>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F108EE8-F99B-458E-A4CD-D45F38B6D6A2}"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r>
              <a:rPr lang="en-US"/>
              <a:t>ĐHQGTPHCM - TTGDQPANSV                                  Khoa Chính trị - 03 - 2013</a:t>
            </a:r>
          </a:p>
        </p:txBody>
      </p:sp>
    </p:spTree>
    <p:extLst>
      <p:ext uri="{BB962C8B-B14F-4D97-AF65-F5344CB8AC3E}">
        <p14:creationId xmlns:p14="http://schemas.microsoft.com/office/powerpoint/2010/main" val="2659180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CF25AD08-6308-4F20-9B32-9570D9DD1014}" type="datetime1">
              <a:rPr lang="en-US"/>
              <a:pPr>
                <a:defRPr/>
              </a:pPr>
              <a:t>10/4/21</a:t>
            </a:fld>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85A6735D-D701-4A9E-BE5D-C3D7BFDFE5AF}"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r>
              <a:rPr lang="en-US"/>
              <a:t>ĐHQGTPHCM - TTGDQPANSV                                  Khoa Chính trị - 03 - 2013</a:t>
            </a:r>
          </a:p>
        </p:txBody>
      </p:sp>
    </p:spTree>
    <p:extLst>
      <p:ext uri="{BB962C8B-B14F-4D97-AF65-F5344CB8AC3E}">
        <p14:creationId xmlns:p14="http://schemas.microsoft.com/office/powerpoint/2010/main" val="3085311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648200" y="1600200"/>
            <a:ext cx="4038600" cy="4525963"/>
          </a:xfrm>
        </p:spPr>
        <p:txBody>
          <a:bodyPr/>
          <a:lstStyle/>
          <a:p>
            <a:pPr lvl="0"/>
            <a:endParaRPr lang="en-US" noProof="0" smtClean="0"/>
          </a:p>
        </p:txBody>
      </p:sp>
      <p:sp>
        <p:nvSpPr>
          <p:cNvPr id="5" name="Rectangle 2"/>
          <p:cNvSpPr>
            <a:spLocks noGrp="1" noChangeArrowheads="1"/>
          </p:cNvSpPr>
          <p:nvPr>
            <p:ph type="dt" sz="half" idx="10"/>
          </p:nvPr>
        </p:nvSpPr>
        <p:spPr>
          <a:ln/>
        </p:spPr>
        <p:txBody>
          <a:bodyPr/>
          <a:lstStyle>
            <a:lvl1pPr>
              <a:defRPr/>
            </a:lvl1pPr>
          </a:lstStyle>
          <a:p>
            <a:pPr>
              <a:defRPr/>
            </a:pPr>
            <a:fld id="{A8F95FBB-EC43-4ECF-82F7-EC178E355C46}" type="datetime1">
              <a:rPr lang="en-US"/>
              <a:pPr>
                <a:defRPr/>
              </a:pPr>
              <a:t>10/4/21</a:t>
            </a:fld>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8E7C045F-8FB9-4A30-8844-260AFBC51CCA}"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r>
              <a:rPr lang="en-US"/>
              <a:t>ĐHQGTPHCM - TTGDQPANSV                                  Khoa Chính trị - 03 - 2013</a:t>
            </a:r>
          </a:p>
        </p:txBody>
      </p:sp>
    </p:spTree>
    <p:extLst>
      <p:ext uri="{BB962C8B-B14F-4D97-AF65-F5344CB8AC3E}">
        <p14:creationId xmlns:p14="http://schemas.microsoft.com/office/powerpoint/2010/main" val="729212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1DBA118E-A951-478D-9DCF-45F4D13861AC}" type="datetime1">
              <a:rPr lang="en-US"/>
              <a:pPr>
                <a:defRPr/>
              </a:pPr>
              <a:t>10/4/21</a:t>
            </a:fld>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0060E24C-064C-4EBF-ACE3-7659B58A963A}"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r>
              <a:rPr lang="en-US"/>
              <a:t>ĐHQGTPHCM - TTGDQPANSV                                  Khoa Chính trị - 03 - 2013</a:t>
            </a:r>
          </a:p>
        </p:txBody>
      </p:sp>
    </p:spTree>
    <p:extLst>
      <p:ext uri="{BB962C8B-B14F-4D97-AF65-F5344CB8AC3E}">
        <p14:creationId xmlns:p14="http://schemas.microsoft.com/office/powerpoint/2010/main" val="2984608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7CEAB859-64CD-4465-885C-9E67BF028EA9}" type="datetime1">
              <a:rPr lang="en-US"/>
              <a:pPr>
                <a:defRPr/>
              </a:pPr>
              <a:t>10/4/21</a:t>
            </a:fld>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0C6C5062-2F88-4373-8BC8-D1808623F77C}"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r>
              <a:rPr lang="en-US"/>
              <a:t>ĐHQGTPHCM - TTGDQPANSV                                  Khoa Chính trị - 03 - 2013</a:t>
            </a:r>
          </a:p>
        </p:txBody>
      </p:sp>
    </p:spTree>
    <p:extLst>
      <p:ext uri="{BB962C8B-B14F-4D97-AF65-F5344CB8AC3E}">
        <p14:creationId xmlns:p14="http://schemas.microsoft.com/office/powerpoint/2010/main" val="3302419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48E3D919-B0C9-4E32-8650-60793B2886E1}" type="datetime1">
              <a:rPr lang="en-US"/>
              <a:pPr>
                <a:defRPr/>
              </a:pPr>
              <a:t>10/4/21</a:t>
            </a:fld>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3BB59CF6-0875-4A71-B449-BD8FB0BD3B17}"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r>
              <a:rPr lang="en-US"/>
              <a:t>ĐHQGTPHCM - TTGDQPANSV                                  Khoa Chính trị - 03 - 2013</a:t>
            </a:r>
          </a:p>
        </p:txBody>
      </p:sp>
    </p:spTree>
    <p:extLst>
      <p:ext uri="{BB962C8B-B14F-4D97-AF65-F5344CB8AC3E}">
        <p14:creationId xmlns:p14="http://schemas.microsoft.com/office/powerpoint/2010/main" val="3501606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C4AF3898-72CE-4020-A243-89B294829278}" type="datetime1">
              <a:rPr lang="en-US"/>
              <a:pPr>
                <a:defRPr/>
              </a:pPr>
              <a:t>10/4/21</a:t>
            </a:fld>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1CCAA7B4-3859-490E-AD67-63961C7C16DC}" type="slidenum">
              <a:rPr lang="en-US"/>
              <a:pPr>
                <a:defRPr/>
              </a:pPr>
              <a:t>‹#›</a:t>
            </a:fld>
            <a:endParaRPr lang="en-US"/>
          </a:p>
        </p:txBody>
      </p:sp>
      <p:sp>
        <p:nvSpPr>
          <p:cNvPr id="9" name="Rectangle 14"/>
          <p:cNvSpPr>
            <a:spLocks noGrp="1" noChangeArrowheads="1"/>
          </p:cNvSpPr>
          <p:nvPr>
            <p:ph type="ftr" sz="quarter" idx="12"/>
          </p:nvPr>
        </p:nvSpPr>
        <p:spPr>
          <a:ln/>
        </p:spPr>
        <p:txBody>
          <a:bodyPr/>
          <a:lstStyle>
            <a:lvl1pPr>
              <a:defRPr/>
            </a:lvl1pPr>
          </a:lstStyle>
          <a:p>
            <a:pPr>
              <a:defRPr/>
            </a:pPr>
            <a:r>
              <a:rPr lang="en-US"/>
              <a:t>ĐHQGTPHCM - TTGDQPANSV                                  Khoa Chính trị - 03 - 2013</a:t>
            </a:r>
          </a:p>
        </p:txBody>
      </p:sp>
    </p:spTree>
    <p:extLst>
      <p:ext uri="{BB962C8B-B14F-4D97-AF65-F5344CB8AC3E}">
        <p14:creationId xmlns:p14="http://schemas.microsoft.com/office/powerpoint/2010/main" val="3699686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7289A1B9-9C09-45AD-A283-E5172BB951A6}" type="datetime1">
              <a:rPr lang="en-US"/>
              <a:pPr>
                <a:defRPr/>
              </a:pPr>
              <a:t>10/4/21</a:t>
            </a:fld>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7CB8C80D-CE5B-4326-BF97-93E270EF227F}" type="slidenum">
              <a:rPr lang="en-US"/>
              <a:pPr>
                <a:defRPr/>
              </a:pPr>
              <a:t>‹#›</a:t>
            </a:fld>
            <a:endParaRPr lang="en-US"/>
          </a:p>
        </p:txBody>
      </p:sp>
      <p:sp>
        <p:nvSpPr>
          <p:cNvPr id="5" name="Rectangle 14"/>
          <p:cNvSpPr>
            <a:spLocks noGrp="1" noChangeArrowheads="1"/>
          </p:cNvSpPr>
          <p:nvPr>
            <p:ph type="ftr" sz="quarter" idx="12"/>
          </p:nvPr>
        </p:nvSpPr>
        <p:spPr>
          <a:ln/>
        </p:spPr>
        <p:txBody>
          <a:bodyPr/>
          <a:lstStyle>
            <a:lvl1pPr>
              <a:defRPr/>
            </a:lvl1pPr>
          </a:lstStyle>
          <a:p>
            <a:pPr>
              <a:defRPr/>
            </a:pPr>
            <a:r>
              <a:rPr lang="en-US"/>
              <a:t>ĐHQGTPHCM - TTGDQPANSV                                  Khoa Chính trị - 03 - 2013</a:t>
            </a:r>
          </a:p>
        </p:txBody>
      </p:sp>
    </p:spTree>
    <p:extLst>
      <p:ext uri="{BB962C8B-B14F-4D97-AF65-F5344CB8AC3E}">
        <p14:creationId xmlns:p14="http://schemas.microsoft.com/office/powerpoint/2010/main" val="1158091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789A2528-5749-4A5E-AA58-D7F831D9FC29}" type="datetime1">
              <a:rPr lang="en-US"/>
              <a:pPr>
                <a:defRPr/>
              </a:pPr>
              <a:t>10/4/21</a:t>
            </a:fld>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B06757B5-80C1-489F-97E3-6842E3CFE58A}" type="slidenum">
              <a:rPr lang="en-US"/>
              <a:pPr>
                <a:defRPr/>
              </a:pPr>
              <a:t>‹#›</a:t>
            </a:fld>
            <a:endParaRPr lang="en-US"/>
          </a:p>
        </p:txBody>
      </p:sp>
      <p:sp>
        <p:nvSpPr>
          <p:cNvPr id="4" name="Rectangle 14"/>
          <p:cNvSpPr>
            <a:spLocks noGrp="1" noChangeArrowheads="1"/>
          </p:cNvSpPr>
          <p:nvPr>
            <p:ph type="ftr" sz="quarter" idx="12"/>
          </p:nvPr>
        </p:nvSpPr>
        <p:spPr>
          <a:ln/>
        </p:spPr>
        <p:txBody>
          <a:bodyPr/>
          <a:lstStyle>
            <a:lvl1pPr>
              <a:defRPr/>
            </a:lvl1pPr>
          </a:lstStyle>
          <a:p>
            <a:pPr>
              <a:defRPr/>
            </a:pPr>
            <a:r>
              <a:rPr lang="en-US"/>
              <a:t>ĐHQGTPHCM - TTGDQPANSV                                  Khoa Chính trị - 03 - 2013</a:t>
            </a:r>
          </a:p>
        </p:txBody>
      </p:sp>
    </p:spTree>
    <p:extLst>
      <p:ext uri="{BB962C8B-B14F-4D97-AF65-F5344CB8AC3E}">
        <p14:creationId xmlns:p14="http://schemas.microsoft.com/office/powerpoint/2010/main" val="3364196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8DB5CCBD-3188-41B4-88D9-5ED897A343DA}" type="datetime1">
              <a:rPr lang="en-US"/>
              <a:pPr>
                <a:defRPr/>
              </a:pPr>
              <a:t>10/4/21</a:t>
            </a:fld>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B6B67E46-7D7E-4332-A9FB-58D79A3AE3CE}"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r>
              <a:rPr lang="en-US"/>
              <a:t>ĐHQGTPHCM - TTGDQPANSV                                  Khoa Chính trị - 03 - 2013</a:t>
            </a:r>
          </a:p>
        </p:txBody>
      </p:sp>
    </p:spTree>
    <p:extLst>
      <p:ext uri="{BB962C8B-B14F-4D97-AF65-F5344CB8AC3E}">
        <p14:creationId xmlns:p14="http://schemas.microsoft.com/office/powerpoint/2010/main" val="4223377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3F292981-521F-41E1-8013-203EE3E8ED06}" type="datetime1">
              <a:rPr lang="en-US"/>
              <a:pPr>
                <a:defRPr/>
              </a:pPr>
              <a:t>10/4/21</a:t>
            </a:fld>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731D1D78-0F22-4437-90B2-A994DBBEE28E}"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r>
              <a:rPr lang="en-US"/>
              <a:t>ĐHQGTPHCM - TTGDQPANSV                                  Khoa Chính trị - 03 - 2013</a:t>
            </a:r>
          </a:p>
        </p:txBody>
      </p:sp>
    </p:spTree>
    <p:extLst>
      <p:ext uri="{BB962C8B-B14F-4D97-AF65-F5344CB8AC3E}">
        <p14:creationId xmlns:p14="http://schemas.microsoft.com/office/powerpoint/2010/main" val="42111550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0018"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latin typeface="Arial" charset="0"/>
              </a:defRPr>
            </a:lvl1pPr>
          </a:lstStyle>
          <a:p>
            <a:pPr>
              <a:defRPr/>
            </a:pPr>
            <a:fld id="{A82C9FA5-0985-4A92-94E9-81F2708C2C74}" type="datetime1">
              <a:rPr lang="en-US"/>
              <a:pPr>
                <a:defRPr/>
              </a:pPr>
              <a:t>10/4/21</a:t>
            </a:fld>
            <a:endParaRPr lang="en-US"/>
          </a:p>
        </p:txBody>
      </p:sp>
      <p:sp>
        <p:nvSpPr>
          <p:cNvPr id="470019"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latin typeface="Arial" charset="0"/>
              </a:defRPr>
            </a:lvl1pPr>
          </a:lstStyle>
          <a:p>
            <a:pPr>
              <a:defRPr/>
            </a:pPr>
            <a:fld id="{841F2832-8B16-46CD-A96A-2AEF14D07F2C}" type="slidenum">
              <a:rPr lang="en-US"/>
              <a:pPr>
                <a:defRPr/>
              </a:pPr>
              <a:t>‹#›</a:t>
            </a:fld>
            <a:endParaRPr lang="en-US"/>
          </a:p>
        </p:txBody>
      </p:sp>
      <p:grpSp>
        <p:nvGrpSpPr>
          <p:cNvPr id="1028" name="Group 4"/>
          <p:cNvGrpSpPr>
            <a:grpSpLocks/>
          </p:cNvGrpSpPr>
          <p:nvPr/>
        </p:nvGrpSpPr>
        <p:grpSpPr bwMode="auto">
          <a:xfrm>
            <a:off x="0" y="0"/>
            <a:ext cx="9140825" cy="6850063"/>
            <a:chOff x="0" y="0"/>
            <a:chExt cx="5758" cy="4315"/>
          </a:xfrm>
        </p:grpSpPr>
        <p:grpSp>
          <p:nvGrpSpPr>
            <p:cNvPr id="1032" name="Group 5"/>
            <p:cNvGrpSpPr>
              <a:grpSpLocks/>
            </p:cNvGrpSpPr>
            <p:nvPr userDrawn="1"/>
          </p:nvGrpSpPr>
          <p:grpSpPr bwMode="auto">
            <a:xfrm>
              <a:off x="1728" y="2230"/>
              <a:ext cx="4027" cy="2085"/>
              <a:chOff x="1728" y="2230"/>
              <a:chExt cx="4027" cy="2085"/>
            </a:xfrm>
          </p:grpSpPr>
          <p:sp>
            <p:nvSpPr>
              <p:cNvPr id="470022"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n-US"/>
              </a:p>
            </p:txBody>
          </p:sp>
          <p:sp>
            <p:nvSpPr>
              <p:cNvPr id="470023"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n-US"/>
              </a:p>
            </p:txBody>
          </p:sp>
          <p:sp>
            <p:nvSpPr>
              <p:cNvPr id="470024"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n-US"/>
              </a:p>
            </p:txBody>
          </p:sp>
          <p:sp>
            <p:nvSpPr>
              <p:cNvPr id="470025"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n-US"/>
              </a:p>
            </p:txBody>
          </p:sp>
          <p:sp>
            <p:nvSpPr>
              <p:cNvPr id="470026"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n-US"/>
              </a:p>
            </p:txBody>
          </p:sp>
        </p:grpSp>
        <p:sp>
          <p:nvSpPr>
            <p:cNvPr id="470027"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p>
          </p:txBody>
        </p:sp>
        <p:sp>
          <p:nvSpPr>
            <p:cNvPr id="470028"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p>
          </p:txBody>
        </p:sp>
      </p:grpSp>
      <p:sp>
        <p:nvSpPr>
          <p:cNvPr id="470029"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70030"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latin typeface="Arial" charset="0"/>
              </a:defRPr>
            </a:lvl1pPr>
          </a:lstStyle>
          <a:p>
            <a:pPr>
              <a:defRPr/>
            </a:pPr>
            <a:r>
              <a:rPr lang="en-US"/>
              <a:t>ĐHQGTPHCM - TTGDQPANSV                                  Khoa Chính trị - 03 - 2013</a:t>
            </a:r>
          </a:p>
        </p:txBody>
      </p:sp>
      <p:sp>
        <p:nvSpPr>
          <p:cNvPr id="470031"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804"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hyperlink" Target="http://images.google.com.vn/imgres?imgurl=http://www.amath.washington.edu/~slemons/imagesdir/lenin.jpg&amp;imgrefurl=http://brokenworld.wikispaces.com/14.1+Russian+Revolution&amp;usg=__i2Mu7j10P5Pe8apC6HSFaDNimpw=&amp;h=854&amp;w=649&amp;sz=47&amp;hl=vi&amp;start=1&amp;tbnid=_pkigROz9PM6WM:&amp;tbnh=145&amp;tbnw=110&amp;prev=/images?q=lenin&amp;gbv=2&amp;hl=vi" TargetMode="External"/><Relationship Id="rId5" Type="http://schemas.openxmlformats.org/officeDocument/2006/relationships/image" Target="../media/image8.jpeg"/><Relationship Id="rId6" Type="http://schemas.openxmlformats.org/officeDocument/2006/relationships/image" Target="http://tbn2.google.com/images?q=tbn:_pkigROz9PM6WM:http://www.amath.washington.edu/~slemons/imagesdir/lenin.jpg" TargetMode="External"/><Relationship Id="rId7"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gif"/><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http://tbn2.google.com/images?q=tbn:_pkigROz9PM6WM:http://www.amath.washington.edu/~slemons/imagesdir/lenin.jpg" TargetMode="External"/><Relationship Id="rId1" Type="http://schemas.openxmlformats.org/officeDocument/2006/relationships/slideLayout" Target="../slideLayouts/slideLayout2.xml"/><Relationship Id="rId2" Type="http://schemas.openxmlformats.org/officeDocument/2006/relationships/hyperlink" Target="http://images.google.com.vn/imgres?imgurl=http://www.amath.washington.edu/~slemons/imagesdir/lenin.jpg&amp;imgrefurl=http://brokenworld.wikispaces.com/14.1+Russian+Revolution&amp;usg=__i2Mu7j10P5Pe8apC6HSFaDNimpw=&amp;h=854&amp;w=649&amp;sz=47&amp;hl=vi&amp;start=1&amp;tbnid=_pkigROz9PM6WM:&amp;tbnh=145&amp;tbnw=110&amp;prev=/images?q=lenin&amp;gbv=2&amp;hl=vi"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11.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PHIM%20B&#192;I%202/CNThucDan.wmv" TargetMode="External"/><Relationship Id="rId3" Type="http://schemas.openxmlformats.org/officeDocument/2006/relationships/image" Target="../media/image12.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PHIM%20B&#192;I%202/TOAN%20QKC.MP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PHIM%20B&#192;I%202/TOANDANK.CTO&#192;N%20DIEN.MPG"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image" Target="../media/image14.jpeg"/><Relationship Id="rId5" Type="http://schemas.openxmlformats.org/officeDocument/2006/relationships/image" Target="../media/image6.jpeg"/><Relationship Id="rId6" Type="http://schemas.openxmlformats.org/officeDocument/2006/relationships/image" Target="../media/image5.jpeg"/><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44.xml.rels><?xml version="1.0" encoding="UTF-8" standalone="yes"?>
<Relationships xmlns="http://schemas.openxmlformats.org/package/2006/relationships"><Relationship Id="rId3" Type="http://schemas.openxmlformats.org/officeDocument/2006/relationships/hyperlink" Target="http://images.google.com.vn/imgres?imgurl=http://www.amath.washington.edu/~slemons/imagesdir/lenin.jpg&amp;imgrefurl=http://brokenworld.wikispaces.com/14.1+Russian+Revolution&amp;usg=__i2Mu7j10P5Pe8apC6HSFaDNimpw=&amp;h=854&amp;w=649&amp;sz=47&amp;hl=vi&amp;start=1&amp;tbnid=_pkigROz9PM6WM:&amp;tbnh=145&amp;tbnw=110&amp;prev=/images?q=lenin&amp;gbv=2&amp;hl=vi" TargetMode="External"/><Relationship Id="rId4" Type="http://schemas.openxmlformats.org/officeDocument/2006/relationships/image" Target="../media/image8.jpeg"/><Relationship Id="rId5" Type="http://schemas.openxmlformats.org/officeDocument/2006/relationships/image" Target="http://tbn2.google.com/images?q=tbn:_pkigROz9PM6WM:http://www.amath.washington.edu/~slemons/imagesdir/lenin.jpg" TargetMode="External"/><Relationship Id="rId6"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oogle.com.vn/imgres?imgurl=http://khanhhuong.jcapt.com/img1/store/Diembao/2010_2/Nga_3.jpg&amp;imgrefurl=http://tintuc.xalo.vn/001516332202/Duyet_binh_tren_Quang_truong_Do_nam_1945_va_2010_Hoanh_trang_nhat_lich_su_Nga_hien_dai.html&amp;usg=__BIRvmwN1XCPMgYsNCF8Abr1044o=&amp;h=300&amp;w=400&amp;sz=21&amp;hl=vi&amp;start=11&amp;zoom=1&amp;um=1&amp;itbs=1&amp;tbnid=BYy7Ztdi6WyB5M:&amp;tbnh=93&amp;tbnw=124&amp;prev=/search?q=duyet+binh+nga&amp;um=1&amp;hl=vi&amp;sa=N&amp;biw=1003&amp;bih=619&amp;tbm=isch&amp;ei=iQLITfXnOYicvgPOhIWhAQ" TargetMode="External"/><Relationship Id="rId3" Type="http://schemas.openxmlformats.org/officeDocument/2006/relationships/image" Target="../media/image15.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11.gi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PHIM%20B&#192;I%202/TLAP%20QD%20O,5P.MPG" TargetMode="External"/><Relationship Id="rId3" Type="http://schemas.openxmlformats.org/officeDocument/2006/relationships/image" Target="../media/image20.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jpeg"/><Relationship Id="rId3" Type="http://schemas.openxmlformats.org/officeDocument/2006/relationships/hyperlink" Target="PHIM%20B&#192;I%202/QD%20TU%20NDAN..1P.MP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6.jpeg"/><Relationship Id="rId5"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77.xml.rels><?xml version="1.0" encoding="UTF-8" standalone="yes"?>
<Relationships xmlns="http://schemas.openxmlformats.org/package/2006/relationships"><Relationship Id="rId3" Type="http://schemas.openxmlformats.org/officeDocument/2006/relationships/hyperlink" Target="http://images.google.com.vn/imgres?imgurl=http://www.amath.washington.edu/~slemons/imagesdir/lenin.jpg&amp;imgrefurl=http://brokenworld.wikispaces.com/14.1+Russian+Revolution&amp;usg=__i2Mu7j10P5Pe8apC6HSFaDNimpw=&amp;h=854&amp;w=649&amp;sz=47&amp;hl=vi&amp;start=1&amp;tbnid=_pkigROz9PM6WM:&amp;tbnh=145&amp;tbnw=110&amp;prev=/images?q=lenin&amp;gbv=2&amp;hl=vi" TargetMode="External"/><Relationship Id="rId4" Type="http://schemas.openxmlformats.org/officeDocument/2006/relationships/image" Target="../media/image8.jpeg"/><Relationship Id="rId5" Type="http://schemas.openxmlformats.org/officeDocument/2006/relationships/image" Target="http://tbn2.google.com/images?q=tbn:_pkigROz9PM6WM:http://www.amath.washington.edu/~slemons/imagesdir/lenin.jpg" TargetMode="External"/><Relationship Id="rId6"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Lket%20dung/qdiem%20bvtq%20a.ppt" TargetMode="External"/><Relationship Id="rId3" Type="http://schemas.openxmlformats.org/officeDocument/2006/relationships/hyperlink" Target="Lket%20dung/qdiem%20bvtq%20b.ppt"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Lket%20dung/qdiem%20bvtq%20d.ppt" TargetMode="External"/><Relationship Id="rId3" Type="http://schemas.openxmlformats.org/officeDocument/2006/relationships/hyperlink" Target="Lket%20dung/qdiem%20bvtq%20c.pp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11.gi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Lket%20dung/tt%20hcm%20bvtq%20a.ppt" TargetMode="External"/><Relationship Id="rId3" Type="http://schemas.openxmlformats.org/officeDocument/2006/relationships/hyperlink" Target="Lket%20dung/tt%20hcm%20bvtq%20b.ppt"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Lket%20dung/tt%20hcm%20bvtq%20c.ppt" TargetMode="External"/><Relationship Id="rId3" Type="http://schemas.openxmlformats.org/officeDocument/2006/relationships/hyperlink" Target="Lket%20dung/tt%20hcm%20bvtq%20d.ppt" TargetMode="External"/></Relationships>
</file>

<file path=ppt/slides/_rels/slide83.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oleObject" Target="../embeddings/oleObject1.bin"/><Relationship Id="rId5" Type="http://schemas.openxmlformats.org/officeDocument/2006/relationships/image" Target="../media/image26.wmf"/><Relationship Id="rId6" Type="http://schemas.openxmlformats.org/officeDocument/2006/relationships/oleObject" Target="../embeddings/oleObject2.bin"/><Relationship Id="rId7" Type="http://schemas.openxmlformats.org/officeDocument/2006/relationships/image" Target="../media/image27.wmf"/><Relationship Id="rId8" Type="http://schemas.openxmlformats.org/officeDocument/2006/relationships/image" Target="../media/image29.gif"/><Relationship Id="rId9" Type="http://schemas.openxmlformats.org/officeDocument/2006/relationships/image" Target="../media/image30.gif"/><Relationship Id="rId10" Type="http://schemas.openxmlformats.org/officeDocument/2006/relationships/image" Target="../media/image31.gi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jpe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Rot="1" noChangeArrowheads="1"/>
          </p:cNvSpPr>
          <p:nvPr>
            <p:ph type="title"/>
          </p:nvPr>
        </p:nvSpPr>
        <p:spPr/>
        <p:txBody>
          <a:bodyPr/>
          <a:lstStyle/>
          <a:p>
            <a:pPr eaLnBrk="1" hangingPunct="1">
              <a:defRPr/>
            </a:pPr>
            <a:r>
              <a:rPr lang="en-US" smtClean="0">
                <a:latin typeface="Times New Roman" panose="02020603050405020304" pitchFamily="18" charset="0"/>
                <a:cs typeface="Times New Roman" panose="02020603050405020304" pitchFamily="18" charset="0"/>
              </a:rPr>
              <a:t> </a:t>
            </a:r>
          </a:p>
        </p:txBody>
      </p:sp>
      <p:sp>
        <p:nvSpPr>
          <p:cNvPr id="3075" name="Text Box 3"/>
          <p:cNvSpPr txBox="1">
            <a:spLocks noChangeArrowheads="1"/>
          </p:cNvSpPr>
          <p:nvPr/>
        </p:nvSpPr>
        <p:spPr bwMode="auto">
          <a:xfrm>
            <a:off x="0" y="2971800"/>
            <a:ext cx="9144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ctr"/>
            <a:r>
              <a:rPr lang="en-US" sz="2800" b="1" dirty="0">
                <a:effectLst/>
                <a:latin typeface="Times New Roman" panose="02020603050405020304" pitchFamily="18" charset="0"/>
                <a:cs typeface="Times New Roman" panose="02020603050405020304" pitchFamily="18" charset="0"/>
              </a:rPr>
              <a:t>QUAN ĐIỂM CỦA CHỦ NGHĨA MÁC - LÊ NIN,</a:t>
            </a:r>
          </a:p>
          <a:p>
            <a:pPr algn="ctr"/>
            <a:r>
              <a:rPr lang="en-US" sz="2800" b="1" dirty="0">
                <a:effectLst/>
                <a:latin typeface="Times New Roman" panose="02020603050405020304" pitchFamily="18" charset="0"/>
                <a:cs typeface="Times New Roman" panose="02020603050405020304" pitchFamily="18" charset="0"/>
              </a:rPr>
              <a:t> TƯ TƯỞNG HỒ CHÍ MINH VỀ </a:t>
            </a:r>
          </a:p>
          <a:p>
            <a:pPr algn="ctr"/>
            <a:r>
              <a:rPr lang="en-US" sz="2800" b="1" dirty="0">
                <a:effectLst/>
                <a:latin typeface="Times New Roman" panose="02020603050405020304" pitchFamily="18" charset="0"/>
                <a:cs typeface="Times New Roman" panose="02020603050405020304" pitchFamily="18" charset="0"/>
              </a:rPr>
              <a:t>CHIẾN TRANH - QUÂN ĐỘI VÀ BẢO VỆ TỔ QUỐC </a:t>
            </a:r>
          </a:p>
        </p:txBody>
      </p:sp>
      <p:sp>
        <p:nvSpPr>
          <p:cNvPr id="3076" name="Rectangle 4"/>
          <p:cNvSpPr>
            <a:spLocks noChangeArrowheads="1"/>
          </p:cNvSpPr>
          <p:nvPr/>
        </p:nvSpPr>
        <p:spPr bwMode="auto">
          <a:xfrm>
            <a:off x="3962400" y="2133600"/>
            <a:ext cx="8595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b="1" i="1">
                <a:effectLst/>
                <a:latin typeface="Times New Roman" panose="02020603050405020304" pitchFamily="18" charset="0"/>
                <a:cs typeface="Times New Roman" panose="02020603050405020304" pitchFamily="18" charset="0"/>
              </a:rPr>
              <a:t>Bài 2</a:t>
            </a:r>
          </a:p>
        </p:txBody>
      </p:sp>
      <p:sp>
        <p:nvSpPr>
          <p:cNvPr id="3077" name="Rectangle 8"/>
          <p:cNvSpPr>
            <a:spLocks noChangeArrowheads="1"/>
          </p:cNvSpPr>
          <p:nvPr/>
        </p:nvSpPr>
        <p:spPr bwMode="auto">
          <a:xfrm>
            <a:off x="0" y="304800"/>
            <a:ext cx="91440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400" dirty="0">
                <a:effectLst/>
                <a:latin typeface="Times New Roman" panose="02020603050405020304" pitchFamily="18" charset="0"/>
                <a:cs typeface="Times New Roman" panose="02020603050405020304" pitchFamily="18" charset="0"/>
              </a:rPr>
              <a:t>TRUNG TÂM GIÁO DỤC QUỐC PHÒNG - AN NINH</a:t>
            </a:r>
          </a:p>
          <a:p>
            <a:pPr algn="ctr"/>
            <a:endParaRPr lang="en-US" sz="2800" b="1" dirty="0">
              <a:solidFill>
                <a:srgbClr val="FF0000"/>
              </a:solidFill>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4" descr="images575553_marx[1]"/>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1371600"/>
            <a:ext cx="2286000" cy="2743200"/>
          </a:xfrm>
          <a:noFill/>
          <a:extLst>
            <a:ext uri="{909E8E84-426E-40DD-AFC4-6F175D3DCCD1}">
              <a14:hiddenFill xmlns:a14="http://schemas.microsoft.com/office/drawing/2010/main">
                <a:solidFill>
                  <a:srgbClr val="FFFFFF"/>
                </a:solidFill>
              </a14:hiddenFill>
            </a:ext>
          </a:extLst>
        </p:spPr>
      </p:pic>
      <p:sp>
        <p:nvSpPr>
          <p:cNvPr id="10244" name="AutoShape 12"/>
          <p:cNvSpPr>
            <a:spLocks noChangeArrowheads="1"/>
          </p:cNvSpPr>
          <p:nvPr/>
        </p:nvSpPr>
        <p:spPr bwMode="auto">
          <a:xfrm>
            <a:off x="533400" y="152400"/>
            <a:ext cx="8153400" cy="1066800"/>
          </a:xfrm>
          <a:prstGeom prst="roundRect">
            <a:avLst>
              <a:gd name="adj" fmla="val 16667"/>
            </a:avLst>
          </a:prstGeom>
          <a:solidFill>
            <a:srgbClr val="000066"/>
          </a:solidFill>
          <a:ln w="76200" cmpd="tri">
            <a:solidFill>
              <a:srgbClr val="FF0000"/>
            </a:solidFill>
            <a:round/>
            <a:headEnd/>
            <a:tailEnd/>
          </a:ln>
        </p:spPr>
        <p:txBody>
          <a:bodyPr wrap="none" anchor="ctr"/>
          <a:lstStyle/>
          <a:p>
            <a:pPr algn="ctr"/>
            <a:r>
              <a:rPr lang="en-US" sz="2800" b="1">
                <a:effectLst/>
                <a:latin typeface="Times New Roman" panose="02020603050405020304" pitchFamily="18" charset="0"/>
                <a:cs typeface="Times New Roman" panose="02020603050405020304" pitchFamily="18" charset="0"/>
              </a:rPr>
              <a:t>I – QUAN ĐIỂM CỦA CHỦ NGHĨA MÁC - LÊNIN,</a:t>
            </a:r>
          </a:p>
          <a:p>
            <a:pPr algn="ctr"/>
            <a:r>
              <a:rPr lang="en-US" sz="2800" b="1">
                <a:effectLst/>
                <a:latin typeface="Times New Roman" panose="02020603050405020304" pitchFamily="18" charset="0"/>
                <a:cs typeface="Times New Roman" panose="02020603050405020304" pitchFamily="18" charset="0"/>
              </a:rPr>
              <a:t>   TƯ TƯỞNG HỒ CHÍ MINH VỀ CHIẾN TRANH</a:t>
            </a:r>
          </a:p>
        </p:txBody>
      </p:sp>
      <p:sp>
        <p:nvSpPr>
          <p:cNvPr id="10245" name="AutoShape 13"/>
          <p:cNvSpPr>
            <a:spLocks noChangeArrowheads="1"/>
          </p:cNvSpPr>
          <p:nvPr/>
        </p:nvSpPr>
        <p:spPr bwMode="auto">
          <a:xfrm>
            <a:off x="304800" y="4953000"/>
            <a:ext cx="3429000" cy="1905000"/>
          </a:xfrm>
          <a:prstGeom prst="octagon">
            <a:avLst>
              <a:gd name="adj" fmla="val 29287"/>
            </a:avLst>
          </a:prstGeom>
          <a:solidFill>
            <a:srgbClr val="000066"/>
          </a:solidFill>
          <a:ln w="38100">
            <a:solidFill>
              <a:srgbClr val="FF0000"/>
            </a:solidFill>
            <a:miter lim="800000"/>
            <a:headEnd/>
            <a:tailEnd/>
          </a:ln>
        </p:spPr>
        <p:txBody>
          <a:bodyPr wrap="none" anchor="ctr"/>
          <a:lstStyle/>
          <a:p>
            <a:pPr algn="ctr"/>
            <a:r>
              <a:rPr lang="en-US" sz="3200" b="1" i="1">
                <a:effectLst/>
                <a:latin typeface="Times New Roman" panose="02020603050405020304" pitchFamily="18" charset="0"/>
                <a:cs typeface="Times New Roman" panose="02020603050405020304" pitchFamily="18" charset="0"/>
              </a:rPr>
              <a:t>1- Quan điểm</a:t>
            </a:r>
          </a:p>
          <a:p>
            <a:pPr algn="ctr"/>
            <a:r>
              <a:rPr lang="en-US" sz="3200" b="1" i="1">
                <a:effectLst/>
                <a:latin typeface="Times New Roman" panose="02020603050405020304" pitchFamily="18" charset="0"/>
                <a:cs typeface="Times New Roman" panose="02020603050405020304" pitchFamily="18" charset="0"/>
              </a:rPr>
              <a:t>của CNMLN</a:t>
            </a:r>
          </a:p>
          <a:p>
            <a:pPr algn="ctr"/>
            <a:r>
              <a:rPr lang="en-US" sz="3200" b="1" i="1">
                <a:effectLst/>
                <a:latin typeface="Times New Roman" panose="02020603050405020304" pitchFamily="18" charset="0"/>
                <a:cs typeface="Times New Roman" panose="02020603050405020304" pitchFamily="18" charset="0"/>
              </a:rPr>
              <a:t>về chiến tranh</a:t>
            </a:r>
            <a:r>
              <a:rPr lang="en-US" sz="3200" b="1">
                <a:solidFill>
                  <a:srgbClr val="000066"/>
                </a:solidFill>
                <a:effectLst/>
                <a:latin typeface="Times New Roman" pitchFamily="18" charset="0"/>
                <a:cs typeface="Times New Roman" panose="02020603050405020304" pitchFamily="18" charset="0"/>
              </a:rPr>
              <a:t> </a:t>
            </a:r>
          </a:p>
        </p:txBody>
      </p:sp>
      <p:sp>
        <p:nvSpPr>
          <p:cNvPr id="10246" name="AutoShape 20"/>
          <p:cNvSpPr>
            <a:spLocks noChangeArrowheads="1"/>
          </p:cNvSpPr>
          <p:nvPr/>
        </p:nvSpPr>
        <p:spPr bwMode="auto">
          <a:xfrm>
            <a:off x="5410200" y="4953000"/>
            <a:ext cx="3505200" cy="1905000"/>
          </a:xfrm>
          <a:prstGeom prst="octagon">
            <a:avLst>
              <a:gd name="adj" fmla="val 29287"/>
            </a:avLst>
          </a:prstGeom>
          <a:solidFill>
            <a:srgbClr val="000066"/>
          </a:solidFill>
          <a:ln w="38100">
            <a:solidFill>
              <a:srgbClr val="FF0000"/>
            </a:solidFill>
            <a:miter lim="800000"/>
            <a:headEnd/>
            <a:tailEnd/>
          </a:ln>
        </p:spPr>
        <p:txBody>
          <a:bodyPr wrap="none" anchor="ctr"/>
          <a:lstStyle/>
          <a:p>
            <a:pPr algn="ctr"/>
            <a:r>
              <a:rPr lang="en-US" sz="3200" b="1" i="1">
                <a:effectLst/>
                <a:latin typeface="Times New Roman" panose="02020603050405020304" pitchFamily="18" charset="0"/>
                <a:cs typeface="Times New Roman" panose="02020603050405020304" pitchFamily="18" charset="0"/>
              </a:rPr>
              <a:t>2- Tư tưởng </a:t>
            </a:r>
          </a:p>
          <a:p>
            <a:pPr algn="ctr"/>
            <a:r>
              <a:rPr lang="en-US" sz="3200" b="1" i="1">
                <a:effectLst/>
                <a:latin typeface="Times New Roman" panose="02020603050405020304" pitchFamily="18" charset="0"/>
                <a:cs typeface="Times New Roman" panose="02020603050405020304" pitchFamily="18" charset="0"/>
              </a:rPr>
              <a:t>Hồ Chí Minh </a:t>
            </a:r>
          </a:p>
          <a:p>
            <a:pPr algn="ctr"/>
            <a:r>
              <a:rPr lang="en-US" sz="3200" b="1" i="1">
                <a:effectLst/>
                <a:latin typeface="Times New Roman" panose="02020603050405020304" pitchFamily="18" charset="0"/>
                <a:cs typeface="Times New Roman" panose="02020603050405020304" pitchFamily="18" charset="0"/>
              </a:rPr>
              <a:t>về chiến tranh</a:t>
            </a:r>
            <a:r>
              <a:rPr lang="en-US" sz="2400" b="1">
                <a:effectLst/>
                <a:latin typeface="Times New Roman" pitchFamily="18" charset="0"/>
                <a:cs typeface="Times New Roman" panose="02020603050405020304" pitchFamily="18" charset="0"/>
              </a:rPr>
              <a:t> </a:t>
            </a:r>
          </a:p>
        </p:txBody>
      </p:sp>
      <p:sp>
        <p:nvSpPr>
          <p:cNvPr id="5129" name="Rectangle 9"/>
          <p:cNvSpPr>
            <a:spLocks noChangeArrowheads="1"/>
          </p:cNvSpPr>
          <p:nvPr/>
        </p:nvSpPr>
        <p:spPr bwMode="auto">
          <a:xfrm>
            <a:off x="381000" y="4114800"/>
            <a:ext cx="1600200" cy="641350"/>
          </a:xfrm>
          <a:prstGeom prst="rect">
            <a:avLst/>
          </a:prstGeom>
          <a:noFill/>
          <a:ln w="9525">
            <a:noFill/>
            <a:miter lim="800000"/>
            <a:headEnd/>
            <a:tailEnd/>
          </a:ln>
          <a:effectLst/>
        </p:spPr>
        <p:txBody>
          <a:bodyPr>
            <a:spAutoFit/>
          </a:bodyPr>
          <a:lstStyle/>
          <a:p>
            <a:pPr>
              <a:defRPr/>
            </a:pPr>
            <a:r>
              <a:rPr lang="en-US">
                <a:solidFill>
                  <a:schemeClr val="tx2"/>
                </a:solidFill>
                <a:effectLst>
                  <a:outerShdw blurRad="38100" dist="38100" dir="2700000" algn="tl">
                    <a:srgbClr val="000000"/>
                  </a:outerShdw>
                </a:effectLst>
                <a:latin typeface="Times New Roman" pitchFamily="18" charset="0"/>
                <a:cs typeface="Times New Roman" panose="02020603050405020304" pitchFamily="18" charset="0"/>
              </a:rPr>
              <a:t>    Các Mác</a:t>
            </a:r>
          </a:p>
          <a:p>
            <a:pPr>
              <a:defRPr/>
            </a:pPr>
            <a:r>
              <a:rPr lang="en-US">
                <a:solidFill>
                  <a:schemeClr val="tx2"/>
                </a:solidFill>
                <a:effectLst>
                  <a:outerShdw blurRad="38100" dist="38100" dir="2700000" algn="tl">
                    <a:srgbClr val="000000"/>
                  </a:outerShdw>
                </a:effectLst>
                <a:latin typeface="Times New Roman" pitchFamily="18" charset="0"/>
                <a:cs typeface="Times New Roman" panose="02020603050405020304" pitchFamily="18" charset="0"/>
              </a:rPr>
              <a:t>(1818 - 1883)</a:t>
            </a:r>
          </a:p>
        </p:txBody>
      </p:sp>
      <p:sp>
        <p:nvSpPr>
          <p:cNvPr id="5130" name="Rectangle 10"/>
          <p:cNvSpPr>
            <a:spLocks noChangeArrowheads="1"/>
          </p:cNvSpPr>
          <p:nvPr/>
        </p:nvSpPr>
        <p:spPr bwMode="auto">
          <a:xfrm>
            <a:off x="2743200" y="4114800"/>
            <a:ext cx="1565275" cy="641350"/>
          </a:xfrm>
          <a:prstGeom prst="rect">
            <a:avLst/>
          </a:prstGeom>
          <a:noFill/>
          <a:ln w="9525">
            <a:noFill/>
            <a:miter lim="800000"/>
            <a:headEnd/>
            <a:tailEnd/>
          </a:ln>
          <a:effectLst/>
        </p:spPr>
        <p:txBody>
          <a:bodyPr>
            <a:spAutoFit/>
          </a:bodyPr>
          <a:lstStyle/>
          <a:p>
            <a:pPr>
              <a:defRPr/>
            </a:pPr>
            <a:r>
              <a:rPr lang="en-US">
                <a:solidFill>
                  <a:schemeClr val="tx2"/>
                </a:solidFill>
                <a:effectLst>
                  <a:outerShdw blurRad="38100" dist="38100" dir="2700000" algn="tl">
                    <a:srgbClr val="000000"/>
                  </a:outerShdw>
                </a:effectLst>
                <a:latin typeface="Times New Roman" pitchFamily="18" charset="0"/>
                <a:cs typeface="Times New Roman" panose="02020603050405020304" pitchFamily="18" charset="0"/>
              </a:rPr>
              <a:t>    </a:t>
            </a:r>
            <a:r>
              <a:rPr lang="en-US">
                <a:effectLst>
                  <a:outerShdw blurRad="38100" dist="38100" dir="2700000" algn="tl">
                    <a:srgbClr val="000000"/>
                  </a:outerShdw>
                </a:effectLst>
                <a:latin typeface="Times New Roman" panose="02020603050405020304" pitchFamily="18" charset="0"/>
                <a:cs typeface="Times New Roman" panose="02020603050405020304" pitchFamily="18" charset="0"/>
              </a:rPr>
              <a:t>Ăngghen</a:t>
            </a:r>
          </a:p>
          <a:p>
            <a:pPr>
              <a:defRPr/>
            </a:pPr>
            <a:r>
              <a:rPr lang="en-US">
                <a:effectLst>
                  <a:outerShdw blurRad="38100" dist="38100" dir="2700000" algn="tl">
                    <a:srgbClr val="000000"/>
                  </a:outerShdw>
                </a:effectLst>
                <a:latin typeface="Times New Roman" panose="02020603050405020304" pitchFamily="18" charset="0"/>
                <a:cs typeface="Times New Roman" panose="02020603050405020304" pitchFamily="18" charset="0"/>
              </a:rPr>
              <a:t>(1820 - 1895)</a:t>
            </a:r>
            <a:endParaRPr lang="vi-VN">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
        <p:nvSpPr>
          <p:cNvPr id="5131" name="Rectangle 11"/>
          <p:cNvSpPr>
            <a:spLocks noChangeArrowheads="1"/>
          </p:cNvSpPr>
          <p:nvPr/>
        </p:nvSpPr>
        <p:spPr bwMode="auto">
          <a:xfrm>
            <a:off x="5105400" y="4114800"/>
            <a:ext cx="1676400" cy="641350"/>
          </a:xfrm>
          <a:prstGeom prst="rect">
            <a:avLst/>
          </a:prstGeom>
          <a:noFill/>
          <a:ln w="9525">
            <a:noFill/>
            <a:miter lim="800000"/>
            <a:headEnd/>
            <a:tailEnd/>
          </a:ln>
          <a:effectLst/>
        </p:spPr>
        <p:txBody>
          <a:bodyPr>
            <a:spAutoFit/>
          </a:bodyPr>
          <a:lstStyle/>
          <a:p>
            <a:pPr>
              <a:defRPr/>
            </a:pPr>
            <a:r>
              <a:rPr lang="en-US">
                <a:solidFill>
                  <a:schemeClr val="tx2"/>
                </a:solidFill>
                <a:effectLst>
                  <a:outerShdw blurRad="38100" dist="38100" dir="2700000" algn="tl">
                    <a:srgbClr val="000000"/>
                  </a:outerShdw>
                </a:effectLst>
                <a:latin typeface="Times New Roman" pitchFamily="18" charset="0"/>
                <a:cs typeface="Times New Roman" panose="02020603050405020304" pitchFamily="18" charset="0"/>
              </a:rPr>
              <a:t>      </a:t>
            </a:r>
            <a:r>
              <a:rPr lang="en-US">
                <a:effectLst>
                  <a:outerShdw blurRad="38100" dist="38100" dir="2700000" algn="tl">
                    <a:srgbClr val="000000"/>
                  </a:outerShdw>
                </a:effectLst>
                <a:latin typeface="Times New Roman" panose="02020603050405020304" pitchFamily="18" charset="0"/>
                <a:cs typeface="Times New Roman" panose="02020603050405020304" pitchFamily="18" charset="0"/>
              </a:rPr>
              <a:t>Lênin</a:t>
            </a:r>
          </a:p>
          <a:p>
            <a:pPr>
              <a:defRPr/>
            </a:pPr>
            <a:r>
              <a:rPr lang="en-US">
                <a:effectLst>
                  <a:outerShdw blurRad="38100" dist="38100" dir="2700000" algn="tl">
                    <a:srgbClr val="000000"/>
                  </a:outerShdw>
                </a:effectLst>
                <a:latin typeface="Times New Roman" panose="02020603050405020304" pitchFamily="18" charset="0"/>
                <a:cs typeface="Times New Roman" panose="02020603050405020304" pitchFamily="18" charset="0"/>
              </a:rPr>
              <a:t>( 1870 - 1924</a:t>
            </a:r>
            <a:r>
              <a:rPr lang="en-US">
                <a:solidFill>
                  <a:schemeClr val="tx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a:t>
            </a:r>
            <a:endParaRPr lang="vi-VN">
              <a:solidFill>
                <a:schemeClr val="tx2"/>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
        <p:nvSpPr>
          <p:cNvPr id="5132" name="Rectangle 12"/>
          <p:cNvSpPr>
            <a:spLocks noChangeArrowheads="1"/>
          </p:cNvSpPr>
          <p:nvPr/>
        </p:nvSpPr>
        <p:spPr bwMode="auto">
          <a:xfrm>
            <a:off x="7239000" y="4114800"/>
            <a:ext cx="1588897" cy="646331"/>
          </a:xfrm>
          <a:prstGeom prst="rect">
            <a:avLst/>
          </a:prstGeom>
          <a:noFill/>
          <a:ln w="9525">
            <a:noFill/>
            <a:miter lim="800000"/>
            <a:headEnd/>
            <a:tailEnd/>
          </a:ln>
          <a:effectLst/>
        </p:spPr>
        <p:txBody>
          <a:bodyPr wrap="none">
            <a:spAutoFit/>
          </a:bodyPr>
          <a:lstStyle/>
          <a:p>
            <a:pPr>
              <a:defRPr/>
            </a:pPr>
            <a:r>
              <a:rPr lang="en-US">
                <a:solidFill>
                  <a:schemeClr val="tx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Hồ Chí Minh</a:t>
            </a:r>
            <a:br>
              <a:rPr lang="en-US">
                <a:solidFill>
                  <a:schemeClr val="tx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br>
            <a:r>
              <a:rPr lang="en-US">
                <a:solidFill>
                  <a:schemeClr val="tx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(1890 - 1969)</a:t>
            </a:r>
          </a:p>
        </p:txBody>
      </p:sp>
      <p:pic>
        <p:nvPicPr>
          <p:cNvPr id="10251" name="Picture 6" descr="H:\Anh\imagesCAMK8PY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371600"/>
            <a:ext cx="2438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2" name="Picture 8" descr="H:\Anh\images[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371600"/>
            <a:ext cx="2286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3" name="Picture 7" descr="H:\Anh\chutichhochiminh.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1371600"/>
            <a:ext cx="2133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body" idx="1"/>
          </p:nvPr>
        </p:nvSpPr>
        <p:spPr>
          <a:xfrm>
            <a:off x="0" y="0"/>
            <a:ext cx="9144000" cy="6858000"/>
          </a:xfrm>
        </p:spPr>
        <p:txBody>
          <a:bodyPr/>
          <a:lstStyle/>
          <a:p>
            <a:pPr algn="just" eaLnBrk="1" hangingPunct="1">
              <a:buFontTx/>
              <a:buNone/>
              <a:defRPr/>
            </a:pPr>
            <a:endParaRPr lang="en-US" b="1" smtClean="0">
              <a:solidFill>
                <a:srgbClr val="FF6600"/>
              </a:solidFill>
              <a:latin typeface="Times New Roman" pitchFamily="18" charset="0"/>
              <a:cs typeface="Times New Roman" panose="02020603050405020304" pitchFamily="18" charset="0"/>
            </a:endParaRPr>
          </a:p>
          <a:p>
            <a:pPr algn="just" eaLnBrk="1" hangingPunct="1">
              <a:buFontTx/>
              <a:buNone/>
              <a:defRPr/>
            </a:pPr>
            <a:endParaRPr lang="en-US" b="1" smtClean="0">
              <a:solidFill>
                <a:srgbClr val="FF6600"/>
              </a:solidFill>
              <a:latin typeface="Times New Roman" pitchFamily="18" charset="0"/>
              <a:cs typeface="Times New Roman" panose="02020603050405020304" pitchFamily="18" charset="0"/>
            </a:endParaRPr>
          </a:p>
          <a:p>
            <a:pPr algn="just" eaLnBrk="1" hangingPunct="1">
              <a:buFontTx/>
              <a:buNone/>
              <a:defRPr/>
            </a:pPr>
            <a:endParaRPr lang="en-US" b="1" smtClean="0">
              <a:solidFill>
                <a:srgbClr val="FF6600"/>
              </a:solidFill>
              <a:latin typeface="Times New Roman" pitchFamily="18" charset="0"/>
              <a:cs typeface="Times New Roman" panose="02020603050405020304" pitchFamily="18" charset="0"/>
            </a:endParaRPr>
          </a:p>
          <a:p>
            <a:pPr algn="ctr" eaLnBrk="1" hangingPunct="1">
              <a:buFontTx/>
              <a:buNone/>
              <a:defRPr/>
            </a:pPr>
            <a:endParaRPr lang="en-US" sz="4000" b="1" smtClean="0">
              <a:solidFill>
                <a:srgbClr val="FFFF00"/>
              </a:solidFill>
              <a:latin typeface="Times New Roman" pitchFamily="18" charset="0"/>
              <a:cs typeface="Times New Roman" panose="02020603050405020304" pitchFamily="18" charset="0"/>
            </a:endParaRPr>
          </a:p>
          <a:p>
            <a:pPr algn="ctr" eaLnBrk="1" hangingPunct="1">
              <a:buFontTx/>
              <a:buNone/>
              <a:defRPr/>
            </a:pPr>
            <a:endParaRPr lang="en-US" sz="4000" b="1" smtClean="0">
              <a:solidFill>
                <a:srgbClr val="FFFF00"/>
              </a:solidFill>
              <a:latin typeface="Times New Roman" pitchFamily="18" charset="0"/>
              <a:cs typeface="Times New Roman" panose="02020603050405020304" pitchFamily="18" charset="0"/>
            </a:endParaRPr>
          </a:p>
          <a:p>
            <a:pPr eaLnBrk="1" hangingPunct="1">
              <a:buFont typeface="Wingdings" pitchFamily="2" charset="2"/>
              <a:buNone/>
              <a:defRPr/>
            </a:pPr>
            <a:endParaRPr lang="en-US" sz="3600" smtClean="0">
              <a:latin typeface="Times New Roman" panose="02020603050405020304" pitchFamily="18" charset="0"/>
              <a:cs typeface="Times New Roman" panose="02020603050405020304" pitchFamily="18" charset="0"/>
            </a:endParaRPr>
          </a:p>
        </p:txBody>
      </p:sp>
      <p:pic>
        <p:nvPicPr>
          <p:cNvPr id="11268" name="Picture 4" descr="images575553_mar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14400"/>
            <a:ext cx="1981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7189" name="Rectangle 5"/>
          <p:cNvSpPr>
            <a:spLocks noChangeArrowheads="1"/>
          </p:cNvSpPr>
          <p:nvPr/>
        </p:nvSpPr>
        <p:spPr bwMode="auto">
          <a:xfrm>
            <a:off x="0" y="-184666"/>
            <a:ext cx="184731" cy="369332"/>
          </a:xfrm>
          <a:prstGeom prst="rect">
            <a:avLst/>
          </a:prstGeom>
          <a:noFill/>
          <a:ln w="9525">
            <a:noFill/>
            <a:miter lim="800000"/>
            <a:headEnd/>
            <a:tailEnd/>
          </a:ln>
          <a:effectLst/>
        </p:spPr>
        <p:txBody>
          <a:bodyPr wrap="none" anchor="ctr">
            <a:spAutoFit/>
          </a:bodyPr>
          <a:lstStyle/>
          <a:p>
            <a:pPr>
              <a:defRPr/>
            </a:pPr>
            <a:endParaRPr lang="en-US">
              <a:latin typeface="Times New Roman" panose="02020603050405020304" pitchFamily="18" charset="0"/>
              <a:cs typeface="Times New Roman" panose="02020603050405020304" pitchFamily="18" charset="0"/>
            </a:endParaRPr>
          </a:p>
        </p:txBody>
      </p:sp>
      <p:pic>
        <p:nvPicPr>
          <p:cNvPr id="11270" name="Picture 6" descr="http://tbn2.google.com/images?q=tbn:_pkigROz9PM6WM:http://www.amath.washington.edu/~slemons/imagesdir/lenin.jpg">
            <a:hlinkClick r:id="rId4"/>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5486400" y="914400"/>
            <a:ext cx="1981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AutoShape 10"/>
          <p:cNvSpPr>
            <a:spLocks noChangeArrowheads="1"/>
          </p:cNvSpPr>
          <p:nvPr/>
        </p:nvSpPr>
        <p:spPr bwMode="auto">
          <a:xfrm>
            <a:off x="1447800" y="3886200"/>
            <a:ext cx="6096000" cy="1295400"/>
          </a:xfrm>
          <a:prstGeom prst="octagon">
            <a:avLst>
              <a:gd name="adj" fmla="val 29287"/>
            </a:avLst>
          </a:prstGeom>
          <a:solidFill>
            <a:srgbClr val="000066"/>
          </a:solidFill>
          <a:ln w="38100">
            <a:solidFill>
              <a:srgbClr val="FF0000"/>
            </a:solidFill>
            <a:miter lim="800000"/>
            <a:headEnd/>
            <a:tailEnd/>
          </a:ln>
        </p:spPr>
        <p:txBody>
          <a:bodyPr wrap="none" anchor="ctr"/>
          <a:lstStyle/>
          <a:p>
            <a:pPr algn="ctr"/>
            <a:r>
              <a:rPr lang="en-US" sz="3200" b="1" i="1">
                <a:effectLst/>
                <a:latin typeface="Times New Roman" panose="02020603050405020304" pitchFamily="18" charset="0"/>
                <a:cs typeface="Times New Roman" panose="02020603050405020304" pitchFamily="18" charset="0"/>
              </a:rPr>
              <a:t>1- Quan điểm của CNMLN</a:t>
            </a:r>
          </a:p>
          <a:p>
            <a:pPr algn="ctr"/>
            <a:r>
              <a:rPr lang="en-US" sz="3200" b="1" i="1">
                <a:effectLst/>
                <a:latin typeface="Times New Roman" panose="02020603050405020304" pitchFamily="18" charset="0"/>
                <a:cs typeface="Times New Roman" panose="02020603050405020304" pitchFamily="18" charset="0"/>
              </a:rPr>
              <a:t>về chiến tranh</a:t>
            </a:r>
          </a:p>
        </p:txBody>
      </p:sp>
      <p:pic>
        <p:nvPicPr>
          <p:cNvPr id="11272" name="Picture 8" descr="H:\Anh\images[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914400"/>
            <a:ext cx="2057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body" idx="1"/>
          </p:nvPr>
        </p:nvSpPr>
        <p:spPr>
          <a:xfrm>
            <a:off x="0" y="0"/>
            <a:ext cx="9144000" cy="6858000"/>
          </a:xfrm>
        </p:spPr>
        <p:txBody>
          <a:bodyPr/>
          <a:lstStyle/>
          <a:p>
            <a:pPr algn="just" eaLnBrk="1" hangingPunct="1">
              <a:buFontTx/>
              <a:buNone/>
              <a:defRPr/>
            </a:pPr>
            <a:endParaRPr lang="en-US" b="1" smtClean="0">
              <a:solidFill>
                <a:srgbClr val="FF6600"/>
              </a:solidFill>
              <a:latin typeface="Times New Roman" pitchFamily="18" charset="0"/>
              <a:cs typeface="Times New Roman" panose="02020603050405020304" pitchFamily="18" charset="0"/>
            </a:endParaRPr>
          </a:p>
          <a:p>
            <a:pPr algn="just" eaLnBrk="1" hangingPunct="1">
              <a:buFontTx/>
              <a:buNone/>
              <a:defRPr/>
            </a:pPr>
            <a:endParaRPr lang="en-US" b="1" smtClean="0">
              <a:solidFill>
                <a:srgbClr val="FF6600"/>
              </a:solidFill>
              <a:latin typeface="Times New Roman" pitchFamily="18" charset="0"/>
              <a:cs typeface="Times New Roman" panose="02020603050405020304" pitchFamily="18" charset="0"/>
            </a:endParaRPr>
          </a:p>
          <a:p>
            <a:pPr algn="just" eaLnBrk="1" hangingPunct="1">
              <a:buFontTx/>
              <a:buNone/>
              <a:defRPr/>
            </a:pPr>
            <a:endParaRPr lang="en-US" b="1" smtClean="0">
              <a:solidFill>
                <a:srgbClr val="FF6600"/>
              </a:solidFill>
              <a:latin typeface="Times New Roman" pitchFamily="18" charset="0"/>
              <a:cs typeface="Times New Roman" panose="02020603050405020304" pitchFamily="18" charset="0"/>
            </a:endParaRPr>
          </a:p>
          <a:p>
            <a:pPr algn="ctr" eaLnBrk="1" hangingPunct="1">
              <a:buFontTx/>
              <a:buNone/>
              <a:defRPr/>
            </a:pPr>
            <a:endParaRPr lang="en-US" sz="4000" b="1" smtClean="0">
              <a:solidFill>
                <a:srgbClr val="FFFF00"/>
              </a:solidFill>
              <a:latin typeface="Times New Roman" pitchFamily="18" charset="0"/>
              <a:cs typeface="Times New Roman" panose="02020603050405020304" pitchFamily="18" charset="0"/>
            </a:endParaRPr>
          </a:p>
          <a:p>
            <a:pPr algn="ctr" eaLnBrk="1" hangingPunct="1">
              <a:buFontTx/>
              <a:buNone/>
              <a:defRPr/>
            </a:pPr>
            <a:endParaRPr lang="en-US" sz="4000" b="1" smtClean="0">
              <a:solidFill>
                <a:srgbClr val="FFFF00"/>
              </a:solidFill>
              <a:latin typeface="Times New Roman" pitchFamily="18" charset="0"/>
              <a:cs typeface="Times New Roman" panose="02020603050405020304" pitchFamily="18" charset="0"/>
            </a:endParaRPr>
          </a:p>
          <a:p>
            <a:pPr eaLnBrk="1" hangingPunct="1">
              <a:buFont typeface="Wingdings" pitchFamily="2" charset="2"/>
              <a:buNone/>
              <a:defRPr/>
            </a:pPr>
            <a:endParaRPr lang="en-US" sz="3600" smtClean="0">
              <a:latin typeface="Times New Roman" panose="02020603050405020304" pitchFamily="18" charset="0"/>
              <a:cs typeface="Times New Roman" panose="02020603050405020304" pitchFamily="18" charset="0"/>
            </a:endParaRPr>
          </a:p>
        </p:txBody>
      </p:sp>
      <p:sp>
        <p:nvSpPr>
          <p:cNvPr id="517124" name="Rectangle 4"/>
          <p:cNvSpPr>
            <a:spLocks noChangeArrowheads="1"/>
          </p:cNvSpPr>
          <p:nvPr/>
        </p:nvSpPr>
        <p:spPr bwMode="auto">
          <a:xfrm>
            <a:off x="0" y="-184666"/>
            <a:ext cx="184731" cy="369332"/>
          </a:xfrm>
          <a:prstGeom prst="rect">
            <a:avLst/>
          </a:prstGeom>
          <a:noFill/>
          <a:ln w="9525">
            <a:noFill/>
            <a:miter lim="800000"/>
            <a:headEnd/>
            <a:tailEnd/>
          </a:ln>
          <a:effectLst/>
        </p:spPr>
        <p:txBody>
          <a:bodyPr wrap="none" anchor="ctr">
            <a:spAutoFit/>
          </a:bodyPr>
          <a:lstStyle/>
          <a:p>
            <a:pPr>
              <a:defRPr/>
            </a:pPr>
            <a:endParaRPr lang="en-US">
              <a:latin typeface="Times New Roman" panose="02020603050405020304" pitchFamily="18" charset="0"/>
              <a:cs typeface="Times New Roman" panose="02020603050405020304" pitchFamily="18" charset="0"/>
            </a:endParaRPr>
          </a:p>
        </p:txBody>
      </p:sp>
      <p:sp>
        <p:nvSpPr>
          <p:cNvPr id="12293" name="AutoShape 6"/>
          <p:cNvSpPr>
            <a:spLocks noChangeArrowheads="1"/>
          </p:cNvSpPr>
          <p:nvPr/>
        </p:nvSpPr>
        <p:spPr bwMode="auto">
          <a:xfrm>
            <a:off x="1143000" y="304800"/>
            <a:ext cx="6934200" cy="1219200"/>
          </a:xfrm>
          <a:prstGeom prst="roundRect">
            <a:avLst>
              <a:gd name="adj" fmla="val 16667"/>
            </a:avLst>
          </a:prstGeom>
          <a:solidFill>
            <a:srgbClr val="000066"/>
          </a:solidFill>
          <a:ln w="38100">
            <a:solidFill>
              <a:srgbClr val="FF0000"/>
            </a:solidFill>
            <a:round/>
            <a:headEnd/>
            <a:tailEnd/>
          </a:ln>
        </p:spPr>
        <p:txBody>
          <a:bodyPr wrap="none" anchor="ctr"/>
          <a:lstStyle/>
          <a:p>
            <a:pPr algn="ctr"/>
            <a:r>
              <a:rPr lang="en-US" sz="3200" i="1">
                <a:effectLst/>
                <a:latin typeface="Times New Roman" panose="02020603050405020304" pitchFamily="18" charset="0"/>
                <a:cs typeface="Times New Roman" panose="02020603050405020304" pitchFamily="18" charset="0"/>
              </a:rPr>
              <a:t>a- Chiến tranh là một hiện tượng</a:t>
            </a:r>
          </a:p>
          <a:p>
            <a:pPr algn="ctr"/>
            <a:r>
              <a:rPr lang="en-US" sz="3200" i="1">
                <a:effectLst/>
                <a:latin typeface="Times New Roman" panose="02020603050405020304" pitchFamily="18" charset="0"/>
                <a:cs typeface="Times New Roman" panose="02020603050405020304" pitchFamily="18" charset="0"/>
              </a:rPr>
              <a:t>chính trị - xã hội.</a:t>
            </a:r>
          </a:p>
        </p:txBody>
      </p:sp>
      <p:sp>
        <p:nvSpPr>
          <p:cNvPr id="517130" name="Rectangle 10"/>
          <p:cNvSpPr>
            <a:spLocks noChangeArrowheads="1"/>
          </p:cNvSpPr>
          <p:nvPr/>
        </p:nvSpPr>
        <p:spPr bwMode="auto">
          <a:xfrm>
            <a:off x="756312" y="1981200"/>
            <a:ext cx="7543800" cy="4114800"/>
          </a:xfrm>
          <a:prstGeom prst="rect">
            <a:avLst/>
          </a:prstGeom>
          <a:noFill/>
          <a:ln w="9525">
            <a:noFill/>
            <a:miter lim="800000"/>
            <a:headEnd/>
            <a:tailEnd/>
          </a:ln>
          <a:effectLst/>
        </p:spPr>
        <p:txBody>
          <a:bodyPr/>
          <a:lstStyle/>
          <a:p>
            <a:pPr marL="342900" indent="-342900" algn="just" eaLnBrk="1" hangingPunct="1">
              <a:spcBef>
                <a:spcPct val="20000"/>
              </a:spcBef>
              <a:buClr>
                <a:schemeClr val="hlink"/>
              </a:buClr>
              <a:buSzPct val="70000"/>
              <a:buFont typeface="Wingdings" pitchFamily="2" charset="2"/>
              <a:buNone/>
              <a:defRPr/>
            </a:pPr>
            <a:r>
              <a:rPr lang="en-US" sz="3600">
                <a:effectLst/>
                <a:latin typeface="Times New Roman" panose="02020603050405020304" pitchFamily="18" charset="0"/>
                <a:cs typeface="Times New Roman" panose="02020603050405020304" pitchFamily="18" charset="0"/>
              </a:rPr>
              <a:t>		</a:t>
            </a:r>
            <a:r>
              <a:rPr lang="en-US" sz="3200">
                <a:effectLst/>
                <a:latin typeface="Times New Roman" panose="02020603050405020304" pitchFamily="18" charset="0"/>
                <a:cs typeface="Times New Roman" panose="02020603050405020304" pitchFamily="18" charset="0"/>
              </a:rPr>
              <a:t>Trước CMác, Ăghen có nhiều quan điểm khác nhau về chiến tranh.</a:t>
            </a:r>
            <a:r>
              <a:rPr lang="en-US" sz="3200">
                <a:solidFill>
                  <a:srgbClr val="FFFF66"/>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p>
          <a:p>
            <a:pPr marL="342900" indent="-342900" algn="just" eaLnBrk="1" hangingPunct="1">
              <a:spcBef>
                <a:spcPct val="20000"/>
              </a:spcBef>
              <a:buClr>
                <a:schemeClr val="hlink"/>
              </a:buClr>
              <a:buSzPct val="70000"/>
              <a:buFont typeface="Wingdings" pitchFamily="2" charset="2"/>
              <a:buNone/>
              <a:defRPr/>
            </a:pPr>
            <a:endParaRPr lang="en-US" sz="3200">
              <a:solidFill>
                <a:srgbClr val="FFFF66"/>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marL="342900" indent="-342900" algn="just" eaLnBrk="1" hangingPunct="1">
              <a:spcBef>
                <a:spcPct val="20000"/>
              </a:spcBef>
              <a:buClr>
                <a:schemeClr val="hlink"/>
              </a:buClr>
              <a:buSzPct val="70000"/>
              <a:buFont typeface="Wingdings" pitchFamily="2" charset="2"/>
              <a:buChar char="n"/>
              <a:defRPr/>
            </a:pPr>
            <a:r>
              <a:rPr lang="en-US" sz="3200" b="1">
                <a:effectLst>
                  <a:outerShdw blurRad="38100" dist="38100" dir="2700000" algn="tl">
                    <a:srgbClr val="000000"/>
                  </a:outerShdw>
                </a:effectLst>
                <a:latin typeface="Times New Roman" panose="02020603050405020304" pitchFamily="18" charset="0"/>
                <a:cs typeface="Times New Roman" panose="02020603050405020304" pitchFamily="18" charset="0"/>
              </a:rPr>
              <a:t>Chủ nghĩa duy tâm quan niệm:</a:t>
            </a:r>
          </a:p>
          <a:p>
            <a:pPr marL="342900" indent="-342900" algn="just" eaLnBrk="1" hangingPunct="1">
              <a:spcBef>
                <a:spcPct val="20000"/>
              </a:spcBef>
              <a:buClr>
                <a:schemeClr val="hlink"/>
              </a:buClr>
              <a:buSzPct val="70000"/>
              <a:buFont typeface="Wingdings" pitchFamily="2" charset="2"/>
              <a:buNone/>
              <a:defRPr/>
            </a:pP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i="1">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Chiến tranh là do sự trừng phạt của thượng đế, của các đấng thần linh đối với con người.</a:t>
            </a:r>
          </a:p>
          <a:p>
            <a:pPr marL="342900" indent="-342900" algn="just" eaLnBrk="1" hangingPunct="1">
              <a:spcBef>
                <a:spcPct val="20000"/>
              </a:spcBef>
              <a:buClr>
                <a:schemeClr val="hlink"/>
              </a:buClr>
              <a:buSzPct val="70000"/>
              <a:buFont typeface="Wingdings" pitchFamily="2" charset="2"/>
              <a:buNone/>
              <a:defRPr/>
            </a:pPr>
            <a:endParaRPr lang="en-US" sz="3200" i="1">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marL="342900" indent="-342900" algn="just" eaLnBrk="1" hangingPunct="1">
              <a:spcBef>
                <a:spcPct val="20000"/>
              </a:spcBef>
              <a:buClr>
                <a:schemeClr val="hlink"/>
              </a:buClr>
              <a:buSzPct val="70000"/>
              <a:buFont typeface="Wingdings" pitchFamily="2" charset="2"/>
              <a:buNone/>
              <a:defRPr/>
            </a:pPr>
            <a:endParaRPr lang="en-US" sz="4000" i="1">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713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713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71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body" idx="1"/>
          </p:nvPr>
        </p:nvSpPr>
        <p:spPr>
          <a:xfrm>
            <a:off x="685800" y="1143000"/>
            <a:ext cx="7543800" cy="4525963"/>
          </a:xfrm>
        </p:spPr>
        <p:txBody>
          <a:bodyPr/>
          <a:lstStyle/>
          <a:p>
            <a:pPr algn="just" eaLnBrk="1" hangingPunct="1">
              <a:defRPr/>
            </a:pPr>
            <a:r>
              <a:rPr lang="en-US" b="1" smtClean="0">
                <a:effectLst/>
                <a:latin typeface="Times New Roman" panose="02020603050405020304" pitchFamily="18" charset="0"/>
                <a:cs typeface="Times New Roman" panose="02020603050405020304" pitchFamily="18" charset="0"/>
              </a:rPr>
              <a:t>Các học giả tư sản thì cho rằng :</a:t>
            </a:r>
          </a:p>
          <a:p>
            <a:pPr algn="just" eaLnBrk="1" hangingPunct="1">
              <a:buFont typeface="Wingdings" pitchFamily="2" charset="2"/>
              <a:buNone/>
              <a:defRPr/>
            </a:pPr>
            <a:r>
              <a:rPr lang="en-US" smtClean="0">
                <a:effectLst/>
                <a:latin typeface="Times New Roman" panose="02020603050405020304" pitchFamily="18" charset="0"/>
                <a:cs typeface="Times New Roman" panose="02020603050405020304" pitchFamily="18" charset="0"/>
              </a:rPr>
              <a:t>		Chiến tranh là một hiện tượng tự nhiên bắt nguồn từ bản chất sinh vật của con người.</a:t>
            </a:r>
            <a:r>
              <a:rPr lang="en-US" i="1" smtClean="0">
                <a:effectLst/>
                <a:latin typeface="Times New Roman" panose="02020603050405020304" pitchFamily="18" charset="0"/>
                <a:cs typeface="Times New Roman" panose="02020603050405020304" pitchFamily="18" charset="0"/>
              </a:rPr>
              <a:t>	</a:t>
            </a:r>
            <a:r>
              <a:rPr lang="en-US" sz="4000" i="1" smtClean="0">
                <a:solidFill>
                  <a:schemeClr val="tx2"/>
                </a:solidFill>
                <a:effectLst/>
                <a:latin typeface="Times New Roman" pitchFamily="18" charset="0"/>
                <a:cs typeface="Times New Roman" panose="02020603050405020304" pitchFamily="18" charset="0"/>
              </a:rPr>
              <a:t>	</a:t>
            </a:r>
            <a:endParaRPr lang="en-US" sz="4000" i="1" smtClean="0">
              <a:latin typeface="Times New Roman"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body" idx="1"/>
          </p:nvPr>
        </p:nvSpPr>
        <p:spPr>
          <a:xfrm>
            <a:off x="838200" y="685800"/>
            <a:ext cx="8382000" cy="838200"/>
          </a:xfrm>
        </p:spPr>
        <p:txBody>
          <a:bodyPr/>
          <a:lstStyle/>
          <a:p>
            <a:pPr algn="just" eaLnBrk="1" hangingPunct="1">
              <a:lnSpc>
                <a:spcPct val="90000"/>
              </a:lnSpc>
              <a:defRPr/>
            </a:pPr>
            <a:r>
              <a:rPr lang="en-US" b="1" smtClean="0">
                <a:latin typeface="Times New Roman" panose="02020603050405020304" pitchFamily="18" charset="0"/>
                <a:cs typeface="Times New Roman" panose="02020603050405020304" pitchFamily="18" charset="0"/>
              </a:rPr>
              <a:t>Quan điểm của Claudơvit cho rằng:</a:t>
            </a:r>
            <a:endParaRPr lang="en-US" smtClean="0">
              <a:latin typeface="Times New Roman" panose="02020603050405020304" pitchFamily="18" charset="0"/>
              <a:cs typeface="Times New Roman" panose="02020603050405020304" pitchFamily="18" charset="0"/>
            </a:endParaRPr>
          </a:p>
        </p:txBody>
      </p:sp>
      <p:sp>
        <p:nvSpPr>
          <p:cNvPr id="520195" name="Rectangle 3"/>
          <p:cNvSpPr>
            <a:spLocks noChangeArrowheads="1"/>
          </p:cNvSpPr>
          <p:nvPr/>
        </p:nvSpPr>
        <p:spPr bwMode="auto">
          <a:xfrm>
            <a:off x="838200" y="1524000"/>
            <a:ext cx="7391400" cy="3785652"/>
          </a:xfrm>
          <a:prstGeom prst="rect">
            <a:avLst/>
          </a:prstGeom>
          <a:noFill/>
          <a:ln w="9525">
            <a:noFill/>
            <a:miter lim="800000"/>
            <a:headEnd/>
            <a:tailEnd/>
          </a:ln>
          <a:effectLst/>
        </p:spPr>
        <p:txBody>
          <a:bodyPr>
            <a:spAutoFit/>
          </a:bodyPr>
          <a:lstStyle/>
          <a:p>
            <a:pPr algn="just">
              <a:defRPr/>
            </a:pPr>
            <a:r>
              <a:rPr lang="en-US" sz="4000" i="1">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Chiến tranh là một hành vi bạo lực dùng để buộc đối phương phục tùng ý chí của mình. </a:t>
            </a:r>
          </a:p>
          <a:p>
            <a:pPr algn="just">
              <a:defRPr/>
            </a:pP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Chiến tranh là sự huy động sức mạnh không hạn độ, sức mạnh đến tột cùng  của các bên tham chiến.</a:t>
            </a:r>
          </a:p>
          <a:p>
            <a:pPr algn="just">
              <a:defRPr/>
            </a:pPr>
            <a:r>
              <a:rPr lang="en-US" sz="40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0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0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body" idx="1"/>
          </p:nvPr>
        </p:nvSpPr>
        <p:spPr>
          <a:xfrm>
            <a:off x="762000" y="1143000"/>
            <a:ext cx="7848600" cy="838200"/>
          </a:xfrm>
        </p:spPr>
        <p:txBody>
          <a:bodyPr/>
          <a:lstStyle/>
          <a:p>
            <a:pPr eaLnBrk="1" hangingPunct="1">
              <a:defRPr/>
            </a:pPr>
            <a:r>
              <a:rPr lang="en-US" b="1" smtClean="0">
                <a:latin typeface="Times New Roman" panose="02020603050405020304" pitchFamily="18" charset="0"/>
                <a:cs typeface="Times New Roman" panose="02020603050405020304" pitchFamily="18" charset="0"/>
              </a:rPr>
              <a:t> Chủ nghĩa MLN khẳng định:</a:t>
            </a:r>
            <a:endParaRPr lang="en-US" smtClean="0">
              <a:latin typeface="Times New Roman" panose="02020603050405020304" pitchFamily="18" charset="0"/>
              <a:cs typeface="Times New Roman" panose="02020603050405020304" pitchFamily="18" charset="0"/>
            </a:endParaRPr>
          </a:p>
        </p:txBody>
      </p:sp>
      <p:sp>
        <p:nvSpPr>
          <p:cNvPr id="521219" name="Rectangle 3"/>
          <p:cNvSpPr>
            <a:spLocks noChangeArrowheads="1"/>
          </p:cNvSpPr>
          <p:nvPr/>
        </p:nvSpPr>
        <p:spPr bwMode="auto">
          <a:xfrm>
            <a:off x="762000" y="2195513"/>
            <a:ext cx="7772400" cy="2554545"/>
          </a:xfrm>
          <a:prstGeom prst="rect">
            <a:avLst/>
          </a:prstGeom>
          <a:noFill/>
          <a:ln w="9525">
            <a:noFill/>
            <a:miter lim="800000"/>
            <a:headEnd/>
            <a:tailEnd/>
          </a:ln>
          <a:effectLst/>
        </p:spPr>
        <p:txBody>
          <a:bodyPr>
            <a:spAutoFit/>
          </a:bodyPr>
          <a:lstStyle/>
          <a:p>
            <a:pPr algn="just">
              <a:buClr>
                <a:srgbClr val="FF9900"/>
              </a:buClr>
              <a:buFont typeface="Wingdings" pitchFamily="2" charset="2"/>
              <a:buNone/>
              <a:defRPr/>
            </a:pP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Chiến tranh là một hiện tượng chính trị xã hội có tính lịch sử. Đó là cuộc đấu tranh vũ trang có tổ chức giữa các giai cấp, nhà nước (hoặc liên minh các nước) nhằm đạt  mục đích chính trị nhất định.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1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3"/>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r" eaLnBrk="1" hangingPunct="1"/>
            <a:fld id="{760240B8-8BF3-4068-B17A-19E39F799832}" type="slidenum">
              <a:rPr lang="en-US" sz="1200">
                <a:effectLst/>
                <a:latin typeface="Times New Roman" panose="02020603050405020304" pitchFamily="18" charset="0"/>
                <a:cs typeface="Times New Roman" panose="02020603050405020304" pitchFamily="18" charset="0"/>
              </a:rPr>
              <a:pPr algn="r" eaLnBrk="1" hangingPunct="1"/>
              <a:t>16</a:t>
            </a:fld>
            <a:endParaRPr lang="en-US" sz="1200">
              <a:effectLst/>
              <a:latin typeface="Times New Roman" panose="02020603050405020304" pitchFamily="18" charset="0"/>
              <a:cs typeface="Times New Roman" panose="02020603050405020304" pitchFamily="18" charset="0"/>
            </a:endParaRPr>
          </a:p>
        </p:txBody>
      </p:sp>
      <p:sp>
        <p:nvSpPr>
          <p:cNvPr id="522243" name="Rectangle 3"/>
          <p:cNvSpPr>
            <a:spLocks noChangeArrowheads="1"/>
          </p:cNvSpPr>
          <p:nvPr/>
        </p:nvSpPr>
        <p:spPr bwMode="auto">
          <a:xfrm>
            <a:off x="1066800" y="712788"/>
            <a:ext cx="5867312" cy="584775"/>
          </a:xfrm>
          <a:prstGeom prst="rect">
            <a:avLst/>
          </a:prstGeom>
          <a:noFill/>
          <a:ln w="9525">
            <a:noFill/>
            <a:miter lim="800000"/>
            <a:headEnd/>
            <a:tailEnd/>
          </a:ln>
          <a:effectLst/>
        </p:spPr>
        <p:txBody>
          <a:bodyPr wrap="none">
            <a:spAutoFit/>
          </a:bodyPr>
          <a:lstStyle/>
          <a:p>
            <a:pPr>
              <a:defRPr/>
            </a:pPr>
            <a:r>
              <a:rPr lang="en-US" sz="3200" b="1">
                <a:effectLst>
                  <a:outerShdw blurRad="38100" dist="38100" dir="2700000" algn="tl">
                    <a:srgbClr val="000000"/>
                  </a:outerShdw>
                </a:effectLst>
                <a:latin typeface="Times New Roman" panose="02020603050405020304" pitchFamily="18" charset="0"/>
                <a:cs typeface="Times New Roman" panose="02020603050405020304" pitchFamily="18" charset="0"/>
              </a:rPr>
              <a:t>*Các đặc trưng của chiến tranh:</a:t>
            </a:r>
          </a:p>
        </p:txBody>
      </p:sp>
      <p:sp>
        <p:nvSpPr>
          <p:cNvPr id="522244" name="Rectangle 4"/>
          <p:cNvSpPr>
            <a:spLocks noChangeArrowheads="1"/>
          </p:cNvSpPr>
          <p:nvPr/>
        </p:nvSpPr>
        <p:spPr bwMode="auto">
          <a:xfrm>
            <a:off x="914400" y="1600200"/>
            <a:ext cx="7620000" cy="3539430"/>
          </a:xfrm>
          <a:prstGeom prst="rect">
            <a:avLst/>
          </a:prstGeom>
          <a:noFill/>
          <a:ln w="9525">
            <a:noFill/>
            <a:miter lim="800000"/>
            <a:headEnd/>
            <a:tailEnd/>
          </a:ln>
          <a:effectLst/>
        </p:spPr>
        <p:txBody>
          <a:bodyPr>
            <a:spAutoFit/>
          </a:bodyPr>
          <a:lstStyle/>
          <a:p>
            <a:pPr algn="just">
              <a:buClr>
                <a:srgbClr val="FF9900"/>
              </a:buClr>
              <a:buFont typeface="Wingdings" pitchFamily="2" charset="2"/>
              <a:buNone/>
              <a:defRPr/>
            </a:pPr>
            <a:r>
              <a:rPr lang="en-US" sz="3200" b="1" i="1">
                <a:effectLst>
                  <a:outerShdw blurRad="38100" dist="38100" dir="2700000" algn="tl">
                    <a:srgbClr val="000000"/>
                  </a:outerShdw>
                </a:effectLst>
                <a:latin typeface="Times New Roman" panose="02020603050405020304" pitchFamily="18" charset="0"/>
                <a:cs typeface="Times New Roman" panose="02020603050405020304" pitchFamily="18" charset="0"/>
              </a:rPr>
              <a:t>	- </a:t>
            </a:r>
            <a:r>
              <a:rPr lang="en-US"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Chiến tranh là một hiện tượng chính trị xã hội có tính lịch sử.</a:t>
            </a:r>
          </a:p>
          <a:p>
            <a:pPr algn="just">
              <a:buClr>
                <a:srgbClr val="FF9900"/>
              </a:buClr>
              <a:buFont typeface="Wingdings" pitchFamily="2" charset="2"/>
              <a:buNone/>
              <a:defRPr/>
            </a:pPr>
            <a:r>
              <a:rPr lang="en-US" sz="3200" i="1">
                <a:effectLst>
                  <a:outerShdw blurRad="38100" dist="38100" dir="2700000" algn="tl">
                    <a:srgbClr val="000000"/>
                  </a:outerShdw>
                </a:effectLst>
                <a:latin typeface="Times New Roman" panose="02020603050405020304" pitchFamily="18" charset="0"/>
                <a:cs typeface="Times New Roman" panose="02020603050405020304" pitchFamily="18" charset="0"/>
              </a:rPr>
              <a:t>	- </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Mọi cuộc chiến tranh đều lấy hình thức đấu tranh vũ trang là chủ yếu.</a:t>
            </a:r>
          </a:p>
          <a:p>
            <a:pPr algn="just">
              <a:buClr>
                <a:srgbClr val="FF9900"/>
              </a:buClr>
              <a:buFont typeface="Wingdings" pitchFamily="2" charset="2"/>
              <a:buNone/>
              <a:defRPr/>
            </a:pP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 Chiến tranh bao giờ cũng gắn liền với mục đích chính trị của một Nhà nước, giai cấp nhất định.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4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24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22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7" name="Rectangle 3"/>
          <p:cNvSpPr>
            <a:spLocks noChangeArrowheads="1"/>
          </p:cNvSpPr>
          <p:nvPr/>
        </p:nvSpPr>
        <p:spPr bwMode="auto">
          <a:xfrm>
            <a:off x="0" y="-184666"/>
            <a:ext cx="184731" cy="369332"/>
          </a:xfrm>
          <a:prstGeom prst="rect">
            <a:avLst/>
          </a:prstGeom>
          <a:noFill/>
          <a:ln w="9525">
            <a:noFill/>
            <a:miter lim="800000"/>
            <a:headEnd/>
            <a:tailEnd/>
          </a:ln>
          <a:effectLst/>
        </p:spPr>
        <p:txBody>
          <a:bodyPr wrap="none" anchor="ctr">
            <a:spAutoFit/>
          </a:bodyPr>
          <a:lstStyle/>
          <a:p>
            <a:pPr>
              <a:defRPr/>
            </a:pPr>
            <a:endParaRPr lang="en-US">
              <a:latin typeface="Times New Roman" panose="02020603050405020304" pitchFamily="18" charset="0"/>
              <a:cs typeface="Times New Roman" panose="02020603050405020304" pitchFamily="18" charset="0"/>
            </a:endParaRPr>
          </a:p>
        </p:txBody>
      </p:sp>
      <p:sp>
        <p:nvSpPr>
          <p:cNvPr id="17412" name="AutoShape 5"/>
          <p:cNvSpPr>
            <a:spLocks noChangeArrowheads="1"/>
          </p:cNvSpPr>
          <p:nvPr/>
        </p:nvSpPr>
        <p:spPr bwMode="auto">
          <a:xfrm>
            <a:off x="685800" y="457200"/>
            <a:ext cx="7848600" cy="990600"/>
          </a:xfrm>
          <a:prstGeom prst="roundRect">
            <a:avLst>
              <a:gd name="adj" fmla="val 16667"/>
            </a:avLst>
          </a:prstGeom>
          <a:solidFill>
            <a:srgbClr val="000066"/>
          </a:solidFill>
          <a:ln w="38100">
            <a:solidFill>
              <a:srgbClr val="FF0000"/>
            </a:solidFill>
            <a:round/>
            <a:headEnd/>
            <a:tailEnd/>
          </a:ln>
        </p:spPr>
        <p:txBody>
          <a:bodyPr wrap="none" anchor="ctr"/>
          <a:lstStyle/>
          <a:p>
            <a:pPr algn="ctr"/>
            <a:r>
              <a:rPr lang="en-US" sz="3200" i="1">
                <a:effectLst/>
                <a:latin typeface="Times New Roman" panose="02020603050405020304" pitchFamily="18" charset="0"/>
                <a:cs typeface="Times New Roman" panose="02020603050405020304" pitchFamily="18" charset="0"/>
              </a:rPr>
              <a:t>b- Nguồn gốc nảy sinh chiến tranh.</a:t>
            </a:r>
          </a:p>
        </p:txBody>
      </p:sp>
      <p:sp>
        <p:nvSpPr>
          <p:cNvPr id="518152" name="Rectangle 8"/>
          <p:cNvSpPr>
            <a:spLocks noGrp="1" noChangeArrowheads="1"/>
          </p:cNvSpPr>
          <p:nvPr>
            <p:ph type="body" idx="1"/>
          </p:nvPr>
        </p:nvSpPr>
        <p:spPr>
          <a:xfrm>
            <a:off x="533400" y="2057400"/>
            <a:ext cx="7924800" cy="4114800"/>
          </a:xfrm>
        </p:spPr>
        <p:txBody>
          <a:bodyPr/>
          <a:lstStyle/>
          <a:p>
            <a:pPr algn="just" eaLnBrk="1" hangingPunct="1">
              <a:buFont typeface="Wingdings" pitchFamily="2" charset="2"/>
              <a:buNone/>
              <a:defRPr/>
            </a:pPr>
            <a:r>
              <a:rPr lang="en-US" smtClean="0">
                <a:latin typeface="Times New Roman" panose="02020603050405020304" pitchFamily="18" charset="0"/>
                <a:cs typeface="Times New Roman" panose="02020603050405020304" pitchFamily="18" charset="0"/>
              </a:rPr>
              <a:t>		- CNMLN khẳng định: Chiến tranh bắt nguồn từ </a:t>
            </a:r>
            <a:r>
              <a:rPr lang="en-US" b="1" i="1" u="sng" smtClean="0">
                <a:latin typeface="Times New Roman" panose="02020603050405020304" pitchFamily="18" charset="0"/>
                <a:cs typeface="Times New Roman" panose="02020603050405020304" pitchFamily="18" charset="0"/>
              </a:rPr>
              <a:t>sự xuất hiện &amp; tồn tại của chế độ chiếm hữu tư nhân về tư liệu sản xuất,</a:t>
            </a:r>
            <a:r>
              <a:rPr lang="en-US" i="1" u="sng" smtClean="0">
                <a:latin typeface="Times New Roman" panose="02020603050405020304" pitchFamily="18" charset="0"/>
                <a:cs typeface="Times New Roman" panose="02020603050405020304" pitchFamily="18" charset="0"/>
              </a:rPr>
              <a:t> </a:t>
            </a:r>
            <a:r>
              <a:rPr lang="en-US" b="1" i="1" u="sng" smtClean="0">
                <a:latin typeface="Times New Roman" panose="02020603050405020304" pitchFamily="18" charset="0"/>
                <a:cs typeface="Times New Roman" panose="02020603050405020304" pitchFamily="18" charset="0"/>
              </a:rPr>
              <a:t>của giai cấp và đối kháng giai cấp</a:t>
            </a:r>
            <a:r>
              <a:rPr lang="en-US" b="1" i="1" smtClean="0">
                <a:latin typeface="Times New Roman" panose="02020603050405020304" pitchFamily="18" charset="0"/>
                <a:cs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15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5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body" idx="1"/>
          </p:nvPr>
        </p:nvSpPr>
        <p:spPr>
          <a:xfrm>
            <a:off x="381000" y="990600"/>
            <a:ext cx="8153400" cy="1676400"/>
          </a:xfrm>
        </p:spPr>
        <p:txBody>
          <a:bodyPr/>
          <a:lstStyle/>
          <a:p>
            <a:pPr algn="just" eaLnBrk="1" hangingPunct="1">
              <a:buFontTx/>
              <a:buNone/>
              <a:defRPr/>
            </a:pPr>
            <a:r>
              <a:rPr lang="en-US" sz="3600" smtClean="0">
                <a:latin typeface="Times New Roman" panose="02020603050405020304" pitchFamily="18" charset="0"/>
                <a:cs typeface="Times New Roman" panose="02020603050405020304" pitchFamily="18" charset="0"/>
              </a:rPr>
              <a:t>	</a:t>
            </a:r>
            <a:r>
              <a:rPr lang="en-US" smtClean="0">
                <a:latin typeface="Times New Roman" pitchFamily="18" charset="0"/>
                <a:cs typeface="Times New Roman" panose="02020603050405020304" pitchFamily="18" charset="0"/>
              </a:rPr>
              <a:t>  Ph. Ăng-ghen khẳng định rằng thời kỳ cộng sản nguyên thủy không có chiến tranh.</a:t>
            </a:r>
          </a:p>
        </p:txBody>
      </p:sp>
      <p:sp>
        <p:nvSpPr>
          <p:cNvPr id="524291" name="Rectangle 3"/>
          <p:cNvSpPr>
            <a:spLocks noChangeArrowheads="1"/>
          </p:cNvSpPr>
          <p:nvPr/>
        </p:nvSpPr>
        <p:spPr bwMode="auto">
          <a:xfrm>
            <a:off x="685800" y="2667000"/>
            <a:ext cx="7924800" cy="2554545"/>
          </a:xfrm>
          <a:prstGeom prst="rect">
            <a:avLst/>
          </a:prstGeom>
          <a:noFill/>
          <a:ln w="9525">
            <a:noFill/>
            <a:miter lim="800000"/>
            <a:headEnd/>
            <a:tailEnd/>
          </a:ln>
          <a:effectLst/>
        </p:spPr>
        <p:txBody>
          <a:bodyPr>
            <a:spAutoFit/>
          </a:bodyPr>
          <a:lstStyle/>
          <a:p>
            <a:pPr algn="just">
              <a:defRPr/>
            </a:pP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Vì xét về mặt:</a:t>
            </a:r>
          </a:p>
          <a:p>
            <a:pPr algn="just">
              <a:defRPr/>
            </a:pPr>
            <a:r>
              <a:rPr lang="en-US" sz="3200" b="1" i="1">
                <a:effectLst>
                  <a:outerShdw blurRad="38100" dist="38100" dir="2700000" algn="tl">
                    <a:srgbClr val="000000"/>
                  </a:outerShdw>
                </a:effectLst>
                <a:latin typeface="Times New Roman" panose="02020603050405020304" pitchFamily="18" charset="0"/>
                <a:cs typeface="Times New Roman" panose="02020603050405020304" pitchFamily="18" charset="0"/>
              </a:rPr>
              <a:t>Kinh tế:</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Không có của “dư thừa tương đối”.</a:t>
            </a:r>
          </a:p>
          <a:p>
            <a:pPr algn="just">
              <a:defRPr/>
            </a:pPr>
            <a:r>
              <a:rPr lang="en-US" sz="3200" b="1" i="1">
                <a:effectLst>
                  <a:outerShdw blurRad="38100" dist="38100" dir="2700000" algn="tl">
                    <a:srgbClr val="000000"/>
                  </a:outerShdw>
                </a:effectLst>
                <a:latin typeface="Times New Roman" panose="02020603050405020304" pitchFamily="18" charset="0"/>
                <a:cs typeface="Times New Roman" panose="02020603050405020304" pitchFamily="18" charset="0"/>
              </a:rPr>
              <a:t>Xã hội:</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Chưa có giai cấp.</a:t>
            </a:r>
          </a:p>
          <a:p>
            <a:pPr algn="just">
              <a:defRPr/>
            </a:pPr>
            <a:r>
              <a:rPr lang="en-US" sz="3200" b="1" i="1">
                <a:effectLst>
                  <a:outerShdw blurRad="38100" dist="38100" dir="2700000" algn="tl">
                    <a:srgbClr val="000000"/>
                  </a:outerShdw>
                </a:effectLst>
                <a:latin typeface="Times New Roman" panose="02020603050405020304" pitchFamily="18" charset="0"/>
                <a:cs typeface="Times New Roman" panose="02020603050405020304" pitchFamily="18" charset="0"/>
              </a:rPr>
              <a:t>Quân sự:</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Chưa có LLVT chuyên nghiệp, vũ khí chuyên dùng.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42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429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2429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24291">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24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descr="M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143000"/>
            <a:ext cx="2667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5315" name="Rectangle 3"/>
          <p:cNvSpPr>
            <a:spLocks noGrp="1" noChangeArrowheads="1"/>
          </p:cNvSpPr>
          <p:nvPr>
            <p:ph type="body" idx="1"/>
          </p:nvPr>
        </p:nvSpPr>
        <p:spPr>
          <a:xfrm>
            <a:off x="685800" y="304800"/>
            <a:ext cx="5105400" cy="6400800"/>
          </a:xfrm>
        </p:spPr>
        <p:txBody>
          <a:bodyPr/>
          <a:lstStyle/>
          <a:p>
            <a:pPr algn="just" eaLnBrk="1" hangingPunct="1">
              <a:lnSpc>
                <a:spcPct val="90000"/>
              </a:lnSpc>
              <a:buFont typeface="Wingdings" pitchFamily="2" charset="2"/>
              <a:buNone/>
              <a:defRPr/>
            </a:pPr>
            <a:r>
              <a:rPr lang="en-US" sz="2800"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Ăngghen chỉ rõ:</a:t>
            </a:r>
          </a:p>
          <a:p>
            <a:pPr algn="just" eaLnBrk="1" hangingPunct="1">
              <a:lnSpc>
                <a:spcPct val="90000"/>
              </a:lnSpc>
              <a:buFont typeface="Wingdings" pitchFamily="2" charset="2"/>
              <a:buNone/>
              <a:defRPr/>
            </a:pPr>
            <a:r>
              <a:rPr lang="en-US" smtClean="0">
                <a:latin typeface="Times New Roman" panose="02020603050405020304" pitchFamily="18" charset="0"/>
                <a:cs typeface="Times New Roman" panose="02020603050405020304" pitchFamily="18" charset="0"/>
              </a:rPr>
              <a:t>		 Chế độ CHTN về tư liệu sản xuất và cùng với nó là sự ra đời của g/cấp và tầng lớp áp bức bóc lột thì chiến tranh ra đời và tồn tại như một tất yếu khách quan. Chế độ áp bức bóc lột càng hoàn thiện thì chiến tranh càng phát triển. Chiến tranh trở thành bạn đường của mọi chế độ tư hữu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6" descr="quocky"/>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905750" y="341313"/>
            <a:ext cx="9525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19" descr="BD21318_"/>
          <p:cNvPicPr>
            <a:picLocks noChangeAspect="1" noChangeArrowheads="1"/>
          </p:cNvPicPr>
          <p:nvPr/>
        </p:nvPicPr>
        <p:blipFill>
          <a:blip r:embed="rId3">
            <a:lum bright="54000"/>
            <a:extLst>
              <a:ext uri="{28A0092B-C50C-407E-A947-70E740481C1C}">
                <a14:useLocalDpi xmlns:a14="http://schemas.microsoft.com/office/drawing/2010/main" val="0"/>
              </a:ext>
            </a:extLst>
          </a:blip>
          <a:srcRect/>
          <a:stretch>
            <a:fillRect/>
          </a:stretch>
        </p:blipFill>
        <p:spPr bwMode="auto">
          <a:xfrm>
            <a:off x="19050" y="19050"/>
            <a:ext cx="9144000" cy="1123950"/>
          </a:xfrm>
          <a:prstGeom prst="rect">
            <a:avLst/>
          </a:prstGeom>
          <a:solidFill>
            <a:schemeClr val="bg1"/>
          </a:solidFill>
          <a:ln w="9525">
            <a:solidFill>
              <a:schemeClr val="bg1"/>
            </a:solidFill>
            <a:miter lim="800000"/>
            <a:headEnd/>
            <a:tailEnd/>
          </a:ln>
        </p:spPr>
      </p:pic>
      <p:pic>
        <p:nvPicPr>
          <p:cNvPr id="18436" name="Picture 21" descr="quocky"/>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829550" y="114300"/>
            <a:ext cx="12573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 Box 22"/>
          <p:cNvSpPr txBox="1">
            <a:spLocks noChangeArrowheads="1"/>
          </p:cNvSpPr>
          <p:nvPr/>
        </p:nvSpPr>
        <p:spPr bwMode="auto">
          <a:xfrm>
            <a:off x="1390650" y="190500"/>
            <a:ext cx="6248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r>
              <a:rPr lang="en-US" sz="2000">
                <a:effectLst/>
                <a:latin typeface="Times New Roman" panose="02020603050405020304" pitchFamily="18" charset="0"/>
                <a:cs typeface="Times New Roman" panose="02020603050405020304" pitchFamily="18" charset="0"/>
              </a:rPr>
              <a:t>TRUNG TÂM GIÁO DỤC QUỐC PHÒNG - AN NINH</a:t>
            </a:r>
            <a:endParaRPr lang="en-US" sz="2000" dirty="0">
              <a:effectLst/>
              <a:latin typeface="Times New Roman" panose="02020603050405020304" pitchFamily="18" charset="0"/>
              <a:cs typeface="Times New Roman" panose="02020603050405020304" pitchFamily="18" charset="0"/>
            </a:endParaRPr>
          </a:p>
        </p:txBody>
      </p:sp>
      <p:sp>
        <p:nvSpPr>
          <p:cNvPr id="18439" name="Text Box 14"/>
          <p:cNvSpPr txBox="1">
            <a:spLocks noChangeArrowheads="1"/>
          </p:cNvSpPr>
          <p:nvPr/>
        </p:nvSpPr>
        <p:spPr bwMode="auto">
          <a:xfrm>
            <a:off x="-228600" y="62484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50000"/>
              </a:spcBef>
              <a:buClrTx/>
              <a:buSzTx/>
              <a:buFontTx/>
              <a:buNone/>
            </a:pPr>
            <a:r>
              <a:rPr lang="en-US" altLang="en-US" sz="2000" dirty="0">
                <a:latin typeface="Times New Roman" panose="02020603050405020304" pitchFamily="18" charset="0"/>
                <a:cs typeface="Times New Roman" panose="02020603050405020304" pitchFamily="18" charset="0"/>
              </a:rPr>
              <a:t>TP. Hồ Chí Minh, tháng 7 </a:t>
            </a:r>
            <a:r>
              <a:rPr lang="en-US" altLang="en-US" sz="2000" dirty="0" err="1">
                <a:latin typeface="Times New Roman" panose="02020603050405020304" pitchFamily="18" charset="0"/>
                <a:cs typeface="Times New Roman" panose="02020603050405020304" pitchFamily="18" charset="0"/>
              </a:rPr>
              <a:t>năm</a:t>
            </a: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2021</a:t>
            </a:r>
            <a:endParaRPr lang="en-US" altLang="en-US" sz="2000" dirty="0">
              <a:latin typeface="Times New Roman" panose="02020603050405020304" pitchFamily="18" charset="0"/>
              <a:cs typeface="Times New Roman" panose="02020603050405020304" pitchFamily="18" charset="0"/>
            </a:endParaRPr>
          </a:p>
        </p:txBody>
      </p:sp>
      <p:sp>
        <p:nvSpPr>
          <p:cNvPr id="14366" name="Oval 30" descr="90%"/>
          <p:cNvSpPr>
            <a:spLocks noChangeArrowheads="1"/>
          </p:cNvSpPr>
          <p:nvPr/>
        </p:nvSpPr>
        <p:spPr bwMode="auto">
          <a:xfrm>
            <a:off x="212725" y="1752600"/>
            <a:ext cx="8702675" cy="2057400"/>
          </a:xfrm>
          <a:prstGeom prst="ellipse">
            <a:avLst/>
          </a:prstGeom>
          <a:pattFill prst="pct90">
            <a:fgClr>
              <a:srgbClr val="00FFFF"/>
            </a:fgClr>
            <a:bgClr>
              <a:schemeClr val="bg1"/>
            </a:bgClr>
          </a:pattFill>
          <a:ln w="9525">
            <a:solidFill>
              <a:schemeClr val="tx1"/>
            </a:solidFill>
            <a:round/>
            <a:headEnd/>
            <a:tailEnd/>
          </a:ln>
          <a:effectLst/>
        </p:spPr>
        <p:txBody>
          <a:bodyPr wrap="none" anchor="ctr"/>
          <a:lstStyle>
            <a:lvl1pPr eaLnBrk="0" hangingPunct="0">
              <a:defRPr>
                <a:solidFill>
                  <a:schemeClr val="tx1"/>
                </a:solidFill>
                <a:latin typeface="VNI-Times" pitchFamily="2" charset="0"/>
              </a:defRPr>
            </a:lvl1pPr>
            <a:lvl2pPr marL="742950" indent="-285750" eaLnBrk="0" hangingPunct="0">
              <a:defRPr>
                <a:solidFill>
                  <a:schemeClr val="tx1"/>
                </a:solidFill>
                <a:latin typeface="VNI-Times" pitchFamily="2" charset="0"/>
              </a:defRPr>
            </a:lvl2pPr>
            <a:lvl3pPr marL="1143000" indent="-228600" eaLnBrk="0" hangingPunct="0">
              <a:defRPr>
                <a:solidFill>
                  <a:schemeClr val="tx1"/>
                </a:solidFill>
                <a:latin typeface="VNI-Times" pitchFamily="2" charset="0"/>
              </a:defRPr>
            </a:lvl3pPr>
            <a:lvl4pPr marL="1600200" indent="-228600" eaLnBrk="0" hangingPunct="0">
              <a:defRPr>
                <a:solidFill>
                  <a:schemeClr val="tx1"/>
                </a:solidFill>
                <a:latin typeface="VNI-Times" pitchFamily="2" charset="0"/>
              </a:defRPr>
            </a:lvl4pPr>
            <a:lvl5pPr marL="2057400" indent="-228600" eaLnBrk="0" hangingPunct="0">
              <a:defRPr>
                <a:solidFill>
                  <a:schemeClr val="tx1"/>
                </a:solidFill>
                <a:latin typeface="VNI-Times" pitchFamily="2" charset="0"/>
              </a:defRPr>
            </a:lvl5pPr>
            <a:lvl6pPr marL="2514600" indent="-228600" eaLnBrk="0" fontAlgn="base" hangingPunct="0">
              <a:spcBef>
                <a:spcPct val="0"/>
              </a:spcBef>
              <a:spcAft>
                <a:spcPct val="0"/>
              </a:spcAft>
              <a:defRPr>
                <a:solidFill>
                  <a:schemeClr val="tx1"/>
                </a:solidFill>
                <a:latin typeface="VNI-Times" pitchFamily="2" charset="0"/>
              </a:defRPr>
            </a:lvl6pPr>
            <a:lvl7pPr marL="2971800" indent="-228600" eaLnBrk="0" fontAlgn="base" hangingPunct="0">
              <a:spcBef>
                <a:spcPct val="0"/>
              </a:spcBef>
              <a:spcAft>
                <a:spcPct val="0"/>
              </a:spcAft>
              <a:defRPr>
                <a:solidFill>
                  <a:schemeClr val="tx1"/>
                </a:solidFill>
                <a:latin typeface="VNI-Times" pitchFamily="2" charset="0"/>
              </a:defRPr>
            </a:lvl7pPr>
            <a:lvl8pPr marL="3429000" indent="-228600" eaLnBrk="0" fontAlgn="base" hangingPunct="0">
              <a:spcBef>
                <a:spcPct val="0"/>
              </a:spcBef>
              <a:spcAft>
                <a:spcPct val="0"/>
              </a:spcAft>
              <a:defRPr>
                <a:solidFill>
                  <a:schemeClr val="tx1"/>
                </a:solidFill>
                <a:latin typeface="VNI-Times" pitchFamily="2" charset="0"/>
              </a:defRPr>
            </a:lvl8pPr>
            <a:lvl9pPr marL="3886200" indent="-228600" eaLnBrk="0" fontAlgn="base" hangingPunct="0">
              <a:spcBef>
                <a:spcPct val="0"/>
              </a:spcBef>
              <a:spcAft>
                <a:spcPct val="0"/>
              </a:spcAft>
              <a:defRPr>
                <a:solidFill>
                  <a:schemeClr val="tx1"/>
                </a:solidFill>
                <a:latin typeface="VNI-Times" pitchFamily="2" charset="0"/>
              </a:defRPr>
            </a:lvl9pPr>
          </a:lstStyle>
          <a:p>
            <a:pPr algn="ctr"/>
            <a:r>
              <a:rPr lang="en-US" sz="2400" b="1" dirty="0">
                <a:solidFill>
                  <a:srgbClr val="FF0000"/>
                </a:solidFill>
                <a:effectLst/>
                <a:latin typeface="Times New Roman" panose="02020603050405020304" pitchFamily="18" charset="0"/>
                <a:cs typeface="Times New Roman" panose="02020603050405020304" pitchFamily="18" charset="0"/>
              </a:rPr>
              <a:t>QUAN ĐIỂM CỦA CHỦ NGHĨA MÁC - LÊ </a:t>
            </a:r>
            <a:r>
              <a:rPr lang="en-US" sz="2400" b="1" dirty="0" smtClean="0">
                <a:solidFill>
                  <a:srgbClr val="FF0000"/>
                </a:solidFill>
                <a:effectLst/>
                <a:latin typeface="Times New Roman" panose="02020603050405020304" pitchFamily="18" charset="0"/>
                <a:cs typeface="Times New Roman" panose="02020603050405020304" pitchFamily="18" charset="0"/>
              </a:rPr>
              <a:t>NIN</a:t>
            </a:r>
            <a:endParaRPr lang="en-US" sz="2400" b="1" dirty="0">
              <a:solidFill>
                <a:srgbClr val="FF0000"/>
              </a:solidFill>
              <a:effectLst/>
              <a:latin typeface="Times New Roman" panose="02020603050405020304" pitchFamily="18" charset="0"/>
              <a:cs typeface="Times New Roman" panose="02020603050405020304" pitchFamily="18" charset="0"/>
            </a:endParaRPr>
          </a:p>
          <a:p>
            <a:pPr algn="ctr"/>
            <a:r>
              <a:rPr lang="en-US" sz="2400" b="1" dirty="0">
                <a:solidFill>
                  <a:srgbClr val="FF0000"/>
                </a:solidFill>
                <a:effectLst/>
                <a:latin typeface="Times New Roman" panose="02020603050405020304" pitchFamily="18" charset="0"/>
                <a:cs typeface="Times New Roman" panose="02020603050405020304" pitchFamily="18" charset="0"/>
              </a:rPr>
              <a:t> TƯ TƯỞNG </a:t>
            </a:r>
            <a:r>
              <a:rPr lang="en-US" sz="2400" b="1" dirty="0" smtClean="0">
                <a:solidFill>
                  <a:srgbClr val="FF0000"/>
                </a:solidFill>
                <a:effectLst/>
                <a:latin typeface="Times New Roman" panose="02020603050405020304" pitchFamily="18" charset="0"/>
                <a:cs typeface="Times New Roman" panose="02020603050405020304" pitchFamily="18" charset="0"/>
              </a:rPr>
              <a:t>HCM VỀ </a:t>
            </a:r>
            <a:endParaRPr lang="en-US" sz="2400" b="1" dirty="0">
              <a:solidFill>
                <a:srgbClr val="FF0000"/>
              </a:solidFill>
              <a:effectLst/>
              <a:latin typeface="Times New Roman" panose="02020603050405020304" pitchFamily="18" charset="0"/>
              <a:cs typeface="Times New Roman" panose="02020603050405020304" pitchFamily="18" charset="0"/>
            </a:endParaRPr>
          </a:p>
          <a:p>
            <a:pPr algn="ctr"/>
            <a:r>
              <a:rPr lang="en-US" sz="2400" b="1" dirty="0">
                <a:solidFill>
                  <a:srgbClr val="FF0000"/>
                </a:solidFill>
                <a:effectLst/>
                <a:latin typeface="Times New Roman" panose="02020603050405020304" pitchFamily="18" charset="0"/>
                <a:cs typeface="Times New Roman" panose="02020603050405020304" pitchFamily="18" charset="0"/>
              </a:rPr>
              <a:t>CHIẾN TRANH - QUÂN ĐỘI VÀ BẢO VỆ TỔ QUỐC </a:t>
            </a:r>
          </a:p>
          <a:p>
            <a:pPr algn="ctr">
              <a:defRPr/>
            </a:pPr>
            <a:endParaRPr lang="en-US" altLang="en-US" sz="3200"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8441" name="AutoShape 31"/>
          <p:cNvSpPr>
            <a:spLocks noChangeArrowheads="1"/>
          </p:cNvSpPr>
          <p:nvPr/>
        </p:nvSpPr>
        <p:spPr bwMode="auto">
          <a:xfrm>
            <a:off x="7391400" y="1231900"/>
            <a:ext cx="1524000" cy="673100"/>
          </a:xfrm>
          <a:prstGeom prst="cloudCallout">
            <a:avLst>
              <a:gd name="adj1" fmla="val -52958"/>
              <a:gd name="adj2" fmla="val 198782"/>
            </a:avLst>
          </a:prstGeom>
          <a:gradFill rotWithShape="1">
            <a:gsLst>
              <a:gs pos="0">
                <a:srgbClr val="760000"/>
              </a:gs>
              <a:gs pos="100000">
                <a:srgbClr val="FF0000"/>
              </a:gs>
            </a:gsLst>
            <a:path path="rect">
              <a:fillToRect l="50000" t="50000" r="50000" b="50000"/>
            </a:path>
          </a:gradFill>
          <a:ln w="9525">
            <a:solidFill>
              <a:schemeClr val="tx1"/>
            </a:solidFill>
            <a:round/>
            <a:headEnd/>
            <a:tailEnd/>
          </a:ln>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2000" u="sng" dirty="0" smtClean="0">
                <a:solidFill>
                  <a:srgbClr val="CCFF66"/>
                </a:solidFill>
                <a:latin typeface="Times New Roman" panose="02020603050405020304" pitchFamily="18" charset="0"/>
                <a:cs typeface="Times New Roman" panose="02020603050405020304" pitchFamily="18" charset="0"/>
              </a:rPr>
              <a:t>BÀI: 2</a:t>
            </a:r>
            <a:endParaRPr lang="en-US" altLang="en-US" sz="2000" u="sng" dirty="0">
              <a:solidFill>
                <a:srgbClr val="CCFF66"/>
              </a:solidFill>
              <a:latin typeface="Times New Roman" panose="02020603050405020304" pitchFamily="18" charset="0"/>
              <a:cs typeface="Times New Roman" panose="02020603050405020304" pitchFamily="18" charset="0"/>
            </a:endParaRPr>
          </a:p>
        </p:txBody>
      </p:sp>
      <p:pic>
        <p:nvPicPr>
          <p:cNvPr id="18442" name="Picture 23" descr="ringworld2_w"/>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31775" y="347663"/>
            <a:ext cx="96202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5980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body" idx="1"/>
          </p:nvPr>
        </p:nvSpPr>
        <p:spPr>
          <a:xfrm>
            <a:off x="4419600" y="1066800"/>
            <a:ext cx="4267200" cy="5410200"/>
          </a:xfrm>
        </p:spPr>
        <p:txBody>
          <a:bodyPr/>
          <a:lstStyle/>
          <a:p>
            <a:pPr algn="just" eaLnBrk="1" hangingPunct="1">
              <a:buFont typeface="Wingdings" pitchFamily="2" charset="2"/>
              <a:buNone/>
              <a:defRPr/>
            </a:pPr>
            <a:r>
              <a:rPr lang="en-US" sz="3500"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V.I.Lê nin  chỉ rõ: </a:t>
            </a:r>
          </a:p>
          <a:p>
            <a:pPr algn="just" eaLnBrk="1" hangingPunct="1">
              <a:buSzTx/>
              <a:buFont typeface="Wingdings" pitchFamily="2" charset="2"/>
              <a:buNone/>
              <a:defRPr/>
            </a:pPr>
            <a:r>
              <a:rPr lang="en-US" smtClean="0">
                <a:latin typeface="Times New Roman" panose="02020603050405020304" pitchFamily="18" charset="0"/>
                <a:cs typeface="Times New Roman" panose="02020603050405020304" pitchFamily="18" charset="0"/>
              </a:rPr>
              <a:t>		Trong thời đại ngày nay còn CNĐQ còn nguy cơ xảy ra chiến tranh, chiến tranh là bạn đường của CNĐQ.  </a:t>
            </a:r>
            <a:r>
              <a:rPr lang="en-US" i="1" smtClean="0">
                <a:latin typeface="Times New Roman" pitchFamily="18" charset="0"/>
                <a:cs typeface="Times New Roman" panose="02020603050405020304" pitchFamily="18" charset="0"/>
              </a:rPr>
              <a:t>	</a:t>
            </a:r>
          </a:p>
        </p:txBody>
      </p:sp>
      <p:pic>
        <p:nvPicPr>
          <p:cNvPr id="20484" name="Picture 3" descr="http://tbn2.google.com/images?q=tbn:_pkigROz9PM6WM:http://www.amath.washington.edu/~slemons/imagesdir/lenin.jpg">
            <a:hlinkClick r:id="rId2"/>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371600" y="1295400"/>
            <a:ext cx="2667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body" idx="1"/>
          </p:nvPr>
        </p:nvSpPr>
        <p:spPr>
          <a:xfrm>
            <a:off x="304800" y="609600"/>
            <a:ext cx="8077200" cy="5791200"/>
          </a:xfrm>
        </p:spPr>
        <p:txBody>
          <a:bodyPr/>
          <a:lstStyle/>
          <a:p>
            <a:pPr algn="just" eaLnBrk="1" hangingPunct="1">
              <a:buFont typeface="Wingdings" pitchFamily="2" charset="2"/>
              <a:buNone/>
              <a:defRPr/>
            </a:pPr>
            <a:r>
              <a:rPr lang="en-US" sz="3600"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V.l.Lênin  khẳng định: </a:t>
            </a:r>
          </a:p>
          <a:p>
            <a:pPr algn="just" eaLnBrk="1" hangingPunct="1">
              <a:buFont typeface="Wingdings" pitchFamily="2" charset="2"/>
              <a:buNone/>
              <a:defRPr/>
            </a:pPr>
            <a:r>
              <a:rPr lang="en-US" smtClean="0">
                <a:latin typeface="Times New Roman" panose="02020603050405020304" pitchFamily="18" charset="0"/>
                <a:cs typeface="Times New Roman" panose="02020603050405020304" pitchFamily="18" charset="0"/>
              </a:rPr>
              <a:t>		“Chiến tranh do những chính phủ của bọn tư bản gây ra chỉ có thể chấm dứt bằng một cuộc cách mạng công nhân...bọn tư bản vẫn tiếp tục tiến hành chiến tranh và chúng tôi nói rằng: Chừng nào cuộc cách mạng của công nhân chưa nổ ra ở nhiều nước thì chiến tranh không thể kết thúc được vì chính quyền còn ở trong tay những kẻ muốn tiến hành cuộc chiến tranh đó”.</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body" idx="1"/>
          </p:nvPr>
        </p:nvSpPr>
        <p:spPr>
          <a:xfrm>
            <a:off x="457200" y="609600"/>
            <a:ext cx="7848600" cy="5715000"/>
          </a:xfrm>
        </p:spPr>
        <p:txBody>
          <a:bodyPr/>
          <a:lstStyle/>
          <a:p>
            <a:pPr algn="just" eaLnBrk="1" hangingPunct="1">
              <a:buFont typeface="Wingdings" pitchFamily="2" charset="2"/>
              <a:buNone/>
              <a:defRPr/>
            </a:pPr>
            <a:r>
              <a:rPr lang="en-US" sz="3500" smtClean="0">
                <a:latin typeface="Times New Roman" panose="02020603050405020304" pitchFamily="18" charset="0"/>
                <a:cs typeface="Times New Roman" panose="02020603050405020304" pitchFamily="18" charset="0"/>
              </a:rPr>
              <a:t>	</a:t>
            </a:r>
            <a:r>
              <a:rPr lang="en-US" sz="4000" b="1" i="1" smtClean="0">
                <a:latin typeface="Times New Roman" pitchFamily="18" charset="0"/>
                <a:cs typeface="Times New Roman" panose="02020603050405020304" pitchFamily="18" charset="0"/>
              </a:rPr>
              <a:t>	</a:t>
            </a:r>
            <a:r>
              <a:rPr lang="en-US" b="1" i="1" u="sng" smtClean="0">
                <a:latin typeface="Times New Roman" panose="02020603050405020304" pitchFamily="18" charset="0"/>
                <a:cs typeface="Times New Roman" panose="02020603050405020304" pitchFamily="18" charset="0"/>
              </a:rPr>
              <a:t>Như vậy :</a:t>
            </a:r>
            <a:r>
              <a:rPr lang="en-US" u="sng" smtClean="0">
                <a:latin typeface="Times New Roman" panose="02020603050405020304" pitchFamily="18" charset="0"/>
                <a:cs typeface="Times New Roman" panose="02020603050405020304" pitchFamily="18" charset="0"/>
              </a:rPr>
              <a:t> </a:t>
            </a:r>
          </a:p>
          <a:p>
            <a:pPr algn="just" eaLnBrk="1" hangingPunct="1">
              <a:buFont typeface="Wingdings" pitchFamily="2" charset="2"/>
              <a:buNone/>
              <a:defRPr/>
            </a:pPr>
            <a:r>
              <a:rPr lang="en-US" smtClean="0">
                <a:latin typeface="Times New Roman" panose="02020603050405020304" pitchFamily="18" charset="0"/>
                <a:cs typeface="Times New Roman" panose="02020603050405020304" pitchFamily="18" charset="0"/>
              </a:rPr>
              <a:t>		 Chiến tranh có nguồn gốc từ chế độ chiếm hữu tư nhân về tư liệu sản xuất, có đối kháng giai cấp và áp bức bóc lột. Chiến tranh không phải là định mệnh gắn liền với con người và xã hội loài người. </a:t>
            </a:r>
          </a:p>
          <a:p>
            <a:pPr algn="just" eaLnBrk="1" hangingPunct="1">
              <a:buFont typeface="Wingdings" pitchFamily="2" charset="2"/>
              <a:buNone/>
              <a:defRPr/>
            </a:pPr>
            <a:r>
              <a:rPr lang="en-US" smtClean="0">
                <a:latin typeface="Times New Roman" panose="02020603050405020304" pitchFamily="18" charset="0"/>
                <a:cs typeface="Times New Roman" panose="02020603050405020304" pitchFamily="18" charset="0"/>
              </a:rPr>
              <a:t>		 Muốn xoá bỏ chiến tranh phải xoá bỏ nguồn gốc sinh ra nó.</a:t>
            </a:r>
          </a:p>
          <a:p>
            <a:pPr eaLnBrk="1" hangingPunct="1">
              <a:buFont typeface="Wingdings" pitchFamily="2" charset="2"/>
              <a:buNone/>
              <a:defRPr/>
            </a:pPr>
            <a:endParaRPr lang="en-US" smtClean="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838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83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body" idx="1"/>
          </p:nvPr>
        </p:nvSpPr>
        <p:spPr>
          <a:xfrm>
            <a:off x="0" y="0"/>
            <a:ext cx="9144000" cy="6858000"/>
          </a:xfrm>
        </p:spPr>
        <p:txBody>
          <a:bodyPr/>
          <a:lstStyle/>
          <a:p>
            <a:pPr algn="just" eaLnBrk="1" hangingPunct="1">
              <a:buFontTx/>
              <a:buNone/>
              <a:defRPr/>
            </a:pPr>
            <a:endParaRPr lang="en-US" b="1" smtClean="0">
              <a:solidFill>
                <a:srgbClr val="FF6600"/>
              </a:solidFill>
              <a:latin typeface="Times New Roman" pitchFamily="18" charset="0"/>
              <a:cs typeface="Times New Roman" panose="02020603050405020304" pitchFamily="18" charset="0"/>
            </a:endParaRPr>
          </a:p>
          <a:p>
            <a:pPr algn="just" eaLnBrk="1" hangingPunct="1">
              <a:buFontTx/>
              <a:buNone/>
              <a:defRPr/>
            </a:pPr>
            <a:endParaRPr lang="en-US" b="1" smtClean="0">
              <a:solidFill>
                <a:srgbClr val="FF6600"/>
              </a:solidFill>
              <a:latin typeface="Times New Roman" pitchFamily="18" charset="0"/>
              <a:cs typeface="Times New Roman" panose="02020603050405020304" pitchFamily="18" charset="0"/>
            </a:endParaRPr>
          </a:p>
          <a:p>
            <a:pPr algn="just" eaLnBrk="1" hangingPunct="1">
              <a:buFontTx/>
              <a:buNone/>
              <a:defRPr/>
            </a:pPr>
            <a:endParaRPr lang="en-US" b="1" smtClean="0">
              <a:solidFill>
                <a:srgbClr val="FF6600"/>
              </a:solidFill>
              <a:latin typeface="Times New Roman" pitchFamily="18" charset="0"/>
              <a:cs typeface="Times New Roman" panose="02020603050405020304" pitchFamily="18" charset="0"/>
            </a:endParaRPr>
          </a:p>
          <a:p>
            <a:pPr algn="ctr" eaLnBrk="1" hangingPunct="1">
              <a:buFontTx/>
              <a:buNone/>
              <a:defRPr/>
            </a:pPr>
            <a:endParaRPr lang="en-US" sz="4000" b="1" smtClean="0">
              <a:solidFill>
                <a:srgbClr val="FFFF00"/>
              </a:solidFill>
              <a:latin typeface="Times New Roman" pitchFamily="18" charset="0"/>
              <a:cs typeface="Times New Roman" panose="02020603050405020304" pitchFamily="18" charset="0"/>
            </a:endParaRPr>
          </a:p>
          <a:p>
            <a:pPr algn="ctr" eaLnBrk="1" hangingPunct="1">
              <a:buFontTx/>
              <a:buNone/>
              <a:defRPr/>
            </a:pPr>
            <a:endParaRPr lang="en-US" sz="4000" b="1" smtClean="0">
              <a:solidFill>
                <a:srgbClr val="FFFF00"/>
              </a:solidFill>
              <a:latin typeface="Times New Roman" pitchFamily="18" charset="0"/>
              <a:cs typeface="Times New Roman" panose="02020603050405020304" pitchFamily="18" charset="0"/>
            </a:endParaRPr>
          </a:p>
          <a:p>
            <a:pPr eaLnBrk="1" hangingPunct="1">
              <a:buFont typeface="Wingdings" pitchFamily="2" charset="2"/>
              <a:buNone/>
              <a:defRPr/>
            </a:pPr>
            <a:endParaRPr lang="en-US" sz="3600" smtClean="0">
              <a:latin typeface="Times New Roman" panose="02020603050405020304" pitchFamily="18" charset="0"/>
              <a:cs typeface="Times New Roman" panose="02020603050405020304" pitchFamily="18" charset="0"/>
            </a:endParaRPr>
          </a:p>
        </p:txBody>
      </p:sp>
      <p:sp>
        <p:nvSpPr>
          <p:cNvPr id="523267" name="Rectangle 3"/>
          <p:cNvSpPr>
            <a:spLocks noChangeArrowheads="1"/>
          </p:cNvSpPr>
          <p:nvPr/>
        </p:nvSpPr>
        <p:spPr bwMode="auto">
          <a:xfrm>
            <a:off x="0" y="-184666"/>
            <a:ext cx="184731" cy="369332"/>
          </a:xfrm>
          <a:prstGeom prst="rect">
            <a:avLst/>
          </a:prstGeom>
          <a:noFill/>
          <a:ln w="9525">
            <a:noFill/>
            <a:miter lim="800000"/>
            <a:headEnd/>
            <a:tailEnd/>
          </a:ln>
          <a:effectLst/>
        </p:spPr>
        <p:txBody>
          <a:bodyPr wrap="none" anchor="ctr">
            <a:spAutoFit/>
          </a:bodyPr>
          <a:lstStyle/>
          <a:p>
            <a:pPr>
              <a:defRPr/>
            </a:pPr>
            <a:endParaRPr lang="en-US">
              <a:latin typeface="Times New Roman" panose="02020603050405020304" pitchFamily="18" charset="0"/>
              <a:cs typeface="Times New Roman" panose="02020603050405020304" pitchFamily="18" charset="0"/>
            </a:endParaRPr>
          </a:p>
        </p:txBody>
      </p:sp>
      <p:sp>
        <p:nvSpPr>
          <p:cNvPr id="23557" name="AutoShape 5"/>
          <p:cNvSpPr>
            <a:spLocks noChangeArrowheads="1"/>
          </p:cNvSpPr>
          <p:nvPr/>
        </p:nvSpPr>
        <p:spPr bwMode="auto">
          <a:xfrm>
            <a:off x="1752600" y="762000"/>
            <a:ext cx="6096000" cy="990600"/>
          </a:xfrm>
          <a:prstGeom prst="roundRect">
            <a:avLst>
              <a:gd name="adj" fmla="val 16667"/>
            </a:avLst>
          </a:prstGeom>
          <a:solidFill>
            <a:srgbClr val="000066"/>
          </a:solidFill>
          <a:ln w="38100">
            <a:solidFill>
              <a:srgbClr val="FF0000"/>
            </a:solidFill>
            <a:round/>
            <a:headEnd/>
            <a:tailEnd/>
          </a:ln>
        </p:spPr>
        <p:txBody>
          <a:bodyPr wrap="none" anchor="ctr"/>
          <a:lstStyle/>
          <a:p>
            <a:pPr algn="ctr"/>
            <a:r>
              <a:rPr lang="en-US" sz="3200" i="1">
                <a:effectLst/>
                <a:latin typeface="Times New Roman" panose="02020603050405020304" pitchFamily="18" charset="0"/>
                <a:cs typeface="Times New Roman" panose="02020603050405020304" pitchFamily="18" charset="0"/>
              </a:rPr>
              <a:t>c- Bản chất của chiến tranh.</a:t>
            </a:r>
          </a:p>
        </p:txBody>
      </p:sp>
      <p:sp>
        <p:nvSpPr>
          <p:cNvPr id="523270" name="Rectangle 6"/>
          <p:cNvSpPr>
            <a:spLocks noChangeArrowheads="1"/>
          </p:cNvSpPr>
          <p:nvPr/>
        </p:nvSpPr>
        <p:spPr bwMode="auto">
          <a:xfrm>
            <a:off x="685800" y="2209800"/>
            <a:ext cx="76962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eaLnBrk="1" hangingPunct="1">
              <a:spcBef>
                <a:spcPct val="20000"/>
              </a:spcBef>
              <a:buClr>
                <a:schemeClr val="hlink"/>
              </a:buClr>
              <a:buSzPct val="70000"/>
              <a:buFont typeface="Wingdings" pitchFamily="2" charset="2"/>
              <a:buNone/>
            </a:pPr>
            <a:r>
              <a:rPr lang="en-US" sz="4000" b="1">
                <a:solidFill>
                  <a:srgbClr val="FFFF00"/>
                </a:solidFill>
                <a:effectLst/>
                <a:latin typeface="Times New Roman" panose="02020603050405020304" pitchFamily="18" charset="0"/>
                <a:cs typeface="Times New Roman" panose="02020603050405020304" pitchFamily="18" charset="0"/>
              </a:rPr>
              <a:t>	</a:t>
            </a:r>
            <a:r>
              <a:rPr lang="en-US" sz="4000">
                <a:effectLst/>
                <a:latin typeface="Times New Roman" pitchFamily="18" charset="0"/>
                <a:cs typeface="Times New Roman" panose="02020603050405020304" pitchFamily="18" charset="0"/>
              </a:rPr>
              <a:t>	</a:t>
            </a:r>
            <a:r>
              <a:rPr lang="en-US" sz="3200">
                <a:effectLst/>
                <a:latin typeface="Times New Roman" panose="02020603050405020304" pitchFamily="18" charset="0"/>
                <a:cs typeface="Times New Roman" panose="02020603050405020304" pitchFamily="18" charset="0"/>
              </a:rPr>
              <a:t>Theo Lênin: </a:t>
            </a:r>
            <a:r>
              <a:rPr lang="en-US" sz="3200" b="1" u="sng">
                <a:effectLst/>
                <a:latin typeface="Times New Roman" panose="02020603050405020304" pitchFamily="18" charset="0"/>
                <a:cs typeface="Times New Roman" panose="02020603050405020304" pitchFamily="18" charset="0"/>
              </a:rPr>
              <a:t>Bản chất của chiến tranh </a:t>
            </a:r>
            <a:r>
              <a:rPr lang="en-US" sz="3200" b="1" i="1" u="sng">
                <a:effectLst/>
                <a:latin typeface="Times New Roman" panose="02020603050405020304" pitchFamily="18" charset="0"/>
                <a:cs typeface="Times New Roman" panose="02020603050405020304" pitchFamily="18" charset="0"/>
              </a:rPr>
              <a:t>là sự tiếp tục chính trị bằng bạo lực.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3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body" idx="1"/>
          </p:nvPr>
        </p:nvSpPr>
        <p:spPr>
          <a:xfrm>
            <a:off x="854120" y="1676400"/>
            <a:ext cx="7467600" cy="4191000"/>
          </a:xfrm>
        </p:spPr>
        <p:txBody>
          <a:bodyPr/>
          <a:lstStyle/>
          <a:p>
            <a:pPr algn="just" eaLnBrk="1" hangingPunct="1">
              <a:buSzTx/>
              <a:buFont typeface="Wingdings" pitchFamily="2" charset="2"/>
              <a:buNone/>
              <a:defRPr/>
            </a:pPr>
            <a:r>
              <a:rPr lang="en-US" i="1" dirty="0" smtClean="0">
                <a:effectLst/>
                <a:latin typeface="Times New Roman" panose="02020603050405020304" pitchFamily="18" charset="0"/>
                <a:cs typeface="Times New Roman" panose="02020603050405020304" pitchFamily="18" charset="0"/>
              </a:rPr>
              <a:t>		“</a:t>
            </a:r>
            <a:r>
              <a:rPr lang="en-US" b="1" i="1" u="sng" dirty="0" smtClean="0">
                <a:effectLst/>
                <a:latin typeface="Times New Roman" panose="02020603050405020304" pitchFamily="18" charset="0"/>
                <a:cs typeface="Times New Roman" panose="02020603050405020304" pitchFamily="18" charset="0"/>
              </a:rPr>
              <a:t>Chính trị là sự phản ánh tập trung của kinh tế”</a:t>
            </a:r>
          </a:p>
          <a:p>
            <a:pPr algn="just" eaLnBrk="1" hangingPunct="1">
              <a:buSzTx/>
              <a:buFont typeface="Wingdings" pitchFamily="2" charset="2"/>
              <a:buNone/>
              <a:defRPr/>
            </a:pPr>
            <a:r>
              <a:rPr lang="en-US" i="1" dirty="0" smtClean="0">
                <a:effectLst/>
                <a:latin typeface="Times New Roman" panose="02020603050405020304" pitchFamily="18" charset="0"/>
                <a:cs typeface="Times New Roman" panose="02020603050405020304" pitchFamily="18" charset="0"/>
              </a:rPr>
              <a:t>		</a:t>
            </a:r>
            <a:r>
              <a:rPr lang="en-US" dirty="0" smtClean="0">
                <a:effectLst/>
                <a:latin typeface="Times New Roman" panose="02020603050405020304" pitchFamily="18" charset="0"/>
                <a:cs typeface="Times New Roman" panose="02020603050405020304" pitchFamily="18" charset="0"/>
              </a:rPr>
              <a:t>“Chính trị là mối quan hệ giữa các g/c, các dân tộc”</a:t>
            </a:r>
          </a:p>
          <a:p>
            <a:pPr algn="just" eaLnBrk="1" hangingPunct="1">
              <a:buFont typeface="Wingdings" pitchFamily="2" charset="2"/>
              <a:buNone/>
              <a:defRPr/>
            </a:pPr>
            <a:r>
              <a:rPr lang="en-US" dirty="0" smtClean="0">
                <a:effectLst/>
                <a:latin typeface="Times New Roman" panose="02020603050405020304" pitchFamily="18" charset="0"/>
                <a:cs typeface="Times New Roman" panose="02020603050405020304" pitchFamily="18" charset="0"/>
              </a:rPr>
              <a:t>		Chính trị là sự thống nhất giữa đường lối đối nội &amp; đường lối đối ngoại, trong đó đường lối đối ngoại phụ thuộc vào đường lối đối nội. </a:t>
            </a:r>
          </a:p>
          <a:p>
            <a:pPr algn="just" eaLnBrk="1" hangingPunct="1">
              <a:buFont typeface="Wingdings" pitchFamily="2" charset="2"/>
              <a:buNone/>
              <a:defRPr/>
            </a:pPr>
            <a:endParaRPr lang="en-US" dirty="0" smtClean="0">
              <a:effectLst/>
              <a:latin typeface="Times New Roman" panose="02020603050405020304" pitchFamily="18" charset="0"/>
              <a:cs typeface="Times New Roman" panose="02020603050405020304" pitchFamily="18" charset="0"/>
            </a:endParaRPr>
          </a:p>
          <a:p>
            <a:pPr algn="just" eaLnBrk="1" hangingPunct="1">
              <a:buFont typeface="Wingdings" pitchFamily="2" charset="2"/>
              <a:buNone/>
              <a:defRPr/>
            </a:pPr>
            <a:endParaRPr lang="en-US" sz="3600" dirty="0" smtClean="0">
              <a:effectLst/>
              <a:latin typeface="Times New Roman" pitchFamily="18" charset="0"/>
              <a:cs typeface="Times New Roman" panose="02020603050405020304" pitchFamily="18" charset="0"/>
            </a:endParaRPr>
          </a:p>
          <a:p>
            <a:pPr algn="just" eaLnBrk="1" hangingPunct="1">
              <a:buFont typeface="Wingdings" pitchFamily="2" charset="2"/>
              <a:buNone/>
              <a:defRPr/>
            </a:pPr>
            <a:endParaRPr lang="en-US" sz="4000" dirty="0" smtClean="0">
              <a:effectLst/>
              <a:latin typeface="Times New Roman" pitchFamily="18" charset="0"/>
              <a:cs typeface="Times New Roman" panose="02020603050405020304" pitchFamily="18" charset="0"/>
            </a:endParaRPr>
          </a:p>
          <a:p>
            <a:pPr algn="ctr">
              <a:spcBef>
                <a:spcPct val="0"/>
              </a:spcBef>
              <a:buClrTx/>
              <a:buSzTx/>
              <a:buFontTx/>
              <a:buNone/>
              <a:defRPr/>
            </a:pPr>
            <a:endParaRPr lang="en-US" sz="4000" dirty="0" smtClean="0">
              <a:effectLst/>
              <a:latin typeface="Times New Roman" pitchFamily="18" charset="0"/>
              <a:cs typeface="Times New Roman" panose="02020603050405020304" pitchFamily="18" charset="0"/>
            </a:endParaRPr>
          </a:p>
          <a:p>
            <a:pPr eaLnBrk="1" hangingPunct="1">
              <a:buFont typeface="Wingdings" pitchFamily="2" charset="2"/>
              <a:buNone/>
              <a:defRPr/>
            </a:pPr>
            <a:endParaRPr lang="en-US" sz="1200" dirty="0" smtClean="0">
              <a:latin typeface="Times New Roman" panose="02020603050405020304" pitchFamily="18" charset="0"/>
              <a:cs typeface="Times New Roman" panose="02020603050405020304" pitchFamily="18" charset="0"/>
            </a:endParaRPr>
          </a:p>
        </p:txBody>
      </p:sp>
      <p:sp>
        <p:nvSpPr>
          <p:cNvPr id="24580" name="Text Box 3"/>
          <p:cNvSpPr txBox="1">
            <a:spLocks noChangeArrowheads="1"/>
          </p:cNvSpPr>
          <p:nvPr/>
        </p:nvSpPr>
        <p:spPr bwMode="auto">
          <a:xfrm>
            <a:off x="304800" y="685800"/>
            <a:ext cx="7696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spcBef>
                <a:spcPct val="50000"/>
              </a:spcBef>
            </a:pPr>
            <a:r>
              <a:rPr lang="en-US" sz="3600" b="1">
                <a:effectLst/>
                <a:latin typeface="Times New Roman" panose="02020603050405020304" pitchFamily="18" charset="0"/>
                <a:cs typeface="Times New Roman" panose="02020603050405020304" pitchFamily="18" charset="0"/>
              </a:rPr>
              <a:t>	</a:t>
            </a:r>
            <a:r>
              <a:rPr lang="en-US" sz="3200">
                <a:effectLst/>
                <a:latin typeface="Times New Roman" panose="02020603050405020304" pitchFamily="18" charset="0"/>
                <a:cs typeface="Times New Roman" panose="02020603050405020304" pitchFamily="18" charset="0"/>
              </a:rPr>
              <a:t>Theo quan điểm của CNMLN: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94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94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294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body" idx="1"/>
          </p:nvPr>
        </p:nvSpPr>
        <p:spPr>
          <a:xfrm>
            <a:off x="533400" y="2209800"/>
            <a:ext cx="7924800" cy="3657600"/>
          </a:xfrm>
        </p:spPr>
        <p:txBody>
          <a:bodyPr/>
          <a:lstStyle/>
          <a:p>
            <a:pPr algn="just" eaLnBrk="1" hangingPunct="1">
              <a:buSzTx/>
              <a:buFont typeface="Wingdings" pitchFamily="2" charset="2"/>
              <a:buNone/>
            </a:pPr>
            <a:r>
              <a:rPr lang="en-US" b="1" i="1" smtClean="0">
                <a:effectLst/>
                <a:latin typeface="Times New Roman" panose="02020603050405020304" pitchFamily="18" charset="0"/>
                <a:cs typeface="Times New Roman" panose="02020603050405020304" pitchFamily="18" charset="0"/>
              </a:rPr>
              <a:t>		</a:t>
            </a:r>
            <a:r>
              <a:rPr lang="en-US" b="1" i="1" u="sng" smtClean="0">
                <a:effectLst/>
                <a:latin typeface="Times New Roman" panose="02020603050405020304" pitchFamily="18" charset="0"/>
                <a:cs typeface="Times New Roman" panose="02020603050405020304" pitchFamily="18" charset="0"/>
              </a:rPr>
              <a:t>Chính trị chi phối &amp; quyết định tiến trình &amp; kết cục chiến tranh.</a:t>
            </a:r>
            <a:r>
              <a:rPr lang="en-US" i="1" smtClean="0">
                <a:effectLst/>
                <a:latin typeface="Times New Roman" panose="02020603050405020304" pitchFamily="18" charset="0"/>
                <a:cs typeface="Times New Roman" panose="02020603050405020304" pitchFamily="18" charset="0"/>
              </a:rPr>
              <a:t> </a:t>
            </a:r>
          </a:p>
          <a:p>
            <a:pPr algn="just" eaLnBrk="1" hangingPunct="1">
              <a:buSzTx/>
              <a:buFont typeface="Wingdings" pitchFamily="2" charset="2"/>
              <a:buNone/>
            </a:pPr>
            <a:r>
              <a:rPr lang="en-US" smtClean="0">
                <a:effectLst/>
                <a:latin typeface="Times New Roman" panose="02020603050405020304" pitchFamily="18" charset="0"/>
                <a:cs typeface="Times New Roman" panose="02020603050405020304" pitchFamily="18" charset="0"/>
              </a:rPr>
              <a:t>		Chính trị chỉ đạo toàn bộ hoặc phần lớn tiến trình và kết cục của chiến tranh; qui định, điều chỉnh mục tiêu, hình thức tiến hành đâú tranh vũ trang. 	</a:t>
            </a:r>
          </a:p>
        </p:txBody>
      </p:sp>
      <p:sp>
        <p:nvSpPr>
          <p:cNvPr id="530435" name="Rectangle 3"/>
          <p:cNvSpPr>
            <a:spLocks noChangeArrowheads="1"/>
          </p:cNvSpPr>
          <p:nvPr/>
        </p:nvSpPr>
        <p:spPr bwMode="auto">
          <a:xfrm>
            <a:off x="914400" y="914400"/>
            <a:ext cx="7467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spcBef>
                <a:spcPct val="20000"/>
              </a:spcBef>
              <a:buClr>
                <a:schemeClr val="hlink"/>
              </a:buClr>
              <a:buSzPct val="70000"/>
              <a:buFont typeface="Wingdings" pitchFamily="2" charset="2"/>
              <a:buNone/>
            </a:pPr>
            <a:r>
              <a:rPr lang="en-US" sz="3200">
                <a:effectLst/>
                <a:latin typeface="Times New Roman" panose="02020603050405020304" pitchFamily="18" charset="0"/>
                <a:cs typeface="Times New Roman" panose="02020603050405020304" pitchFamily="18" charset="0"/>
              </a:rPr>
              <a:t>	Giữa chiến tranh và chính trị có quan hệ chặt chẽ với nhau: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04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043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04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4" grpId="0" build="p"/>
      <p:bldP spid="5304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body" idx="1"/>
          </p:nvPr>
        </p:nvSpPr>
        <p:spPr>
          <a:xfrm>
            <a:off x="533400" y="762000"/>
            <a:ext cx="7620000" cy="5562600"/>
          </a:xfrm>
        </p:spPr>
        <p:txBody>
          <a:bodyPr/>
          <a:lstStyle/>
          <a:p>
            <a:pPr algn="just" eaLnBrk="1" hangingPunct="1">
              <a:buClr>
                <a:schemeClr val="tx1"/>
              </a:buClr>
              <a:buFont typeface="Wingdings" pitchFamily="2" charset="2"/>
              <a:buNone/>
            </a:pPr>
            <a:r>
              <a:rPr lang="en-US" sz="3600" smtClean="0">
                <a:effectLst/>
                <a:latin typeface="Times New Roman" panose="02020603050405020304" pitchFamily="18" charset="0"/>
                <a:cs typeface="Times New Roman" panose="02020603050405020304" pitchFamily="18" charset="0"/>
              </a:rPr>
              <a:t>		</a:t>
            </a:r>
            <a:endParaRPr lang="en-US" smtClean="0">
              <a:effectLst/>
              <a:latin typeface="Times New Roman" pitchFamily="18" charset="0"/>
              <a:cs typeface="Times New Roman" panose="02020603050405020304" pitchFamily="18" charset="0"/>
            </a:endParaRPr>
          </a:p>
          <a:p>
            <a:pPr algn="just" eaLnBrk="1" hangingPunct="1">
              <a:buClr>
                <a:schemeClr val="tx1"/>
              </a:buClr>
              <a:buFont typeface="Wingdings" pitchFamily="2" charset="2"/>
              <a:buNone/>
            </a:pPr>
            <a:r>
              <a:rPr lang="en-US" smtClean="0">
                <a:effectLst/>
                <a:latin typeface="Times New Roman" pitchFamily="18" charset="0"/>
                <a:cs typeface="Times New Roman" panose="02020603050405020304" pitchFamily="18" charset="0"/>
              </a:rPr>
              <a:t>		Chính trị còn sử dụng kết quả sau chiến tranh để đề ra n/vụ, những mục tiêu mới cho g/cấp, xã hội trên cơ sở thắng lợi hay thất bại của chiến tranh.  </a:t>
            </a:r>
          </a:p>
          <a:p>
            <a:pPr algn="just" eaLnBrk="1" hangingPunct="1">
              <a:buFontTx/>
              <a:buNone/>
            </a:pPr>
            <a:endParaRPr lang="en-US" smtClean="0">
              <a:effectLst/>
              <a:latin typeface="Times New Roman" pitchFamily="18" charset="0"/>
              <a:cs typeface="Times New Roman" panose="02020603050405020304" pitchFamily="18" charset="0"/>
            </a:endParaRPr>
          </a:p>
          <a:p>
            <a:pPr algn="just" eaLnBrk="1" hangingPunct="1">
              <a:buFontTx/>
              <a:buNone/>
            </a:pPr>
            <a:endParaRPr lang="en-US" smtClean="0">
              <a:effectLst/>
              <a:latin typeface="Times New Roman"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body" idx="1"/>
          </p:nvPr>
        </p:nvSpPr>
        <p:spPr>
          <a:xfrm>
            <a:off x="457200" y="76200"/>
            <a:ext cx="7924800" cy="6705600"/>
          </a:xfrm>
        </p:spPr>
        <p:txBody>
          <a:bodyPr/>
          <a:lstStyle/>
          <a:p>
            <a:pPr algn="just" eaLnBrk="1" hangingPunct="1">
              <a:buFontTx/>
              <a:buNone/>
              <a:defRPr/>
            </a:pPr>
            <a:r>
              <a:rPr lang="en-US" sz="3600" smtClean="0">
                <a:effectLst/>
                <a:latin typeface="Times New Roman" panose="02020603050405020304" pitchFamily="18" charset="0"/>
                <a:cs typeface="Times New Roman" panose="02020603050405020304" pitchFamily="18" charset="0"/>
              </a:rPr>
              <a:t>	 	</a:t>
            </a:r>
          </a:p>
          <a:p>
            <a:pPr algn="just" eaLnBrk="1" hangingPunct="1">
              <a:buSzTx/>
              <a:buFont typeface="Wingdings" pitchFamily="2" charset="2"/>
              <a:buNone/>
              <a:defRPr/>
            </a:pPr>
            <a:r>
              <a:rPr lang="en-US" b="1" i="1" smtClean="0">
                <a:effectLst/>
                <a:latin typeface="Times New Roman" panose="02020603050405020304" pitchFamily="18" charset="0"/>
                <a:cs typeface="Times New Roman" panose="02020603050405020304" pitchFamily="18" charset="0"/>
              </a:rPr>
              <a:t>		</a:t>
            </a:r>
            <a:r>
              <a:rPr lang="en-US" b="1" i="1" u="sng" smtClean="0">
                <a:effectLst/>
                <a:latin typeface="Times New Roman" panose="02020603050405020304" pitchFamily="18" charset="0"/>
                <a:cs typeface="Times New Roman" panose="02020603050405020304" pitchFamily="18" charset="0"/>
              </a:rPr>
              <a:t>Chiến tranh là một bộ phận, một phương tiện của chính trị, là kết quả phản ánh những cố gắng cao nhất của chính trị. </a:t>
            </a:r>
          </a:p>
          <a:p>
            <a:pPr algn="just" eaLnBrk="1" hangingPunct="1">
              <a:buClr>
                <a:schemeClr val="tx1"/>
              </a:buClr>
              <a:buFont typeface="Wingdings" pitchFamily="2" charset="2"/>
              <a:buNone/>
              <a:defRPr/>
            </a:pPr>
            <a:r>
              <a:rPr lang="en-US" smtClean="0">
                <a:effectLst/>
                <a:latin typeface="Times New Roman" panose="02020603050405020304" pitchFamily="18" charset="0"/>
                <a:cs typeface="Times New Roman" panose="02020603050405020304" pitchFamily="18" charset="0"/>
              </a:rPr>
              <a:t>		Chiến tranh tác động trở lại chính trị theo hai hướng tích cực hoặc tiêu cực.</a:t>
            </a:r>
            <a:r>
              <a:rPr lang="en-US" sz="3600" smtClean="0">
                <a:effectLst/>
                <a:latin typeface="Times New Roman" panose="02020603050405020304" pitchFamily="18" charset="0"/>
                <a:cs typeface="Times New Roman" panose="02020603050405020304" pitchFamily="18" charset="0"/>
              </a:rPr>
              <a:t>	</a:t>
            </a:r>
          </a:p>
          <a:p>
            <a:pPr algn="just" eaLnBrk="1" hangingPunct="1">
              <a:buClr>
                <a:schemeClr val="tx1"/>
              </a:buClr>
              <a:buFont typeface="Wingdings" pitchFamily="2" charset="2"/>
              <a:buNone/>
              <a:defRPr/>
            </a:pPr>
            <a:r>
              <a:rPr lang="en-US" sz="3600" smtClean="0">
                <a:effectLst/>
                <a:latin typeface="Times New Roman" panose="02020603050405020304" pitchFamily="18" charset="0"/>
                <a:cs typeface="Times New Roman" panose="02020603050405020304" pitchFamily="18" charset="0"/>
              </a:rPr>
              <a:t>		</a:t>
            </a:r>
            <a:endParaRPr lang="en-US" sz="3600" smtClean="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48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24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body" idx="1"/>
          </p:nvPr>
        </p:nvSpPr>
        <p:spPr>
          <a:xfrm>
            <a:off x="457200" y="76200"/>
            <a:ext cx="7924800" cy="6705600"/>
          </a:xfrm>
        </p:spPr>
        <p:txBody>
          <a:bodyPr/>
          <a:lstStyle/>
          <a:p>
            <a:pPr algn="just" eaLnBrk="1" hangingPunct="1">
              <a:buFontTx/>
              <a:buNone/>
              <a:defRPr/>
            </a:pPr>
            <a:r>
              <a:rPr lang="en-US" sz="3600" smtClean="0">
                <a:effectLst/>
                <a:latin typeface="Times New Roman" pitchFamily="18" charset="0"/>
                <a:cs typeface="Times New Roman" panose="02020603050405020304" pitchFamily="18" charset="0"/>
              </a:rPr>
              <a:t>	 	</a:t>
            </a:r>
          </a:p>
          <a:p>
            <a:pPr algn="just" eaLnBrk="1" hangingPunct="1">
              <a:buSzTx/>
              <a:buFont typeface="Wingdings" pitchFamily="2" charset="2"/>
              <a:buNone/>
              <a:defRPr/>
            </a:pPr>
            <a:r>
              <a:rPr lang="en-US" b="1" i="1" smtClean="0">
                <a:effectLst/>
                <a:latin typeface="Times New Roman" panose="02020603050405020304" pitchFamily="18" charset="0"/>
                <a:cs typeface="Times New Roman" panose="02020603050405020304" pitchFamily="18" charset="0"/>
              </a:rPr>
              <a:t>		</a:t>
            </a:r>
            <a:r>
              <a:rPr lang="en-US" sz="3600" smtClean="0">
                <a:effectLst/>
                <a:latin typeface="Times New Roman" panose="02020603050405020304" pitchFamily="18" charset="0"/>
                <a:cs typeface="Times New Roman" panose="02020603050405020304" pitchFamily="18" charset="0"/>
              </a:rPr>
              <a:t>	</a:t>
            </a:r>
          </a:p>
          <a:p>
            <a:pPr algn="just" eaLnBrk="1" hangingPunct="1">
              <a:buClr>
                <a:schemeClr val="tx1"/>
              </a:buClr>
              <a:buFont typeface="Wingdings" pitchFamily="2" charset="2"/>
              <a:buNone/>
              <a:defRPr/>
            </a:pPr>
            <a:r>
              <a:rPr lang="en-US" sz="3600" smtClean="0">
                <a:effectLst/>
                <a:latin typeface="Times New Roman" panose="02020603050405020304" pitchFamily="18" charset="0"/>
                <a:cs typeface="Times New Roman" panose="02020603050405020304" pitchFamily="18" charset="0"/>
              </a:rPr>
              <a:t>		</a:t>
            </a:r>
            <a:r>
              <a:rPr lang="fr-FR" smtClean="0">
                <a:latin typeface="Times New Roman" panose="02020603050405020304" pitchFamily="18" charset="0"/>
                <a:cs typeface="Times New Roman" panose="02020603050405020304" pitchFamily="18" charset="0"/>
              </a:rPr>
              <a:t>Chiến tranh có thể làm thay đổi đường lối, chính sách, nhiệm vụ cụ thể thậm chí có thể còn thay đổi cả thành phần của lực lượng lãnh đạo chính trị trong các bên tham chiến.</a:t>
            </a:r>
          </a:p>
          <a:p>
            <a:pPr algn="just" eaLnBrk="1" hangingPunct="1">
              <a:buClr>
                <a:schemeClr val="tx1"/>
              </a:buClr>
              <a:buFont typeface="Wingdings" pitchFamily="2" charset="2"/>
              <a:buNone/>
              <a:defRPr/>
            </a:pPr>
            <a:endParaRPr lang="en-US" sz="3600" smtClean="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body" idx="1"/>
          </p:nvPr>
        </p:nvSpPr>
        <p:spPr>
          <a:xfrm>
            <a:off x="457200" y="1189038"/>
            <a:ext cx="7696200" cy="5592762"/>
          </a:xfrm>
        </p:spPr>
        <p:txBody>
          <a:bodyPr/>
          <a:lstStyle/>
          <a:p>
            <a:pPr algn="just" eaLnBrk="1" hangingPunct="1">
              <a:buFont typeface="Wingdings" pitchFamily="2" charset="2"/>
              <a:buNone/>
              <a:defRPr/>
            </a:pPr>
            <a:r>
              <a:rPr lang="fr-FR" sz="3600" smtClean="0">
                <a:latin typeface="Times New Roman" pitchFamily="18" charset="0"/>
                <a:cs typeface="Times New Roman" panose="02020603050405020304" pitchFamily="18" charset="0"/>
              </a:rPr>
              <a:t>		</a:t>
            </a:r>
            <a:r>
              <a:rPr lang="fr-FR" smtClean="0">
                <a:latin typeface="Times New Roman" panose="02020603050405020304" pitchFamily="18" charset="0"/>
                <a:cs typeface="Times New Roman" panose="02020603050405020304" pitchFamily="18" charset="0"/>
              </a:rPr>
              <a:t>Chiến tranh tác động đến chính trị thông qua việc làm thay đổi về chất tình hình xã hội, làm phức tạp hóa các mối quan hệ xã hội &amp; tăng thêm những mâu thuẫn.</a:t>
            </a:r>
            <a:endParaRPr lang="en-US" b="1" smtClean="0">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5" name="Rectangle 3"/>
          <p:cNvSpPr>
            <a:spLocks noGrp="1" noChangeArrowheads="1"/>
          </p:cNvSpPr>
          <p:nvPr>
            <p:ph type="body" idx="1"/>
          </p:nvPr>
        </p:nvSpPr>
        <p:spPr>
          <a:xfrm>
            <a:off x="381000" y="1905000"/>
            <a:ext cx="8458200" cy="1600200"/>
          </a:xfrm>
        </p:spPr>
        <p:txBody>
          <a:bodyPr/>
          <a:lstStyle/>
          <a:p>
            <a:pPr algn="just">
              <a:spcBef>
                <a:spcPct val="0"/>
              </a:spcBef>
              <a:buClrTx/>
              <a:buSzTx/>
              <a:buFontTx/>
              <a:buNone/>
              <a:defRPr/>
            </a:pPr>
            <a:r>
              <a:rPr lang="en-US" sz="2800" b="1" smtClean="0">
                <a:effectLst/>
                <a:latin typeface="Times New Roman" panose="02020603050405020304" pitchFamily="18" charset="0"/>
                <a:cs typeface="Times New Roman" panose="02020603050405020304" pitchFamily="18" charset="0"/>
              </a:rPr>
              <a:t>	1- Mục đích.</a:t>
            </a:r>
            <a:r>
              <a:rPr lang="en-US" sz="3000" smtClean="0">
                <a:latin typeface="Times New Roman" panose="02020603050405020304" pitchFamily="18" charset="0"/>
                <a:cs typeface="Times New Roman" panose="02020603050405020304" pitchFamily="18" charset="0"/>
              </a:rPr>
              <a:t>Trang bị cho sinh viên một số kiến thức cơ bản của CNMLN - Tư tưởng Hồ Chí Minh về CT, QĐ và bảo vệ tổ quốc XHCN.</a:t>
            </a:r>
          </a:p>
        </p:txBody>
      </p:sp>
      <p:sp>
        <p:nvSpPr>
          <p:cNvPr id="448516" name="Text Box 4"/>
          <p:cNvSpPr txBox="1">
            <a:spLocks noChangeArrowheads="1"/>
          </p:cNvSpPr>
          <p:nvPr/>
        </p:nvSpPr>
        <p:spPr bwMode="auto">
          <a:xfrm>
            <a:off x="304800" y="457200"/>
            <a:ext cx="87630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ctr"/>
            <a:r>
              <a:rPr lang="en-US" sz="3200" b="1">
                <a:effectLst/>
                <a:latin typeface="Times New Roman" panose="02020603050405020304" pitchFamily="18" charset="0"/>
                <a:cs typeface="Times New Roman" panose="02020603050405020304" pitchFamily="18" charset="0"/>
              </a:rPr>
              <a:t> </a:t>
            </a:r>
            <a:r>
              <a:rPr lang="en-US" sz="2800" b="1" i="1">
                <a:effectLst/>
                <a:latin typeface="Times New Roman" panose="02020603050405020304" pitchFamily="18" charset="0"/>
                <a:cs typeface="Times New Roman" panose="02020603050405020304" pitchFamily="18" charset="0"/>
              </a:rPr>
              <a:t>Phần 1</a:t>
            </a:r>
            <a:r>
              <a:rPr lang="en-US" sz="2800" b="1">
                <a:effectLst/>
                <a:latin typeface="Times New Roman" panose="02020603050405020304" pitchFamily="18" charset="0"/>
                <a:cs typeface="Times New Roman" panose="02020603050405020304" pitchFamily="18" charset="0"/>
              </a:rPr>
              <a:t>: Ý ĐỊNH GIẢNG DẠY</a:t>
            </a:r>
          </a:p>
          <a:p>
            <a:pPr algn="ctr"/>
            <a:endParaRPr lang="en-US" sz="2800" b="1">
              <a:effectLst/>
              <a:latin typeface="Times New Roman" panose="02020603050405020304" pitchFamily="18" charset="0"/>
              <a:cs typeface="Times New Roman" panose="02020603050405020304" pitchFamily="18" charset="0"/>
            </a:endParaRPr>
          </a:p>
          <a:p>
            <a:r>
              <a:rPr lang="en-US" sz="2800" b="1">
                <a:effectLst/>
                <a:latin typeface="Times New Roman" panose="02020603050405020304" pitchFamily="18" charset="0"/>
                <a:cs typeface="Times New Roman" panose="02020603050405020304" pitchFamily="18" charset="0"/>
              </a:rPr>
              <a:t>    I- MỤC ĐÍCH - YÊU CẦU.</a:t>
            </a:r>
          </a:p>
        </p:txBody>
      </p:sp>
      <p:sp>
        <p:nvSpPr>
          <p:cNvPr id="448518" name="Rectangle 6"/>
          <p:cNvSpPr>
            <a:spLocks noChangeArrowheads="1"/>
          </p:cNvSpPr>
          <p:nvPr/>
        </p:nvSpPr>
        <p:spPr bwMode="auto">
          <a:xfrm>
            <a:off x="457200" y="3429000"/>
            <a:ext cx="8458200" cy="3048000"/>
          </a:xfrm>
          <a:prstGeom prst="rect">
            <a:avLst/>
          </a:prstGeom>
          <a:noFill/>
          <a:ln w="9525">
            <a:noFill/>
            <a:miter lim="800000"/>
            <a:headEnd/>
            <a:tailEnd/>
          </a:ln>
          <a:effectLst/>
        </p:spPr>
        <p:txBody>
          <a:bodyPr/>
          <a:lstStyle/>
          <a:p>
            <a:pPr marL="342900" indent="-342900" algn="just" eaLnBrk="1" hangingPunct="1">
              <a:spcBef>
                <a:spcPct val="20000"/>
              </a:spcBef>
              <a:buClr>
                <a:schemeClr val="hlink"/>
              </a:buClr>
              <a:buSzPct val="70000"/>
              <a:buFont typeface="Wingdings" pitchFamily="2" charset="2"/>
              <a:buNone/>
              <a:defRPr/>
            </a:pPr>
            <a:r>
              <a:rPr lang="en-US" sz="40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2800" b="1">
                <a:effectLst>
                  <a:outerShdw blurRad="38100" dist="38100" dir="2700000" algn="tl">
                    <a:srgbClr val="000000"/>
                  </a:outerShdw>
                </a:effectLst>
                <a:latin typeface="Times New Roman" panose="02020603050405020304" pitchFamily="18" charset="0"/>
                <a:cs typeface="Times New Roman" panose="02020603050405020304" pitchFamily="18" charset="0"/>
              </a:rPr>
              <a:t>2- Yêu cầu: </a:t>
            </a:r>
            <a:r>
              <a:rPr lang="en-US" sz="3000">
                <a:effectLst>
                  <a:outerShdw blurRad="38100" dist="38100" dir="2700000" algn="tl">
                    <a:srgbClr val="000000"/>
                  </a:outerShdw>
                </a:effectLst>
                <a:latin typeface="Times New Roman" panose="02020603050405020304" pitchFamily="18" charset="0"/>
                <a:cs typeface="Times New Roman" panose="02020603050405020304" pitchFamily="18" charset="0"/>
              </a:rPr>
              <a:t>Bồi dưỡng thế giới quan phương pháp luận khoa học giúp sinh viên có cơ sở khoa học để quán triệt quan điểm cơ bản của Đảng về CT, xây dựng QĐ đáp ứng yêu cầu, nhiệm vụ bảo vệ tổ quốc hiện nay.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851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851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85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5" grpId="0" build="p"/>
      <p:bldP spid="4485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5" descr="images[12]"/>
          <p:cNvPicPr>
            <a:picLocks noGrp="1" noChangeAspect="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5105400" y="838200"/>
            <a:ext cx="1676400" cy="2514600"/>
          </a:xfrm>
          <a:noFill/>
          <a:ln w="76200" cmpd="tri">
            <a:solidFill>
              <a:srgbClr val="FFFF00"/>
            </a:solidFill>
          </a:ln>
          <a:extLst>
            <a:ext uri="{909E8E84-426E-40DD-AFC4-6F175D3DCCD1}">
              <a14:hiddenFill xmlns:a14="http://schemas.microsoft.com/office/drawing/2010/main">
                <a:solidFill>
                  <a:srgbClr val="FFFFFF"/>
                </a:solidFill>
              </a14:hiddenFill>
            </a:ext>
          </a:extLst>
        </p:spPr>
      </p:pic>
      <p:pic>
        <p:nvPicPr>
          <p:cNvPr id="30724" name="Picture 6" descr="favourite[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914400"/>
            <a:ext cx="3048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AutoShape 10"/>
          <p:cNvSpPr>
            <a:spLocks noChangeArrowheads="1"/>
          </p:cNvSpPr>
          <p:nvPr/>
        </p:nvSpPr>
        <p:spPr bwMode="auto">
          <a:xfrm>
            <a:off x="1600200" y="3733800"/>
            <a:ext cx="5715000" cy="1295400"/>
          </a:xfrm>
          <a:prstGeom prst="octagon">
            <a:avLst>
              <a:gd name="adj" fmla="val 29287"/>
            </a:avLst>
          </a:prstGeom>
          <a:solidFill>
            <a:srgbClr val="000066"/>
          </a:solidFill>
          <a:ln w="38100">
            <a:solidFill>
              <a:srgbClr val="FF0000"/>
            </a:solidFill>
            <a:miter lim="800000"/>
            <a:headEnd/>
            <a:tailEnd/>
          </a:ln>
        </p:spPr>
        <p:txBody>
          <a:bodyPr wrap="none" anchor="ctr"/>
          <a:lstStyle/>
          <a:p>
            <a:pPr algn="ctr"/>
            <a:r>
              <a:rPr lang="en-US" sz="3200" b="1" i="1">
                <a:effectLst/>
                <a:latin typeface="Times New Roman" panose="02020603050405020304" pitchFamily="18" charset="0"/>
                <a:cs typeface="Times New Roman" panose="02020603050405020304" pitchFamily="18" charset="0"/>
              </a:rPr>
              <a:t>2- Tư tưởng Hồ Chí Minh </a:t>
            </a:r>
          </a:p>
          <a:p>
            <a:pPr algn="ctr"/>
            <a:r>
              <a:rPr lang="en-US" sz="3200" b="1" i="1">
                <a:effectLst/>
                <a:latin typeface="Times New Roman" panose="02020603050405020304" pitchFamily="18" charset="0"/>
                <a:cs typeface="Times New Roman" panose="02020603050405020304" pitchFamily="18" charset="0"/>
              </a:rPr>
              <a:t>về chiến tranh</a:t>
            </a:r>
            <a:r>
              <a:rPr lang="en-US" sz="3200" b="1">
                <a:effectLst/>
                <a:latin typeface="Times New Roman" panose="02020603050405020304" pitchFamily="18" charset="0"/>
                <a:cs typeface="Times New Roman" panose="02020603050405020304" pitchFamily="18" charset="0"/>
              </a:rPr>
              <a:t> </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body" idx="1"/>
          </p:nvPr>
        </p:nvSpPr>
        <p:spPr>
          <a:xfrm>
            <a:off x="1143000" y="2362200"/>
            <a:ext cx="3810000" cy="3505200"/>
          </a:xfrm>
        </p:spPr>
        <p:txBody>
          <a:bodyPr/>
          <a:lstStyle/>
          <a:p>
            <a:pPr algn="just" eaLnBrk="1" hangingPunct="1">
              <a:buFont typeface="Wingdings" pitchFamily="2" charset="2"/>
              <a:buNone/>
              <a:defRPr/>
            </a:pPr>
            <a:r>
              <a:rPr lang="en-US" sz="3600" smtClean="0">
                <a:latin typeface="Times New Roman" panose="02020603050405020304" pitchFamily="18" charset="0"/>
                <a:cs typeface="Times New Roman" panose="02020603050405020304" pitchFamily="18" charset="0"/>
              </a:rPr>
              <a:t>		</a:t>
            </a:r>
            <a:r>
              <a:rPr lang="en-US" sz="4000" smtClean="0">
                <a:latin typeface="Times New Roman"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Xác định bản chất của CNĐQ: </a:t>
            </a:r>
          </a:p>
          <a:p>
            <a:pPr algn="just" eaLnBrk="1" hangingPunct="1">
              <a:buFont typeface="Wingdings" pitchFamily="2" charset="2"/>
              <a:buNone/>
              <a:defRPr/>
            </a:pPr>
            <a:r>
              <a:rPr lang="en-US" smtClean="0">
                <a:latin typeface="Times New Roman" panose="02020603050405020304" pitchFamily="18" charset="0"/>
                <a:cs typeface="Times New Roman" panose="02020603050405020304" pitchFamily="18" charset="0"/>
              </a:rPr>
              <a:t>		Người khái quát bằng hình ảnh “con đỉa hai vòi”.... </a:t>
            </a:r>
            <a:r>
              <a:rPr lang="en-US" b="1" smtClean="0">
                <a:latin typeface="Times New Roman" panose="02020603050405020304" pitchFamily="18" charset="0"/>
                <a:cs typeface="Times New Roman" panose="02020603050405020304" pitchFamily="18" charset="0"/>
                <a:hlinkClick r:id="rId2" action="ppaction://hlinkfile"/>
              </a:rPr>
              <a:t>f*****</a:t>
            </a:r>
            <a:endParaRPr lang="en-US" b="1" smtClean="0">
              <a:latin typeface="Times New Roman" panose="02020603050405020304" pitchFamily="18" charset="0"/>
              <a:cs typeface="Times New Roman" panose="02020603050405020304" pitchFamily="18" charset="0"/>
            </a:endParaRPr>
          </a:p>
          <a:p>
            <a:pPr eaLnBrk="1" hangingPunct="1">
              <a:buFont typeface="Wingdings" pitchFamily="2" charset="2"/>
              <a:buNone/>
              <a:defRPr/>
            </a:pPr>
            <a:endParaRPr lang="en-US" b="1" smtClean="0">
              <a:latin typeface="Times New Roman" panose="02020603050405020304" pitchFamily="18" charset="0"/>
              <a:cs typeface="Times New Roman" panose="02020603050405020304" pitchFamily="18" charset="0"/>
            </a:endParaRPr>
          </a:p>
        </p:txBody>
      </p:sp>
      <p:pic>
        <p:nvPicPr>
          <p:cNvPr id="536579" name="Picture 3"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057400"/>
            <a:ext cx="2819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AutoShape 4"/>
          <p:cNvSpPr>
            <a:spLocks noChangeArrowheads="1"/>
          </p:cNvSpPr>
          <p:nvPr/>
        </p:nvSpPr>
        <p:spPr bwMode="auto">
          <a:xfrm>
            <a:off x="1066800" y="228600"/>
            <a:ext cx="6934200" cy="1600200"/>
          </a:xfrm>
          <a:prstGeom prst="roundRect">
            <a:avLst>
              <a:gd name="adj" fmla="val 16667"/>
            </a:avLst>
          </a:prstGeom>
          <a:solidFill>
            <a:srgbClr val="000066"/>
          </a:solidFill>
          <a:ln w="38100">
            <a:solidFill>
              <a:srgbClr val="FF0000"/>
            </a:solidFill>
            <a:round/>
            <a:headEnd/>
            <a:tailEnd/>
          </a:ln>
        </p:spPr>
        <p:txBody>
          <a:bodyPr wrap="none" anchor="ctr"/>
          <a:lstStyle/>
          <a:p>
            <a:pPr algn="ctr"/>
            <a:r>
              <a:rPr lang="en-US" sz="2800" b="1" i="1">
                <a:effectLst/>
                <a:latin typeface="Times New Roman" panose="02020603050405020304" pitchFamily="18" charset="0"/>
                <a:cs typeface="Times New Roman" panose="02020603050405020304" pitchFamily="18" charset="0"/>
              </a:rPr>
              <a:t> </a:t>
            </a:r>
            <a:r>
              <a:rPr lang="en-US" sz="3200" i="1">
                <a:effectLst/>
                <a:latin typeface="Times New Roman" panose="02020603050405020304" pitchFamily="18" charset="0"/>
                <a:cs typeface="Times New Roman" panose="02020603050405020304" pitchFamily="18" charset="0"/>
              </a:rPr>
              <a:t>Hồ chí Minh đánh giá đúng</a:t>
            </a:r>
          </a:p>
          <a:p>
            <a:pPr algn="ctr"/>
            <a:r>
              <a:rPr lang="en-US" sz="3200" i="1">
                <a:effectLst/>
                <a:latin typeface="Times New Roman" panose="02020603050405020304" pitchFamily="18" charset="0"/>
                <a:cs typeface="Times New Roman" panose="02020603050405020304" pitchFamily="18" charset="0"/>
              </a:rPr>
              <a:t>bản chất, quy luật, tác động của </a:t>
            </a:r>
          </a:p>
          <a:p>
            <a:pPr algn="ctr"/>
            <a:r>
              <a:rPr lang="en-US" sz="3200" i="1">
                <a:effectLst/>
                <a:latin typeface="Times New Roman" panose="02020603050405020304" pitchFamily="18" charset="0"/>
                <a:cs typeface="Times New Roman" panose="02020603050405020304" pitchFamily="18" charset="0"/>
              </a:rPr>
              <a:t>chiến tranh đến đời sống xã hội.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657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6578">
                                            <p:txEl>
                                              <p:pRg st="1" end="1"/>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536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8"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body" idx="1"/>
          </p:nvPr>
        </p:nvSpPr>
        <p:spPr>
          <a:xfrm>
            <a:off x="609600" y="685800"/>
            <a:ext cx="7696200" cy="5638800"/>
          </a:xfrm>
        </p:spPr>
        <p:txBody>
          <a:bodyPr/>
          <a:lstStyle/>
          <a:p>
            <a:pPr algn="just" eaLnBrk="1" hangingPunct="1">
              <a:buFont typeface="Wingdings" pitchFamily="2" charset="2"/>
              <a:buNone/>
              <a:defRPr/>
            </a:pPr>
            <a:r>
              <a:rPr lang="en-US" sz="4000" smtClean="0">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Phân biệt rõ mục đích chính trị của chiến tranh:</a:t>
            </a:r>
          </a:p>
          <a:p>
            <a:pPr algn="just" eaLnBrk="1" hangingPunct="1">
              <a:buSzPct val="75000"/>
              <a:buFont typeface="Wingdings" pitchFamily="2" charset="2"/>
              <a:buNone/>
              <a:defRPr/>
            </a:pPr>
            <a:r>
              <a:rPr lang="en-US" i="1"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Mục đích chính trị của cuộc chiến tranh xâm lược là cướp nước, thống trị các dân tộc thuộc địa. </a:t>
            </a:r>
          </a:p>
          <a:p>
            <a:pPr algn="just" eaLnBrk="1" hangingPunct="1">
              <a:buSzPct val="75000"/>
              <a:buFont typeface="Wingdings" pitchFamily="2" charset="2"/>
              <a:buNone/>
              <a:defRPr/>
            </a:pPr>
            <a:r>
              <a:rPr lang="en-US" i="1" smtClean="0">
                <a:latin typeface="Times New Roman" panose="02020603050405020304" pitchFamily="18" charset="0"/>
                <a:cs typeface="Times New Roman" panose="02020603050405020304" pitchFamily="18" charset="0"/>
              </a:rPr>
              <a:t>		</a:t>
            </a:r>
            <a:r>
              <a:rPr lang="en-US" b="1" i="1" u="sng" smtClean="0">
                <a:latin typeface="Times New Roman" panose="02020603050405020304" pitchFamily="18" charset="0"/>
                <a:cs typeface="Times New Roman" panose="02020603050405020304" pitchFamily="18" charset="0"/>
              </a:rPr>
              <a:t>Mục đích chính trị của cuộc chiến tranh chống xâm lược là bảo vệ độc lập chủ quyền và thống nhất đất nước.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760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760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376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body" idx="1"/>
          </p:nvPr>
        </p:nvSpPr>
        <p:spPr>
          <a:xfrm>
            <a:off x="609600" y="990600"/>
            <a:ext cx="7620000" cy="5867400"/>
          </a:xfrm>
        </p:spPr>
        <p:txBody>
          <a:bodyPr/>
          <a:lstStyle/>
          <a:p>
            <a:pPr algn="just" eaLnBrk="1" hangingPunct="1">
              <a:buFont typeface="Wingdings" pitchFamily="2" charset="2"/>
              <a:buNone/>
              <a:defRPr/>
            </a:pPr>
            <a:r>
              <a:rPr lang="en-US" smtClean="0">
                <a:latin typeface="Times New Roman" panose="02020603050405020304" pitchFamily="18" charset="0"/>
                <a:cs typeface="Times New Roman" panose="02020603050405020304" pitchFamily="18" charset="0"/>
              </a:rPr>
              <a:t>		Nói về mục đích của cuộc kháng chiến chống thực dân Pháp, người khẳng định: </a:t>
            </a:r>
            <a:r>
              <a:rPr lang="en-US" b="1" smtClean="0">
                <a:latin typeface="Times New Roman" panose="02020603050405020304" pitchFamily="18" charset="0"/>
                <a:cs typeface="Times New Roman" panose="02020603050405020304" pitchFamily="18" charset="0"/>
              </a:rPr>
              <a:t>“</a:t>
            </a:r>
            <a:r>
              <a:rPr lang="en-US" i="1" smtClean="0">
                <a:latin typeface="Times New Roman" panose="02020603050405020304" pitchFamily="18" charset="0"/>
                <a:cs typeface="Times New Roman" panose="02020603050405020304" pitchFamily="18" charset="0"/>
              </a:rPr>
              <a:t>Ta chỉ giữ gìn non sông, đất nước của ta. Chỉ chiến đấu cho quyền thống nhất và độc lập của Tổ quốc. Còn thực dân phản động Pháp thì mong ăn cướp nước ta, mong bắt dân ta làm nô lệ”. </a:t>
            </a:r>
            <a:r>
              <a:rPr lang="en-US" sz="4000" smtClean="0">
                <a:latin typeface="Times New Roman" pitchFamily="18" charset="0"/>
                <a:cs typeface="Times New Roman" panose="02020603050405020304" pitchFamily="18" charset="0"/>
              </a:rPr>
              <a:t>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body" idx="1"/>
          </p:nvPr>
        </p:nvSpPr>
        <p:spPr>
          <a:xfrm>
            <a:off x="457200" y="762000"/>
            <a:ext cx="7772400" cy="5364163"/>
          </a:xfrm>
        </p:spPr>
        <p:txBody>
          <a:bodyPr/>
          <a:lstStyle/>
          <a:p>
            <a:pPr algn="just" eaLnBrk="1" hangingPunct="1">
              <a:buFont typeface="Wingdings" pitchFamily="2" charset="2"/>
              <a:buNone/>
              <a:defRPr/>
            </a:pPr>
            <a:r>
              <a:rPr lang="en-US" smtClean="0">
                <a:latin typeface="Times New Roman" panose="02020603050405020304" pitchFamily="18" charset="0"/>
                <a:cs typeface="Times New Roman" panose="02020603050405020304" pitchFamily="18" charset="0"/>
              </a:rPr>
              <a:t>		</a:t>
            </a:r>
            <a:r>
              <a:rPr lang="en-US" sz="4000" smtClean="0">
                <a:latin typeface="Times New Roman"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Hồ</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Chí</a:t>
            </a:r>
            <a:r>
              <a:rPr lang="en-US" smtClean="0">
                <a:latin typeface="Times New Roman" panose="02020603050405020304" pitchFamily="18" charset="0"/>
                <a:cs typeface="Times New Roman" panose="02020603050405020304" pitchFamily="18" charset="0"/>
              </a:rPr>
              <a:t> Minh </a:t>
            </a:r>
            <a:r>
              <a:rPr lang="en-US" err="1" smtClean="0">
                <a:latin typeface="Times New Roman" panose="02020603050405020304" pitchFamily="18" charset="0"/>
                <a:cs typeface="Times New Roman" panose="02020603050405020304" pitchFamily="18" charset="0"/>
              </a:rPr>
              <a:t>đã</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chỉ</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rõ</a:t>
            </a:r>
            <a:r>
              <a:rPr lang="en-US" smtClean="0">
                <a:latin typeface="Times New Roman" panose="02020603050405020304" pitchFamily="18" charset="0"/>
                <a:cs typeface="Times New Roman" panose="02020603050405020304" pitchFamily="18" charset="0"/>
              </a:rPr>
              <a:t>:</a:t>
            </a:r>
          </a:p>
          <a:p>
            <a:pPr algn="just" eaLnBrk="1" hangingPunct="1">
              <a:buFont typeface="Wingdings" pitchFamily="2" charset="2"/>
              <a:buNone/>
              <a:defRPr/>
            </a:pPr>
            <a:r>
              <a:rPr lang="en-US"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Cuộc</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chiến</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tranh</a:t>
            </a:r>
            <a:r>
              <a:rPr lang="en-US" i="1" smtClean="0">
                <a:latin typeface="Times New Roman" panose="02020603050405020304" pitchFamily="18" charset="0"/>
                <a:cs typeface="Times New Roman" panose="02020603050405020304" pitchFamily="18" charset="0"/>
              </a:rPr>
              <a:t> do </a:t>
            </a:r>
            <a:r>
              <a:rPr lang="en-US" i="1" err="1" smtClean="0">
                <a:latin typeface="Times New Roman" panose="02020603050405020304" pitchFamily="18" charset="0"/>
                <a:cs typeface="Times New Roman" panose="02020603050405020304" pitchFamily="18" charset="0"/>
              </a:rPr>
              <a:t>thực</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dân</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Pháp</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tiến</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hành</a:t>
            </a:r>
            <a:r>
              <a:rPr lang="en-US" i="1" smtClean="0">
                <a:latin typeface="Times New Roman" panose="02020603050405020304" pitchFamily="18" charset="0"/>
                <a:cs typeface="Times New Roman" panose="02020603050405020304" pitchFamily="18" charset="0"/>
              </a:rPr>
              <a:t> ở </a:t>
            </a:r>
            <a:r>
              <a:rPr lang="en-US" i="1" err="1" smtClean="0">
                <a:latin typeface="Times New Roman" panose="02020603050405020304" pitchFamily="18" charset="0"/>
                <a:cs typeface="Times New Roman" panose="02020603050405020304" pitchFamily="18" charset="0"/>
              </a:rPr>
              <a:t>nước</a:t>
            </a:r>
            <a:r>
              <a:rPr lang="en-US" i="1" smtClean="0">
                <a:latin typeface="Times New Roman" panose="02020603050405020304" pitchFamily="18" charset="0"/>
                <a:cs typeface="Times New Roman" panose="02020603050405020304" pitchFamily="18" charset="0"/>
              </a:rPr>
              <a:t> ta </a:t>
            </a:r>
            <a:r>
              <a:rPr lang="en-US" i="1" err="1" smtClean="0">
                <a:latin typeface="Times New Roman" panose="02020603050405020304" pitchFamily="18" charset="0"/>
                <a:cs typeface="Times New Roman" panose="02020603050405020304" pitchFamily="18" charset="0"/>
              </a:rPr>
              <a:t>là</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cuộc</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chiến</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tranh</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xâm</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lược</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Ngược</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lại</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cuộc</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chiến</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tranh</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của</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nhân</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dân</a:t>
            </a:r>
            <a:r>
              <a:rPr lang="en-US" i="1" smtClean="0">
                <a:latin typeface="Times New Roman" panose="02020603050405020304" pitchFamily="18" charset="0"/>
                <a:cs typeface="Times New Roman" panose="02020603050405020304" pitchFamily="18" charset="0"/>
              </a:rPr>
              <a:t> ta </a:t>
            </a:r>
            <a:r>
              <a:rPr lang="en-US" i="1" err="1" smtClean="0">
                <a:latin typeface="Times New Roman" panose="02020603050405020304" pitchFamily="18" charset="0"/>
                <a:cs typeface="Times New Roman" panose="02020603050405020304" pitchFamily="18" charset="0"/>
              </a:rPr>
              <a:t>chống</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thực</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dân</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pháp</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xâm</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lược</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là</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cuộc</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chiến</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tranh</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nhằm</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bảo</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vệ</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độc</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lập</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chủ</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quyền</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và</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thống</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nhất</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đất</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nước</a:t>
            </a:r>
            <a:r>
              <a:rPr lang="en-US" i="1" smtClean="0">
                <a:latin typeface="Times New Roman" panose="02020603050405020304" pitchFamily="18" charset="0"/>
                <a:cs typeface="Times New Roman" panose="02020603050405020304" pitchFamily="18" charset="0"/>
              </a:rPr>
              <a:t>. </a:t>
            </a:r>
          </a:p>
          <a:p>
            <a:pPr algn="just" eaLnBrk="1" hangingPunct="1">
              <a:buFont typeface="Wingdings" pitchFamily="2" charset="2"/>
              <a:buNone/>
              <a:defRPr/>
            </a:pPr>
            <a:endParaRPr lang="en-US" i="1" smtClean="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body" idx="1"/>
          </p:nvPr>
        </p:nvSpPr>
        <p:spPr>
          <a:xfrm>
            <a:off x="914400" y="1905000"/>
            <a:ext cx="4267200" cy="4191000"/>
          </a:xfrm>
        </p:spPr>
        <p:txBody>
          <a:bodyPr/>
          <a:lstStyle/>
          <a:p>
            <a:pPr algn="just" eaLnBrk="1" hangingPunct="1">
              <a:lnSpc>
                <a:spcPct val="90000"/>
              </a:lnSpc>
              <a:buFont typeface="Wingdings" pitchFamily="2" charset="2"/>
              <a:buNone/>
              <a:defRPr/>
            </a:pPr>
            <a:r>
              <a:rPr lang="en-US" sz="3600" smtClean="0">
                <a:latin typeface="Times New Roman" panose="02020603050405020304" pitchFamily="18" charset="0"/>
                <a:cs typeface="Times New Roman" panose="02020603050405020304" pitchFamily="18" charset="0"/>
              </a:rPr>
              <a:t>	</a:t>
            </a:r>
            <a:r>
              <a:rPr lang="en-US" sz="4000" smtClean="0">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Tính chất của chiến tranh:</a:t>
            </a:r>
          </a:p>
          <a:p>
            <a:pPr algn="just" eaLnBrk="1" hangingPunct="1">
              <a:lnSpc>
                <a:spcPct val="90000"/>
              </a:lnSpc>
              <a:buSzPct val="90000"/>
              <a:buFont typeface="Wingdings" pitchFamily="2" charset="2"/>
              <a:buNone/>
              <a:defRPr/>
            </a:pPr>
            <a:r>
              <a:rPr lang="en-US" i="1" smtClean="0">
                <a:latin typeface="Times New Roman" panose="02020603050405020304" pitchFamily="18" charset="0"/>
                <a:cs typeface="Times New Roman" panose="02020603050405020304" pitchFamily="18" charset="0"/>
              </a:rPr>
              <a:t>		</a:t>
            </a:r>
            <a:r>
              <a:rPr lang="en-US" b="1" i="1" smtClean="0">
                <a:latin typeface="Times New Roman" panose="02020603050405020304" pitchFamily="18" charset="0"/>
                <a:cs typeface="Times New Roman" panose="02020603050405020304" pitchFamily="18" charset="0"/>
              </a:rPr>
              <a:t>- </a:t>
            </a:r>
            <a:r>
              <a:rPr lang="en-US" b="1" i="1" u="sng" smtClean="0">
                <a:latin typeface="Times New Roman" panose="02020603050405020304" pitchFamily="18" charset="0"/>
                <a:cs typeface="Times New Roman" panose="02020603050405020304" pitchFamily="18" charset="0"/>
              </a:rPr>
              <a:t>Chiến tranh xâm lược là Phi nghĩa.</a:t>
            </a:r>
          </a:p>
          <a:p>
            <a:pPr algn="just" eaLnBrk="1" hangingPunct="1">
              <a:lnSpc>
                <a:spcPct val="90000"/>
              </a:lnSpc>
              <a:buSzPct val="90000"/>
              <a:buFont typeface="Wingdings" pitchFamily="2" charset="2"/>
              <a:buNone/>
              <a:defRPr/>
            </a:pPr>
            <a:r>
              <a:rPr lang="en-US" i="1" smtClean="0">
                <a:latin typeface="Times New Roman" panose="02020603050405020304" pitchFamily="18" charset="0"/>
                <a:cs typeface="Times New Roman" panose="02020603050405020304" pitchFamily="18" charset="0"/>
              </a:rPr>
              <a:t>		- </a:t>
            </a:r>
            <a:r>
              <a:rPr lang="en-US" b="1" i="1" u="sng" smtClean="0">
                <a:latin typeface="Times New Roman" panose="02020603050405020304" pitchFamily="18" charset="0"/>
                <a:cs typeface="Times New Roman" panose="02020603050405020304" pitchFamily="18" charset="0"/>
              </a:rPr>
              <a:t>Chiến tranh chống xâm lược là chính nghĩa.</a:t>
            </a:r>
          </a:p>
        </p:txBody>
      </p:sp>
      <p:pic>
        <p:nvPicPr>
          <p:cNvPr id="541699" name="Picture 4" descr="hochiminh[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752600"/>
            <a:ext cx="3124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AutoShape 5"/>
          <p:cNvSpPr>
            <a:spLocks noChangeArrowheads="1"/>
          </p:cNvSpPr>
          <p:nvPr/>
        </p:nvSpPr>
        <p:spPr bwMode="auto">
          <a:xfrm>
            <a:off x="838200" y="228600"/>
            <a:ext cx="7467600" cy="1143000"/>
          </a:xfrm>
          <a:prstGeom prst="roundRect">
            <a:avLst>
              <a:gd name="adj" fmla="val 16667"/>
            </a:avLst>
          </a:prstGeom>
          <a:solidFill>
            <a:srgbClr val="000066"/>
          </a:solidFill>
          <a:ln w="38100">
            <a:solidFill>
              <a:srgbClr val="FF0000"/>
            </a:solidFill>
            <a:round/>
            <a:headEnd/>
            <a:tailEnd/>
          </a:ln>
        </p:spPr>
        <p:txBody>
          <a:bodyPr wrap="none" anchor="ctr"/>
          <a:lstStyle/>
          <a:p>
            <a:pPr algn="ctr"/>
            <a:r>
              <a:rPr lang="en-US" sz="3200" i="1">
                <a:effectLst/>
                <a:latin typeface="Times New Roman" panose="02020603050405020304" pitchFamily="18" charset="0"/>
                <a:cs typeface="Times New Roman" panose="02020603050405020304" pitchFamily="18" charset="0"/>
              </a:rPr>
              <a:t>a- Hồ Chí Minh xác định </a:t>
            </a:r>
          </a:p>
          <a:p>
            <a:pPr algn="ctr"/>
            <a:r>
              <a:rPr lang="en-US" sz="3200" i="1">
                <a:effectLst/>
                <a:latin typeface="Times New Roman" panose="02020603050405020304" pitchFamily="18" charset="0"/>
                <a:cs typeface="Times New Roman" panose="02020603050405020304" pitchFamily="18" charset="0"/>
              </a:rPr>
              <a:t>tính chất xã hội của chiến tranh.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169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169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1698">
                                            <p:txEl>
                                              <p:pRg st="2" end="2"/>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541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Text Box 2"/>
          <p:cNvSpPr txBox="1">
            <a:spLocks noChangeArrowheads="1"/>
          </p:cNvSpPr>
          <p:nvPr/>
        </p:nvSpPr>
        <p:spPr bwMode="auto">
          <a:xfrm>
            <a:off x="838200" y="685800"/>
            <a:ext cx="7543800" cy="4524315"/>
          </a:xfrm>
          <a:prstGeom prst="rect">
            <a:avLst/>
          </a:prstGeom>
          <a:noFill/>
          <a:ln w="9525">
            <a:noFill/>
            <a:miter lim="800000"/>
            <a:headEnd/>
            <a:tailEnd/>
          </a:ln>
          <a:effectLst/>
        </p:spPr>
        <p:txBody>
          <a:bodyPr>
            <a:spAutoFit/>
          </a:bodyPr>
          <a:lstStyle/>
          <a:p>
            <a:pPr algn="just">
              <a:spcBef>
                <a:spcPct val="50000"/>
              </a:spcBef>
              <a:buFont typeface="Wingdings" pitchFamily="2" charset="2"/>
              <a:buChar char="v"/>
              <a:defRPr/>
            </a:pPr>
            <a:r>
              <a:rPr lang="en-US" sz="3200" b="1" err="1">
                <a:effectLst/>
                <a:latin typeface="Times New Roman" panose="02020603050405020304" pitchFamily="18" charset="0"/>
                <a:cs typeface="Times New Roman" panose="02020603050405020304" pitchFamily="18" charset="0"/>
              </a:rPr>
              <a:t>Về</a:t>
            </a:r>
            <a:r>
              <a:rPr lang="en-US" sz="3200" b="1">
                <a:effectLst/>
                <a:latin typeface="Times New Roman" panose="02020603050405020304" pitchFamily="18" charset="0"/>
                <a:cs typeface="Times New Roman" panose="02020603050405020304" pitchFamily="18" charset="0"/>
              </a:rPr>
              <a:t> </a:t>
            </a:r>
            <a:r>
              <a:rPr lang="en-US" sz="3200" b="1" err="1">
                <a:effectLst/>
                <a:latin typeface="Times New Roman" panose="02020603050405020304" pitchFamily="18" charset="0"/>
                <a:cs typeface="Times New Roman" panose="02020603050405020304" pitchFamily="18" charset="0"/>
              </a:rPr>
              <a:t>bạo</a:t>
            </a:r>
            <a:r>
              <a:rPr lang="en-US" sz="3200" b="1">
                <a:effectLst/>
                <a:latin typeface="Times New Roman" panose="02020603050405020304" pitchFamily="18" charset="0"/>
                <a:cs typeface="Times New Roman" panose="02020603050405020304" pitchFamily="18" charset="0"/>
              </a:rPr>
              <a:t> </a:t>
            </a:r>
            <a:r>
              <a:rPr lang="en-US" sz="3200" b="1" err="1">
                <a:effectLst/>
                <a:latin typeface="Times New Roman" panose="02020603050405020304" pitchFamily="18" charset="0"/>
                <a:cs typeface="Times New Roman" panose="02020603050405020304" pitchFamily="18" charset="0"/>
              </a:rPr>
              <a:t>lực</a:t>
            </a:r>
            <a:r>
              <a:rPr lang="en-US" sz="3200" b="1">
                <a:effectLst/>
                <a:latin typeface="Times New Roman" panose="02020603050405020304" pitchFamily="18" charset="0"/>
                <a:cs typeface="Times New Roman" panose="02020603050405020304" pitchFamily="18" charset="0"/>
              </a:rPr>
              <a:t> c/</a:t>
            </a:r>
            <a:r>
              <a:rPr lang="en-US" sz="3200" b="1" err="1">
                <a:effectLst/>
                <a:latin typeface="Times New Roman" panose="02020603050405020304" pitchFamily="18" charset="0"/>
                <a:cs typeface="Times New Roman" panose="02020603050405020304" pitchFamily="18" charset="0"/>
              </a:rPr>
              <a:t>mạng</a:t>
            </a:r>
            <a:r>
              <a:rPr lang="en-US" sz="3200" b="1">
                <a:effectLst/>
                <a:latin typeface="Times New Roman" panose="02020603050405020304" pitchFamily="18" charset="0"/>
                <a:cs typeface="Times New Roman" panose="02020603050405020304" pitchFamily="18" charset="0"/>
              </a:rPr>
              <a:t>:</a:t>
            </a:r>
            <a:r>
              <a:rPr lang="en-US" sz="3200">
                <a:effectLst/>
                <a:latin typeface="Times New Roman" panose="02020603050405020304" pitchFamily="18" charset="0"/>
                <a:cs typeface="Times New Roman" panose="02020603050405020304" pitchFamily="18" charset="0"/>
              </a:rPr>
              <a:t> </a:t>
            </a:r>
          </a:p>
          <a:p>
            <a:pPr algn="just">
              <a:spcBef>
                <a:spcPct val="50000"/>
              </a:spcBef>
              <a:buFont typeface="Wingdings" pitchFamily="2" charset="2"/>
              <a:buNone/>
              <a:defRPr/>
            </a:pP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Chủ</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tịch</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Hồ</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Chí</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Minh </a:t>
            </a:r>
            <a:r>
              <a:rPr lang="en-US"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khẳng</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định</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chế</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độ</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thực</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dân</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tự</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bản</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thân</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nó</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đã</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là</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một</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hành</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động</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bạo</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lực</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độc</a:t>
            </a:r>
            <a:r>
              <a:rPr lang="fr-FR"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lập</a:t>
            </a:r>
            <a:r>
              <a:rPr lang="fr-FR"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tự</a:t>
            </a:r>
            <a:r>
              <a:rPr lang="fr-FR" sz="3200">
                <a:effectLst>
                  <a:outerShdw blurRad="38100" dist="38100" dir="2700000" algn="tl">
                    <a:srgbClr val="000000"/>
                  </a:outerShdw>
                </a:effectLst>
                <a:latin typeface="Times New Roman" panose="02020603050405020304" pitchFamily="18" charset="0"/>
                <a:cs typeface="Times New Roman" panose="02020603050405020304" pitchFamily="18" charset="0"/>
              </a:rPr>
              <a:t> do </a:t>
            </a:r>
            <a:r>
              <a:rPr lang="fr-FR"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không</a:t>
            </a:r>
            <a:r>
              <a:rPr lang="fr-FR"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thể</a:t>
            </a:r>
            <a:r>
              <a:rPr lang="fr-FR"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cầu</a:t>
            </a:r>
            <a:r>
              <a:rPr lang="fr-FR"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xin</a:t>
            </a:r>
            <a:r>
              <a:rPr lang="fr-FR"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mà</a:t>
            </a:r>
            <a:r>
              <a:rPr lang="fr-FR"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có</a:t>
            </a:r>
            <a:r>
              <a:rPr lang="fr-FR"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err="1">
                <a:effectLst>
                  <a:outerShdw blurRad="38100" dist="38100" dir="2700000" algn="tl">
                    <a:srgbClr val="000000"/>
                  </a:outerShdw>
                </a:effectLst>
                <a:latin typeface="Times New Roman" panose="02020603050405020304" pitchFamily="18" charset="0"/>
                <a:cs typeface="Times New Roman" panose="02020603050405020304" pitchFamily="18" charset="0"/>
              </a:rPr>
              <a:t>được</a:t>
            </a:r>
            <a:r>
              <a:rPr lang="fr-FR" sz="3200">
                <a:effectLst>
                  <a:outerShdw blurRad="38100" dist="38100" dir="2700000" algn="tl">
                    <a:srgbClr val="000000"/>
                  </a:outerShdw>
                </a:effectLst>
                <a:latin typeface="Times New Roman" panose="02020603050405020304" pitchFamily="18" charset="0"/>
                <a:cs typeface="Times New Roman" panose="02020603050405020304" pitchFamily="18" charset="0"/>
              </a:rPr>
              <a:t>;</a:t>
            </a:r>
          </a:p>
          <a:p>
            <a:pPr algn="just">
              <a:spcBef>
                <a:spcPct val="50000"/>
              </a:spcBef>
              <a:buClr>
                <a:schemeClr val="hlink"/>
              </a:buClr>
              <a:buFont typeface="Wingdings" pitchFamily="2" charset="2"/>
              <a:buNone/>
              <a:defRPr/>
            </a:pPr>
            <a:r>
              <a:rPr lang="fr-FR" sz="3200" i="1">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b="1" i="1" u="sng" err="1">
                <a:effectLst>
                  <a:outerShdw blurRad="38100" dist="38100" dir="2700000" algn="tl">
                    <a:srgbClr val="000000"/>
                  </a:outerShdw>
                </a:effectLst>
                <a:latin typeface="Times New Roman" panose="02020603050405020304" pitchFamily="18" charset="0"/>
                <a:cs typeface="Times New Roman" panose="02020603050405020304" pitchFamily="18" charset="0"/>
              </a:rPr>
              <a:t>Phải</a:t>
            </a:r>
            <a:r>
              <a:rPr lang="fr-FR"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b="1" i="1" u="sng" err="1">
                <a:effectLst>
                  <a:outerShdw blurRad="38100" dist="38100" dir="2700000" algn="tl">
                    <a:srgbClr val="000000"/>
                  </a:outerShdw>
                </a:effectLst>
                <a:latin typeface="Times New Roman" panose="02020603050405020304" pitchFamily="18" charset="0"/>
                <a:cs typeface="Times New Roman" panose="02020603050405020304" pitchFamily="18" charset="0"/>
              </a:rPr>
              <a:t>dùng</a:t>
            </a:r>
            <a:r>
              <a:rPr lang="fr-FR"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b="1" i="1" u="sng" err="1">
                <a:effectLst>
                  <a:outerShdw blurRad="38100" dist="38100" dir="2700000" algn="tl">
                    <a:srgbClr val="000000"/>
                  </a:outerShdw>
                </a:effectLst>
                <a:latin typeface="Times New Roman" panose="02020603050405020304" pitchFamily="18" charset="0"/>
                <a:cs typeface="Times New Roman" panose="02020603050405020304" pitchFamily="18" charset="0"/>
              </a:rPr>
              <a:t>bạo</a:t>
            </a:r>
            <a:r>
              <a:rPr lang="fr-FR"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b="1" i="1" u="sng" err="1">
                <a:effectLst>
                  <a:outerShdw blurRad="38100" dist="38100" dir="2700000" algn="tl">
                    <a:srgbClr val="000000"/>
                  </a:outerShdw>
                </a:effectLst>
                <a:latin typeface="Times New Roman" panose="02020603050405020304" pitchFamily="18" charset="0"/>
                <a:cs typeface="Times New Roman" panose="02020603050405020304" pitchFamily="18" charset="0"/>
              </a:rPr>
              <a:t>lực</a:t>
            </a:r>
            <a:r>
              <a:rPr lang="fr-FR"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b="1" i="1" u="sng" err="1">
                <a:effectLst>
                  <a:outerShdw blurRad="38100" dist="38100" dir="2700000" algn="tl">
                    <a:srgbClr val="000000"/>
                  </a:outerShdw>
                </a:effectLst>
                <a:latin typeface="Times New Roman" panose="02020603050405020304" pitchFamily="18" charset="0"/>
                <a:cs typeface="Times New Roman" panose="02020603050405020304" pitchFamily="18" charset="0"/>
              </a:rPr>
              <a:t>cách</a:t>
            </a:r>
            <a:r>
              <a:rPr lang="fr-FR"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b="1" i="1" u="sng" err="1">
                <a:effectLst>
                  <a:outerShdw blurRad="38100" dist="38100" dir="2700000" algn="tl">
                    <a:srgbClr val="000000"/>
                  </a:outerShdw>
                </a:effectLst>
                <a:latin typeface="Times New Roman" panose="02020603050405020304" pitchFamily="18" charset="0"/>
                <a:cs typeface="Times New Roman" panose="02020603050405020304" pitchFamily="18" charset="0"/>
              </a:rPr>
              <a:t>mạng</a:t>
            </a:r>
            <a:r>
              <a:rPr lang="fr-FR"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b="1" i="1" u="sng" err="1">
                <a:effectLst>
                  <a:outerShdw blurRad="38100" dist="38100" dir="2700000" algn="tl">
                    <a:srgbClr val="000000"/>
                  </a:outerShdw>
                </a:effectLst>
                <a:latin typeface="Times New Roman" panose="02020603050405020304" pitchFamily="18" charset="0"/>
                <a:cs typeface="Times New Roman" panose="02020603050405020304" pitchFamily="18" charset="0"/>
              </a:rPr>
              <a:t>chống</a:t>
            </a:r>
            <a:r>
              <a:rPr lang="fr-FR"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b="1" i="1" u="sng" err="1">
                <a:effectLst>
                  <a:outerShdw blurRad="38100" dist="38100" dir="2700000" algn="tl">
                    <a:srgbClr val="000000"/>
                  </a:outerShdw>
                </a:effectLst>
                <a:latin typeface="Times New Roman" panose="02020603050405020304" pitchFamily="18" charset="0"/>
                <a:cs typeface="Times New Roman" panose="02020603050405020304" pitchFamily="18" charset="0"/>
              </a:rPr>
              <a:t>lại</a:t>
            </a:r>
            <a:r>
              <a:rPr lang="fr-FR"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b="1" i="1" u="sng" err="1">
                <a:effectLst>
                  <a:outerShdw blurRad="38100" dist="38100" dir="2700000" algn="tl">
                    <a:srgbClr val="000000"/>
                  </a:outerShdw>
                </a:effectLst>
                <a:latin typeface="Times New Roman" panose="02020603050405020304" pitchFamily="18" charset="0"/>
                <a:cs typeface="Times New Roman" panose="02020603050405020304" pitchFamily="18" charset="0"/>
              </a:rPr>
              <a:t>bạo</a:t>
            </a:r>
            <a:r>
              <a:rPr lang="fr-FR"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b="1" i="1" u="sng" err="1">
                <a:effectLst>
                  <a:outerShdw blurRad="38100" dist="38100" dir="2700000" algn="tl">
                    <a:srgbClr val="000000"/>
                  </a:outerShdw>
                </a:effectLst>
                <a:latin typeface="Times New Roman" panose="02020603050405020304" pitchFamily="18" charset="0"/>
                <a:cs typeface="Times New Roman" panose="02020603050405020304" pitchFamily="18" charset="0"/>
              </a:rPr>
              <a:t>lực</a:t>
            </a:r>
            <a:r>
              <a:rPr lang="fr-FR"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b="1" i="1" u="sng" err="1">
                <a:effectLst>
                  <a:outerShdw blurRad="38100" dist="38100" dir="2700000" algn="tl">
                    <a:srgbClr val="000000"/>
                  </a:outerShdw>
                </a:effectLst>
                <a:latin typeface="Times New Roman" panose="02020603050405020304" pitchFamily="18" charset="0"/>
                <a:cs typeface="Times New Roman" panose="02020603050405020304" pitchFamily="18" charset="0"/>
              </a:rPr>
              <a:t>phản</a:t>
            </a:r>
            <a:r>
              <a:rPr lang="fr-FR"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b="1" i="1" u="sng" err="1">
                <a:effectLst>
                  <a:outerShdw blurRad="38100" dist="38100" dir="2700000" algn="tl">
                    <a:srgbClr val="000000"/>
                  </a:outerShdw>
                </a:effectLst>
                <a:latin typeface="Times New Roman" panose="02020603050405020304" pitchFamily="18" charset="0"/>
                <a:cs typeface="Times New Roman" panose="02020603050405020304" pitchFamily="18" charset="0"/>
              </a:rPr>
              <a:t>cách</a:t>
            </a:r>
            <a:r>
              <a:rPr lang="fr-FR"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b="1" i="1" u="sng" err="1">
                <a:effectLst>
                  <a:outerShdw blurRad="38100" dist="38100" dir="2700000" algn="tl">
                    <a:srgbClr val="000000"/>
                  </a:outerShdw>
                </a:effectLst>
                <a:latin typeface="Times New Roman" panose="02020603050405020304" pitchFamily="18" charset="0"/>
                <a:cs typeface="Times New Roman" panose="02020603050405020304" pitchFamily="18" charset="0"/>
              </a:rPr>
              <a:t>mạng</a:t>
            </a:r>
            <a:r>
              <a:rPr lang="fr-FR"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b="1" i="1" u="sng" err="1">
                <a:effectLst>
                  <a:outerShdw blurRad="38100" dist="38100" dir="2700000" algn="tl">
                    <a:srgbClr val="000000"/>
                  </a:outerShdw>
                </a:effectLst>
                <a:latin typeface="Times New Roman" panose="02020603050405020304" pitchFamily="18" charset="0"/>
                <a:cs typeface="Times New Roman" panose="02020603050405020304" pitchFamily="18" charset="0"/>
              </a:rPr>
              <a:t>giành</a:t>
            </a:r>
            <a:r>
              <a:rPr lang="fr-FR"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b="1" i="1" u="sng" err="1">
                <a:effectLst>
                  <a:outerShdw blurRad="38100" dist="38100" dir="2700000" algn="tl">
                    <a:srgbClr val="000000"/>
                  </a:outerShdw>
                </a:effectLst>
                <a:latin typeface="Times New Roman" panose="02020603050405020304" pitchFamily="18" charset="0"/>
                <a:cs typeface="Times New Roman" panose="02020603050405020304" pitchFamily="18" charset="0"/>
              </a:rPr>
              <a:t>lấy</a:t>
            </a:r>
            <a:r>
              <a:rPr lang="fr-FR"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b="1" i="1" u="sng" err="1">
                <a:effectLst>
                  <a:outerShdw blurRad="38100" dist="38100" dir="2700000" algn="tl">
                    <a:srgbClr val="000000"/>
                  </a:outerShdw>
                </a:effectLst>
                <a:latin typeface="Times New Roman" panose="02020603050405020304" pitchFamily="18" charset="0"/>
                <a:cs typeface="Times New Roman" panose="02020603050405020304" pitchFamily="18" charset="0"/>
              </a:rPr>
              <a:t>chính</a:t>
            </a:r>
            <a:r>
              <a:rPr lang="fr-FR"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b="1" i="1" u="sng" err="1">
                <a:effectLst>
                  <a:outerShdw blurRad="38100" dist="38100" dir="2700000" algn="tl">
                    <a:srgbClr val="000000"/>
                  </a:outerShdw>
                </a:effectLst>
                <a:latin typeface="Times New Roman" panose="02020603050405020304" pitchFamily="18" charset="0"/>
                <a:cs typeface="Times New Roman" panose="02020603050405020304" pitchFamily="18" charset="0"/>
              </a:rPr>
              <a:t>quyền</a:t>
            </a:r>
            <a:r>
              <a:rPr lang="fr-FR"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b="1" i="1" u="sng" err="1">
                <a:effectLst>
                  <a:outerShdw blurRad="38100" dist="38100" dir="2700000" algn="tl">
                    <a:srgbClr val="000000"/>
                  </a:outerShdw>
                </a:effectLst>
                <a:latin typeface="Times New Roman" panose="02020603050405020304" pitchFamily="18" charset="0"/>
                <a:cs typeface="Times New Roman" panose="02020603050405020304" pitchFamily="18" charset="0"/>
              </a:rPr>
              <a:t>và</a:t>
            </a:r>
            <a:r>
              <a:rPr lang="fr-FR"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b="1" i="1" u="sng" err="1">
                <a:effectLst>
                  <a:outerShdw blurRad="38100" dist="38100" dir="2700000" algn="tl">
                    <a:srgbClr val="000000"/>
                  </a:outerShdw>
                </a:effectLst>
                <a:latin typeface="Times New Roman" panose="02020603050405020304" pitchFamily="18" charset="0"/>
                <a:cs typeface="Times New Roman" panose="02020603050405020304" pitchFamily="18" charset="0"/>
              </a:rPr>
              <a:t>bảo</a:t>
            </a:r>
            <a:r>
              <a:rPr lang="fr-FR"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b="1" i="1" u="sng" err="1">
                <a:effectLst>
                  <a:outerShdw blurRad="38100" dist="38100" dir="2700000" algn="tl">
                    <a:srgbClr val="000000"/>
                  </a:outerShdw>
                </a:effectLst>
                <a:latin typeface="Times New Roman" panose="02020603050405020304" pitchFamily="18" charset="0"/>
                <a:cs typeface="Times New Roman" panose="02020603050405020304" pitchFamily="18" charset="0"/>
              </a:rPr>
              <a:t>vệ</a:t>
            </a:r>
            <a:r>
              <a:rPr lang="fr-FR"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b="1" i="1" u="sng" err="1">
                <a:effectLst>
                  <a:outerShdw blurRad="38100" dist="38100" dir="2700000" algn="tl">
                    <a:srgbClr val="000000"/>
                  </a:outerShdw>
                </a:effectLst>
                <a:latin typeface="Times New Roman" panose="02020603050405020304" pitchFamily="18" charset="0"/>
                <a:cs typeface="Times New Roman" panose="02020603050405020304" pitchFamily="18" charset="0"/>
              </a:rPr>
              <a:t>chính</a:t>
            </a:r>
            <a:r>
              <a:rPr lang="fr-FR"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b="1" i="1" u="sng" err="1">
                <a:effectLst>
                  <a:outerShdw blurRad="38100" dist="38100" dir="2700000" algn="tl">
                    <a:srgbClr val="000000"/>
                  </a:outerShdw>
                </a:effectLst>
                <a:latin typeface="Times New Roman" panose="02020603050405020304" pitchFamily="18" charset="0"/>
                <a:cs typeface="Times New Roman" panose="02020603050405020304" pitchFamily="18" charset="0"/>
              </a:rPr>
              <a:t>quyền</a:t>
            </a:r>
            <a:r>
              <a:rPr lang="fr-FR" sz="3200" b="1" u="sng">
                <a:effectLst>
                  <a:outerShdw blurRad="38100" dist="38100" dir="2700000" algn="tl">
                    <a:srgbClr val="000000"/>
                  </a:outerShdw>
                </a:effectLst>
                <a:latin typeface="Times New Roman" panose="02020603050405020304" pitchFamily="18" charset="0"/>
                <a:cs typeface="Times New Roman" panose="02020603050405020304" pitchFamily="18" charset="0"/>
              </a:rPr>
              <a:t>”.</a:t>
            </a:r>
            <a:r>
              <a:rPr lang="en-US" sz="3200" b="1" u="sng">
                <a:effectLst/>
                <a:latin typeface="Times New Roman" panose="02020603050405020304" pitchFamily="18" charset="0"/>
                <a:cs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2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body" idx="1"/>
          </p:nvPr>
        </p:nvSpPr>
        <p:spPr>
          <a:xfrm>
            <a:off x="609600" y="1066800"/>
            <a:ext cx="7543800" cy="5410200"/>
          </a:xfrm>
        </p:spPr>
        <p:txBody>
          <a:bodyPr/>
          <a:lstStyle/>
          <a:p>
            <a:pPr algn="just" eaLnBrk="1" hangingPunct="1">
              <a:buFont typeface="Wingdings" pitchFamily="2" charset="2"/>
              <a:buNone/>
              <a:defRPr/>
            </a:pPr>
            <a:r>
              <a:rPr lang="en-US" sz="3600" smtClean="0">
                <a:latin typeface="Times New Roman" panose="02020603050405020304" pitchFamily="18" charset="0"/>
                <a:cs typeface="Times New Roman" panose="02020603050405020304" pitchFamily="18" charset="0"/>
              </a:rPr>
              <a:t>	</a:t>
            </a:r>
            <a:r>
              <a:rPr lang="en-US" sz="4000" smtClean="0">
                <a:latin typeface="Times New Roman"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Theo tư tưởng HCM:</a:t>
            </a:r>
          </a:p>
          <a:p>
            <a:pPr algn="just" eaLnBrk="1" hangingPunct="1">
              <a:buSzPct val="90000"/>
              <a:buFont typeface="Wingdings" pitchFamily="2" charset="2"/>
              <a:buNone/>
              <a:defRPr/>
            </a:pPr>
            <a:r>
              <a:rPr lang="en-US" i="1" smtClean="0">
                <a:latin typeface="Times New Roman" panose="02020603050405020304" pitchFamily="18" charset="0"/>
                <a:cs typeface="Times New Roman" panose="02020603050405020304" pitchFamily="18" charset="0"/>
              </a:rPr>
              <a:t>		</a:t>
            </a:r>
            <a:r>
              <a:rPr lang="en-US" b="1" i="1" u="sng" smtClean="0">
                <a:latin typeface="Times New Roman" panose="02020603050405020304" pitchFamily="18" charset="0"/>
                <a:cs typeface="Times New Roman" panose="02020603050405020304" pitchFamily="18" charset="0"/>
              </a:rPr>
              <a:t>Bạo lực cách mạng được tạo thành bởi sức mạnh toàn dân, bằng cả lực lượng chính trị và LLVT</a:t>
            </a:r>
            <a:r>
              <a:rPr lang="en-US" i="1"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kết hợp chặt chẽ giữa đấu tranh chính trị &amp; đấu tranh vũ trang.</a:t>
            </a:r>
          </a:p>
          <a:p>
            <a:pPr eaLnBrk="1" hangingPunct="1">
              <a:buFont typeface="Wingdings" pitchFamily="2" charset="2"/>
              <a:buNone/>
              <a:defRPr/>
            </a:pPr>
            <a:endParaRPr lang="en-US" smtClean="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body" idx="1"/>
          </p:nvPr>
        </p:nvSpPr>
        <p:spPr>
          <a:xfrm>
            <a:off x="609600" y="2895600"/>
            <a:ext cx="7620000" cy="3276600"/>
          </a:xfrm>
        </p:spPr>
        <p:txBody>
          <a:bodyPr/>
          <a:lstStyle/>
          <a:p>
            <a:pPr algn="just" eaLnBrk="1" hangingPunct="1">
              <a:lnSpc>
                <a:spcPct val="90000"/>
              </a:lnSpc>
              <a:buFont typeface="Wingdings" pitchFamily="2" charset="2"/>
              <a:buNone/>
              <a:defRPr/>
            </a:pPr>
            <a:r>
              <a:rPr lang="en-US" sz="2000" smtClean="0">
                <a:latin typeface="Times New Roman" panose="02020603050405020304" pitchFamily="18" charset="0"/>
                <a:cs typeface="Times New Roman" panose="02020603050405020304" pitchFamily="18" charset="0"/>
              </a:rPr>
              <a:t>		</a:t>
            </a:r>
            <a:r>
              <a:rPr lang="en-US" sz="3600" smtClean="0">
                <a:latin typeface="Times New Roman" panose="02020603050405020304" pitchFamily="18" charset="0"/>
                <a:cs typeface="Times New Roman" panose="02020603050405020304" pitchFamily="18" charset="0"/>
              </a:rPr>
              <a:t> </a:t>
            </a:r>
            <a:r>
              <a:rPr lang="fr-FR" smtClean="0">
                <a:latin typeface="Times New Roman" panose="02020603050405020304" pitchFamily="18" charset="0"/>
                <a:cs typeface="Times New Roman" panose="02020603050405020304" pitchFamily="18" charset="0"/>
              </a:rPr>
              <a:t>Chủ tịch Hồ Chí Minh luôn coi con người là nhân tố quyết định thắng lợi trong chiến tranh. Người chủ trương phải dựa vào dân, coi dân là gốc, là cội nguồn của sức mạnh để </a:t>
            </a:r>
            <a:r>
              <a:rPr lang="fr-FR" i="1" smtClean="0">
                <a:latin typeface="Times New Roman" panose="02020603050405020304" pitchFamily="18" charset="0"/>
                <a:cs typeface="Times New Roman" panose="02020603050405020304" pitchFamily="18" charset="0"/>
              </a:rPr>
              <a:t>“xây dựng lầu thắng lợi”.</a:t>
            </a:r>
            <a:endParaRPr lang="en-US" i="1" smtClean="0">
              <a:latin typeface="Times New Roman" panose="02020603050405020304" pitchFamily="18" charset="0"/>
              <a:cs typeface="Times New Roman" panose="02020603050405020304" pitchFamily="18" charset="0"/>
            </a:endParaRPr>
          </a:p>
          <a:p>
            <a:pPr algn="just" eaLnBrk="1" hangingPunct="1">
              <a:lnSpc>
                <a:spcPct val="90000"/>
              </a:lnSpc>
              <a:buFont typeface="Wingdings" pitchFamily="2" charset="2"/>
              <a:buNone/>
              <a:defRPr/>
            </a:pPr>
            <a:r>
              <a:rPr lang="en-US" sz="1800" smtClean="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		 	</a:t>
            </a:r>
          </a:p>
        </p:txBody>
      </p:sp>
      <p:sp>
        <p:nvSpPr>
          <p:cNvPr id="38916" name="AutoShape 3"/>
          <p:cNvSpPr>
            <a:spLocks noChangeArrowheads="1"/>
          </p:cNvSpPr>
          <p:nvPr/>
        </p:nvSpPr>
        <p:spPr bwMode="auto">
          <a:xfrm>
            <a:off x="533400" y="762000"/>
            <a:ext cx="8229600" cy="1600200"/>
          </a:xfrm>
          <a:prstGeom prst="roundRect">
            <a:avLst>
              <a:gd name="adj" fmla="val 16667"/>
            </a:avLst>
          </a:prstGeom>
          <a:solidFill>
            <a:srgbClr val="000066"/>
          </a:solidFill>
          <a:ln w="38100">
            <a:solidFill>
              <a:srgbClr val="FF0000"/>
            </a:solidFill>
            <a:round/>
            <a:headEnd/>
            <a:tailEnd/>
          </a:ln>
        </p:spPr>
        <p:txBody>
          <a:bodyPr wrap="none" anchor="ctr"/>
          <a:lstStyle/>
          <a:p>
            <a:pPr algn="ctr"/>
            <a:r>
              <a:rPr lang="en-US" sz="3200" i="1">
                <a:effectLst/>
                <a:latin typeface="Times New Roman" panose="02020603050405020304" pitchFamily="18" charset="0"/>
                <a:cs typeface="Times New Roman" panose="02020603050405020304" pitchFamily="18" charset="0"/>
              </a:rPr>
              <a:t>b- Hồ chí Minh khẳng định: Chiến tranh </a:t>
            </a:r>
          </a:p>
          <a:p>
            <a:pPr algn="ctr"/>
            <a:r>
              <a:rPr lang="en-US" sz="3200" i="1">
                <a:effectLst/>
                <a:latin typeface="Times New Roman" panose="02020603050405020304" pitchFamily="18" charset="0"/>
                <a:cs typeface="Times New Roman" panose="02020603050405020304" pitchFamily="18" charset="0"/>
              </a:rPr>
              <a:t>giải phóng dân tộc của nhân dân ta là </a:t>
            </a:r>
          </a:p>
          <a:p>
            <a:pPr algn="ctr"/>
            <a:r>
              <a:rPr lang="en-US" sz="3200" i="1">
                <a:effectLst/>
                <a:latin typeface="Times New Roman" panose="02020603050405020304" pitchFamily="18" charset="0"/>
                <a:cs typeface="Times New Roman" panose="02020603050405020304" pitchFamily="18" charset="0"/>
              </a:rPr>
              <a:t>  CTND đặt dưới sự lãnh đạo của Đảng.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477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477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0"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body" idx="1"/>
          </p:nvPr>
        </p:nvSpPr>
        <p:spPr>
          <a:xfrm>
            <a:off x="381000" y="990600"/>
            <a:ext cx="8153400" cy="5562600"/>
          </a:xfrm>
        </p:spPr>
        <p:txBody>
          <a:bodyPr/>
          <a:lstStyle/>
          <a:p>
            <a:pPr algn="just" eaLnBrk="1" hangingPunct="1">
              <a:buFont typeface="Wingdings" pitchFamily="2" charset="2"/>
              <a:buNone/>
              <a:defRPr/>
            </a:pPr>
            <a:r>
              <a:rPr lang="fr-FR" sz="3600" b="1" smtClean="0">
                <a:latin typeface="Times New Roman" pitchFamily="18" charset="0"/>
                <a:cs typeface="Times New Roman" panose="02020603050405020304" pitchFamily="18" charset="0"/>
              </a:rPr>
              <a:t>		</a:t>
            </a:r>
            <a:r>
              <a:rPr lang="fr-FR" b="1" smtClean="0">
                <a:latin typeface="Times New Roman" panose="02020603050405020304" pitchFamily="18" charset="0"/>
                <a:cs typeface="Times New Roman" panose="02020603050405020304" pitchFamily="18" charset="0"/>
              </a:rPr>
              <a:t>Tư tưởng của Người được thể hiện:</a:t>
            </a:r>
          </a:p>
          <a:p>
            <a:pPr algn="just" eaLnBrk="1" hangingPunct="1">
              <a:buSzTx/>
              <a:buFont typeface="Wingdings" pitchFamily="2" charset="2"/>
              <a:buNone/>
              <a:defRPr/>
            </a:pPr>
            <a:r>
              <a:rPr lang="fr-FR" smtClean="0">
                <a:latin typeface="Times New Roman" panose="02020603050405020304" pitchFamily="18" charset="0"/>
                <a:cs typeface="Times New Roman" panose="02020603050405020304" pitchFamily="18" charset="0"/>
              </a:rPr>
              <a:t>		 Trong </a:t>
            </a:r>
            <a:r>
              <a:rPr lang="fr-FR" b="1" i="1" u="sng" smtClean="0">
                <a:latin typeface="Times New Roman" panose="02020603050405020304" pitchFamily="18" charset="0"/>
                <a:cs typeface="Times New Roman" panose="02020603050405020304" pitchFamily="18" charset="0"/>
              </a:rPr>
              <a:t>lời kêu gọi toàn quốc kháng chiến chống thực dân Pháp ngày 19 tháng 12 năm 1946</a:t>
            </a:r>
            <a:r>
              <a:rPr lang="fr-FR" i="1" u="sng" smtClean="0">
                <a:latin typeface="Times New Roman" panose="02020603050405020304" pitchFamily="18" charset="0"/>
                <a:cs typeface="Times New Roman" panose="02020603050405020304" pitchFamily="18" charset="0"/>
              </a:rPr>
              <a:t>:</a:t>
            </a:r>
            <a:r>
              <a:rPr lang="fr-FR" i="1" smtClean="0">
                <a:latin typeface="Times New Roman" panose="02020603050405020304" pitchFamily="18" charset="0"/>
                <a:cs typeface="Times New Roman" panose="02020603050405020304" pitchFamily="18" charset="0"/>
              </a:rPr>
              <a:t>  </a:t>
            </a:r>
            <a:r>
              <a:rPr lang="fr-FR" smtClean="0">
                <a:latin typeface="Times New Roman" panose="02020603050405020304" pitchFamily="18" charset="0"/>
                <a:cs typeface="Times New Roman" panose="02020603050405020304" pitchFamily="18" charset="0"/>
              </a:rPr>
              <a:t>“Bất kỳ đàn ông, đàn bà, bất kỳ người già, người trẻ, không chia tôn giáo, đảng phái, dân tộc…”. </a:t>
            </a:r>
            <a:r>
              <a:rPr lang="en-US" b="1" smtClean="0">
                <a:latin typeface="Times New Roman" panose="02020603050405020304" pitchFamily="18" charset="0"/>
                <a:cs typeface="Times New Roman" panose="02020603050405020304" pitchFamily="18" charset="0"/>
              </a:rPr>
              <a:t>f</a:t>
            </a:r>
            <a:r>
              <a:rPr lang="en-US" b="1" smtClean="0">
                <a:latin typeface="Times New Roman" panose="02020603050405020304" pitchFamily="18" charset="0"/>
                <a:cs typeface="Times New Roman" panose="02020603050405020304" pitchFamily="18" charset="0"/>
                <a:hlinkClick r:id="rId2" action="ppaction://hlinkfile"/>
              </a:rPr>
              <a:t>*****</a:t>
            </a:r>
            <a:r>
              <a:rPr lang="en-US" sz="4000" smtClean="0">
                <a:latin typeface="Times New Roman" panose="02020603050405020304" pitchFamily="18" charset="0"/>
                <a:cs typeface="Times New Roman" panose="02020603050405020304" pitchFamily="18" charset="0"/>
                <a:hlinkClick r:id="rId2" action="ppaction://hlinkfile"/>
              </a:rPr>
              <a:t> </a:t>
            </a:r>
            <a:endParaRPr lang="en-US" sz="400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457200" y="152400"/>
            <a:ext cx="8382000" cy="1219200"/>
          </a:xfrm>
          <a:prstGeom prst="rect">
            <a:avLst/>
          </a:prstGeom>
          <a:solidFill>
            <a:srgbClr val="66FFFF"/>
          </a:solidFill>
          <a:ln w="28575" algn="ctr">
            <a:solidFill>
              <a:srgbClr val="0066FF"/>
            </a:solidFill>
            <a:miter lim="800000"/>
            <a:headEnd/>
            <a:tailEnd/>
          </a:ln>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en-US" sz="2000" dirty="0">
                <a:solidFill>
                  <a:srgbClr val="FF0000"/>
                </a:solidFill>
                <a:effectLst/>
                <a:latin typeface="Times New Roman" panose="02020603050405020304" pitchFamily="18" charset="0"/>
                <a:cs typeface="Times New Roman" panose="02020603050405020304" pitchFamily="18" charset="0"/>
              </a:rPr>
              <a:t>QUAN ĐIỂM CỦA CHỦ NGHĨA MÁC - LÊ NIN,</a:t>
            </a:r>
          </a:p>
          <a:p>
            <a:pPr algn="ctr"/>
            <a:r>
              <a:rPr lang="en-US" sz="2000" dirty="0">
                <a:solidFill>
                  <a:srgbClr val="FF0000"/>
                </a:solidFill>
                <a:effectLst/>
                <a:latin typeface="Times New Roman" panose="02020603050405020304" pitchFamily="18" charset="0"/>
                <a:cs typeface="Times New Roman" panose="02020603050405020304" pitchFamily="18" charset="0"/>
              </a:rPr>
              <a:t> TƯ TƯỞNG </a:t>
            </a:r>
            <a:r>
              <a:rPr lang="en-US" sz="2000" dirty="0" smtClean="0">
                <a:solidFill>
                  <a:srgbClr val="FF0000"/>
                </a:solidFill>
                <a:effectLst/>
                <a:latin typeface="Times New Roman" panose="02020603050405020304" pitchFamily="18" charset="0"/>
                <a:cs typeface="Times New Roman" panose="02020603050405020304" pitchFamily="18" charset="0"/>
              </a:rPr>
              <a:t>HCM VỀ </a:t>
            </a:r>
            <a:endParaRPr lang="en-US" sz="2000" dirty="0">
              <a:solidFill>
                <a:srgbClr val="FF0000"/>
              </a:solidFill>
              <a:effectLst/>
              <a:latin typeface="Times New Roman" panose="02020603050405020304" pitchFamily="18" charset="0"/>
              <a:cs typeface="Times New Roman" panose="02020603050405020304" pitchFamily="18" charset="0"/>
            </a:endParaRPr>
          </a:p>
          <a:p>
            <a:pPr algn="ctr"/>
            <a:r>
              <a:rPr lang="en-US" sz="2000" dirty="0">
                <a:solidFill>
                  <a:srgbClr val="FF0000"/>
                </a:solidFill>
                <a:effectLst/>
                <a:latin typeface="Times New Roman" panose="02020603050405020304" pitchFamily="18" charset="0"/>
                <a:cs typeface="Times New Roman" panose="02020603050405020304" pitchFamily="18" charset="0"/>
              </a:rPr>
              <a:t>CHIẾN TRANH - QUÂN ĐỘI VÀ BẢO VỆ TỔ QUỐC</a:t>
            </a:r>
            <a:r>
              <a:rPr lang="en-US" sz="4000" dirty="0">
                <a:solidFill>
                  <a:srgbClr val="FF0000"/>
                </a:solidFill>
                <a:effectLst/>
                <a:latin typeface="Times New Roman" panose="02020603050405020304" pitchFamily="18" charset="0"/>
                <a:cs typeface="Times New Roman" panose="02020603050405020304" pitchFamily="18" charset="0"/>
              </a:rPr>
              <a:t> </a:t>
            </a:r>
          </a:p>
          <a:p>
            <a:pPr algn="ctr">
              <a:spcBef>
                <a:spcPct val="20000"/>
              </a:spcBef>
              <a:defRPr/>
            </a:pPr>
            <a:endParaRPr lang="en-US" altLang="en-US" sz="4000" dirty="0" smtClean="0">
              <a:solidFill>
                <a:srgbClr val="FF0000"/>
              </a:solidFill>
              <a:latin typeface="Times New Roman" pitchFamily="18" charset="0"/>
              <a:cs typeface="Times New Roman" panose="02020603050405020304" pitchFamily="18" charset="0"/>
            </a:endParaRPr>
          </a:p>
          <a:p>
            <a:pPr algn="ctr">
              <a:spcBef>
                <a:spcPct val="20000"/>
              </a:spcBef>
              <a:defRPr/>
            </a:pPr>
            <a:endParaRPr lang="en-US" altLang="en-US" sz="2400" dirty="0" smtClean="0">
              <a:solidFill>
                <a:srgbClr val="FF0000"/>
              </a:solidFill>
              <a:latin typeface="Times New Roman" panose="02020603050405020304" pitchFamily="18" charset="0"/>
              <a:cs typeface="Times New Roman" panose="02020603050405020304" pitchFamily="18" charset="0"/>
            </a:endParaRPr>
          </a:p>
        </p:txBody>
      </p:sp>
      <p:sp>
        <p:nvSpPr>
          <p:cNvPr id="103427" name="Rectangle 3"/>
          <p:cNvSpPr>
            <a:spLocks noChangeArrowheads="1"/>
          </p:cNvSpPr>
          <p:nvPr/>
        </p:nvSpPr>
        <p:spPr bwMode="auto">
          <a:xfrm>
            <a:off x="25400" y="2362200"/>
            <a:ext cx="1803400" cy="3886200"/>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dirty="0" smtClean="0">
                <a:solidFill>
                  <a:srgbClr val="FF0000"/>
                </a:solidFill>
                <a:effectLst/>
                <a:latin typeface="Times New Roman" panose="02020603050405020304" pitchFamily="18" charset="0"/>
                <a:cs typeface="Times New Roman" panose="02020603050405020304" pitchFamily="18" charset="0"/>
              </a:rPr>
              <a:t>I. </a:t>
            </a:r>
            <a:r>
              <a:rPr lang="en-US" sz="1600" dirty="0" smtClean="0">
                <a:solidFill>
                  <a:srgbClr val="FF0000"/>
                </a:solidFill>
                <a:effectLst/>
                <a:latin typeface="Times New Roman" panose="02020603050405020304" pitchFamily="18" charset="0"/>
                <a:cs typeface="Times New Roman" panose="02020603050405020304" pitchFamily="18" charset="0"/>
              </a:rPr>
              <a:t>QUAN </a:t>
            </a:r>
            <a:r>
              <a:rPr lang="en-US" sz="1600" dirty="0">
                <a:solidFill>
                  <a:srgbClr val="FF0000"/>
                </a:solidFill>
                <a:effectLst/>
                <a:latin typeface="Times New Roman" panose="02020603050405020304" pitchFamily="18" charset="0"/>
                <a:cs typeface="Times New Roman" panose="02020603050405020304" pitchFamily="18" charset="0"/>
              </a:rPr>
              <a:t>ĐIỂM </a:t>
            </a:r>
            <a:endParaRPr lang="en-US" sz="1600" dirty="0" smtClean="0">
              <a:solidFill>
                <a:srgbClr val="FF0000"/>
              </a:solidFill>
              <a:effectLst/>
              <a:latin typeface="Times New Roman" panose="02020603050405020304" pitchFamily="18" charset="0"/>
              <a:cs typeface="Times New Roman" panose="02020603050405020304" pitchFamily="18" charset="0"/>
            </a:endParaRPr>
          </a:p>
          <a:p>
            <a:pPr algn="ctr" eaLnBrk="1" hangingPunct="1"/>
            <a:r>
              <a:rPr lang="en-US" sz="1600" dirty="0" smtClean="0">
                <a:solidFill>
                  <a:srgbClr val="FF0000"/>
                </a:solidFill>
                <a:effectLst/>
                <a:latin typeface="Times New Roman" panose="02020603050405020304" pitchFamily="18" charset="0"/>
                <a:cs typeface="Times New Roman" panose="02020603050405020304" pitchFamily="18" charset="0"/>
              </a:rPr>
              <a:t>CỦA </a:t>
            </a:r>
            <a:r>
              <a:rPr lang="en-US" sz="1600" dirty="0">
                <a:solidFill>
                  <a:srgbClr val="FF0000"/>
                </a:solidFill>
                <a:effectLst/>
                <a:latin typeface="Times New Roman" panose="02020603050405020304" pitchFamily="18" charset="0"/>
                <a:cs typeface="Times New Roman" panose="02020603050405020304" pitchFamily="18" charset="0"/>
              </a:rPr>
              <a:t>CHỦ </a:t>
            </a:r>
            <a:r>
              <a:rPr lang="en-US" sz="1600" dirty="0" smtClean="0">
                <a:solidFill>
                  <a:srgbClr val="FF0000"/>
                </a:solidFill>
                <a:effectLst/>
                <a:latin typeface="Times New Roman" panose="02020603050405020304" pitchFamily="18" charset="0"/>
                <a:cs typeface="Times New Roman" panose="02020603050405020304" pitchFamily="18" charset="0"/>
              </a:rPr>
              <a:t>NGHĨA</a:t>
            </a:r>
          </a:p>
          <a:p>
            <a:pPr algn="ctr" eaLnBrk="1" hangingPunct="1"/>
            <a:r>
              <a:rPr lang="en-US" sz="1600" dirty="0" smtClean="0">
                <a:solidFill>
                  <a:srgbClr val="FF0000"/>
                </a:solidFill>
                <a:effectLst/>
                <a:latin typeface="Times New Roman" panose="02020603050405020304" pitchFamily="18" charset="0"/>
                <a:cs typeface="Times New Roman" panose="02020603050405020304" pitchFamily="18" charset="0"/>
              </a:rPr>
              <a:t> </a:t>
            </a:r>
            <a:r>
              <a:rPr lang="en-US" sz="1600" dirty="0">
                <a:solidFill>
                  <a:srgbClr val="FF0000"/>
                </a:solidFill>
                <a:effectLst/>
                <a:latin typeface="Times New Roman" panose="02020603050405020304" pitchFamily="18" charset="0"/>
                <a:cs typeface="Times New Roman" panose="02020603050405020304" pitchFamily="18" charset="0"/>
              </a:rPr>
              <a:t>MÁC - LÊNIN,</a:t>
            </a:r>
          </a:p>
          <a:p>
            <a:pPr algn="ctr" eaLnBrk="1" hangingPunct="1"/>
            <a:r>
              <a:rPr lang="en-US" sz="1600" dirty="0">
                <a:solidFill>
                  <a:srgbClr val="FF0000"/>
                </a:solidFill>
                <a:effectLst/>
                <a:latin typeface="Times New Roman" panose="02020603050405020304" pitchFamily="18" charset="0"/>
                <a:cs typeface="Times New Roman" panose="02020603050405020304" pitchFamily="18" charset="0"/>
              </a:rPr>
              <a:t>TƯ </a:t>
            </a:r>
            <a:r>
              <a:rPr lang="en-US" sz="1600" dirty="0" smtClean="0">
                <a:solidFill>
                  <a:srgbClr val="FF0000"/>
                </a:solidFill>
                <a:effectLst/>
                <a:latin typeface="Times New Roman" panose="02020603050405020304" pitchFamily="18" charset="0"/>
                <a:cs typeface="Times New Roman" panose="02020603050405020304" pitchFamily="18" charset="0"/>
              </a:rPr>
              <a:t>TƯỞNG</a:t>
            </a:r>
          </a:p>
          <a:p>
            <a:pPr algn="ctr" eaLnBrk="1" hangingPunct="1"/>
            <a:r>
              <a:rPr lang="en-US" sz="1600" dirty="0" smtClean="0">
                <a:solidFill>
                  <a:srgbClr val="FF0000"/>
                </a:solidFill>
                <a:effectLst/>
                <a:latin typeface="Times New Roman" panose="02020603050405020304" pitchFamily="18" charset="0"/>
                <a:cs typeface="Times New Roman" panose="02020603050405020304" pitchFamily="18" charset="0"/>
              </a:rPr>
              <a:t> </a:t>
            </a:r>
            <a:r>
              <a:rPr lang="en-US" sz="1600" dirty="0">
                <a:solidFill>
                  <a:srgbClr val="FF0000"/>
                </a:solidFill>
                <a:effectLst/>
                <a:latin typeface="Times New Roman" panose="02020603050405020304" pitchFamily="18" charset="0"/>
                <a:cs typeface="Times New Roman" panose="02020603050405020304" pitchFamily="18" charset="0"/>
              </a:rPr>
              <a:t>HỒ CHÍ </a:t>
            </a:r>
            <a:r>
              <a:rPr lang="en-US" sz="1600" dirty="0" smtClean="0">
                <a:solidFill>
                  <a:srgbClr val="FF0000"/>
                </a:solidFill>
                <a:effectLst/>
                <a:latin typeface="Times New Roman" panose="02020603050405020304" pitchFamily="18" charset="0"/>
                <a:cs typeface="Times New Roman" panose="02020603050405020304" pitchFamily="18" charset="0"/>
              </a:rPr>
              <a:t>MINH</a:t>
            </a:r>
          </a:p>
          <a:p>
            <a:pPr algn="ctr" eaLnBrk="1" hangingPunct="1"/>
            <a:r>
              <a:rPr lang="en-US" sz="1600" dirty="0" smtClean="0">
                <a:solidFill>
                  <a:srgbClr val="FF0000"/>
                </a:solidFill>
                <a:effectLst/>
                <a:latin typeface="Times New Roman" panose="02020603050405020304" pitchFamily="18" charset="0"/>
                <a:cs typeface="Times New Roman" panose="02020603050405020304" pitchFamily="18" charset="0"/>
              </a:rPr>
              <a:t> </a:t>
            </a:r>
            <a:r>
              <a:rPr lang="en-US" sz="1600" dirty="0">
                <a:solidFill>
                  <a:srgbClr val="FF0000"/>
                </a:solidFill>
                <a:effectLst/>
                <a:latin typeface="Times New Roman" panose="02020603050405020304" pitchFamily="18" charset="0"/>
                <a:cs typeface="Times New Roman" panose="02020603050405020304" pitchFamily="18" charset="0"/>
              </a:rPr>
              <a:t>VỀ CHIẾN </a:t>
            </a:r>
            <a:endParaRPr lang="en-US" sz="1600" dirty="0" smtClean="0">
              <a:solidFill>
                <a:srgbClr val="FF0000"/>
              </a:solidFill>
              <a:effectLst/>
              <a:latin typeface="Times New Roman" panose="02020603050405020304" pitchFamily="18" charset="0"/>
              <a:cs typeface="Times New Roman" panose="02020603050405020304" pitchFamily="18" charset="0"/>
            </a:endParaRPr>
          </a:p>
          <a:p>
            <a:pPr algn="ctr" eaLnBrk="1" hangingPunct="1"/>
            <a:r>
              <a:rPr lang="en-US" sz="1600" dirty="0" smtClean="0">
                <a:solidFill>
                  <a:srgbClr val="FF0000"/>
                </a:solidFill>
                <a:effectLst/>
                <a:latin typeface="Times New Roman" panose="02020603050405020304" pitchFamily="18" charset="0"/>
                <a:cs typeface="Times New Roman" panose="02020603050405020304" pitchFamily="18" charset="0"/>
              </a:rPr>
              <a:t>TRANH</a:t>
            </a:r>
            <a:r>
              <a:rPr lang="en-US" sz="1600" dirty="0">
                <a:solidFill>
                  <a:srgbClr val="FF0000"/>
                </a:solidFill>
                <a:effectLst/>
                <a:latin typeface="Times New Roman" panose="02020603050405020304" pitchFamily="18" charset="0"/>
                <a:cs typeface="Times New Roman" panose="02020603050405020304" pitchFamily="18" charset="0"/>
              </a:rPr>
              <a:t>. (TT) </a:t>
            </a:r>
          </a:p>
        </p:txBody>
      </p:sp>
      <p:sp>
        <p:nvSpPr>
          <p:cNvPr id="103428" name="Rectangle 4"/>
          <p:cNvSpPr>
            <a:spLocks noChangeArrowheads="1"/>
          </p:cNvSpPr>
          <p:nvPr/>
        </p:nvSpPr>
        <p:spPr bwMode="auto">
          <a:xfrm>
            <a:off x="2292350" y="2362200"/>
            <a:ext cx="1981200" cy="3886200"/>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contourClr>
              <a:srgbClr val="FFFF66"/>
            </a:contourClr>
          </a:sp3d>
        </p:spPr>
        <p:txBody>
          <a:bodyPr wrap="none" anchor="ctr">
            <a:flatTx/>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buNone/>
            </a:pPr>
            <a:r>
              <a:rPr lang="en-US" sz="1800" b="1" dirty="0" smtClean="0">
                <a:solidFill>
                  <a:srgbClr val="FF0000"/>
                </a:solidFill>
                <a:effectLst/>
                <a:latin typeface="Times New Roman" panose="02020603050405020304" pitchFamily="18" charset="0"/>
                <a:cs typeface="Times New Roman" panose="02020603050405020304" pitchFamily="18" charset="0"/>
              </a:rPr>
              <a:t>II- </a:t>
            </a:r>
            <a:r>
              <a:rPr lang="en-US" sz="1600" b="1" dirty="0">
                <a:solidFill>
                  <a:srgbClr val="FF0000"/>
                </a:solidFill>
                <a:effectLst/>
                <a:latin typeface="Times New Roman" panose="02020603050405020304" pitchFamily="18" charset="0"/>
                <a:cs typeface="Times New Roman" panose="02020603050405020304" pitchFamily="18" charset="0"/>
              </a:rPr>
              <a:t>QUAN ĐIỂM </a:t>
            </a:r>
            <a:endParaRPr lang="en-US" sz="1600" b="1" dirty="0" smtClean="0">
              <a:solidFill>
                <a:srgbClr val="FF0000"/>
              </a:solidFill>
              <a:effectLst/>
              <a:latin typeface="Times New Roman" panose="02020603050405020304" pitchFamily="18" charset="0"/>
              <a:cs typeface="Times New Roman" panose="02020603050405020304" pitchFamily="18" charset="0"/>
            </a:endParaRPr>
          </a:p>
          <a:p>
            <a:pPr algn="ctr">
              <a:buNone/>
            </a:pPr>
            <a:r>
              <a:rPr lang="en-US" sz="1600" b="1" dirty="0" smtClean="0">
                <a:solidFill>
                  <a:srgbClr val="FF0000"/>
                </a:solidFill>
                <a:effectLst/>
                <a:latin typeface="Times New Roman" panose="02020603050405020304" pitchFamily="18" charset="0"/>
                <a:cs typeface="Times New Roman" panose="02020603050405020304" pitchFamily="18" charset="0"/>
              </a:rPr>
              <a:t>CỦA </a:t>
            </a:r>
            <a:r>
              <a:rPr lang="en-US" sz="1600" b="1" dirty="0">
                <a:solidFill>
                  <a:srgbClr val="FF0000"/>
                </a:solidFill>
                <a:effectLst/>
                <a:latin typeface="Times New Roman" panose="02020603050405020304" pitchFamily="18" charset="0"/>
                <a:cs typeface="Times New Roman" panose="02020603050405020304" pitchFamily="18" charset="0"/>
              </a:rPr>
              <a:t>CHỦ </a:t>
            </a:r>
            <a:r>
              <a:rPr lang="en-US" sz="1600" b="1" dirty="0" smtClean="0">
                <a:solidFill>
                  <a:srgbClr val="FF0000"/>
                </a:solidFill>
                <a:effectLst/>
                <a:latin typeface="Times New Roman" panose="02020603050405020304" pitchFamily="18" charset="0"/>
                <a:cs typeface="Times New Roman" panose="02020603050405020304" pitchFamily="18" charset="0"/>
              </a:rPr>
              <a:t>NGHĨA</a:t>
            </a:r>
          </a:p>
          <a:p>
            <a:pPr algn="ctr">
              <a:buNone/>
            </a:pPr>
            <a:r>
              <a:rPr lang="en-US" sz="1600" b="1" dirty="0" smtClean="0">
                <a:solidFill>
                  <a:srgbClr val="FF0000"/>
                </a:solidFill>
                <a:effectLst/>
                <a:latin typeface="Times New Roman" panose="02020603050405020304" pitchFamily="18" charset="0"/>
                <a:cs typeface="Times New Roman" panose="02020603050405020304" pitchFamily="18" charset="0"/>
              </a:rPr>
              <a:t>MÁC </a:t>
            </a:r>
            <a:r>
              <a:rPr lang="en-US" sz="1600" b="1" dirty="0">
                <a:solidFill>
                  <a:srgbClr val="FF0000"/>
                </a:solidFill>
                <a:effectLst/>
                <a:latin typeface="Times New Roman" panose="02020603050405020304" pitchFamily="18" charset="0"/>
                <a:cs typeface="Times New Roman" panose="02020603050405020304" pitchFamily="18" charset="0"/>
              </a:rPr>
              <a:t>- LÊNIN,</a:t>
            </a:r>
          </a:p>
          <a:p>
            <a:pPr algn="ctr">
              <a:buNone/>
            </a:pPr>
            <a:r>
              <a:rPr lang="en-US" sz="1600" b="1" dirty="0">
                <a:solidFill>
                  <a:srgbClr val="FF0000"/>
                </a:solidFill>
                <a:effectLst/>
                <a:latin typeface="Times New Roman" panose="02020603050405020304" pitchFamily="18" charset="0"/>
                <a:cs typeface="Times New Roman" panose="02020603050405020304" pitchFamily="18" charset="0"/>
              </a:rPr>
              <a:t>TƯ </a:t>
            </a:r>
            <a:r>
              <a:rPr lang="en-US" sz="1600" b="1" dirty="0" smtClean="0">
                <a:solidFill>
                  <a:srgbClr val="FF0000"/>
                </a:solidFill>
                <a:effectLst/>
                <a:latin typeface="Times New Roman" panose="02020603050405020304" pitchFamily="18" charset="0"/>
                <a:cs typeface="Times New Roman" panose="02020603050405020304" pitchFamily="18" charset="0"/>
              </a:rPr>
              <a:t>TƯỞNG</a:t>
            </a:r>
          </a:p>
          <a:p>
            <a:pPr algn="ctr">
              <a:buNone/>
            </a:pPr>
            <a:r>
              <a:rPr lang="en-US" sz="1600" b="1" dirty="0" smtClean="0">
                <a:solidFill>
                  <a:srgbClr val="FF0000"/>
                </a:solidFill>
                <a:effectLst/>
                <a:latin typeface="Times New Roman" panose="02020603050405020304" pitchFamily="18" charset="0"/>
                <a:cs typeface="Times New Roman" panose="02020603050405020304" pitchFamily="18" charset="0"/>
              </a:rPr>
              <a:t>HỒ </a:t>
            </a:r>
            <a:r>
              <a:rPr lang="en-US" sz="1600" b="1" dirty="0">
                <a:solidFill>
                  <a:srgbClr val="FF0000"/>
                </a:solidFill>
                <a:effectLst/>
                <a:latin typeface="Times New Roman" panose="02020603050405020304" pitchFamily="18" charset="0"/>
                <a:cs typeface="Times New Roman" panose="02020603050405020304" pitchFamily="18" charset="0"/>
              </a:rPr>
              <a:t>CHÍ </a:t>
            </a:r>
            <a:r>
              <a:rPr lang="en-US" sz="1600" b="1" dirty="0" smtClean="0">
                <a:solidFill>
                  <a:srgbClr val="FF0000"/>
                </a:solidFill>
                <a:effectLst/>
                <a:latin typeface="Times New Roman" panose="02020603050405020304" pitchFamily="18" charset="0"/>
                <a:cs typeface="Times New Roman" panose="02020603050405020304" pitchFamily="18" charset="0"/>
              </a:rPr>
              <a:t>MINH</a:t>
            </a:r>
          </a:p>
          <a:p>
            <a:pPr algn="ctr">
              <a:buNone/>
            </a:pPr>
            <a:r>
              <a:rPr lang="en-US" sz="1600" b="1" dirty="0" smtClean="0">
                <a:solidFill>
                  <a:srgbClr val="FF0000"/>
                </a:solidFill>
                <a:effectLst/>
                <a:latin typeface="Times New Roman" panose="02020603050405020304" pitchFamily="18" charset="0"/>
                <a:cs typeface="Times New Roman" panose="02020603050405020304" pitchFamily="18" charset="0"/>
              </a:rPr>
              <a:t> </a:t>
            </a:r>
            <a:r>
              <a:rPr lang="en-US" sz="1600" b="1" dirty="0">
                <a:solidFill>
                  <a:srgbClr val="FF0000"/>
                </a:solidFill>
                <a:effectLst/>
                <a:latin typeface="Times New Roman" panose="02020603050405020304" pitchFamily="18" charset="0"/>
                <a:cs typeface="Times New Roman" panose="02020603050405020304" pitchFamily="18" charset="0"/>
              </a:rPr>
              <a:t>VỀ QUÂN </a:t>
            </a:r>
            <a:endParaRPr lang="en-US" sz="1600" b="1" dirty="0" smtClean="0">
              <a:solidFill>
                <a:srgbClr val="FF0000"/>
              </a:solidFill>
              <a:effectLst/>
              <a:latin typeface="Times New Roman" panose="02020603050405020304" pitchFamily="18" charset="0"/>
              <a:cs typeface="Times New Roman" panose="02020603050405020304" pitchFamily="18" charset="0"/>
            </a:endParaRPr>
          </a:p>
          <a:p>
            <a:pPr algn="ctr">
              <a:buNone/>
            </a:pPr>
            <a:r>
              <a:rPr lang="en-US" sz="1600" b="1" dirty="0" smtClean="0">
                <a:solidFill>
                  <a:srgbClr val="FF0000"/>
                </a:solidFill>
                <a:effectLst/>
                <a:latin typeface="Times New Roman" panose="02020603050405020304" pitchFamily="18" charset="0"/>
                <a:cs typeface="Times New Roman" panose="02020603050405020304" pitchFamily="18" charset="0"/>
              </a:rPr>
              <a:t>ĐỘI</a:t>
            </a:r>
            <a:r>
              <a:rPr lang="en-US" sz="1600" b="1" dirty="0">
                <a:solidFill>
                  <a:srgbClr val="FF0000"/>
                </a:solidFill>
                <a:effectLst/>
                <a:latin typeface="Times New Roman" panose="02020603050405020304" pitchFamily="18" charset="0"/>
                <a:cs typeface="Times New Roman" panose="02020603050405020304" pitchFamily="18" charset="0"/>
              </a:rPr>
              <a:t>. (TT</a:t>
            </a:r>
            <a:r>
              <a:rPr lang="en-US" sz="1600" b="1" dirty="0" smtClean="0">
                <a:solidFill>
                  <a:srgbClr val="FF0000"/>
                </a:solidFill>
                <a:effectLst/>
                <a:latin typeface="Times New Roman" panose="02020603050405020304" pitchFamily="18" charset="0"/>
                <a:cs typeface="Times New Roman" panose="02020603050405020304" pitchFamily="18" charset="0"/>
              </a:rPr>
              <a:t>)</a:t>
            </a:r>
            <a:endParaRPr lang="en-US" sz="1600" b="1" dirty="0">
              <a:solidFill>
                <a:srgbClr val="FF0000"/>
              </a:solidFill>
              <a:effectLst/>
              <a:latin typeface="Times New Roman" panose="02020603050405020304" pitchFamily="18" charset="0"/>
              <a:cs typeface="Times New Roman" panose="02020603050405020304" pitchFamily="18" charset="0"/>
            </a:endParaRPr>
          </a:p>
        </p:txBody>
      </p:sp>
      <p:sp>
        <p:nvSpPr>
          <p:cNvPr id="103429" name="Rectangle 5"/>
          <p:cNvSpPr>
            <a:spLocks noChangeArrowheads="1"/>
          </p:cNvSpPr>
          <p:nvPr/>
        </p:nvSpPr>
        <p:spPr bwMode="auto">
          <a:xfrm>
            <a:off x="4648200" y="2362200"/>
            <a:ext cx="1905000" cy="3886200"/>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contourClr>
              <a:srgbClr val="FFFF66"/>
            </a:contourClr>
          </a:sp3d>
        </p:spPr>
        <p:txBody>
          <a:bodyPr wrap="none" anchor="ctr">
            <a:flatTx/>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buNone/>
            </a:pPr>
            <a:r>
              <a:rPr lang="en-US" sz="1800" b="1" dirty="0" smtClean="0">
                <a:solidFill>
                  <a:srgbClr val="FF0000"/>
                </a:solidFill>
                <a:effectLst/>
                <a:latin typeface="Times New Roman" panose="02020603050405020304" pitchFamily="18" charset="0"/>
                <a:cs typeface="Times New Roman" panose="02020603050405020304" pitchFamily="18" charset="0"/>
              </a:rPr>
              <a:t>III- </a:t>
            </a:r>
            <a:r>
              <a:rPr lang="en-US" sz="1600" b="1" dirty="0">
                <a:solidFill>
                  <a:srgbClr val="FF0000"/>
                </a:solidFill>
                <a:effectLst/>
                <a:latin typeface="Times New Roman" panose="02020603050405020304" pitchFamily="18" charset="0"/>
                <a:cs typeface="Times New Roman" panose="02020603050405020304" pitchFamily="18" charset="0"/>
              </a:rPr>
              <a:t>QUAN ĐIỂM </a:t>
            </a:r>
            <a:endParaRPr lang="en-US" sz="1600" b="1" dirty="0" smtClean="0">
              <a:solidFill>
                <a:srgbClr val="FF0000"/>
              </a:solidFill>
              <a:effectLst/>
              <a:latin typeface="Times New Roman" panose="02020603050405020304" pitchFamily="18" charset="0"/>
              <a:cs typeface="Times New Roman" panose="02020603050405020304" pitchFamily="18" charset="0"/>
            </a:endParaRPr>
          </a:p>
          <a:p>
            <a:pPr algn="ctr">
              <a:buNone/>
            </a:pPr>
            <a:r>
              <a:rPr lang="en-US" sz="1600" b="1" dirty="0" smtClean="0">
                <a:solidFill>
                  <a:srgbClr val="FF0000"/>
                </a:solidFill>
                <a:effectLst/>
                <a:latin typeface="Times New Roman" panose="02020603050405020304" pitchFamily="18" charset="0"/>
                <a:cs typeface="Times New Roman" panose="02020603050405020304" pitchFamily="18" charset="0"/>
              </a:rPr>
              <a:t>CỦA </a:t>
            </a:r>
            <a:r>
              <a:rPr lang="en-US" sz="1600" b="1" dirty="0">
                <a:solidFill>
                  <a:srgbClr val="FF0000"/>
                </a:solidFill>
                <a:effectLst/>
                <a:latin typeface="Times New Roman" panose="02020603050405020304" pitchFamily="18" charset="0"/>
                <a:cs typeface="Times New Roman" panose="02020603050405020304" pitchFamily="18" charset="0"/>
              </a:rPr>
              <a:t>CHỦ </a:t>
            </a:r>
            <a:r>
              <a:rPr lang="en-US" sz="1600" b="1" dirty="0" smtClean="0">
                <a:solidFill>
                  <a:srgbClr val="FF0000"/>
                </a:solidFill>
                <a:effectLst/>
                <a:latin typeface="Times New Roman" panose="02020603050405020304" pitchFamily="18" charset="0"/>
                <a:cs typeface="Times New Roman" panose="02020603050405020304" pitchFamily="18" charset="0"/>
              </a:rPr>
              <a:t>NGHĨA</a:t>
            </a:r>
          </a:p>
          <a:p>
            <a:pPr algn="ctr">
              <a:buNone/>
            </a:pPr>
            <a:r>
              <a:rPr lang="en-US" sz="1600" b="1" dirty="0" smtClean="0">
                <a:solidFill>
                  <a:srgbClr val="FF0000"/>
                </a:solidFill>
                <a:effectLst/>
                <a:latin typeface="Times New Roman" panose="02020603050405020304" pitchFamily="18" charset="0"/>
                <a:cs typeface="Times New Roman" panose="02020603050405020304" pitchFamily="18" charset="0"/>
              </a:rPr>
              <a:t>MÁC </a:t>
            </a:r>
            <a:r>
              <a:rPr lang="en-US" sz="1600" b="1" dirty="0">
                <a:solidFill>
                  <a:srgbClr val="FF0000"/>
                </a:solidFill>
                <a:effectLst/>
                <a:latin typeface="Times New Roman" panose="02020603050405020304" pitchFamily="18" charset="0"/>
                <a:cs typeface="Times New Roman" panose="02020603050405020304" pitchFamily="18" charset="0"/>
              </a:rPr>
              <a:t>- LÊNIN,</a:t>
            </a:r>
          </a:p>
          <a:p>
            <a:pPr algn="ctr">
              <a:buNone/>
            </a:pPr>
            <a:r>
              <a:rPr lang="en-US" sz="1600" b="1" dirty="0">
                <a:solidFill>
                  <a:srgbClr val="FF0000"/>
                </a:solidFill>
                <a:effectLst/>
                <a:latin typeface="Times New Roman" panose="02020603050405020304" pitchFamily="18" charset="0"/>
                <a:cs typeface="Times New Roman" panose="02020603050405020304" pitchFamily="18" charset="0"/>
              </a:rPr>
              <a:t>TƯ TƯỞNG </a:t>
            </a:r>
            <a:endParaRPr lang="en-US" sz="1600" b="1" dirty="0" smtClean="0">
              <a:solidFill>
                <a:srgbClr val="FF0000"/>
              </a:solidFill>
              <a:effectLst/>
              <a:latin typeface="Times New Roman" panose="02020603050405020304" pitchFamily="18" charset="0"/>
              <a:cs typeface="Times New Roman" panose="02020603050405020304" pitchFamily="18" charset="0"/>
            </a:endParaRPr>
          </a:p>
          <a:p>
            <a:pPr algn="ctr">
              <a:buNone/>
            </a:pPr>
            <a:r>
              <a:rPr lang="en-US" sz="1600" b="1" dirty="0" smtClean="0">
                <a:solidFill>
                  <a:srgbClr val="FF0000"/>
                </a:solidFill>
                <a:effectLst/>
                <a:latin typeface="Times New Roman" panose="02020603050405020304" pitchFamily="18" charset="0"/>
                <a:cs typeface="Times New Roman" panose="02020603050405020304" pitchFamily="18" charset="0"/>
              </a:rPr>
              <a:t>HỒ </a:t>
            </a:r>
            <a:r>
              <a:rPr lang="en-US" sz="1600" b="1" dirty="0">
                <a:solidFill>
                  <a:srgbClr val="FF0000"/>
                </a:solidFill>
                <a:effectLst/>
                <a:latin typeface="Times New Roman" panose="02020603050405020304" pitchFamily="18" charset="0"/>
                <a:cs typeface="Times New Roman" panose="02020603050405020304" pitchFamily="18" charset="0"/>
              </a:rPr>
              <a:t>CHÍ </a:t>
            </a:r>
            <a:r>
              <a:rPr lang="en-US" sz="1600" b="1" dirty="0" smtClean="0">
                <a:solidFill>
                  <a:srgbClr val="FF0000"/>
                </a:solidFill>
                <a:effectLst/>
                <a:latin typeface="Times New Roman" panose="02020603050405020304" pitchFamily="18" charset="0"/>
                <a:cs typeface="Times New Roman" panose="02020603050405020304" pitchFamily="18" charset="0"/>
              </a:rPr>
              <a:t>MINH</a:t>
            </a:r>
          </a:p>
          <a:p>
            <a:pPr algn="ctr">
              <a:buNone/>
            </a:pPr>
            <a:r>
              <a:rPr lang="en-US" sz="1600" b="1" dirty="0" smtClean="0">
                <a:solidFill>
                  <a:srgbClr val="FF0000"/>
                </a:solidFill>
                <a:effectLst/>
                <a:latin typeface="Times New Roman" panose="02020603050405020304" pitchFamily="18" charset="0"/>
                <a:cs typeface="Times New Roman" panose="02020603050405020304" pitchFamily="18" charset="0"/>
              </a:rPr>
              <a:t> </a:t>
            </a:r>
            <a:r>
              <a:rPr lang="en-US" sz="1600" b="1" dirty="0">
                <a:solidFill>
                  <a:srgbClr val="FF0000"/>
                </a:solidFill>
                <a:effectLst/>
                <a:latin typeface="Times New Roman" panose="02020603050405020304" pitchFamily="18" charset="0"/>
                <a:cs typeface="Times New Roman" panose="02020603050405020304" pitchFamily="18" charset="0"/>
              </a:rPr>
              <a:t>VỀ </a:t>
            </a:r>
            <a:r>
              <a:rPr lang="en-US" sz="1600" b="1" dirty="0" smtClean="0">
                <a:solidFill>
                  <a:srgbClr val="FF0000"/>
                </a:solidFill>
                <a:effectLst/>
                <a:latin typeface="Times New Roman" panose="02020603050405020304" pitchFamily="18" charset="0"/>
                <a:cs typeface="Times New Roman" panose="02020603050405020304" pitchFamily="18" charset="0"/>
              </a:rPr>
              <a:t>BVTQXHCN</a:t>
            </a:r>
            <a:endParaRPr lang="en-US" sz="1600" dirty="0">
              <a:solidFill>
                <a:srgbClr val="FF0000"/>
              </a:solidFill>
              <a:effectLst/>
              <a:latin typeface="Times New Roman" panose="02020603050405020304" pitchFamily="18" charset="0"/>
              <a:cs typeface="Times New Roman" panose="02020603050405020304" pitchFamily="18" charset="0"/>
            </a:endParaRPr>
          </a:p>
        </p:txBody>
      </p:sp>
      <p:sp>
        <p:nvSpPr>
          <p:cNvPr id="10" name="Rectangle 5"/>
          <p:cNvSpPr>
            <a:spLocks noChangeArrowheads="1"/>
          </p:cNvSpPr>
          <p:nvPr/>
        </p:nvSpPr>
        <p:spPr bwMode="auto">
          <a:xfrm>
            <a:off x="6934200" y="2362200"/>
            <a:ext cx="1905000" cy="3886200"/>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contourClr>
              <a:srgbClr val="FFFF66"/>
            </a:contourClr>
          </a:sp3d>
        </p:spPr>
        <p:txBody>
          <a:bodyPr wrap="none" anchor="ctr">
            <a:flatTx/>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eaLnBrk="1" hangingPunct="1">
              <a:lnSpc>
                <a:spcPct val="125000"/>
              </a:lnSpc>
              <a:spcBef>
                <a:spcPct val="20000"/>
              </a:spcBef>
              <a:buClr>
                <a:schemeClr val="hlink"/>
              </a:buClr>
              <a:buSzPct val="70000"/>
              <a:buFont typeface="Wingdings" panose="05000000000000000000" pitchFamily="2" charset="2"/>
              <a:buNone/>
            </a:pPr>
            <a:r>
              <a:rPr lang="en-US" altLang="en-US" sz="1600" b="1" dirty="0" smtClean="0">
                <a:solidFill>
                  <a:srgbClr val="FF0000"/>
                </a:solidFill>
                <a:effectLst/>
                <a:latin typeface="Times New Roman" panose="02020603050405020304" pitchFamily="18" charset="0"/>
                <a:cs typeface="Times New Roman" panose="02020603050405020304" pitchFamily="18" charset="0"/>
              </a:rPr>
              <a:t>VI- TRÁCH NHIỆM </a:t>
            </a:r>
          </a:p>
          <a:p>
            <a:pPr algn="ctr" eaLnBrk="1" hangingPunct="1">
              <a:lnSpc>
                <a:spcPct val="125000"/>
              </a:lnSpc>
              <a:spcBef>
                <a:spcPct val="20000"/>
              </a:spcBef>
              <a:buClr>
                <a:schemeClr val="hlink"/>
              </a:buClr>
              <a:buSzPct val="70000"/>
              <a:buFont typeface="Wingdings" panose="05000000000000000000" pitchFamily="2" charset="2"/>
              <a:buNone/>
            </a:pPr>
            <a:r>
              <a:rPr lang="en-US" altLang="en-US" sz="1600" b="1" dirty="0" smtClean="0">
                <a:solidFill>
                  <a:srgbClr val="FF0000"/>
                </a:solidFill>
                <a:effectLst/>
                <a:latin typeface="Times New Roman" panose="02020603050405020304" pitchFamily="18" charset="0"/>
                <a:cs typeface="Times New Roman" panose="02020603050405020304" pitchFamily="18" charset="0"/>
              </a:rPr>
              <a:t>CỦA SINH </a:t>
            </a:r>
          </a:p>
          <a:p>
            <a:pPr algn="ctr" eaLnBrk="1" hangingPunct="1">
              <a:lnSpc>
                <a:spcPct val="125000"/>
              </a:lnSpc>
              <a:spcBef>
                <a:spcPct val="20000"/>
              </a:spcBef>
              <a:buClr>
                <a:schemeClr val="hlink"/>
              </a:buClr>
              <a:buSzPct val="70000"/>
              <a:buFont typeface="Wingdings" panose="05000000000000000000" pitchFamily="2" charset="2"/>
              <a:buNone/>
            </a:pPr>
            <a:r>
              <a:rPr lang="en-US" altLang="en-US" sz="1600" b="1" dirty="0" smtClean="0">
                <a:solidFill>
                  <a:srgbClr val="FF0000"/>
                </a:solidFill>
                <a:effectLst/>
                <a:latin typeface="Times New Roman" panose="02020603050405020304" pitchFamily="18" charset="0"/>
                <a:cs typeface="Times New Roman" panose="02020603050405020304" pitchFamily="18" charset="0"/>
              </a:rPr>
              <a:t>VIÊN</a:t>
            </a:r>
            <a:endParaRPr lang="en-US" altLang="en-US" sz="1600" b="1" dirty="0">
              <a:solidFill>
                <a:srgbClr val="FF0000"/>
              </a:solidFill>
              <a:effectLst/>
              <a:latin typeface="Times New Roman" panose="02020603050405020304" pitchFamily="18" charset="0"/>
              <a:cs typeface="Times New Roman" panose="02020603050405020304" pitchFamily="18" charset="0"/>
            </a:endParaRPr>
          </a:p>
        </p:txBody>
      </p:sp>
      <p:cxnSp>
        <p:nvCxnSpPr>
          <p:cNvPr id="19464" name="Straight Arrow Connector 2"/>
          <p:cNvCxnSpPr>
            <a:cxnSpLocks noChangeShapeType="1"/>
            <a:stCxn id="103426" idx="2"/>
          </p:cNvCxnSpPr>
          <p:nvPr/>
        </p:nvCxnSpPr>
        <p:spPr bwMode="auto">
          <a:xfrm flipH="1">
            <a:off x="1371600" y="1371600"/>
            <a:ext cx="3276600" cy="762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65" name="Straight Arrow Connector 4"/>
          <p:cNvCxnSpPr>
            <a:cxnSpLocks noChangeShapeType="1"/>
            <a:stCxn id="103426" idx="2"/>
          </p:cNvCxnSpPr>
          <p:nvPr/>
        </p:nvCxnSpPr>
        <p:spPr bwMode="auto">
          <a:xfrm flipH="1">
            <a:off x="3505200" y="1371600"/>
            <a:ext cx="1143000" cy="762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66" name="Straight Arrow Connector 6"/>
          <p:cNvCxnSpPr>
            <a:cxnSpLocks noChangeShapeType="1"/>
            <a:stCxn id="103426" idx="2"/>
          </p:cNvCxnSpPr>
          <p:nvPr/>
        </p:nvCxnSpPr>
        <p:spPr bwMode="auto">
          <a:xfrm>
            <a:off x="4648200" y="1371600"/>
            <a:ext cx="952500" cy="762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67" name="Straight Arrow Connector 8"/>
          <p:cNvCxnSpPr>
            <a:cxnSpLocks noChangeShapeType="1"/>
            <a:stCxn id="103426" idx="2"/>
          </p:cNvCxnSpPr>
          <p:nvPr/>
        </p:nvCxnSpPr>
        <p:spPr bwMode="auto">
          <a:xfrm>
            <a:off x="4648200" y="1371600"/>
            <a:ext cx="3352800" cy="762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75194970"/>
      </p:ext>
    </p:extLst>
  </p:cSld>
  <p:clrMapOvr>
    <a:masterClrMapping/>
  </p:clrMapOvr>
  <p:transition spd="slow">
    <p:cover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checkerboard(across)">
                                      <p:cBhvr>
                                        <p:cTn id="7" dur="500"/>
                                        <p:tgtEl>
                                          <p:spTgt spid="103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3427"/>
                                        </p:tgtEl>
                                        <p:attrNameLst>
                                          <p:attrName>style.visibility</p:attrName>
                                        </p:attrNameLst>
                                      </p:cBhvr>
                                      <p:to>
                                        <p:strVal val="visible"/>
                                      </p:to>
                                    </p:set>
                                    <p:anim calcmode="lin" valueType="num">
                                      <p:cBhvr additive="base">
                                        <p:cTn id="12" dur="500" fill="hold"/>
                                        <p:tgtEl>
                                          <p:spTgt spid="103427"/>
                                        </p:tgtEl>
                                        <p:attrNameLst>
                                          <p:attrName>ppt_x</p:attrName>
                                        </p:attrNameLst>
                                      </p:cBhvr>
                                      <p:tavLst>
                                        <p:tav tm="0">
                                          <p:val>
                                            <p:strVal val="#ppt_x"/>
                                          </p:val>
                                        </p:tav>
                                        <p:tav tm="100000">
                                          <p:val>
                                            <p:strVal val="#ppt_x"/>
                                          </p:val>
                                        </p:tav>
                                      </p:tavLst>
                                    </p:anim>
                                    <p:anim calcmode="lin" valueType="num">
                                      <p:cBhvr additive="base">
                                        <p:cTn id="13" dur="500" fill="hold"/>
                                        <p:tgtEl>
                                          <p:spTgt spid="10342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3428"/>
                                        </p:tgtEl>
                                        <p:attrNameLst>
                                          <p:attrName>style.visibility</p:attrName>
                                        </p:attrNameLst>
                                      </p:cBhvr>
                                      <p:to>
                                        <p:strVal val="visible"/>
                                      </p:to>
                                    </p:set>
                                    <p:anim calcmode="lin" valueType="num">
                                      <p:cBhvr additive="base">
                                        <p:cTn id="18" dur="500" fill="hold"/>
                                        <p:tgtEl>
                                          <p:spTgt spid="103428"/>
                                        </p:tgtEl>
                                        <p:attrNameLst>
                                          <p:attrName>ppt_x</p:attrName>
                                        </p:attrNameLst>
                                      </p:cBhvr>
                                      <p:tavLst>
                                        <p:tav tm="0">
                                          <p:val>
                                            <p:strVal val="#ppt_x"/>
                                          </p:val>
                                        </p:tav>
                                        <p:tav tm="100000">
                                          <p:val>
                                            <p:strVal val="#ppt_x"/>
                                          </p:val>
                                        </p:tav>
                                      </p:tavLst>
                                    </p:anim>
                                    <p:anim calcmode="lin" valueType="num">
                                      <p:cBhvr additive="base">
                                        <p:cTn id="19" dur="500" fill="hold"/>
                                        <p:tgtEl>
                                          <p:spTgt spid="10342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3429"/>
                                        </p:tgtEl>
                                        <p:attrNameLst>
                                          <p:attrName>style.visibility</p:attrName>
                                        </p:attrNameLst>
                                      </p:cBhvr>
                                      <p:to>
                                        <p:strVal val="visible"/>
                                      </p:to>
                                    </p:set>
                                    <p:anim calcmode="lin" valueType="num">
                                      <p:cBhvr additive="base">
                                        <p:cTn id="24" dur="500" fill="hold"/>
                                        <p:tgtEl>
                                          <p:spTgt spid="103429"/>
                                        </p:tgtEl>
                                        <p:attrNameLst>
                                          <p:attrName>ppt_x</p:attrName>
                                        </p:attrNameLst>
                                      </p:cBhvr>
                                      <p:tavLst>
                                        <p:tav tm="0">
                                          <p:val>
                                            <p:strVal val="#ppt_x"/>
                                          </p:val>
                                        </p:tav>
                                        <p:tav tm="100000">
                                          <p:val>
                                            <p:strVal val="#ppt_x"/>
                                          </p:val>
                                        </p:tav>
                                      </p:tavLst>
                                    </p:anim>
                                    <p:anim calcmode="lin" valueType="num">
                                      <p:cBhvr additive="base">
                                        <p:cTn id="25" dur="500" fill="hold"/>
                                        <p:tgtEl>
                                          <p:spTgt spid="103429"/>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nimBg="1"/>
      <p:bldP spid="103427" grpId="0" animBg="1"/>
      <p:bldP spid="103428" grpId="0" animBg="1"/>
      <p:bldP spid="10342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body" idx="1"/>
          </p:nvPr>
        </p:nvSpPr>
        <p:spPr>
          <a:xfrm>
            <a:off x="838200" y="1143000"/>
            <a:ext cx="7467600" cy="4525963"/>
          </a:xfrm>
        </p:spPr>
        <p:txBody>
          <a:bodyPr/>
          <a:lstStyle/>
          <a:p>
            <a:pPr algn="just" eaLnBrk="1" hangingPunct="1">
              <a:buFont typeface="Wingdings" pitchFamily="2" charset="2"/>
              <a:buNone/>
              <a:defRPr/>
            </a:pPr>
            <a:r>
              <a:rPr lang="fr-FR" smtClean="0">
                <a:latin typeface="Times New Roman" panose="02020603050405020304" pitchFamily="18" charset="0"/>
                <a:cs typeface="Times New Roman" panose="02020603050405020304" pitchFamily="18" charset="0"/>
              </a:rPr>
              <a:t>		Người tiếp tục khẳng định:</a:t>
            </a:r>
          </a:p>
          <a:p>
            <a:pPr algn="just" eaLnBrk="1" hangingPunct="1">
              <a:buFont typeface="Wingdings" pitchFamily="2" charset="2"/>
              <a:buNone/>
              <a:defRPr/>
            </a:pPr>
            <a:r>
              <a:rPr lang="fr-FR" smtClean="0">
                <a:latin typeface="Times New Roman" panose="02020603050405020304" pitchFamily="18" charset="0"/>
                <a:cs typeface="Times New Roman" panose="02020603050405020304" pitchFamily="18" charset="0"/>
              </a:rPr>
              <a:t>	 “Ba mươi mốt triệu đồng bào ta ở cả hai miền, bất kỳ già trẻ, gái trai, phải là ba mươi mốt triệu chiến sĩ anh dũng diệt Mỹ cứu nước, quyết giành thắng lợi cuối cùng”.</a:t>
            </a:r>
            <a:endParaRPr lang="en-US" smtClean="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body" idx="1"/>
          </p:nvPr>
        </p:nvSpPr>
        <p:spPr>
          <a:xfrm>
            <a:off x="457200" y="990600"/>
            <a:ext cx="8001000" cy="3505200"/>
          </a:xfrm>
        </p:spPr>
        <p:txBody>
          <a:bodyPr/>
          <a:lstStyle/>
          <a:p>
            <a:pPr algn="just" eaLnBrk="1" hangingPunct="1">
              <a:lnSpc>
                <a:spcPct val="80000"/>
              </a:lnSpc>
              <a:buFont typeface="Wingdings" pitchFamily="2" charset="2"/>
              <a:buNone/>
              <a:defRPr/>
            </a:pPr>
            <a:r>
              <a:rPr lang="fr-FR" sz="2000" smtClean="0">
                <a:latin typeface="Times New Roman" panose="02020603050405020304" pitchFamily="18" charset="0"/>
                <a:cs typeface="Times New Roman" panose="02020603050405020304" pitchFamily="18" charset="0"/>
              </a:rPr>
              <a:t>		</a:t>
            </a:r>
            <a:r>
              <a:rPr lang="fr-FR" b="1" smtClean="0">
                <a:latin typeface="Times New Roman" panose="02020603050405020304" pitchFamily="18" charset="0"/>
                <a:cs typeface="Times New Roman" panose="02020603050405020304" pitchFamily="18" charset="0"/>
              </a:rPr>
              <a:t>Theo tư tưởng Hồ Chí Minh:</a:t>
            </a:r>
            <a:r>
              <a:rPr lang="fr-FR" i="1" smtClean="0">
                <a:latin typeface="Times New Roman" panose="02020603050405020304" pitchFamily="18" charset="0"/>
                <a:cs typeface="Times New Roman" panose="02020603050405020304" pitchFamily="18" charset="0"/>
              </a:rPr>
              <a:t> </a:t>
            </a:r>
            <a:endParaRPr lang="fr-FR" smtClean="0">
              <a:latin typeface="Times New Roman" panose="02020603050405020304" pitchFamily="18" charset="0"/>
              <a:cs typeface="Times New Roman" panose="02020603050405020304" pitchFamily="18" charset="0"/>
            </a:endParaRPr>
          </a:p>
          <a:p>
            <a:pPr algn="just" eaLnBrk="1" hangingPunct="1">
              <a:lnSpc>
                <a:spcPct val="80000"/>
              </a:lnSpc>
              <a:buFont typeface="Wingdings" pitchFamily="2" charset="2"/>
              <a:buNone/>
              <a:defRPr/>
            </a:pPr>
            <a:r>
              <a:rPr lang="fr-FR" smtClean="0">
                <a:latin typeface="Times New Roman" panose="02020603050405020304" pitchFamily="18" charset="0"/>
                <a:cs typeface="Times New Roman" panose="02020603050405020304" pitchFamily="18" charset="0"/>
              </a:rPr>
              <a:t>		Chiến tranh nhân dân là chiến tranh toàn dân, toàn diện, phải động viên toàn dân, vũ trang toàn dân.</a:t>
            </a:r>
          </a:p>
          <a:p>
            <a:pPr algn="just" eaLnBrk="1" hangingPunct="1">
              <a:lnSpc>
                <a:spcPct val="80000"/>
              </a:lnSpc>
              <a:buFont typeface="Wingdings" pitchFamily="2" charset="2"/>
              <a:buNone/>
              <a:defRPr/>
            </a:pPr>
            <a:r>
              <a:rPr lang="fr-FR" smtClean="0">
                <a:latin typeface="Times New Roman" panose="02020603050405020304" pitchFamily="18" charset="0"/>
                <a:cs typeface="Times New Roman" panose="02020603050405020304" pitchFamily="18" charset="0"/>
              </a:rPr>
              <a:t>		Đánh giặc phải bằng sức mạnh của toàn dân, trong đó phải có lực lượng vũ trang nhân dân làm nòng cốt.</a:t>
            </a:r>
            <a:r>
              <a:rPr lang="fr-FR" sz="4000" smtClean="0">
                <a:latin typeface="Times New Roman" panose="02020603050405020304" pitchFamily="18" charset="0"/>
                <a:cs typeface="Times New Roman" panose="02020603050405020304" pitchFamily="18" charset="0"/>
              </a:rPr>
              <a:t> </a:t>
            </a:r>
          </a:p>
          <a:p>
            <a:pPr algn="just" eaLnBrk="1" hangingPunct="1">
              <a:lnSpc>
                <a:spcPct val="80000"/>
              </a:lnSpc>
              <a:buFont typeface="Wingdings" pitchFamily="2" charset="2"/>
              <a:buNone/>
              <a:defRPr/>
            </a:pPr>
            <a:r>
              <a:rPr lang="fr-FR" sz="4000" smtClean="0">
                <a:latin typeface="Times New Roman" panose="02020603050405020304" pitchFamily="18" charset="0"/>
                <a:cs typeface="Times New Roman" panose="02020603050405020304" pitchFamily="18" charset="0"/>
              </a:rPr>
              <a:t>		</a:t>
            </a:r>
            <a:endParaRPr lang="en-US" sz="4000" smtClean="0">
              <a:latin typeface="Times New Roman"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body" idx="1"/>
          </p:nvPr>
        </p:nvSpPr>
        <p:spPr>
          <a:xfrm>
            <a:off x="304800" y="228600"/>
            <a:ext cx="8610600" cy="6477000"/>
          </a:xfrm>
        </p:spPr>
        <p:txBody>
          <a:bodyPr/>
          <a:lstStyle/>
          <a:p>
            <a:pPr algn="just" eaLnBrk="1" hangingPunct="1">
              <a:buFont typeface="Wingdings" pitchFamily="2" charset="2"/>
              <a:buNone/>
              <a:defRPr/>
            </a:pPr>
            <a:r>
              <a:rPr lang="fr-FR" sz="2800" smtClean="0">
                <a:latin typeface="Times New Roman" panose="02020603050405020304" pitchFamily="18" charset="0"/>
                <a:cs typeface="Times New Roman" panose="02020603050405020304" pitchFamily="18" charset="0"/>
              </a:rPr>
              <a:t>	</a:t>
            </a:r>
            <a:r>
              <a:rPr lang="fr-FR" sz="4000" smtClean="0">
                <a:latin typeface="Times New Roman" pitchFamily="18" charset="0"/>
                <a:cs typeface="Times New Roman" panose="02020603050405020304" pitchFamily="18" charset="0"/>
              </a:rPr>
              <a:t>	</a:t>
            </a:r>
            <a:r>
              <a:rPr lang="fr-FR" smtClean="0">
                <a:latin typeface="Times New Roman" panose="02020603050405020304" pitchFamily="18" charset="0"/>
                <a:cs typeface="Times New Roman" panose="02020603050405020304" pitchFamily="18" charset="0"/>
              </a:rPr>
              <a:t>Kháng chiến toàn dân phải đi đôi với kháng chiến toàn diện, phát huy sức mạnh tổng hợp của toàn dân, đánh địch trên tất cả các mặt trận : Quân sự; chính trị; kinh tế; văn hóa…</a:t>
            </a:r>
          </a:p>
          <a:p>
            <a:pPr algn="just" eaLnBrk="1" hangingPunct="1">
              <a:buFont typeface="Wingdings" pitchFamily="2" charset="2"/>
              <a:buNone/>
              <a:defRPr/>
            </a:pPr>
            <a:r>
              <a:rPr lang="fr-FR" smtClean="0">
                <a:latin typeface="Times New Roman" panose="02020603050405020304" pitchFamily="18" charset="0"/>
                <a:cs typeface="Times New Roman" panose="02020603050405020304" pitchFamily="18" charset="0"/>
              </a:rPr>
              <a:t>	- Đấu tranh QS: Là hình thức chủ yếu.</a:t>
            </a:r>
          </a:p>
          <a:p>
            <a:pPr algn="just" eaLnBrk="1" hangingPunct="1">
              <a:buFont typeface="Wingdings" pitchFamily="2" charset="2"/>
              <a:buNone/>
              <a:defRPr/>
            </a:pPr>
            <a:r>
              <a:rPr lang="fr-FR" smtClean="0">
                <a:latin typeface="Times New Roman" panose="02020603050405020304" pitchFamily="18" charset="0"/>
                <a:cs typeface="Times New Roman" panose="02020603050405020304" pitchFamily="18" charset="0"/>
              </a:rPr>
              <a:t>	- Đấu tranh CT: Là hình thức đ/tranh cơ bản.</a:t>
            </a:r>
          </a:p>
          <a:p>
            <a:pPr algn="just" eaLnBrk="1" hangingPunct="1">
              <a:buFont typeface="Wingdings" pitchFamily="2" charset="2"/>
              <a:buNone/>
              <a:defRPr/>
            </a:pPr>
            <a:r>
              <a:rPr lang="fr-FR" smtClean="0">
                <a:latin typeface="Times New Roman" panose="02020603050405020304" pitchFamily="18" charset="0"/>
                <a:cs typeface="Times New Roman" panose="02020603050405020304" pitchFamily="18" charset="0"/>
              </a:rPr>
              <a:t>	- Đấu tranh KT: Là mặt trận quan trọng…</a:t>
            </a:r>
          </a:p>
          <a:p>
            <a:pPr algn="just" eaLnBrk="1" hangingPunct="1">
              <a:buFont typeface="Wingdings" pitchFamily="2" charset="2"/>
              <a:buNone/>
              <a:defRPr/>
            </a:pPr>
            <a:r>
              <a:rPr lang="fr-FR" smtClean="0">
                <a:latin typeface="Times New Roman" panose="02020603050405020304" pitchFamily="18" charset="0"/>
                <a:cs typeface="Times New Roman" panose="02020603050405020304" pitchFamily="18" charset="0"/>
              </a:rPr>
              <a:t>	- Đấu tranh ngoại giao: là mặt trận có ý nghĩa chiến lược…</a:t>
            </a:r>
            <a:r>
              <a:rPr lang="en-US" b="1" smtClean="0">
                <a:latin typeface="Times New Roman" panose="02020603050405020304" pitchFamily="18" charset="0"/>
                <a:cs typeface="Times New Roman" panose="02020603050405020304" pitchFamily="18" charset="0"/>
              </a:rPr>
              <a:t>f</a:t>
            </a:r>
            <a:r>
              <a:rPr lang="en-US" b="1" smtClean="0">
                <a:latin typeface="Times New Roman" panose="02020603050405020304" pitchFamily="18" charset="0"/>
                <a:cs typeface="Times New Roman" panose="02020603050405020304" pitchFamily="18" charset="0"/>
                <a:hlinkClick r:id="rId2" action="ppaction://hlinkfile"/>
              </a:rPr>
              <a:t>*****</a:t>
            </a:r>
            <a:endParaRPr 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6" name="Rectangle 14"/>
          <p:cNvSpPr>
            <a:spLocks noGrp="1" noRot="1" noChangeArrowheads="1"/>
          </p:cNvSpPr>
          <p:nvPr>
            <p:ph type="title"/>
          </p:nvPr>
        </p:nvSpPr>
        <p:spPr/>
        <p:txBody>
          <a:bodyPr/>
          <a:lstStyle/>
          <a:p>
            <a:pPr eaLnBrk="1" hangingPunct="1">
              <a:defRPr/>
            </a:pPr>
            <a:r>
              <a:rPr lang="en-US" smtClean="0">
                <a:latin typeface="Times New Roman" panose="02020603050405020304" pitchFamily="18" charset="0"/>
                <a:cs typeface="Times New Roman" panose="02020603050405020304" pitchFamily="18" charset="0"/>
              </a:rPr>
              <a:t>       </a:t>
            </a:r>
          </a:p>
        </p:txBody>
      </p:sp>
      <p:pic>
        <p:nvPicPr>
          <p:cNvPr id="44036" name="Picture 4" descr="images575553_marx[1]"/>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0" y="1828800"/>
            <a:ext cx="2286000" cy="2895600"/>
          </a:xfrm>
          <a:noFill/>
          <a:extLst>
            <a:ext uri="{909E8E84-426E-40DD-AFC4-6F175D3DCCD1}">
              <a14:hiddenFill xmlns:a14="http://schemas.microsoft.com/office/drawing/2010/main">
                <a:solidFill>
                  <a:srgbClr val="FFFFFF"/>
                </a:solidFill>
              </a14:hiddenFill>
            </a:ext>
          </a:extLst>
        </p:spPr>
      </p:pic>
      <p:pic>
        <p:nvPicPr>
          <p:cNvPr id="44037" name="Picture 21" descr="chandung%2520ct%2520ho%2520chi%2520minh">
            <a:hlinkClick r:id="rId3" invalidUrl="http://images.google.com.vn/imgres?imgurl=http://news.vnu.edu.vn/ttsk/Vietnamese/C1736/C2016/2007/05/N16576/chandung ct ho chi minh.jpg&amp;imgrefurl=http://news.vnu.edu.vn/ttsk/Vietnamese/C1736/C2016/2007/05/N16576/?35&amp;usg=__dLqqA1vbYy0eWvqQo1U_bpqZEhw=&amp;h=506&amp;w=350&amp;sz=139&amp;hl=vi&amp;start=23&amp;tbnid=TCEOoAyqpFvrcM:&amp;tbnh=131&amp;tbnw=91&amp;prev=/images?q=h%C3%ACnh+%E1%BA%A3nh+h%E1%BB%93+ch%C3%AD+minh&amp;start=18&amp;gbv=2&amp;ndsp=18&amp;hl=vi&amp;sa=N"/>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1828800"/>
            <a:ext cx="2209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AutoShape 22"/>
          <p:cNvSpPr>
            <a:spLocks noChangeArrowheads="1"/>
          </p:cNvSpPr>
          <p:nvPr/>
        </p:nvSpPr>
        <p:spPr bwMode="auto">
          <a:xfrm>
            <a:off x="533400" y="304800"/>
            <a:ext cx="8229600" cy="1219200"/>
          </a:xfrm>
          <a:prstGeom prst="roundRect">
            <a:avLst>
              <a:gd name="adj" fmla="val 16667"/>
            </a:avLst>
          </a:prstGeom>
          <a:solidFill>
            <a:srgbClr val="006600"/>
          </a:solidFill>
          <a:ln w="76200" cmpd="tri">
            <a:solidFill>
              <a:schemeClr val="tx1"/>
            </a:solidFill>
            <a:round/>
            <a:headEnd/>
            <a:tailEnd/>
          </a:ln>
        </p:spPr>
        <p:txBody>
          <a:bodyPr wrap="none" anchor="ctr"/>
          <a:lstStyle/>
          <a:p>
            <a:pPr algn="ctr"/>
            <a:r>
              <a:rPr lang="en-US" sz="2800" b="1">
                <a:effectLst/>
                <a:latin typeface="Times New Roman" panose="02020603050405020304" pitchFamily="18" charset="0"/>
                <a:cs typeface="Times New Roman" panose="02020603050405020304" pitchFamily="18" charset="0"/>
              </a:rPr>
              <a:t>II- QUAN ĐIỂM CỦA CHỦ NGHĨA MÁC - LÊ NIN, </a:t>
            </a:r>
          </a:p>
          <a:p>
            <a:pPr algn="ctr"/>
            <a:r>
              <a:rPr lang="en-US" sz="2800" b="1">
                <a:effectLst/>
                <a:latin typeface="Times New Roman" panose="02020603050405020304" pitchFamily="18" charset="0"/>
                <a:cs typeface="Times New Roman" panose="02020603050405020304" pitchFamily="18" charset="0"/>
              </a:rPr>
              <a:t>TƯ TƯỞNG HỒ CHÍ MINH VỀ QUÂN ĐỘI</a:t>
            </a:r>
          </a:p>
        </p:txBody>
      </p:sp>
      <p:sp>
        <p:nvSpPr>
          <p:cNvPr id="44039" name="AutoShape 23"/>
          <p:cNvSpPr>
            <a:spLocks noChangeArrowheads="1"/>
          </p:cNvSpPr>
          <p:nvPr/>
        </p:nvSpPr>
        <p:spPr bwMode="auto">
          <a:xfrm>
            <a:off x="533400" y="4953000"/>
            <a:ext cx="3429000" cy="1600200"/>
          </a:xfrm>
          <a:prstGeom prst="octagon">
            <a:avLst>
              <a:gd name="adj" fmla="val 29287"/>
            </a:avLst>
          </a:prstGeom>
          <a:solidFill>
            <a:srgbClr val="006600"/>
          </a:solidFill>
          <a:ln w="38100">
            <a:solidFill>
              <a:schemeClr val="tx1"/>
            </a:solidFill>
            <a:miter lim="800000"/>
            <a:headEnd/>
            <a:tailEnd/>
          </a:ln>
        </p:spPr>
        <p:txBody>
          <a:bodyPr wrap="none" anchor="ctr"/>
          <a:lstStyle/>
          <a:p>
            <a:pPr algn="ctr"/>
            <a:r>
              <a:rPr lang="en-US" sz="3200" b="1" i="1">
                <a:effectLst/>
                <a:latin typeface="Times New Roman" panose="02020603050405020304" pitchFamily="18" charset="0"/>
                <a:cs typeface="Times New Roman" panose="02020603050405020304" pitchFamily="18" charset="0"/>
              </a:rPr>
              <a:t>1- Quan điểm </a:t>
            </a:r>
          </a:p>
          <a:p>
            <a:pPr algn="ctr"/>
            <a:r>
              <a:rPr lang="en-US" sz="3200" b="1" i="1">
                <a:effectLst/>
                <a:latin typeface="Times New Roman" panose="02020603050405020304" pitchFamily="18" charset="0"/>
                <a:cs typeface="Times New Roman" panose="02020603050405020304" pitchFamily="18" charset="0"/>
              </a:rPr>
              <a:t>của CNMLN về</a:t>
            </a:r>
          </a:p>
          <a:p>
            <a:pPr algn="ctr"/>
            <a:r>
              <a:rPr lang="en-US" sz="3200" b="1" i="1">
                <a:effectLst/>
                <a:latin typeface="Times New Roman" panose="02020603050405020304" pitchFamily="18" charset="0"/>
                <a:cs typeface="Times New Roman" panose="02020603050405020304" pitchFamily="18" charset="0"/>
              </a:rPr>
              <a:t>quân đội</a:t>
            </a:r>
          </a:p>
        </p:txBody>
      </p:sp>
      <p:sp>
        <p:nvSpPr>
          <p:cNvPr id="44040" name="AutoShape 24"/>
          <p:cNvSpPr>
            <a:spLocks noChangeArrowheads="1"/>
          </p:cNvSpPr>
          <p:nvPr/>
        </p:nvSpPr>
        <p:spPr bwMode="auto">
          <a:xfrm>
            <a:off x="5105400" y="4953000"/>
            <a:ext cx="3657600" cy="1676400"/>
          </a:xfrm>
          <a:prstGeom prst="octagon">
            <a:avLst>
              <a:gd name="adj" fmla="val 29287"/>
            </a:avLst>
          </a:prstGeom>
          <a:solidFill>
            <a:srgbClr val="006600"/>
          </a:solidFill>
          <a:ln w="38100">
            <a:solidFill>
              <a:schemeClr val="tx1"/>
            </a:solidFill>
            <a:miter lim="800000"/>
            <a:headEnd/>
            <a:tailEnd/>
          </a:ln>
        </p:spPr>
        <p:txBody>
          <a:bodyPr wrap="none" anchor="ctr"/>
          <a:lstStyle/>
          <a:p>
            <a:pPr algn="ctr"/>
            <a:r>
              <a:rPr lang="en-US" sz="3200" b="1" i="1">
                <a:effectLst/>
                <a:latin typeface="Times New Roman" panose="02020603050405020304" pitchFamily="18" charset="0"/>
                <a:cs typeface="Times New Roman" panose="02020603050405020304" pitchFamily="18" charset="0"/>
              </a:rPr>
              <a:t>2-Tư tưởng</a:t>
            </a:r>
          </a:p>
          <a:p>
            <a:pPr algn="ctr"/>
            <a:r>
              <a:rPr lang="en-US" sz="3200" b="1" i="1">
                <a:effectLst/>
                <a:latin typeface="Times New Roman" panose="02020603050405020304" pitchFamily="18" charset="0"/>
                <a:cs typeface="Times New Roman" panose="02020603050405020304" pitchFamily="18" charset="0"/>
              </a:rPr>
              <a:t>Hồ Chí Minh</a:t>
            </a:r>
          </a:p>
          <a:p>
            <a:pPr algn="ctr"/>
            <a:r>
              <a:rPr lang="en-US" sz="3200" b="1" i="1">
                <a:effectLst/>
                <a:latin typeface="Times New Roman" panose="02020603050405020304" pitchFamily="18" charset="0"/>
                <a:cs typeface="Times New Roman" panose="02020603050405020304" pitchFamily="18" charset="0"/>
              </a:rPr>
              <a:t>về quân đội</a:t>
            </a:r>
          </a:p>
        </p:txBody>
      </p:sp>
      <p:pic>
        <p:nvPicPr>
          <p:cNvPr id="44041" name="Picture 8" descr="H:\Anh\images[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828800"/>
            <a:ext cx="2286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Picture 6" descr="H:\Anh\imagesCAMK8PY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828800"/>
            <a:ext cx="23622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a:xfrm>
            <a:off x="0" y="0"/>
            <a:ext cx="9144000" cy="6858000"/>
          </a:xfrm>
        </p:spPr>
        <p:txBody>
          <a:bodyPr/>
          <a:lstStyle/>
          <a:p>
            <a:pPr algn="just" eaLnBrk="1" hangingPunct="1">
              <a:buFontTx/>
              <a:buNone/>
              <a:defRPr/>
            </a:pPr>
            <a:endParaRPr lang="en-US" b="1" smtClean="0">
              <a:solidFill>
                <a:srgbClr val="FF6600"/>
              </a:solidFill>
              <a:latin typeface="Times New Roman" pitchFamily="18" charset="0"/>
              <a:cs typeface="Times New Roman" panose="02020603050405020304" pitchFamily="18" charset="0"/>
            </a:endParaRPr>
          </a:p>
          <a:p>
            <a:pPr algn="just" eaLnBrk="1" hangingPunct="1">
              <a:buFontTx/>
              <a:buNone/>
              <a:defRPr/>
            </a:pPr>
            <a:endParaRPr lang="en-US" b="1" smtClean="0">
              <a:solidFill>
                <a:srgbClr val="FF6600"/>
              </a:solidFill>
              <a:latin typeface="Times New Roman" pitchFamily="18" charset="0"/>
              <a:cs typeface="Times New Roman" panose="02020603050405020304" pitchFamily="18" charset="0"/>
            </a:endParaRPr>
          </a:p>
          <a:p>
            <a:pPr algn="just" eaLnBrk="1" hangingPunct="1">
              <a:buFontTx/>
              <a:buNone/>
              <a:defRPr/>
            </a:pPr>
            <a:endParaRPr lang="en-US" b="1" smtClean="0">
              <a:solidFill>
                <a:srgbClr val="FF6600"/>
              </a:solidFill>
              <a:latin typeface="Times New Roman" pitchFamily="18" charset="0"/>
              <a:cs typeface="Times New Roman" panose="02020603050405020304" pitchFamily="18" charset="0"/>
            </a:endParaRPr>
          </a:p>
          <a:p>
            <a:pPr algn="ctr" eaLnBrk="1" hangingPunct="1">
              <a:buFontTx/>
              <a:buNone/>
              <a:defRPr/>
            </a:pPr>
            <a:endParaRPr lang="en-US" sz="4000" b="1" smtClean="0">
              <a:solidFill>
                <a:srgbClr val="FFFF00"/>
              </a:solidFill>
              <a:latin typeface="Times New Roman" pitchFamily="18" charset="0"/>
              <a:cs typeface="Times New Roman" panose="02020603050405020304" pitchFamily="18" charset="0"/>
            </a:endParaRPr>
          </a:p>
          <a:p>
            <a:pPr algn="ctr" eaLnBrk="1" hangingPunct="1">
              <a:buFontTx/>
              <a:buNone/>
              <a:defRPr/>
            </a:pPr>
            <a:endParaRPr lang="en-US" sz="4000" b="1" smtClean="0">
              <a:solidFill>
                <a:srgbClr val="FFFF00"/>
              </a:solidFill>
              <a:latin typeface="Times New Roman" pitchFamily="18" charset="0"/>
              <a:cs typeface="Times New Roman" panose="02020603050405020304" pitchFamily="18" charset="0"/>
            </a:endParaRPr>
          </a:p>
          <a:p>
            <a:pPr eaLnBrk="1" hangingPunct="1">
              <a:buFont typeface="Wingdings" pitchFamily="2" charset="2"/>
              <a:buNone/>
              <a:defRPr/>
            </a:pPr>
            <a:endParaRPr lang="en-US" sz="3600" smtClean="0">
              <a:latin typeface="Times New Roman" panose="02020603050405020304" pitchFamily="18" charset="0"/>
              <a:cs typeface="Times New Roman" panose="02020603050405020304" pitchFamily="18" charset="0"/>
            </a:endParaRPr>
          </a:p>
        </p:txBody>
      </p:sp>
      <p:pic>
        <p:nvPicPr>
          <p:cNvPr id="45060" name="Picture 3" descr="images575553_mar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914400"/>
            <a:ext cx="1981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6996" name="Rectangle 4"/>
          <p:cNvSpPr>
            <a:spLocks noChangeArrowheads="1"/>
          </p:cNvSpPr>
          <p:nvPr/>
        </p:nvSpPr>
        <p:spPr bwMode="auto">
          <a:xfrm>
            <a:off x="0" y="-184666"/>
            <a:ext cx="184731" cy="369332"/>
          </a:xfrm>
          <a:prstGeom prst="rect">
            <a:avLst/>
          </a:prstGeom>
          <a:noFill/>
          <a:ln w="9525">
            <a:noFill/>
            <a:miter lim="800000"/>
            <a:headEnd/>
            <a:tailEnd/>
          </a:ln>
          <a:effectLst/>
        </p:spPr>
        <p:txBody>
          <a:bodyPr wrap="none" anchor="ctr">
            <a:spAutoFit/>
          </a:bodyPr>
          <a:lstStyle/>
          <a:p>
            <a:pPr>
              <a:defRPr/>
            </a:pPr>
            <a:endParaRPr lang="en-US">
              <a:latin typeface="Times New Roman" panose="02020603050405020304" pitchFamily="18" charset="0"/>
              <a:cs typeface="Times New Roman" panose="02020603050405020304" pitchFamily="18" charset="0"/>
            </a:endParaRPr>
          </a:p>
        </p:txBody>
      </p:sp>
      <p:pic>
        <p:nvPicPr>
          <p:cNvPr id="45062" name="Picture 5" descr="http://tbn2.google.com/images?q=tbn:_pkigROz9PM6WM:http://www.amath.washington.edu/~slemons/imagesdir/lenin.jpg">
            <a:hlinkClick r:id="rId3"/>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5486400" y="914400"/>
            <a:ext cx="1981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8" descr="H:\Anh\images[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914400"/>
            <a:ext cx="2057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8"/>
          <p:cNvSpPr>
            <a:spLocks noChangeArrowheads="1"/>
          </p:cNvSpPr>
          <p:nvPr/>
        </p:nvSpPr>
        <p:spPr bwMode="auto">
          <a:xfrm>
            <a:off x="1219200" y="4038600"/>
            <a:ext cx="6324600" cy="1371600"/>
          </a:xfrm>
          <a:prstGeom prst="octagon">
            <a:avLst>
              <a:gd name="adj" fmla="val 29287"/>
            </a:avLst>
          </a:prstGeom>
          <a:solidFill>
            <a:srgbClr val="006600"/>
          </a:solidFill>
          <a:ln w="38100">
            <a:solidFill>
              <a:schemeClr val="tx1"/>
            </a:solidFill>
            <a:miter lim="800000"/>
            <a:headEnd/>
            <a:tailEnd/>
          </a:ln>
        </p:spPr>
        <p:txBody>
          <a:bodyPr wrap="none" anchor="ctr"/>
          <a:lstStyle/>
          <a:p>
            <a:pPr algn="ctr"/>
            <a:r>
              <a:rPr lang="en-US" sz="3200" b="1" i="1">
                <a:effectLst/>
                <a:latin typeface="Times New Roman" panose="02020603050405020304" pitchFamily="18" charset="0"/>
                <a:cs typeface="Times New Roman" panose="02020603050405020304" pitchFamily="18" charset="0"/>
              </a:rPr>
              <a:t>1- Quan điểm của CNMLN </a:t>
            </a:r>
          </a:p>
          <a:p>
            <a:pPr algn="ctr"/>
            <a:r>
              <a:rPr lang="en-US" sz="3200" b="1" i="1">
                <a:effectLst/>
                <a:latin typeface="Times New Roman" panose="02020603050405020304" pitchFamily="18" charset="0"/>
                <a:cs typeface="Times New Roman" panose="02020603050405020304" pitchFamily="18" charset="0"/>
              </a:rPr>
              <a:t>về quân đội</a:t>
            </a:r>
            <a:endParaRPr lang="en-US" sz="3200" b="1">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0" y="1676400"/>
            <a:ext cx="4267200" cy="4876800"/>
          </a:xfrm>
        </p:spPr>
        <p:txBody>
          <a:bodyPr/>
          <a:lstStyle/>
          <a:p>
            <a:pPr algn="just" eaLnBrk="1" hangingPunct="1">
              <a:buFont typeface="Wingdings" pitchFamily="2" charset="2"/>
              <a:buNone/>
              <a:defRPr/>
            </a:pPr>
            <a:r>
              <a:rPr lang="fr-FR" b="1" dirty="0" smtClean="0">
                <a:latin typeface="Times New Roman" panose="02020603050405020304" pitchFamily="18" charset="0"/>
                <a:cs typeface="Times New Roman" panose="02020603050405020304" pitchFamily="18" charset="0"/>
              </a:rPr>
              <a:t>		Theo </a:t>
            </a:r>
            <a:r>
              <a:rPr lang="fr-FR" b="1" dirty="0" err="1" smtClean="0">
                <a:latin typeface="Times New Roman" panose="02020603050405020304" pitchFamily="18" charset="0"/>
                <a:cs typeface="Times New Roman" panose="02020603050405020304" pitchFamily="18" charset="0"/>
              </a:rPr>
              <a:t>Ăngghen</a:t>
            </a:r>
            <a:r>
              <a:rPr lang="fr-FR" b="1" dirty="0" smtClean="0">
                <a:latin typeface="Times New Roman" panose="02020603050405020304" pitchFamily="18" charset="0"/>
                <a:cs typeface="Times New Roman" panose="02020603050405020304" pitchFamily="18" charset="0"/>
              </a:rPr>
              <a:t>:</a:t>
            </a:r>
            <a:endParaRPr lang="fr-FR" dirty="0" smtClean="0">
              <a:latin typeface="Times New Roman" panose="02020603050405020304" pitchFamily="18" charset="0"/>
              <a:cs typeface="Times New Roman" panose="02020603050405020304" pitchFamily="18" charset="0"/>
            </a:endParaRPr>
          </a:p>
          <a:p>
            <a:pPr algn="just" eaLnBrk="1" hangingPunct="1">
              <a:buClr>
                <a:srgbClr val="FF9900"/>
              </a:buClr>
              <a:buSzTx/>
              <a:buFont typeface="Wingdings" pitchFamily="2" charset="2"/>
              <a:buNone/>
              <a:defRPr/>
            </a:pPr>
            <a:r>
              <a:rPr lang="fr-FR" i="1" dirty="0" smtClean="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Quân đội là một tập đoàn người vũ trang, có tổ chức do nhà nước xây dựng để dùng vào cuộc chiến tranh tiến công hoặc chiến tranh phòng ngự”.</a:t>
            </a:r>
          </a:p>
          <a:p>
            <a:pPr algn="just" eaLnBrk="1" hangingPunct="1">
              <a:buFont typeface="Wingdings" pitchFamily="2" charset="2"/>
              <a:buNone/>
              <a:defRPr/>
            </a:pPr>
            <a:endParaRPr lang="en-US" sz="4000" dirty="0" smtClean="0">
              <a:latin typeface="Times New Roman" panose="02020603050405020304" pitchFamily="18" charset="0"/>
              <a:cs typeface="Times New Roman" panose="02020603050405020304" pitchFamily="18" charset="0"/>
            </a:endParaRPr>
          </a:p>
        </p:txBody>
      </p:sp>
      <p:pic>
        <p:nvPicPr>
          <p:cNvPr id="551939" name="Picture 3" descr="ANd9GcRBF9PcQQmQpN0UsJ2T0BzLY7okZ6308Oi5iLM34ui2O82nwV2xs3sgGgA">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905000"/>
            <a:ext cx="4724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AutoShape 4"/>
          <p:cNvSpPr>
            <a:spLocks noChangeArrowheads="1"/>
          </p:cNvSpPr>
          <p:nvPr/>
        </p:nvSpPr>
        <p:spPr bwMode="auto">
          <a:xfrm>
            <a:off x="1981200" y="533400"/>
            <a:ext cx="5410200" cy="838200"/>
          </a:xfrm>
          <a:prstGeom prst="roundRect">
            <a:avLst>
              <a:gd name="adj" fmla="val 16667"/>
            </a:avLst>
          </a:prstGeom>
          <a:solidFill>
            <a:srgbClr val="006600"/>
          </a:solidFill>
          <a:ln w="38100">
            <a:solidFill>
              <a:schemeClr val="tx1"/>
            </a:solidFill>
            <a:round/>
            <a:headEnd/>
            <a:tailEnd/>
          </a:ln>
        </p:spPr>
        <p:txBody>
          <a:bodyPr wrap="none" anchor="ctr"/>
          <a:lstStyle/>
          <a:p>
            <a:pPr algn="ctr"/>
            <a:r>
              <a:rPr lang="en-US" sz="3200" i="1">
                <a:effectLst/>
                <a:latin typeface="Times New Roman" panose="02020603050405020304" pitchFamily="18" charset="0"/>
                <a:cs typeface="Times New Roman" panose="02020603050405020304" pitchFamily="18" charset="0"/>
              </a:rPr>
              <a:t>a- Khái niệm về quân đội.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19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1938">
                                            <p:txEl>
                                              <p:pRg st="1" end="1"/>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5519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8"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body" idx="1"/>
          </p:nvPr>
        </p:nvSpPr>
        <p:spPr>
          <a:xfrm>
            <a:off x="76200" y="1219200"/>
            <a:ext cx="4267200" cy="5029200"/>
          </a:xfrm>
        </p:spPr>
        <p:txBody>
          <a:bodyPr/>
          <a:lstStyle/>
          <a:p>
            <a:pPr algn="just" eaLnBrk="1" hangingPunct="1">
              <a:lnSpc>
                <a:spcPct val="90000"/>
              </a:lnSpc>
              <a:buFont typeface="Wingdings" pitchFamily="2" charset="2"/>
              <a:buNone/>
              <a:defRPr/>
            </a:pPr>
            <a:r>
              <a:rPr lang="fr-FR" b="1" smtClean="0">
                <a:latin typeface="Times New Roman" panose="02020603050405020304" pitchFamily="18" charset="0"/>
                <a:cs typeface="Times New Roman" panose="02020603050405020304" pitchFamily="18" charset="0"/>
              </a:rPr>
              <a:t>		</a:t>
            </a:r>
            <a:r>
              <a:rPr lang="fr-FR" sz="4000" i="1" smtClean="0">
                <a:latin typeface="Times New Roman" pitchFamily="18" charset="0"/>
                <a:cs typeface="Times New Roman" panose="02020603050405020304" pitchFamily="18" charset="0"/>
              </a:rPr>
              <a:t> </a:t>
            </a:r>
            <a:r>
              <a:rPr lang="fr-FR" smtClean="0">
                <a:latin typeface="Times New Roman" panose="02020603050405020304" pitchFamily="18" charset="0"/>
                <a:cs typeface="Times New Roman" panose="02020603050405020304" pitchFamily="18" charset="0"/>
              </a:rPr>
              <a:t>- Một tổ chức của một giai cấp và nhà nước nhất định.</a:t>
            </a:r>
          </a:p>
          <a:p>
            <a:pPr algn="just" eaLnBrk="1" hangingPunct="1">
              <a:lnSpc>
                <a:spcPct val="90000"/>
              </a:lnSpc>
              <a:buFont typeface="Wingdings" pitchFamily="2" charset="2"/>
              <a:buNone/>
              <a:defRPr/>
            </a:pPr>
            <a:r>
              <a:rPr lang="fr-FR" smtClean="0">
                <a:latin typeface="Times New Roman" panose="02020603050405020304" pitchFamily="18" charset="0"/>
                <a:cs typeface="Times New Roman" panose="02020603050405020304" pitchFamily="18" charset="0"/>
              </a:rPr>
              <a:t>		 Là công cụ bạo lực vũ trang chủ yếu nhất. - Là lực lượng nòng cốt để nhà nước, giai cấp tiến hành chiến tranh và đấu tranh vũ trang. </a:t>
            </a:r>
            <a:endParaRPr lang="en-US" smtClean="0">
              <a:latin typeface="Times New Roman" panose="02020603050405020304" pitchFamily="18" charset="0"/>
              <a:cs typeface="Times New Roman" panose="02020603050405020304" pitchFamily="18" charset="0"/>
            </a:endParaRPr>
          </a:p>
        </p:txBody>
      </p:sp>
      <p:pic>
        <p:nvPicPr>
          <p:cNvPr id="552963" name="Picture 3" descr="28_duyet754-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600200"/>
            <a:ext cx="4572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64" name="Rectangle 4"/>
          <p:cNvSpPr>
            <a:spLocks noChangeArrowheads="1"/>
          </p:cNvSpPr>
          <p:nvPr/>
        </p:nvSpPr>
        <p:spPr bwMode="auto">
          <a:xfrm>
            <a:off x="914400" y="347663"/>
            <a:ext cx="6165470" cy="584775"/>
          </a:xfrm>
          <a:prstGeom prst="rect">
            <a:avLst/>
          </a:prstGeom>
          <a:noFill/>
          <a:ln w="9525">
            <a:noFill/>
            <a:miter lim="800000"/>
            <a:headEnd/>
            <a:tailEnd/>
          </a:ln>
          <a:effectLst/>
        </p:spPr>
        <p:txBody>
          <a:bodyPr wrap="none">
            <a:spAutoFit/>
          </a:bodyPr>
          <a:lstStyle/>
          <a:p>
            <a:pPr>
              <a:defRPr/>
            </a:pPr>
            <a:r>
              <a:rPr lang="fr-FR" sz="3200">
                <a:effectLst>
                  <a:outerShdw blurRad="38100" dist="38100" dir="2700000" algn="tl">
                    <a:srgbClr val="000000"/>
                  </a:outerShdw>
                </a:effectLst>
                <a:latin typeface="Times New Roman" panose="02020603050405020304" pitchFamily="18" charset="0"/>
                <a:cs typeface="Times New Roman" panose="02020603050405020304" pitchFamily="18" charset="0"/>
              </a:rPr>
              <a:t>Như vậy theo Ăngghen, quân đội là:</a:t>
            </a:r>
            <a:endPar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62">
                                            <p:txEl>
                                              <p:pRg st="1" end="1"/>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5529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body" idx="1"/>
          </p:nvPr>
        </p:nvSpPr>
        <p:spPr>
          <a:xfrm>
            <a:off x="685800" y="884238"/>
            <a:ext cx="7924800" cy="5592762"/>
          </a:xfrm>
        </p:spPr>
        <p:txBody>
          <a:bodyPr/>
          <a:lstStyle/>
          <a:p>
            <a:pPr algn="just" eaLnBrk="1" hangingPunct="1">
              <a:buFont typeface="Wingdings" pitchFamily="2" charset="2"/>
              <a:buNone/>
              <a:defRPr/>
            </a:pPr>
            <a:r>
              <a:rPr lang="en-US" smtClean="0">
                <a:latin typeface="Times New Roman" panose="02020603050405020304" pitchFamily="18" charset="0"/>
                <a:cs typeface="Times New Roman" panose="02020603050405020304" pitchFamily="18" charset="0"/>
              </a:rPr>
              <a:t>		Trong điều kiện chủ nghĩa tư bản phát triển từ tự do cạnh tranh sang độc quyền (chủ nghĩa đế quốc), V.I.Lênin nhấn mạnh: Chức năng cơ bản của quân đội đế quốc là phương tiện quân sự chủ yếu để đạt mục đích chính trị đối ngoại là tiến hành chiến tranh xâm lược và duy trì quyền thống trị của bọn bóc lột đối với nhân dân lao động trong nước.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398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body" idx="1"/>
          </p:nvPr>
        </p:nvSpPr>
        <p:spPr>
          <a:xfrm>
            <a:off x="762000" y="1981200"/>
            <a:ext cx="7620000" cy="2971800"/>
          </a:xfrm>
        </p:spPr>
        <p:txBody>
          <a:bodyPr/>
          <a:lstStyle/>
          <a:p>
            <a:pPr algn="just" eaLnBrk="1" hangingPunct="1">
              <a:buFont typeface="Wingdings" pitchFamily="2" charset="2"/>
              <a:buNone/>
              <a:defRPr/>
            </a:pPr>
            <a:r>
              <a:rPr lang="en-US" smtClean="0">
                <a:latin typeface="Times New Roman" panose="02020603050405020304" pitchFamily="18" charset="0"/>
                <a:cs typeface="Times New Roman" panose="02020603050405020304" pitchFamily="18" charset="0"/>
              </a:rPr>
              <a:t>		CNMLN khẳng định: Quân đội là một hiện tượng lịch sử, ra đời trong giai đoạn phát triển nhất định của xã hội loài người, khi xuất hiện chế độ tư hữu và đối kháng giai cấp trong xã hội.</a:t>
            </a:r>
          </a:p>
        </p:txBody>
      </p:sp>
      <p:sp>
        <p:nvSpPr>
          <p:cNvPr id="49156" name="AutoShape 3"/>
          <p:cNvSpPr>
            <a:spLocks noChangeArrowheads="1"/>
          </p:cNvSpPr>
          <p:nvPr/>
        </p:nvSpPr>
        <p:spPr bwMode="auto">
          <a:xfrm>
            <a:off x="1143000" y="457200"/>
            <a:ext cx="7010400" cy="990600"/>
          </a:xfrm>
          <a:prstGeom prst="roundRect">
            <a:avLst>
              <a:gd name="adj" fmla="val 16667"/>
            </a:avLst>
          </a:prstGeom>
          <a:solidFill>
            <a:srgbClr val="006600"/>
          </a:solidFill>
          <a:ln w="38100">
            <a:solidFill>
              <a:schemeClr val="tx1"/>
            </a:solidFill>
            <a:round/>
            <a:headEnd/>
            <a:tailEnd/>
          </a:ln>
        </p:spPr>
        <p:txBody>
          <a:bodyPr wrap="none" anchor="ctr"/>
          <a:lstStyle/>
          <a:p>
            <a:pPr algn="ctr"/>
            <a:r>
              <a:rPr lang="en-US" sz="3200" i="1">
                <a:effectLst/>
                <a:latin typeface="Times New Roman" panose="02020603050405020304" pitchFamily="18" charset="0"/>
                <a:cs typeface="Times New Roman" panose="02020603050405020304" pitchFamily="18" charset="0"/>
              </a:rPr>
              <a:t>b- Nguồn gốc ra đời của quân đội.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603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body" idx="1"/>
          </p:nvPr>
        </p:nvSpPr>
        <p:spPr>
          <a:xfrm>
            <a:off x="381000" y="1828800"/>
            <a:ext cx="4038600" cy="4953000"/>
          </a:xfrm>
        </p:spPr>
        <p:txBody>
          <a:bodyPr/>
          <a:lstStyle/>
          <a:p>
            <a:pPr algn="just" eaLnBrk="1" hangingPunct="1">
              <a:lnSpc>
                <a:spcPct val="90000"/>
              </a:lnSpc>
              <a:buFont typeface="Wingdings" pitchFamily="2" charset="2"/>
              <a:buNone/>
              <a:defRPr/>
            </a:pPr>
            <a:r>
              <a:rPr lang="en-US" sz="3000" smtClean="0">
                <a:latin typeface="Times New Roman" panose="02020603050405020304" pitchFamily="18" charset="0"/>
                <a:cs typeface="Times New Roman" panose="02020603050405020304" pitchFamily="18" charset="0"/>
              </a:rPr>
              <a:t>	</a:t>
            </a:r>
            <a:r>
              <a:rPr lang="en-US" sz="4000" smtClean="0">
                <a:latin typeface="Times New Roman" pitchFamily="18" charset="0"/>
                <a:cs typeface="Times New Roman" panose="02020603050405020304" pitchFamily="18" charset="0"/>
              </a:rPr>
              <a:t>	</a:t>
            </a:r>
            <a:r>
              <a:rPr lang="fr-FR" smtClean="0">
                <a:latin typeface="Times New Roman" panose="02020603050405020304" pitchFamily="18" charset="0"/>
                <a:cs typeface="Times New Roman" panose="02020603050405020304" pitchFamily="18" charset="0"/>
              </a:rPr>
              <a:t>Để bảo vệ lợi ích của giai cấp thống trị và đàn áp quần chúng nhân dân lao động, giai cấp thống trị đã tổ chức ra LLVT thường trực làm công cụ bạo lực của nhà nước.</a:t>
            </a:r>
            <a:r>
              <a:rPr lang="en-US" smtClean="0">
                <a:latin typeface="Times New Roman" panose="02020603050405020304" pitchFamily="18" charset="0"/>
                <a:cs typeface="Times New Roman" panose="02020603050405020304" pitchFamily="18" charset="0"/>
              </a:rPr>
              <a:t> </a:t>
            </a:r>
          </a:p>
        </p:txBody>
      </p:sp>
      <p:sp>
        <p:nvSpPr>
          <p:cNvPr id="557060" name="Rectangle 4"/>
          <p:cNvSpPr>
            <a:spLocks noChangeArrowheads="1"/>
          </p:cNvSpPr>
          <p:nvPr/>
        </p:nvSpPr>
        <p:spPr bwMode="auto">
          <a:xfrm>
            <a:off x="533400" y="304800"/>
            <a:ext cx="8382000" cy="1295400"/>
          </a:xfrm>
          <a:prstGeom prst="rect">
            <a:avLst/>
          </a:prstGeom>
          <a:noFill/>
          <a:ln w="9525">
            <a:noFill/>
            <a:miter lim="800000"/>
            <a:headEnd/>
            <a:tailEnd/>
          </a:ln>
          <a:effectLst/>
        </p:spPr>
        <p:txBody>
          <a:bodyPr/>
          <a:lstStyle/>
          <a:p>
            <a:pPr marL="342900" indent="-342900" algn="just" eaLnBrk="1" hangingPunct="1">
              <a:spcBef>
                <a:spcPct val="20000"/>
              </a:spcBef>
              <a:buClr>
                <a:schemeClr val="hlink"/>
              </a:buClr>
              <a:buSzPct val="70000"/>
              <a:buFont typeface="Wingdings" pitchFamily="2" charset="2"/>
              <a:buNone/>
              <a:defRPr/>
            </a:pPr>
            <a:r>
              <a:rPr lang="en-US" sz="30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4000">
                <a:effectLst>
                  <a:outerShdw blurRad="38100" dist="38100" dir="2700000" algn="tl">
                    <a:srgbClr val="000000"/>
                  </a:outerShdw>
                </a:effectLst>
                <a:latin typeface="Times New Roman" pitchFamily="18" charset="0"/>
                <a:cs typeface="Times New Roman" panose="02020603050405020304" pitchFamily="18" charset="0"/>
              </a:rPr>
              <a:t>	</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Chế độ tư hữu và sự đối kháng giai cấp làm nảy sinh nhà nước thống trị bóc lột.</a:t>
            </a:r>
          </a:p>
          <a:p>
            <a:pPr marL="342900" indent="-342900" algn="just" eaLnBrk="1" hangingPunct="1">
              <a:spcBef>
                <a:spcPct val="20000"/>
              </a:spcBef>
              <a:buClr>
                <a:schemeClr val="hlink"/>
              </a:buClr>
              <a:buSzPct val="70000"/>
              <a:buFont typeface="Wingdings" pitchFamily="2" charset="2"/>
              <a:buNone/>
              <a:defRPr/>
            </a:pPr>
            <a:endParaRPr lang="en-US" sz="360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70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705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8" grpId="0" build="p"/>
      <p:bldP spid="5570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600" b="1">
                <a:effectLst/>
                <a:latin typeface="Times New Roman" panose="02020603050405020304" pitchFamily="18" charset="0"/>
                <a:cs typeface="Times New Roman" panose="02020603050405020304" pitchFamily="18" charset="0"/>
              </a:rPr>
              <a:t> 	</a:t>
            </a:r>
            <a:r>
              <a:rPr lang="en-US" sz="2800" b="1">
                <a:effectLst/>
                <a:latin typeface="Times New Roman" panose="02020603050405020304" pitchFamily="18" charset="0"/>
                <a:cs typeface="Times New Roman" panose="02020603050405020304" pitchFamily="18" charset="0"/>
              </a:rPr>
              <a:t>II- NỘI DUNG – THỜI GIAN</a:t>
            </a:r>
          </a:p>
          <a:p>
            <a:r>
              <a:rPr lang="en-US" sz="2800" b="1">
                <a:effectLst/>
                <a:latin typeface="Times New Roman" panose="02020603050405020304" pitchFamily="18" charset="0"/>
                <a:cs typeface="Times New Roman" panose="02020603050405020304" pitchFamily="18" charset="0"/>
              </a:rPr>
              <a:t>	1- Nội dung:</a:t>
            </a:r>
          </a:p>
        </p:txBody>
      </p:sp>
      <p:sp>
        <p:nvSpPr>
          <p:cNvPr id="357380" name="AutoShape 4"/>
          <p:cNvSpPr>
            <a:spLocks noChangeArrowheads="1"/>
          </p:cNvSpPr>
          <p:nvPr/>
        </p:nvSpPr>
        <p:spPr bwMode="auto">
          <a:xfrm>
            <a:off x="457200" y="1371600"/>
            <a:ext cx="8382000" cy="1143000"/>
          </a:xfrm>
          <a:prstGeom prst="roundRect">
            <a:avLst>
              <a:gd name="adj" fmla="val 16667"/>
            </a:avLst>
          </a:prstGeom>
          <a:solidFill>
            <a:srgbClr val="000066"/>
          </a:solidFill>
          <a:ln w="76200" cmpd="tri">
            <a:solidFill>
              <a:srgbClr val="FF0000"/>
            </a:solidFill>
            <a:round/>
            <a:headEnd/>
            <a:tailEnd/>
          </a:ln>
        </p:spPr>
        <p:txBody>
          <a:bodyPr wrap="none" anchor="ctr"/>
          <a:lstStyle/>
          <a:p>
            <a:pPr algn="ctr" eaLnBrk="1" hangingPunct="1"/>
            <a:r>
              <a:rPr lang="en-US" sz="2800" b="1" dirty="0">
                <a:effectLst/>
                <a:latin typeface="Times New Roman" panose="02020603050405020304" pitchFamily="18" charset="0"/>
                <a:cs typeface="Times New Roman" panose="02020603050405020304" pitchFamily="18" charset="0"/>
              </a:rPr>
              <a:t>I- QUAN ĐIỂM CỦA CHỦ NGHĨA MÁC - LÊNIN,</a:t>
            </a:r>
          </a:p>
          <a:p>
            <a:pPr algn="ctr" eaLnBrk="1" hangingPunct="1"/>
            <a:r>
              <a:rPr lang="en-US" sz="2800" b="1" dirty="0">
                <a:effectLst/>
                <a:latin typeface="Times New Roman" panose="02020603050405020304" pitchFamily="18" charset="0"/>
                <a:cs typeface="Times New Roman" panose="02020603050405020304" pitchFamily="18" charset="0"/>
              </a:rPr>
              <a:t>TƯ TƯỞNG HỒ CHÍ MINH VỀ CHIẾN TRANH. </a:t>
            </a:r>
            <a:r>
              <a:rPr lang="en-US" sz="2800" b="1" dirty="0">
                <a:solidFill>
                  <a:srgbClr val="FF0000"/>
                </a:solidFill>
                <a:effectLst/>
                <a:latin typeface="Times New Roman" panose="02020603050405020304" pitchFamily="18" charset="0"/>
                <a:cs typeface="Times New Roman" panose="02020603050405020304" pitchFamily="18" charset="0"/>
              </a:rPr>
              <a:t>(TT)</a:t>
            </a:r>
            <a:r>
              <a:rPr lang="en-US" sz="2800" b="1" dirty="0">
                <a:effectLst/>
                <a:latin typeface="Times New Roman" panose="02020603050405020304" pitchFamily="18" charset="0"/>
                <a:cs typeface="Times New Roman" panose="02020603050405020304" pitchFamily="18" charset="0"/>
              </a:rPr>
              <a:t> </a:t>
            </a:r>
          </a:p>
        </p:txBody>
      </p:sp>
      <p:sp>
        <p:nvSpPr>
          <p:cNvPr id="357381" name="AutoShape 5"/>
          <p:cNvSpPr>
            <a:spLocks noChangeArrowheads="1"/>
          </p:cNvSpPr>
          <p:nvPr/>
        </p:nvSpPr>
        <p:spPr bwMode="auto">
          <a:xfrm>
            <a:off x="457200" y="2743200"/>
            <a:ext cx="8458200" cy="1066800"/>
          </a:xfrm>
          <a:prstGeom prst="roundRect">
            <a:avLst>
              <a:gd name="adj" fmla="val 16667"/>
            </a:avLst>
          </a:prstGeom>
          <a:solidFill>
            <a:srgbClr val="008000"/>
          </a:solidFill>
          <a:ln w="76200" cmpd="tri">
            <a:solidFill>
              <a:srgbClr val="FF0000"/>
            </a:solidFill>
            <a:round/>
            <a:headEnd/>
            <a:tailEnd/>
          </a:ln>
        </p:spPr>
        <p:txBody>
          <a:bodyPr wrap="none" anchor="ctr"/>
          <a:lstStyle/>
          <a:p>
            <a:pPr algn="ctr"/>
            <a:r>
              <a:rPr lang="en-US" sz="2800" b="1" dirty="0">
                <a:effectLst/>
                <a:latin typeface="Times New Roman" panose="02020603050405020304" pitchFamily="18" charset="0"/>
                <a:cs typeface="Times New Roman" panose="02020603050405020304" pitchFamily="18" charset="0"/>
              </a:rPr>
              <a:t>II- QUAN ĐIỂM CỦA CHỦ NGHĨA MÁC - LÊNIN,</a:t>
            </a:r>
          </a:p>
          <a:p>
            <a:pPr algn="ctr"/>
            <a:r>
              <a:rPr lang="en-US" sz="2800" b="1" dirty="0">
                <a:effectLst/>
                <a:latin typeface="Times New Roman" panose="02020603050405020304" pitchFamily="18" charset="0"/>
                <a:cs typeface="Times New Roman" panose="02020603050405020304" pitchFamily="18" charset="0"/>
              </a:rPr>
              <a:t>TƯ TƯỞNG HỒ CHÍ MINH VỀ QUÂN ĐỘI. </a:t>
            </a:r>
            <a:r>
              <a:rPr lang="en-US" sz="2800" b="1" dirty="0">
                <a:solidFill>
                  <a:srgbClr val="FF0000"/>
                </a:solidFill>
                <a:effectLst/>
                <a:latin typeface="Times New Roman" panose="02020603050405020304" pitchFamily="18" charset="0"/>
                <a:cs typeface="Times New Roman" panose="02020603050405020304" pitchFamily="18" charset="0"/>
              </a:rPr>
              <a:t>(TT)</a:t>
            </a:r>
          </a:p>
        </p:txBody>
      </p:sp>
      <p:sp>
        <p:nvSpPr>
          <p:cNvPr id="357382" name="AutoShape 6"/>
          <p:cNvSpPr>
            <a:spLocks noChangeArrowheads="1"/>
          </p:cNvSpPr>
          <p:nvPr/>
        </p:nvSpPr>
        <p:spPr bwMode="auto">
          <a:xfrm>
            <a:off x="381000" y="4038600"/>
            <a:ext cx="8534400" cy="1143000"/>
          </a:xfrm>
          <a:prstGeom prst="roundRect">
            <a:avLst>
              <a:gd name="adj" fmla="val 16667"/>
            </a:avLst>
          </a:prstGeom>
          <a:solidFill>
            <a:srgbClr val="990033"/>
          </a:solidFill>
          <a:ln w="76200" cmpd="tri">
            <a:solidFill>
              <a:schemeClr val="tx1"/>
            </a:solidFill>
            <a:round/>
            <a:headEnd/>
            <a:tailEnd/>
          </a:ln>
        </p:spPr>
        <p:txBody>
          <a:bodyPr wrap="none" anchor="ctr"/>
          <a:lstStyle/>
          <a:p>
            <a:pPr algn="ctr"/>
            <a:r>
              <a:rPr lang="en-US" sz="2800" b="1" dirty="0">
                <a:effectLst/>
                <a:latin typeface="Times New Roman" panose="02020603050405020304" pitchFamily="18" charset="0"/>
                <a:cs typeface="Times New Roman" panose="02020603050405020304" pitchFamily="18" charset="0"/>
              </a:rPr>
              <a:t>III- QUAN ĐIỂM CỦA CHỦ NGHĨA MÁC - LÊNIN,</a:t>
            </a:r>
          </a:p>
          <a:p>
            <a:pPr algn="ctr"/>
            <a:r>
              <a:rPr lang="en-US" sz="2800" b="1" dirty="0">
                <a:effectLst/>
                <a:latin typeface="Times New Roman" panose="02020603050405020304" pitchFamily="18" charset="0"/>
                <a:cs typeface="Times New Roman" panose="02020603050405020304" pitchFamily="18" charset="0"/>
              </a:rPr>
              <a:t>TƯ TƯỞNG HỒ CHÍ MINH VỀ BVTQXHCN</a:t>
            </a:r>
            <a:endParaRPr lang="en-US" sz="2800" dirty="0">
              <a:effectLst/>
              <a:latin typeface="Times New Roman" panose="02020603050405020304" pitchFamily="18" charset="0"/>
              <a:cs typeface="Times New Roman" panose="02020603050405020304" pitchFamily="18" charset="0"/>
            </a:endParaRPr>
          </a:p>
        </p:txBody>
      </p:sp>
      <p:sp>
        <p:nvSpPr>
          <p:cNvPr id="357385" name="Text Box 9"/>
          <p:cNvSpPr txBox="1">
            <a:spLocks noChangeArrowheads="1"/>
          </p:cNvSpPr>
          <p:nvPr/>
        </p:nvSpPr>
        <p:spPr bwMode="auto">
          <a:xfrm>
            <a:off x="838200" y="5562600"/>
            <a:ext cx="6934200" cy="519113"/>
          </a:xfrm>
          <a:prstGeom prst="rect">
            <a:avLst/>
          </a:prstGeom>
          <a:noFill/>
          <a:ln w="9525">
            <a:noFill/>
            <a:miter lim="800000"/>
            <a:headEnd/>
            <a:tailEnd/>
          </a:ln>
          <a:effectLst/>
        </p:spPr>
        <p:txBody>
          <a:bodyPr>
            <a:spAutoFit/>
          </a:bodyPr>
          <a:lstStyle/>
          <a:p>
            <a:pPr>
              <a:defRPr/>
            </a:pPr>
            <a:r>
              <a:rPr lang="en-US" sz="2800" b="1">
                <a:effectLst>
                  <a:outerShdw blurRad="38100" dist="38100" dir="2700000" algn="tl">
                    <a:srgbClr val="000000"/>
                  </a:outerShdw>
                </a:effectLst>
                <a:latin typeface="Times New Roman" panose="02020603050405020304" pitchFamily="18" charset="0"/>
                <a:cs typeface="Times New Roman" panose="02020603050405020304" pitchFamily="18" charset="0"/>
              </a:rPr>
              <a:t>2- Thời gian:</a:t>
            </a:r>
            <a:r>
              <a:rPr lang="en-US" sz="2800">
                <a:effectLst>
                  <a:outerShdw blurRad="38100" dist="38100" dir="2700000" algn="tl">
                    <a:srgbClr val="000000"/>
                  </a:outerShdw>
                </a:effectLst>
                <a:latin typeface="Times New Roman" panose="02020603050405020304" pitchFamily="18" charset="0"/>
                <a:cs typeface="Times New Roman" panose="02020603050405020304" pitchFamily="18" charset="0"/>
              </a:rPr>
              <a:t> 06 tiết.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73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738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738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7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nimBg="1"/>
      <p:bldP spid="357381" grpId="0" animBg="1"/>
      <p:bldP spid="357382" grpId="0" animBg="1"/>
      <p:bldP spid="35738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ChangeArrowheads="1"/>
          </p:cNvSpPr>
          <p:nvPr/>
        </p:nvSpPr>
        <p:spPr bwMode="auto">
          <a:xfrm>
            <a:off x="457200" y="990600"/>
            <a:ext cx="8001000" cy="5181600"/>
          </a:xfrm>
          <a:prstGeom prst="rect">
            <a:avLst/>
          </a:prstGeom>
          <a:noFill/>
          <a:ln w="9525">
            <a:noFill/>
            <a:miter lim="800000"/>
            <a:headEnd/>
            <a:tailEnd/>
          </a:ln>
          <a:effectLst/>
        </p:spPr>
        <p:txBody>
          <a:bodyPr/>
          <a:lstStyle/>
          <a:p>
            <a:pPr marL="469900" indent="-469900" algn="just" eaLnBrk="1" hangingPunct="1">
              <a:spcBef>
                <a:spcPct val="20000"/>
              </a:spcBef>
              <a:buClr>
                <a:srgbClr val="000000"/>
              </a:buClr>
              <a:buSzPct val="70000"/>
              <a:buFont typeface="Wingdings" pitchFamily="2" charset="2"/>
              <a:buNone/>
              <a:defRPr/>
            </a:pPr>
            <a:r>
              <a:rPr lang="en-US" sz="34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b="1">
                <a:effectLst>
                  <a:outerShdw blurRad="38100" dist="38100" dir="2700000" algn="tl">
                    <a:srgbClr val="000000"/>
                  </a:outerShdw>
                </a:effectLst>
                <a:latin typeface="Times New Roman" panose="02020603050405020304" pitchFamily="18" charset="0"/>
                <a:cs typeface="Times New Roman" panose="02020603050405020304" pitchFamily="18" charset="0"/>
              </a:rPr>
              <a:t>Như vậy:</a:t>
            </a:r>
          </a:p>
          <a:p>
            <a:pPr marL="469900" indent="-469900" algn="just" eaLnBrk="1" hangingPunct="1">
              <a:spcBef>
                <a:spcPct val="20000"/>
              </a:spcBef>
              <a:buClr>
                <a:schemeClr val="hlink"/>
              </a:buClr>
              <a:buSzPct val="85000"/>
              <a:buFont typeface="Wingdings" pitchFamily="2" charset="2"/>
              <a:buNone/>
              <a:defRPr/>
            </a:pPr>
            <a:r>
              <a:rPr lang="en-US" sz="3200" i="1">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Chế độ tư hữu về tư liệu sản xuất &amp; sự phân chia xã hội thành giai cấp đối kháng là nguồn gốc ra đời của QĐ.</a:t>
            </a:r>
          </a:p>
          <a:p>
            <a:pPr marL="469900" indent="-469900" algn="just" eaLnBrk="1" hangingPunct="1">
              <a:spcBef>
                <a:spcPct val="20000"/>
              </a:spcBef>
              <a:buClr>
                <a:srgbClr val="000000"/>
              </a:buClr>
              <a:buSzPct val="70000"/>
              <a:buFont typeface="Wingdings" pitchFamily="2" charset="2"/>
              <a:buNone/>
              <a:defRPr/>
            </a:pPr>
            <a:r>
              <a:rPr lang="en-US" sz="3200">
                <a:effectLst>
                  <a:outerShdw blurRad="38100" dist="38100" dir="2700000" algn="tl">
                    <a:srgbClr val="000000"/>
                  </a:outerShdw>
                </a:effectLst>
                <a:latin typeface="Times New Roman" pitchFamily="18" charset="0"/>
                <a:cs typeface="Times New Roman" panose="02020603050405020304" pitchFamily="18" charset="0"/>
              </a:rPr>
              <a:t>		</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7" name="Picture 2" descr="Binh sĩ Nga cầm cờ búa liềm diễu hành ở Quảng trường Đỏ hôm qua. Ảnh: Reu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209800"/>
            <a:ext cx="4724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0131" name="Rectangle 3"/>
          <p:cNvSpPr>
            <a:spLocks noChangeArrowheads="1"/>
          </p:cNvSpPr>
          <p:nvPr/>
        </p:nvSpPr>
        <p:spPr bwMode="auto">
          <a:xfrm>
            <a:off x="457200" y="2209800"/>
            <a:ext cx="3733800" cy="3810000"/>
          </a:xfrm>
          <a:prstGeom prst="rect">
            <a:avLst/>
          </a:prstGeom>
          <a:noFill/>
          <a:ln w="9525">
            <a:noFill/>
            <a:miter lim="800000"/>
            <a:headEnd/>
            <a:tailEnd/>
          </a:ln>
          <a:effectLst/>
        </p:spPr>
        <p:txBody>
          <a:bodyPr/>
          <a:lstStyle/>
          <a:p>
            <a:pPr marL="342900" indent="-342900" algn="just" eaLnBrk="1" hangingPunct="1">
              <a:spcBef>
                <a:spcPct val="20000"/>
              </a:spcBef>
              <a:buClr>
                <a:srgbClr val="FF9900"/>
              </a:buClr>
              <a:buSzPct val="90000"/>
              <a:buFont typeface="Wingdings" pitchFamily="2" charset="2"/>
              <a:buNone/>
              <a:defRPr/>
            </a:pP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b="1" u="sng">
                <a:effectLst>
                  <a:outerShdw blurRad="38100" dist="38100" dir="2700000" algn="tl">
                    <a:srgbClr val="000000"/>
                  </a:outerShdw>
                </a:effectLst>
                <a:latin typeface="Times New Roman" panose="02020603050405020304" pitchFamily="18" charset="0"/>
                <a:cs typeface="Times New Roman" panose="02020603050405020304" pitchFamily="18" charset="0"/>
              </a:rPr>
              <a:t>Bản chất giai cấp của QĐ</a:t>
            </a:r>
            <a:r>
              <a:rPr lang="en-US"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 phụ thuộc vào bản chất giai cấp của nhà nước đã tổ chức ra quân đội đó.</a:t>
            </a:r>
          </a:p>
        </p:txBody>
      </p:sp>
      <p:sp>
        <p:nvSpPr>
          <p:cNvPr id="52229" name="AutoShape 4"/>
          <p:cNvSpPr>
            <a:spLocks noChangeArrowheads="1"/>
          </p:cNvSpPr>
          <p:nvPr/>
        </p:nvSpPr>
        <p:spPr bwMode="auto">
          <a:xfrm>
            <a:off x="1143000" y="457200"/>
            <a:ext cx="7010400" cy="990600"/>
          </a:xfrm>
          <a:prstGeom prst="roundRect">
            <a:avLst>
              <a:gd name="adj" fmla="val 16667"/>
            </a:avLst>
          </a:prstGeom>
          <a:solidFill>
            <a:srgbClr val="006600"/>
          </a:solidFill>
          <a:ln w="38100">
            <a:solidFill>
              <a:schemeClr val="tx1"/>
            </a:solidFill>
            <a:round/>
            <a:headEnd/>
            <a:tailEnd/>
          </a:ln>
        </p:spPr>
        <p:txBody>
          <a:bodyPr wrap="none" anchor="ctr"/>
          <a:lstStyle/>
          <a:p>
            <a:pPr algn="ctr"/>
            <a:r>
              <a:rPr lang="en-US" sz="3200" i="1">
                <a:effectLst/>
                <a:latin typeface="Times New Roman" panose="02020603050405020304" pitchFamily="18" charset="0"/>
                <a:cs typeface="Times New Roman" panose="02020603050405020304" pitchFamily="18" charset="0"/>
              </a:rPr>
              <a:t>c- Bản chất giai cấp của quân đội.</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body" idx="1"/>
          </p:nvPr>
        </p:nvSpPr>
        <p:spPr>
          <a:xfrm>
            <a:off x="228600" y="609600"/>
            <a:ext cx="4419600" cy="6248400"/>
          </a:xfrm>
        </p:spPr>
        <p:txBody>
          <a:bodyPr/>
          <a:lstStyle/>
          <a:p>
            <a:pPr algn="just" eaLnBrk="1" hangingPunct="1">
              <a:buFont typeface="Wingdings" pitchFamily="2" charset="2"/>
              <a:buNone/>
              <a:defRPr/>
            </a:pPr>
            <a:r>
              <a:rPr lang="en-US" smtClean="0">
                <a:latin typeface="Times New Roman" panose="02020603050405020304" pitchFamily="18" charset="0"/>
                <a:cs typeface="Times New Roman" panose="02020603050405020304" pitchFamily="18" charset="0"/>
              </a:rPr>
              <a:t>		</a:t>
            </a:r>
            <a:r>
              <a:rPr lang="en-US" sz="3600" smtClean="0">
                <a:latin typeface="Times New Roman"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Bản chất giai cấp của quân đội không phải tự phát hình thành mà phải trải qua quá trình xây dựng lâu dài và củng cố liên tục…Bản chất giai cấp của quân đội là tương đối ổn định nhưng không phải là bất biến. </a:t>
            </a:r>
          </a:p>
          <a:p>
            <a:pPr algn="just" eaLnBrk="1" hangingPunct="1">
              <a:buFont typeface="Wingdings" pitchFamily="2" charset="2"/>
              <a:buNone/>
              <a:defRPr/>
            </a:pPr>
            <a:endParaRPr lang="en-US" sz="3600" smtClean="0">
              <a:latin typeface="Times New Roman" pitchFamily="18" charset="0"/>
              <a:cs typeface="Times New Roman" panose="02020603050405020304" pitchFamily="18" charset="0"/>
            </a:endParaRPr>
          </a:p>
        </p:txBody>
      </p:sp>
      <p:pic>
        <p:nvPicPr>
          <p:cNvPr id="53252" name="Picture 3" descr="Cuộc diễu hành có sự tham gia của 8.000 binh sĩ mặc quân phục thời Thế chiến II và mang theo biểu ngữ lịch sử. Ảnh: 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295400"/>
            <a:ext cx="4114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body" idx="1"/>
          </p:nvPr>
        </p:nvSpPr>
        <p:spPr>
          <a:xfrm>
            <a:off x="533400" y="1295400"/>
            <a:ext cx="7924800" cy="5105400"/>
          </a:xfrm>
        </p:spPr>
        <p:txBody>
          <a:bodyPr/>
          <a:lstStyle/>
          <a:p>
            <a:pPr algn="just" eaLnBrk="1" hangingPunct="1">
              <a:buFont typeface="Wingdings" pitchFamily="2" charset="2"/>
              <a:buNone/>
              <a:defRPr/>
            </a:pPr>
            <a:r>
              <a:rPr lang="en-US" b="1" smtClean="0">
                <a:effectLst/>
                <a:latin typeface="Times New Roman" panose="02020603050405020304" pitchFamily="18" charset="0"/>
                <a:cs typeface="Times New Roman" panose="02020603050405020304" pitchFamily="18" charset="0"/>
              </a:rPr>
              <a:t>		</a:t>
            </a:r>
            <a:r>
              <a:rPr lang="en-US" sz="3600" b="1" smtClean="0">
                <a:effectLst/>
                <a:latin typeface="Times New Roman" pitchFamily="18" charset="0"/>
                <a:cs typeface="Times New Roman" panose="02020603050405020304" pitchFamily="18" charset="0"/>
              </a:rPr>
              <a:t> </a:t>
            </a:r>
            <a:r>
              <a:rPr lang="en-US" b="1" smtClean="0">
                <a:effectLst/>
                <a:latin typeface="Times New Roman" panose="02020603050405020304" pitchFamily="18" charset="0"/>
                <a:cs typeface="Times New Roman" panose="02020603050405020304" pitchFamily="18" charset="0"/>
              </a:rPr>
              <a:t>Trong tình hình hiện nay, các học giả tư sản thường rêu rao luận điểm “Phi chính trị hóa quân đội”, cho quân đội phải đứng ngoài chính trị, quân đội là công cụ bạo lực của toàn xã hội, không mang bản chất giai cấp. </a:t>
            </a:r>
          </a:p>
          <a:p>
            <a:pPr algn="just" eaLnBrk="1" hangingPunct="1">
              <a:buFont typeface="Wingdings" pitchFamily="2" charset="2"/>
              <a:buNone/>
              <a:defRPr/>
            </a:pPr>
            <a:r>
              <a:rPr lang="en-US" b="1" smtClean="0">
                <a:effectLst/>
                <a:latin typeface="Times New Roman" panose="02020603050405020304" pitchFamily="18" charset="0"/>
                <a:cs typeface="Times New Roman" panose="02020603050405020304" pitchFamily="18" charset="0"/>
              </a:rPr>
              <a:t> 		</a:t>
            </a:r>
          </a:p>
          <a:p>
            <a:pPr algn="just" eaLnBrk="1" hangingPunct="1">
              <a:buFont typeface="Wingdings" pitchFamily="2" charset="2"/>
              <a:buNone/>
              <a:defRPr/>
            </a:pPr>
            <a:endParaRPr lang="en-US" sz="3600" b="1" smtClean="0">
              <a:effectLst/>
              <a:latin typeface="Times New Roman"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4226" name="Picture 2" descr="Lính hải quân hô vang khẩu hiệu khi diễu hành qua quảng trường. Ảnh: AP."/>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114800" y="1676400"/>
            <a:ext cx="5029200" cy="4038600"/>
          </a:xfrm>
          <a:noFill/>
          <a:extLst>
            <a:ext uri="{909E8E84-426E-40DD-AFC4-6F175D3DCCD1}">
              <a14:hiddenFill xmlns:a14="http://schemas.microsoft.com/office/drawing/2010/main">
                <a:solidFill>
                  <a:srgbClr val="FFFFFF"/>
                </a:solidFill>
              </a14:hiddenFill>
            </a:ext>
          </a:extLst>
        </p:spPr>
      </p:pic>
      <p:sp>
        <p:nvSpPr>
          <p:cNvPr id="564227" name="Rectangle 3"/>
          <p:cNvSpPr>
            <a:spLocks noChangeArrowheads="1"/>
          </p:cNvSpPr>
          <p:nvPr/>
        </p:nvSpPr>
        <p:spPr bwMode="auto">
          <a:xfrm>
            <a:off x="381000" y="2347913"/>
            <a:ext cx="3505200" cy="2554545"/>
          </a:xfrm>
          <a:prstGeom prst="rect">
            <a:avLst/>
          </a:prstGeom>
          <a:noFill/>
          <a:ln w="9525">
            <a:noFill/>
            <a:miter lim="800000"/>
            <a:headEnd/>
            <a:tailEnd/>
          </a:ln>
          <a:effectLst/>
        </p:spPr>
        <p:txBody>
          <a:bodyPr>
            <a:spAutoFit/>
          </a:bodyPr>
          <a:lstStyle/>
          <a:p>
            <a:pPr algn="just">
              <a:defRPr/>
            </a:pP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Theo CNMLN: Sức mạnh chiến đấu của quân đội phụ thuộc vào rất nhiều yếu tố như:</a:t>
            </a:r>
          </a:p>
        </p:txBody>
      </p:sp>
      <p:sp>
        <p:nvSpPr>
          <p:cNvPr id="55301" name="AutoShape 4"/>
          <p:cNvSpPr>
            <a:spLocks noChangeArrowheads="1"/>
          </p:cNvSpPr>
          <p:nvPr/>
        </p:nvSpPr>
        <p:spPr bwMode="auto">
          <a:xfrm>
            <a:off x="1219200" y="304800"/>
            <a:ext cx="7010400" cy="1143000"/>
          </a:xfrm>
          <a:prstGeom prst="roundRect">
            <a:avLst>
              <a:gd name="adj" fmla="val 16667"/>
            </a:avLst>
          </a:prstGeom>
          <a:solidFill>
            <a:srgbClr val="006600"/>
          </a:solidFill>
          <a:ln w="38100">
            <a:solidFill>
              <a:schemeClr val="tx1"/>
            </a:solidFill>
            <a:round/>
            <a:headEnd/>
            <a:tailEnd/>
          </a:ln>
        </p:spPr>
        <p:txBody>
          <a:bodyPr wrap="none" anchor="ctr"/>
          <a:lstStyle/>
          <a:p>
            <a:pPr algn="ctr"/>
            <a:r>
              <a:rPr lang="en-US" sz="3200" i="1">
                <a:effectLst/>
                <a:latin typeface="Times New Roman" panose="02020603050405020304" pitchFamily="18" charset="0"/>
                <a:cs typeface="Times New Roman" panose="02020603050405020304" pitchFamily="18" charset="0"/>
              </a:rPr>
              <a:t>d- Sức mạnh chiến đấu của quân đội.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4227"/>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64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body" idx="1"/>
          </p:nvPr>
        </p:nvSpPr>
        <p:spPr>
          <a:xfrm>
            <a:off x="0" y="228600"/>
            <a:ext cx="9144000" cy="6629400"/>
          </a:xfrm>
        </p:spPr>
        <p:txBody>
          <a:bodyPr/>
          <a:lstStyle/>
          <a:p>
            <a:pPr eaLnBrk="1" hangingPunct="1">
              <a:buFont typeface="Wingdings" pitchFamily="2" charset="2"/>
              <a:buNone/>
              <a:defRPr/>
            </a:pPr>
            <a:endParaRPr lang="en-US" smtClean="0">
              <a:latin typeface="Times New Roman" panose="02020603050405020304" pitchFamily="18" charset="0"/>
              <a:cs typeface="Times New Roman" panose="02020603050405020304" pitchFamily="18" charset="0"/>
            </a:endParaRPr>
          </a:p>
          <a:p>
            <a:pPr eaLnBrk="1" hangingPunct="1">
              <a:buFont typeface="Wingdings" pitchFamily="2" charset="2"/>
              <a:buNone/>
              <a:defRPr/>
            </a:pPr>
            <a:endParaRPr lang="en-US" smtClean="0">
              <a:latin typeface="Times New Roman" panose="02020603050405020304" pitchFamily="18" charset="0"/>
              <a:cs typeface="Times New Roman" panose="02020603050405020304" pitchFamily="18" charset="0"/>
            </a:endParaRPr>
          </a:p>
        </p:txBody>
      </p:sp>
      <p:sp>
        <p:nvSpPr>
          <p:cNvPr id="565251" name="Rectangle 3"/>
          <p:cNvSpPr>
            <a:spLocks noChangeArrowheads="1"/>
          </p:cNvSpPr>
          <p:nvPr/>
        </p:nvSpPr>
        <p:spPr bwMode="auto">
          <a:xfrm>
            <a:off x="838200" y="381000"/>
            <a:ext cx="7239000" cy="4684359"/>
          </a:xfrm>
          <a:prstGeom prst="rect">
            <a:avLst/>
          </a:prstGeom>
          <a:noFill/>
          <a:ln w="9525">
            <a:noFill/>
            <a:miter lim="800000"/>
            <a:headEnd/>
            <a:tailEnd/>
          </a:ln>
          <a:effectLst/>
        </p:spPr>
        <p:txBody>
          <a:bodyPr>
            <a:spAutoFit/>
          </a:bodyPr>
          <a:lstStyle/>
          <a:p>
            <a:pPr algn="just" eaLnBrk="1" hangingPunct="1">
              <a:spcBef>
                <a:spcPct val="20000"/>
              </a:spcBef>
              <a:buClr>
                <a:schemeClr val="hlink"/>
              </a:buClr>
              <a:buSzPct val="70000"/>
              <a:defRPr/>
            </a:pPr>
            <a:r>
              <a:rPr lang="en-US" sz="36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endParaRPr lang="en-US" sz="4000">
              <a:effectLst/>
              <a:latin typeface="Times New Roman" panose="02020603050405020304" pitchFamily="18" charset="0"/>
              <a:cs typeface="Times New Roman" panose="02020603050405020304" pitchFamily="18" charset="0"/>
            </a:endParaRPr>
          </a:p>
          <a:p>
            <a:pPr algn="just" eaLnBrk="1" hangingPunct="1">
              <a:spcBef>
                <a:spcPct val="20000"/>
              </a:spcBef>
              <a:buClr>
                <a:schemeClr val="hlink"/>
              </a:buClr>
              <a:buSzPct val="85000"/>
              <a:buFont typeface="Wingdings" pitchFamily="2" charset="2"/>
              <a:buNone/>
              <a:defRPr/>
            </a:pPr>
            <a:r>
              <a:rPr lang="en-US" sz="3200" i="1">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Quân số, tổ chức, cơ cấu biên chế. </a:t>
            </a:r>
          </a:p>
          <a:p>
            <a:pPr algn="just" eaLnBrk="1" hangingPunct="1">
              <a:spcBef>
                <a:spcPct val="20000"/>
              </a:spcBef>
              <a:buClr>
                <a:schemeClr val="hlink"/>
              </a:buClr>
              <a:buSzPct val="85000"/>
              <a:buFont typeface="Wingdings" pitchFamily="2" charset="2"/>
              <a:buNone/>
              <a:defRPr/>
            </a:pP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Chính trị - tinh thần &amp; kỷ luật.</a:t>
            </a:r>
          </a:p>
          <a:p>
            <a:pPr algn="just" eaLnBrk="1" hangingPunct="1">
              <a:spcBef>
                <a:spcPct val="20000"/>
              </a:spcBef>
              <a:buClr>
                <a:schemeClr val="hlink"/>
              </a:buClr>
              <a:buSzPct val="85000"/>
              <a:buFont typeface="Wingdings" pitchFamily="2" charset="2"/>
              <a:buNone/>
              <a:defRPr/>
            </a:pP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Số lượng và chất lượng VKTBKT.</a:t>
            </a:r>
          </a:p>
          <a:p>
            <a:pPr algn="just" eaLnBrk="1" hangingPunct="1">
              <a:spcBef>
                <a:spcPct val="20000"/>
              </a:spcBef>
              <a:buClr>
                <a:schemeClr val="hlink"/>
              </a:buClr>
              <a:buSzPct val="85000"/>
              <a:buFont typeface="Wingdings" pitchFamily="2" charset="2"/>
              <a:buNone/>
              <a:defRPr/>
            </a:pP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Trình độ huấn luyện và thể lực. </a:t>
            </a:r>
          </a:p>
          <a:p>
            <a:pPr algn="just" eaLnBrk="1" hangingPunct="1">
              <a:spcBef>
                <a:spcPct val="20000"/>
              </a:spcBef>
              <a:buClr>
                <a:schemeClr val="hlink"/>
              </a:buClr>
              <a:buSzPct val="85000"/>
              <a:buFont typeface="Wingdings" pitchFamily="2" charset="2"/>
              <a:buNone/>
              <a:defRPr/>
            </a:pP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Trình độ khoa học &amp; NTQS.</a:t>
            </a:r>
          </a:p>
          <a:p>
            <a:pPr algn="just" eaLnBrk="1" hangingPunct="1">
              <a:spcBef>
                <a:spcPct val="20000"/>
              </a:spcBef>
              <a:buClr>
                <a:schemeClr val="hlink"/>
              </a:buClr>
              <a:buSzPct val="85000"/>
              <a:buFont typeface="Wingdings" pitchFamily="2" charset="2"/>
              <a:buNone/>
              <a:defRPr/>
            </a:pP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Bản lĩnh lãnh đạo, trình độ t.chức     	c.huy của cán bộ các cấp.</a:t>
            </a:r>
            <a:r>
              <a:rPr lang="en-US" sz="3200">
                <a:effectLst/>
                <a:latin typeface="Times New Roman" panose="02020603050405020304" pitchFamily="18" charset="0"/>
                <a:cs typeface="Times New Roman" panose="02020603050405020304" pitchFamily="18" charset="0"/>
              </a:rPr>
              <a:t> </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body" idx="1"/>
          </p:nvPr>
        </p:nvSpPr>
        <p:spPr>
          <a:xfrm>
            <a:off x="762000" y="228600"/>
            <a:ext cx="7391400" cy="6248400"/>
          </a:xfrm>
        </p:spPr>
        <p:txBody>
          <a:bodyPr/>
          <a:lstStyle/>
          <a:p>
            <a:pPr algn="just" eaLnBrk="1" hangingPunct="1">
              <a:buFont typeface="Wingdings" pitchFamily="2" charset="2"/>
              <a:buNone/>
              <a:defRPr/>
            </a:pPr>
            <a:r>
              <a:rPr lang="en-US" smtClean="0">
                <a:latin typeface="Times New Roman" panose="02020603050405020304" pitchFamily="18" charset="0"/>
                <a:cs typeface="Times New Roman" panose="02020603050405020304" pitchFamily="18" charset="0"/>
              </a:rPr>
              <a:t>		</a:t>
            </a:r>
          </a:p>
          <a:p>
            <a:pPr algn="just" eaLnBrk="1" hangingPunct="1">
              <a:buFont typeface="Wingdings" pitchFamily="2" charset="2"/>
              <a:buNone/>
              <a:defRPr/>
            </a:pPr>
            <a:r>
              <a:rPr lang="en-US" sz="3600" smtClean="0">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Trong đó:</a:t>
            </a:r>
          </a:p>
          <a:p>
            <a:pPr algn="just" eaLnBrk="1" hangingPunct="1">
              <a:buSzPct val="90000"/>
              <a:buFont typeface="Wingdings" pitchFamily="2" charset="2"/>
              <a:buNone/>
              <a:defRPr/>
            </a:pPr>
            <a:r>
              <a:rPr lang="en-US" i="1" smtClean="0">
                <a:latin typeface="Times New Roman" panose="02020603050405020304" pitchFamily="18" charset="0"/>
                <a:cs typeface="Times New Roman" panose="02020603050405020304" pitchFamily="18" charset="0"/>
              </a:rPr>
              <a:t>		</a:t>
            </a:r>
            <a:r>
              <a:rPr lang="en-US" b="1" i="1" u="sng" smtClean="0">
                <a:latin typeface="Times New Roman" panose="02020603050405020304" pitchFamily="18" charset="0"/>
                <a:cs typeface="Times New Roman" panose="02020603050405020304" pitchFamily="18" charset="0"/>
              </a:rPr>
              <a:t>Yếu tố chính trị tinh thần giữ vai trò quyết định.</a:t>
            </a:r>
            <a:r>
              <a:rPr lang="en-US" smtClean="0">
                <a:latin typeface="Times New Roman" panose="02020603050405020304" pitchFamily="18" charset="0"/>
                <a:cs typeface="Times New Roman" panose="02020603050405020304" pitchFamily="18" charset="0"/>
              </a:rPr>
              <a:t> </a:t>
            </a:r>
          </a:p>
          <a:p>
            <a:pPr algn="just" eaLnBrk="1" hangingPunct="1">
              <a:buFont typeface="Wingdings" pitchFamily="2" charset="2"/>
              <a:buNone/>
              <a:defRPr/>
            </a:pPr>
            <a:r>
              <a:rPr lang="en-US" smtClean="0">
                <a:latin typeface="Times New Roman" panose="02020603050405020304" pitchFamily="18" charset="0"/>
                <a:cs typeface="Times New Roman" panose="02020603050405020304" pitchFamily="18" charset="0"/>
              </a:rPr>
              <a:t>		V.I. Lênin khẳng định: “Trong mọi cuộc chiến tranh rốt cuộc thắng lợi đều tuỳ thuộc vào tinh thần của quần chúng đang đổ máu trên chiến trường”.</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ChangeArrowheads="1"/>
          </p:cNvSpPr>
          <p:nvPr/>
        </p:nvSpPr>
        <p:spPr bwMode="auto">
          <a:xfrm>
            <a:off x="345744" y="1199225"/>
            <a:ext cx="8534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buClr>
                <a:srgbClr val="FF9900"/>
              </a:buClr>
              <a:buSzPct val="85000"/>
              <a:buFont typeface="Wingdings" pitchFamily="2" charset="2"/>
              <a:buChar char="Ø"/>
            </a:pPr>
            <a:r>
              <a:rPr lang="fr-FR" sz="3200" dirty="0">
                <a:effectLst/>
                <a:latin typeface="Times New Roman" panose="02020603050405020304" pitchFamily="18" charset="0"/>
                <a:cs typeface="Times New Roman" panose="02020603050405020304" pitchFamily="18" charset="0"/>
              </a:rPr>
              <a:t>Đảng Cộng sản lãnh đạo Hồng quân (QĐ)      tăng cường bản chất giai cấp công nhân. </a:t>
            </a:r>
          </a:p>
          <a:p>
            <a:pPr algn="just">
              <a:buClr>
                <a:srgbClr val="FF9900"/>
              </a:buClr>
              <a:buSzPct val="85000"/>
              <a:buFont typeface="Wingdings" pitchFamily="2" charset="2"/>
              <a:buChar char="Ø"/>
            </a:pPr>
            <a:r>
              <a:rPr lang="fr-FR" sz="3200" dirty="0">
                <a:effectLst/>
                <a:latin typeface="Times New Roman" panose="02020603050405020304" pitchFamily="18" charset="0"/>
                <a:cs typeface="Times New Roman" panose="02020603050405020304" pitchFamily="18" charset="0"/>
              </a:rPr>
              <a:t> Đoàn kết thống nhất quân đội với </a:t>
            </a:r>
            <a:r>
              <a:rPr lang="fr-FR" sz="3200" dirty="0" err="1">
                <a:effectLst/>
                <a:latin typeface="Times New Roman" panose="02020603050405020304" pitchFamily="18" charset="0"/>
                <a:cs typeface="Times New Roman" panose="02020603050405020304" pitchFamily="18" charset="0"/>
              </a:rPr>
              <a:t>nh.dân</a:t>
            </a:r>
            <a:r>
              <a:rPr lang="fr-FR" sz="3200" dirty="0">
                <a:effectLst/>
                <a:latin typeface="Times New Roman" panose="02020603050405020304" pitchFamily="18" charset="0"/>
                <a:cs typeface="Times New Roman" panose="02020603050405020304" pitchFamily="18" charset="0"/>
              </a:rPr>
              <a:t>.</a:t>
            </a:r>
            <a:r>
              <a:rPr lang="fr-FR" sz="3200" b="1" dirty="0">
                <a:effectLst/>
                <a:latin typeface="Times New Roman" panose="02020603050405020304" pitchFamily="18" charset="0"/>
                <a:cs typeface="Times New Roman" panose="02020603050405020304" pitchFamily="18" charset="0"/>
              </a:rPr>
              <a:t> </a:t>
            </a:r>
          </a:p>
          <a:p>
            <a:pPr algn="just">
              <a:buClr>
                <a:srgbClr val="FF9900"/>
              </a:buClr>
              <a:buSzPct val="85000"/>
              <a:buFont typeface="Wingdings" pitchFamily="2" charset="2"/>
              <a:buChar char="Ø"/>
            </a:pPr>
            <a:r>
              <a:rPr lang="fr-FR" sz="3200" dirty="0">
                <a:effectLst/>
                <a:latin typeface="Times New Roman" panose="02020603050405020304" pitchFamily="18" charset="0"/>
                <a:cs typeface="Times New Roman" panose="02020603050405020304" pitchFamily="18" charset="0"/>
              </a:rPr>
              <a:t> Trung thành với chủ nghĩa quốc tế vô sản. </a:t>
            </a:r>
          </a:p>
          <a:p>
            <a:pPr algn="just">
              <a:buClr>
                <a:srgbClr val="FF9900"/>
              </a:buClr>
              <a:buSzPct val="85000"/>
              <a:buFont typeface="Wingdings" pitchFamily="2" charset="2"/>
              <a:buChar char="Ø"/>
            </a:pPr>
            <a:r>
              <a:rPr lang="fr-FR" sz="3200" dirty="0">
                <a:effectLst/>
                <a:latin typeface="Times New Roman" panose="02020603050405020304" pitchFamily="18" charset="0"/>
                <a:cs typeface="Times New Roman" panose="02020603050405020304" pitchFamily="18" charset="0"/>
              </a:rPr>
              <a:t> Xây dựng chính quy.</a:t>
            </a:r>
          </a:p>
          <a:p>
            <a:pPr algn="just">
              <a:buClr>
                <a:srgbClr val="FF9900"/>
              </a:buClr>
              <a:buSzPct val="85000"/>
              <a:buFont typeface="Wingdings" pitchFamily="2" charset="2"/>
              <a:buChar char="Ø"/>
            </a:pPr>
            <a:r>
              <a:rPr lang="fr-FR" sz="3200" dirty="0">
                <a:effectLst/>
                <a:latin typeface="Times New Roman" panose="02020603050405020304" pitchFamily="18" charset="0"/>
                <a:cs typeface="Times New Roman" panose="02020603050405020304" pitchFamily="18" charset="0"/>
              </a:rPr>
              <a:t> Không ngừng hoàn thiện cơ cấu tổ chức.</a:t>
            </a:r>
          </a:p>
          <a:p>
            <a:pPr algn="just">
              <a:buClr>
                <a:srgbClr val="FF9900"/>
              </a:buClr>
              <a:buSzPct val="85000"/>
              <a:buFont typeface="Wingdings" pitchFamily="2" charset="2"/>
              <a:buChar char="Ø"/>
            </a:pPr>
            <a:r>
              <a:rPr lang="fr-FR" sz="3200" dirty="0">
                <a:effectLst/>
                <a:latin typeface="Times New Roman" panose="02020603050405020304" pitchFamily="18" charset="0"/>
                <a:cs typeface="Times New Roman" panose="02020603050405020304" pitchFamily="18" charset="0"/>
              </a:rPr>
              <a:t> Phát triển hài hòa các quân, binh chủng.</a:t>
            </a:r>
          </a:p>
          <a:p>
            <a:pPr algn="just">
              <a:buClr>
                <a:srgbClr val="FF9900"/>
              </a:buClr>
              <a:buSzPct val="85000"/>
              <a:buFont typeface="Wingdings" pitchFamily="2" charset="2"/>
              <a:buChar char="Ø"/>
            </a:pPr>
            <a:r>
              <a:rPr lang="fr-FR" sz="3200" dirty="0">
                <a:effectLst/>
                <a:latin typeface="Times New Roman" panose="02020603050405020304" pitchFamily="18" charset="0"/>
                <a:cs typeface="Times New Roman" panose="02020603050405020304" pitchFamily="18" charset="0"/>
              </a:rPr>
              <a:t> Sẵn sàng chiến đấu.</a:t>
            </a:r>
          </a:p>
          <a:p>
            <a:pPr algn="just">
              <a:buClr>
                <a:srgbClr val="FF9900"/>
              </a:buClr>
              <a:buSzPct val="85000"/>
              <a:buFont typeface="Wingdings" pitchFamily="2" charset="2"/>
              <a:buNone/>
            </a:pPr>
            <a:r>
              <a:rPr lang="en-US" sz="3200" b="1" dirty="0">
                <a:effectLst/>
                <a:latin typeface="Times New Roman" panose="02020603050405020304" pitchFamily="18" charset="0"/>
                <a:cs typeface="Times New Roman" panose="02020603050405020304" pitchFamily="18" charset="0"/>
              </a:rPr>
              <a:t>	Trong đó:</a:t>
            </a:r>
            <a:r>
              <a:rPr lang="en-US" sz="3200" i="1" dirty="0">
                <a:effectLst/>
                <a:latin typeface="Times New Roman" panose="02020603050405020304" pitchFamily="18" charset="0"/>
                <a:cs typeface="Times New Roman" panose="02020603050405020304" pitchFamily="18" charset="0"/>
              </a:rPr>
              <a:t> </a:t>
            </a:r>
            <a:r>
              <a:rPr lang="en-US" sz="3200" b="1" i="1" u="sng" dirty="0">
                <a:effectLst/>
                <a:latin typeface="Times New Roman" panose="02020603050405020304" pitchFamily="18" charset="0"/>
                <a:cs typeface="Times New Roman" panose="02020603050405020304" pitchFamily="18" charset="0"/>
              </a:rPr>
              <a:t>Sự lãnh đạo của Đảng cộng sản là quan trọng nhất.	</a:t>
            </a:r>
            <a:r>
              <a:rPr lang="en-US" sz="3200" i="1" dirty="0">
                <a:effectLst/>
                <a:latin typeface="Times New Roman" panose="02020603050405020304" pitchFamily="18" charset="0"/>
                <a:cs typeface="Times New Roman" panose="02020603050405020304" pitchFamily="18" charset="0"/>
              </a:rPr>
              <a:t>	</a:t>
            </a:r>
            <a:r>
              <a:rPr lang="en-US" sz="3600" i="1" dirty="0">
                <a:effectLst/>
                <a:latin typeface="Times New Roman" panose="02020603050405020304" pitchFamily="18" charset="0"/>
                <a:cs typeface="Times New Roman" panose="02020603050405020304" pitchFamily="18" charset="0"/>
              </a:rPr>
              <a:t>						</a:t>
            </a:r>
          </a:p>
        </p:txBody>
      </p:sp>
      <p:sp>
        <p:nvSpPr>
          <p:cNvPr id="58372" name="AutoShape 3"/>
          <p:cNvSpPr>
            <a:spLocks noChangeArrowheads="1"/>
          </p:cNvSpPr>
          <p:nvPr/>
        </p:nvSpPr>
        <p:spPr bwMode="auto">
          <a:xfrm>
            <a:off x="1066800" y="228600"/>
            <a:ext cx="7010400" cy="838200"/>
          </a:xfrm>
          <a:prstGeom prst="roundRect">
            <a:avLst>
              <a:gd name="adj" fmla="val 16667"/>
            </a:avLst>
          </a:prstGeom>
          <a:solidFill>
            <a:srgbClr val="006600"/>
          </a:solidFill>
          <a:ln w="38100">
            <a:solidFill>
              <a:schemeClr val="tx1"/>
            </a:solidFill>
            <a:round/>
            <a:headEnd/>
            <a:tailEnd/>
          </a:ln>
        </p:spPr>
        <p:txBody>
          <a:bodyPr wrap="none" anchor="ctr"/>
          <a:lstStyle/>
          <a:p>
            <a:pPr algn="ctr"/>
            <a:r>
              <a:rPr lang="en-US" sz="3200" i="1">
                <a:effectLst/>
                <a:latin typeface="Times New Roman" panose="02020603050405020304" pitchFamily="18" charset="0"/>
                <a:cs typeface="Times New Roman" panose="02020603050405020304" pitchFamily="18" charset="0"/>
              </a:rPr>
              <a:t>e- Nguyên tắc xây dựng quân đội.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729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729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6729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729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729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6729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67298">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6729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5" name="Picture 8" descr="images[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838200"/>
            <a:ext cx="1905000" cy="2895600"/>
          </a:xfrm>
          <a:prstGeom prst="rect">
            <a:avLst/>
          </a:prstGeom>
          <a:noFill/>
          <a:ln w="76200" cmpd="tri">
            <a:solidFill>
              <a:srgbClr val="FFFF00"/>
            </a:solidFill>
            <a:miter lim="800000"/>
            <a:headEnd/>
            <a:tailEnd/>
          </a:ln>
          <a:extLst>
            <a:ext uri="{909E8E84-426E-40DD-AFC4-6F175D3DCCD1}">
              <a14:hiddenFill xmlns:a14="http://schemas.microsoft.com/office/drawing/2010/main">
                <a:solidFill>
                  <a:srgbClr val="FFFFFF"/>
                </a:solidFill>
              </a14:hiddenFill>
            </a:ext>
          </a:extLst>
        </p:spPr>
      </p:pic>
      <p:pic>
        <p:nvPicPr>
          <p:cNvPr id="59396" name="Picture 9" descr="favourite[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990600"/>
            <a:ext cx="3505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AutoShape 15"/>
          <p:cNvSpPr>
            <a:spLocks noChangeArrowheads="1"/>
          </p:cNvSpPr>
          <p:nvPr/>
        </p:nvSpPr>
        <p:spPr bwMode="auto">
          <a:xfrm>
            <a:off x="1447800" y="4114800"/>
            <a:ext cx="6324600" cy="1219200"/>
          </a:xfrm>
          <a:prstGeom prst="octagon">
            <a:avLst>
              <a:gd name="adj" fmla="val 29287"/>
            </a:avLst>
          </a:prstGeom>
          <a:solidFill>
            <a:srgbClr val="006600"/>
          </a:solidFill>
          <a:ln w="38100">
            <a:solidFill>
              <a:schemeClr val="tx1"/>
            </a:solidFill>
            <a:miter lim="800000"/>
            <a:headEnd/>
            <a:tailEnd/>
          </a:ln>
        </p:spPr>
        <p:txBody>
          <a:bodyPr wrap="none" anchor="ctr"/>
          <a:lstStyle/>
          <a:p>
            <a:pPr algn="ctr"/>
            <a:r>
              <a:rPr lang="en-US" sz="3200" b="1" i="1">
                <a:effectLst/>
                <a:latin typeface="Times New Roman" panose="02020603050405020304" pitchFamily="18" charset="0"/>
                <a:cs typeface="Times New Roman" panose="02020603050405020304" pitchFamily="18" charset="0"/>
              </a:rPr>
              <a:t>2-Tư tưởng Hồ Chí Minh</a:t>
            </a:r>
          </a:p>
          <a:p>
            <a:pPr algn="ctr"/>
            <a:r>
              <a:rPr lang="en-US" sz="3200" b="1" i="1">
                <a:effectLst/>
                <a:latin typeface="Times New Roman" panose="02020603050405020304" pitchFamily="18" charset="0"/>
                <a:cs typeface="Times New Roman" panose="02020603050405020304" pitchFamily="18" charset="0"/>
              </a:rPr>
              <a:t>về quân đội</a:t>
            </a:r>
            <a:endParaRPr lang="en-US" sz="3200" b="1">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body" idx="1"/>
          </p:nvPr>
        </p:nvSpPr>
        <p:spPr>
          <a:xfrm>
            <a:off x="446964" y="2351968"/>
            <a:ext cx="8458200" cy="4038600"/>
          </a:xfrm>
        </p:spPr>
        <p:txBody>
          <a:bodyPr/>
          <a:lstStyle/>
          <a:p>
            <a:pPr algn="just" eaLnBrk="1" hangingPunct="1">
              <a:buFont typeface="Wingdings" pitchFamily="2" charset="2"/>
              <a:buNone/>
              <a:defRPr/>
            </a:pPr>
            <a:r>
              <a:rPr lang="en-US" sz="36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Theo Hồ Chí Minh kẻ thù dùng bạo lực phản cách mạng để áp bức nô dịch dân tộc ta. Muốn giải phóng dân tộc, giải phóng giai cấp phải tổ chức quân đội. </a:t>
            </a:r>
          </a:p>
          <a:p>
            <a:pPr algn="just" eaLnBrk="1" hangingPunct="1">
              <a:buFont typeface="Wingdings" pitchFamily="2" charset="2"/>
              <a:buNone/>
              <a:defRPr/>
            </a:pPr>
            <a:r>
              <a:rPr lang="en-US" sz="28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Người viết : “</a:t>
            </a:r>
            <a:r>
              <a:rPr lang="en-US" i="1" dirty="0" smtClean="0">
                <a:latin typeface="Times New Roman" panose="02020603050405020304" pitchFamily="18" charset="0"/>
                <a:cs typeface="Times New Roman" panose="02020603050405020304" pitchFamily="18" charset="0"/>
              </a:rPr>
              <a:t>Dân tộc Việt Nam nhất định phải được giải phóng. Muốn đánh chúng phải có lực lượng quân sự, phải có tổ chức”</a:t>
            </a:r>
          </a:p>
          <a:p>
            <a:pPr algn="just" eaLnBrk="1" hangingPunct="1">
              <a:buFont typeface="Wingdings" pitchFamily="2" charset="2"/>
              <a:buNone/>
              <a:defRPr/>
            </a:pPr>
            <a:endParaRPr lang="en-US" i="1" dirty="0" smtClean="0">
              <a:latin typeface="Times New Roman" panose="02020603050405020304" pitchFamily="18" charset="0"/>
              <a:cs typeface="Times New Roman" panose="02020603050405020304" pitchFamily="18" charset="0"/>
            </a:endParaRPr>
          </a:p>
        </p:txBody>
      </p:sp>
      <p:sp>
        <p:nvSpPr>
          <p:cNvPr id="60420" name="AutoShape 3"/>
          <p:cNvSpPr>
            <a:spLocks noChangeArrowheads="1"/>
          </p:cNvSpPr>
          <p:nvPr/>
        </p:nvSpPr>
        <p:spPr bwMode="auto">
          <a:xfrm>
            <a:off x="457200" y="152400"/>
            <a:ext cx="8686800" cy="1828800"/>
          </a:xfrm>
          <a:prstGeom prst="roundRect">
            <a:avLst>
              <a:gd name="adj" fmla="val 16667"/>
            </a:avLst>
          </a:prstGeom>
          <a:solidFill>
            <a:srgbClr val="006600"/>
          </a:solidFill>
          <a:ln w="28575">
            <a:solidFill>
              <a:schemeClr val="tx1"/>
            </a:solidFill>
            <a:round/>
            <a:headEnd/>
            <a:tailEnd/>
          </a:ln>
        </p:spPr>
        <p:txBody>
          <a:bodyPr wrap="none" anchor="ctr"/>
          <a:lstStyle/>
          <a:p>
            <a:pPr algn="ctr"/>
            <a:r>
              <a:rPr lang="en-US" sz="3200" i="1">
                <a:effectLst/>
                <a:latin typeface="Times New Roman" panose="02020603050405020304" pitchFamily="18" charset="0"/>
                <a:cs typeface="Times New Roman" panose="02020603050405020304" pitchFamily="18" charset="0"/>
              </a:rPr>
              <a:t>a- </a:t>
            </a:r>
            <a:r>
              <a:rPr lang="en-US" sz="3200" i="1" u="sng">
                <a:effectLst/>
                <a:latin typeface="Times New Roman" panose="02020603050405020304" pitchFamily="18" charset="0"/>
                <a:cs typeface="Times New Roman" panose="02020603050405020304" pitchFamily="18" charset="0"/>
              </a:rPr>
              <a:t>Khẳng định sự ra đời của QĐ là một tất yếu</a:t>
            </a:r>
          </a:p>
          <a:p>
            <a:pPr algn="ctr"/>
            <a:r>
              <a:rPr lang="en-US" sz="3200" i="1" u="sng">
                <a:effectLst/>
                <a:latin typeface="Times New Roman" panose="02020603050405020304" pitchFamily="18" charset="0"/>
                <a:cs typeface="Times New Roman" panose="02020603050405020304" pitchFamily="18" charset="0"/>
              </a:rPr>
              <a:t>, là vấn đề có tính qui luật trong đấu tranh </a:t>
            </a:r>
          </a:p>
          <a:p>
            <a:pPr algn="ctr"/>
            <a:r>
              <a:rPr lang="en-US" sz="3200" i="1" u="sng">
                <a:effectLst/>
                <a:latin typeface="Times New Roman" panose="02020603050405020304" pitchFamily="18" charset="0"/>
                <a:cs typeface="Times New Roman" panose="02020603050405020304" pitchFamily="18" charset="0"/>
              </a:rPr>
              <a:t>giai cấp, đấu tranh dân tộc ở Việt Nam</a:t>
            </a:r>
            <a:r>
              <a:rPr lang="en-US" sz="3200" i="1">
                <a:effectLst/>
                <a:latin typeface="Times New Roman" panose="02020603050405020304" pitchFamily="18" charset="0"/>
                <a:cs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44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body" idx="1"/>
          </p:nvPr>
        </p:nvSpPr>
        <p:spPr>
          <a:xfrm>
            <a:off x="152400" y="609600"/>
            <a:ext cx="8763000" cy="5867400"/>
          </a:xfrm>
        </p:spPr>
        <p:txBody>
          <a:bodyPr/>
          <a:lstStyle/>
          <a:p>
            <a:pPr marL="609600" indent="-609600" algn="just" eaLnBrk="1" hangingPunct="1">
              <a:lnSpc>
                <a:spcPct val="90000"/>
              </a:lnSpc>
              <a:buFont typeface="Wingdings" pitchFamily="2" charset="2"/>
              <a:buNone/>
              <a:defRPr/>
            </a:pPr>
            <a:r>
              <a:rPr lang="en-US" sz="24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III. TỔ CHỨC - PHƯƠNG PHÁP:</a:t>
            </a:r>
          </a:p>
          <a:p>
            <a:pPr marL="609600" indent="-609600" algn="just" eaLnBrk="1" hangingPunct="1">
              <a:lnSpc>
                <a:spcPct val="90000"/>
              </a:lnSpc>
              <a:buFont typeface="Wingdings" pitchFamily="2" charset="2"/>
              <a:buNone/>
              <a:defRPr/>
            </a:pPr>
            <a:r>
              <a:rPr lang="en-US" b="1" dirty="0" smtClean="0">
                <a:latin typeface="Times New Roman" panose="02020603050405020304" pitchFamily="18" charset="0"/>
                <a:cs typeface="Times New Roman" panose="02020603050405020304" pitchFamily="18" charset="0"/>
              </a:rPr>
              <a:t>	</a:t>
            </a:r>
            <a:r>
              <a:rPr lang="en-US" sz="3000" b="1" dirty="0" smtClean="0">
                <a:latin typeface="Times New Roman" panose="02020603050405020304" pitchFamily="18" charset="0"/>
                <a:cs typeface="Times New Roman" panose="02020603050405020304" pitchFamily="18" charset="0"/>
              </a:rPr>
              <a:t>1-Tổ chức: </a:t>
            </a:r>
            <a:r>
              <a:rPr lang="en-US" sz="3000" dirty="0" smtClean="0">
                <a:latin typeface="Times New Roman" panose="02020603050405020304" pitchFamily="18" charset="0"/>
                <a:cs typeface="Times New Roman" panose="02020603050405020304" pitchFamily="18" charset="0"/>
              </a:rPr>
              <a:t>Lấy các lớp tổ chức lớp học tại giảng đường.</a:t>
            </a:r>
            <a:r>
              <a:rPr lang="en-US" sz="3000" b="1" dirty="0" smtClean="0">
                <a:latin typeface="Times New Roman" panose="02020603050405020304" pitchFamily="18" charset="0"/>
                <a:cs typeface="Times New Roman" panose="02020603050405020304" pitchFamily="18" charset="0"/>
              </a:rPr>
              <a:t>  </a:t>
            </a:r>
          </a:p>
          <a:p>
            <a:pPr marL="609600" indent="-609600" algn="just" eaLnBrk="1" hangingPunct="1">
              <a:lnSpc>
                <a:spcPct val="90000"/>
              </a:lnSpc>
              <a:buFont typeface="Wingdings" pitchFamily="2" charset="2"/>
              <a:buNone/>
              <a:defRPr/>
            </a:pPr>
            <a:r>
              <a:rPr lang="en-US" sz="3000" b="1" dirty="0" smtClean="0">
                <a:latin typeface="Times New Roman" panose="02020603050405020304" pitchFamily="18" charset="0"/>
                <a:cs typeface="Times New Roman" panose="02020603050405020304" pitchFamily="18" charset="0"/>
              </a:rPr>
              <a:t>	2- Phương pháp:</a:t>
            </a:r>
          </a:p>
          <a:p>
            <a:pPr marL="609600" indent="-609600" algn="just" eaLnBrk="1" hangingPunct="1">
              <a:lnSpc>
                <a:spcPct val="90000"/>
              </a:lnSpc>
              <a:buFont typeface="Wingdings" pitchFamily="2" charset="2"/>
              <a:buNone/>
              <a:defRPr/>
            </a:pPr>
            <a:r>
              <a:rPr lang="en-US" sz="3000" b="1" dirty="0" smtClean="0">
                <a:latin typeface="Times New Roman" panose="02020603050405020304" pitchFamily="18" charset="0"/>
                <a:cs typeface="Times New Roman" panose="02020603050405020304" pitchFamily="18" charset="0"/>
              </a:rPr>
              <a:t>		a- Đối với giáo viên:</a:t>
            </a:r>
            <a:r>
              <a:rPr lang="en-US" sz="3000" dirty="0" smtClean="0">
                <a:latin typeface="Times New Roman" panose="02020603050405020304" pitchFamily="18" charset="0"/>
                <a:cs typeface="Times New Roman" panose="02020603050405020304" pitchFamily="18" charset="0"/>
              </a:rPr>
              <a:t> Nêu vấn đề, giải quyết vấn đề bằng việc phân tích, lấy dẫn chứng để chứng minh làm rõ; Kết hợp với hỏi – đáp, gợi mở để sinh viên nghiên cứu trả lời, kết luận định hướng hành động cho người học. </a:t>
            </a:r>
          </a:p>
          <a:p>
            <a:pPr marL="609600" indent="-609600" algn="just" eaLnBrk="1" hangingPunct="1">
              <a:lnSpc>
                <a:spcPct val="90000"/>
              </a:lnSpc>
              <a:buFont typeface="Wingdings" pitchFamily="2" charset="2"/>
              <a:buNone/>
              <a:defRPr/>
            </a:pPr>
            <a:r>
              <a:rPr lang="en-US" sz="3000" b="1" dirty="0" smtClean="0">
                <a:latin typeface="Times New Roman" panose="02020603050405020304" pitchFamily="18" charset="0"/>
                <a:cs typeface="Times New Roman" panose="02020603050405020304" pitchFamily="18" charset="0"/>
              </a:rPr>
              <a:t>		b- Đối với sinh viên:</a:t>
            </a:r>
            <a:r>
              <a:rPr lang="en-US" sz="3000" dirty="0" smtClean="0">
                <a:latin typeface="Times New Roman" panose="02020603050405020304" pitchFamily="18" charset="0"/>
                <a:cs typeface="Times New Roman" panose="02020603050405020304" pitchFamily="18" charset="0"/>
              </a:rPr>
              <a:t> Nghe, tóm tắt ghi chép theo ý hiểu, tích cực tham gia thảo luận những vấn đề giáo viên đặt </a:t>
            </a:r>
            <a:r>
              <a:rPr lang="en-US" sz="3000" dirty="0" err="1" smtClean="0">
                <a:latin typeface="Times New Roman" panose="02020603050405020304" pitchFamily="18" charset="0"/>
                <a:cs typeface="Times New Roman" panose="02020603050405020304" pitchFamily="18" charset="0"/>
              </a:rPr>
              <a:t>ra.</a:t>
            </a:r>
            <a:endParaRPr lang="en-US" sz="3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0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0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0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0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body" idx="1"/>
          </p:nvPr>
        </p:nvSpPr>
        <p:spPr>
          <a:xfrm>
            <a:off x="609600" y="381000"/>
            <a:ext cx="7696200" cy="1600200"/>
          </a:xfrm>
        </p:spPr>
        <p:txBody>
          <a:bodyPr/>
          <a:lstStyle/>
          <a:p>
            <a:pPr algn="just" eaLnBrk="1" hangingPunct="1">
              <a:lnSpc>
                <a:spcPct val="90000"/>
              </a:lnSpc>
              <a:buFontTx/>
              <a:buNone/>
              <a:defRPr/>
            </a:pPr>
            <a:r>
              <a:rPr lang="en-US" sz="3600" smtClean="0">
                <a:latin typeface="Times New Roman" panose="02020603050405020304" pitchFamily="18" charset="0"/>
                <a:cs typeface="Times New Roman" panose="02020603050405020304" pitchFamily="18" charset="0"/>
              </a:rPr>
              <a:t>		</a:t>
            </a:r>
            <a:r>
              <a:rPr lang="en-US" sz="4000" smtClean="0">
                <a:latin typeface="Times New Roman"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Ngày 22-12-1944 Đội Việt Nam tuyên truyền giải phóng quân được thành lập. </a:t>
            </a:r>
            <a:r>
              <a:rPr lang="en-US" smtClean="0">
                <a:latin typeface="Times New Roman" panose="02020603050405020304" pitchFamily="18" charset="0"/>
                <a:cs typeface="Times New Roman" panose="02020603050405020304" pitchFamily="18" charset="0"/>
                <a:hlinkClick r:id="rId2" action="ppaction://hlinkfile"/>
              </a:rPr>
              <a:t>f*****</a:t>
            </a:r>
            <a:endParaRPr lang="en-US" smtClean="0">
              <a:latin typeface="Times New Roman" panose="02020603050405020304" pitchFamily="18" charset="0"/>
              <a:cs typeface="Times New Roman" panose="02020603050405020304" pitchFamily="18" charset="0"/>
            </a:endParaRPr>
          </a:p>
        </p:txBody>
      </p:sp>
      <p:pic>
        <p:nvPicPr>
          <p:cNvPr id="61444" name="Picture 3" descr="zz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905000"/>
            <a:ext cx="6248400" cy="4267200"/>
          </a:xfrm>
          <a:prstGeom prst="rect">
            <a:avLst/>
          </a:prstGeom>
          <a:noFill/>
          <a:ln w="76200">
            <a:solidFill>
              <a:srgbClr val="00FF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body" idx="1"/>
          </p:nvPr>
        </p:nvSpPr>
        <p:spPr>
          <a:xfrm>
            <a:off x="609600" y="609600"/>
            <a:ext cx="7696200" cy="5638800"/>
          </a:xfrm>
        </p:spPr>
        <p:txBody>
          <a:bodyPr/>
          <a:lstStyle/>
          <a:p>
            <a:pPr algn="just" eaLnBrk="1" hangingPunct="1">
              <a:buFontTx/>
              <a:buNone/>
              <a:defRPr/>
            </a:pPr>
            <a:r>
              <a:rPr lang="en-US" sz="3800" smtClean="0">
                <a:latin typeface="Times New Roman" panose="02020603050405020304" pitchFamily="18" charset="0"/>
                <a:cs typeface="Times New Roman" panose="02020603050405020304" pitchFamily="18" charset="0"/>
              </a:rPr>
              <a:t>		</a:t>
            </a:r>
            <a:endParaRPr lang="en-US" sz="4000" smtClean="0">
              <a:latin typeface="Times New Roman" pitchFamily="18" charset="0"/>
              <a:cs typeface="Times New Roman" panose="02020603050405020304" pitchFamily="18" charset="0"/>
            </a:endParaRPr>
          </a:p>
          <a:p>
            <a:pPr algn="just" eaLnBrk="1" hangingPunct="1">
              <a:buFontTx/>
              <a:buNone/>
              <a:defRPr/>
            </a:pPr>
            <a:r>
              <a:rPr lang="en-US" sz="4000" smtClean="0">
                <a:latin typeface="Times New Roman" pitchFamily="18" charset="0"/>
                <a:cs typeface="Times New Roman" panose="02020603050405020304" pitchFamily="18" charset="0"/>
              </a:rPr>
              <a:t>		</a:t>
            </a:r>
          </a:p>
          <a:p>
            <a:pPr eaLnBrk="1" hangingPunct="1">
              <a:buFont typeface="Wingdings" pitchFamily="2" charset="2"/>
              <a:buNone/>
              <a:defRPr/>
            </a:pPr>
            <a:endParaRPr lang="en-US" sz="4000" smtClean="0">
              <a:latin typeface="Times New Roman" pitchFamily="18" charset="0"/>
              <a:cs typeface="Times New Roman" panose="02020603050405020304" pitchFamily="18" charset="0"/>
            </a:endParaRPr>
          </a:p>
        </p:txBody>
      </p:sp>
      <p:sp>
        <p:nvSpPr>
          <p:cNvPr id="575491" name="Rectangle 3"/>
          <p:cNvSpPr>
            <a:spLocks noChangeArrowheads="1"/>
          </p:cNvSpPr>
          <p:nvPr/>
        </p:nvSpPr>
        <p:spPr bwMode="auto">
          <a:xfrm>
            <a:off x="990600" y="1249363"/>
            <a:ext cx="7239000" cy="2408237"/>
          </a:xfrm>
          <a:prstGeom prst="rect">
            <a:avLst/>
          </a:prstGeom>
          <a:noFill/>
          <a:ln w="9525">
            <a:noFill/>
            <a:miter lim="800000"/>
            <a:headEnd/>
            <a:tailEnd/>
          </a:ln>
          <a:effectLst/>
        </p:spPr>
        <p:txBody>
          <a:bodyPr>
            <a:spAutoFit/>
          </a:bodyPr>
          <a:lstStyle/>
          <a:p>
            <a:pPr algn="just" eaLnBrk="1" hangingPunct="1">
              <a:spcBef>
                <a:spcPct val="50000"/>
              </a:spcBef>
              <a:buClr>
                <a:schemeClr val="hlink"/>
              </a:buClr>
              <a:buSzPct val="70000"/>
              <a:defRPr/>
            </a:pPr>
            <a:r>
              <a:rPr lang="en-US" sz="40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Sự ra đời của QĐ xuất phát từ yêu cầu của sự nghiệp cách mạng giải phóng dân tộc, giải phóng giai cấp.  </a:t>
            </a:r>
            <a:endParaRPr lang="en-US" sz="3200" b="1">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eaLnBrk="1" hangingPunct="1">
              <a:spcBef>
                <a:spcPct val="50000"/>
              </a:spcBef>
              <a:buClr>
                <a:schemeClr val="hlink"/>
              </a:buClr>
              <a:buSzPct val="70000"/>
              <a:buFont typeface="Wingdings" pitchFamily="2" charset="2"/>
              <a:buNone/>
              <a:defRPr/>
            </a:pPr>
            <a:endPar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body" sz="half" idx="1"/>
          </p:nvPr>
        </p:nvSpPr>
        <p:spPr>
          <a:xfrm>
            <a:off x="-76200" y="1981200"/>
            <a:ext cx="4267200" cy="4572000"/>
          </a:xfrm>
        </p:spPr>
        <p:txBody>
          <a:bodyPr/>
          <a:lstStyle/>
          <a:p>
            <a:pPr algn="just" eaLnBrk="1" hangingPunct="1">
              <a:lnSpc>
                <a:spcPct val="90000"/>
              </a:lnSpc>
              <a:buFont typeface="Wingdings" pitchFamily="2" charset="2"/>
              <a:buNone/>
              <a:defRPr/>
            </a:pPr>
            <a:r>
              <a:rPr lang="en-US" sz="2800" smtClean="0">
                <a:latin typeface="Times New Roman" panose="02020603050405020304" pitchFamily="18" charset="0"/>
                <a:cs typeface="Times New Roman" panose="02020603050405020304" pitchFamily="18" charset="0"/>
              </a:rPr>
              <a:t>		</a:t>
            </a:r>
            <a:r>
              <a:rPr lang="en-US" sz="4000" smtClean="0">
                <a:latin typeface="Times New Roman" panose="02020603050405020304" pitchFamily="18" charset="0"/>
                <a:cs typeface="Times New Roman" panose="02020603050405020304" pitchFamily="18" charset="0"/>
              </a:rPr>
              <a:t> </a:t>
            </a:r>
            <a:r>
              <a:rPr lang="fr-FR" smtClean="0">
                <a:latin typeface="Times New Roman" panose="02020603050405020304" pitchFamily="18" charset="0"/>
                <a:cs typeface="Times New Roman" panose="02020603050405020304" pitchFamily="18" charset="0"/>
              </a:rPr>
              <a:t>Bản chất giai của quân đội được biểu hiện trong các mối quan hệ với Đảng, chính quyền Nhà nước, nhân dân, trong nội bộ quân đội và bạn bè quốc tế.</a:t>
            </a:r>
            <a:r>
              <a:rPr lang="en-US" sz="2800" smtClean="0">
                <a:latin typeface="Times New Roman" panose="02020603050405020304" pitchFamily="18" charset="0"/>
                <a:cs typeface="Times New Roman" panose="02020603050405020304" pitchFamily="18" charset="0"/>
              </a:rPr>
              <a:t> </a:t>
            </a:r>
            <a:endParaRPr lang="en-US" sz="3600" smtClean="0">
              <a:latin typeface="Times New Roman" panose="02020603050405020304" pitchFamily="18" charset="0"/>
              <a:cs typeface="Times New Roman" panose="02020603050405020304" pitchFamily="18" charset="0"/>
            </a:endParaRPr>
          </a:p>
        </p:txBody>
      </p:sp>
      <p:pic>
        <p:nvPicPr>
          <p:cNvPr id="577539" name="Picture 3" descr="a35quantrangmoi12120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057400"/>
            <a:ext cx="4876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AutoShape 4"/>
          <p:cNvSpPr>
            <a:spLocks noChangeArrowheads="1"/>
          </p:cNvSpPr>
          <p:nvPr/>
        </p:nvSpPr>
        <p:spPr bwMode="auto">
          <a:xfrm>
            <a:off x="838200" y="152400"/>
            <a:ext cx="7772400" cy="1295400"/>
          </a:xfrm>
          <a:prstGeom prst="roundRect">
            <a:avLst>
              <a:gd name="adj" fmla="val 16667"/>
            </a:avLst>
          </a:prstGeom>
          <a:solidFill>
            <a:srgbClr val="006600"/>
          </a:solidFill>
          <a:ln w="38100">
            <a:solidFill>
              <a:schemeClr val="tx1"/>
            </a:solidFill>
            <a:round/>
            <a:headEnd/>
            <a:tailEnd/>
          </a:ln>
        </p:spPr>
        <p:txBody>
          <a:bodyPr wrap="none" anchor="ctr"/>
          <a:lstStyle/>
          <a:p>
            <a:pPr algn="ctr"/>
            <a:r>
              <a:rPr lang="en-US" sz="3200" i="1">
                <a:effectLst/>
                <a:latin typeface="Times New Roman" panose="02020603050405020304" pitchFamily="18" charset="0"/>
                <a:cs typeface="Times New Roman" panose="02020603050405020304" pitchFamily="18" charset="0"/>
              </a:rPr>
              <a:t>b- </a:t>
            </a:r>
            <a:r>
              <a:rPr lang="en-US" sz="3200" i="1" u="sng">
                <a:effectLst/>
                <a:latin typeface="Times New Roman" panose="02020603050405020304" pitchFamily="18" charset="0"/>
                <a:cs typeface="Times New Roman" panose="02020603050405020304" pitchFamily="18" charset="0"/>
              </a:rPr>
              <a:t>Quân đội nhân dân Việt Nam mang </a:t>
            </a:r>
          </a:p>
          <a:p>
            <a:pPr algn="ctr"/>
            <a:r>
              <a:rPr lang="en-US" sz="3200" i="1" u="sng">
                <a:effectLst/>
                <a:latin typeface="Times New Roman" panose="02020603050405020304" pitchFamily="18" charset="0"/>
                <a:cs typeface="Times New Roman" panose="02020603050405020304" pitchFamily="18" charset="0"/>
              </a:rPr>
              <a:t>bản chất của giai cấp công nhân</a:t>
            </a:r>
            <a:r>
              <a:rPr lang="en-US" sz="3200" i="1">
                <a:effectLst/>
                <a:latin typeface="Times New Roman" panose="02020603050405020304" pitchFamily="18" charset="0"/>
                <a:cs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7538">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77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38"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8562" name="Picture 2" descr="200px-Flag_of_Viet_Nam_Peoples_Ar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59256"/>
            <a:ext cx="8534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8563" name="Rectangle 3"/>
          <p:cNvSpPr>
            <a:spLocks noGrp="1" noChangeArrowheads="1"/>
          </p:cNvSpPr>
          <p:nvPr>
            <p:ph type="body" idx="1"/>
          </p:nvPr>
        </p:nvSpPr>
        <p:spPr>
          <a:xfrm>
            <a:off x="381000" y="2756315"/>
            <a:ext cx="8229600" cy="4038600"/>
          </a:xfrm>
        </p:spPr>
        <p:txBody>
          <a:bodyPr/>
          <a:lstStyle/>
          <a:p>
            <a:pPr algn="just" eaLnBrk="1" hangingPunct="1">
              <a:buFont typeface="Wingdings" pitchFamily="2" charset="2"/>
              <a:buNone/>
              <a:defRPr/>
            </a:pPr>
            <a:r>
              <a:rPr lang="en-US" sz="2800" b="1" i="1" smtClean="0">
                <a:latin typeface="Times New Roman" panose="02020603050405020304" pitchFamily="18" charset="0"/>
                <a:cs typeface="Times New Roman" panose="02020603050405020304" pitchFamily="18" charset="0"/>
              </a:rPr>
              <a:t>		</a:t>
            </a:r>
            <a:r>
              <a:rPr lang="fr-FR" i="1" smtClean="0">
                <a:latin typeface="Times New Roman" panose="02020603050405020304" pitchFamily="18" charset="0"/>
                <a:cs typeface="Times New Roman" panose="02020603050405020304" pitchFamily="18" charset="0"/>
              </a:rPr>
              <a:t>Quân đội ta trung với Đảng, hiếu với dân sẵn sàng chiến đấu hi sinh vì độc lập tự do của Tổ quốc, vì Chủ nghĩa xã hội. Nhiệm vụ nào cũng hoàn thành, khó khăn nào cũng vượt qua, kẻ thù nào cũng đánh thắng </a:t>
            </a:r>
            <a:endParaRPr lang="en-US" i="1" smtClean="0">
              <a:latin typeface="Times New Roman" panose="02020603050405020304" pitchFamily="18" charset="0"/>
              <a:cs typeface="Times New Roman" panose="02020603050405020304" pitchFamily="18" charset="0"/>
            </a:endParaRPr>
          </a:p>
        </p:txBody>
      </p:sp>
      <p:sp>
        <p:nvSpPr>
          <p:cNvPr id="578564" name="Rectangle 4"/>
          <p:cNvSpPr>
            <a:spLocks noChangeArrowheads="1"/>
          </p:cNvSpPr>
          <p:nvPr/>
        </p:nvSpPr>
        <p:spPr bwMode="auto">
          <a:xfrm>
            <a:off x="533400" y="75696"/>
            <a:ext cx="8229600" cy="1138773"/>
          </a:xfrm>
          <a:prstGeom prst="rect">
            <a:avLst/>
          </a:prstGeom>
          <a:noFill/>
          <a:ln w="9525">
            <a:noFill/>
            <a:miter lim="800000"/>
            <a:headEnd/>
            <a:tailEnd/>
          </a:ln>
          <a:effectLst/>
        </p:spPr>
        <p:txBody>
          <a:bodyPr>
            <a:spAutoFit/>
          </a:bodyPr>
          <a:lstStyle/>
          <a:p>
            <a:pPr eaLnBrk="1" hangingPunct="1">
              <a:spcBef>
                <a:spcPct val="20000"/>
              </a:spcBef>
              <a:buClr>
                <a:schemeClr val="hlink"/>
              </a:buClr>
              <a:buSzPct val="70000"/>
              <a:buFont typeface="Wingdings" pitchFamily="2" charset="2"/>
              <a:buNone/>
              <a:defRPr/>
            </a:pPr>
            <a:r>
              <a:rPr lang="en-US" sz="36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a:effectLst>
                  <a:outerShdw blurRad="38100" dist="38100" dir="2700000" algn="tl">
                    <a:srgbClr val="000000"/>
                  </a:outerShdw>
                </a:effectLst>
                <a:latin typeface="Times New Roman" panose="02020603050405020304" pitchFamily="18" charset="0"/>
                <a:cs typeface="Times New Roman" panose="02020603050405020304" pitchFamily="18" charset="0"/>
              </a:rPr>
              <a:t>Bản chất giai cấp công nhân</a:t>
            </a:r>
            <a:r>
              <a:rPr lang="fr-FR" sz="3200">
                <a:effectLst/>
                <a:latin typeface="Times New Roman" panose="02020603050405020304" pitchFamily="18" charset="0"/>
                <a:cs typeface="Times New Roman" panose="02020603050405020304" pitchFamily="18" charset="0"/>
              </a:rPr>
              <a:t> thể hiện tập trung tại lời tuyên dương của Chủ tịch Hồ Chí Minh:</a:t>
            </a:r>
            <a:endParaRPr lang="en-US" sz="3200">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85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8562"/>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785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3" grpId="0" build="p"/>
      <p:bldP spid="57856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body" idx="1"/>
          </p:nvPr>
        </p:nvSpPr>
        <p:spPr>
          <a:xfrm>
            <a:off x="457200" y="914400"/>
            <a:ext cx="7924800" cy="5440363"/>
          </a:xfrm>
        </p:spPr>
        <p:txBody>
          <a:bodyPr/>
          <a:lstStyle/>
          <a:p>
            <a:pPr algn="just" eaLnBrk="1" hangingPunct="1">
              <a:buFont typeface="Wingdings" pitchFamily="2" charset="2"/>
              <a:buNone/>
              <a:defRPr/>
            </a:pPr>
            <a:r>
              <a:rPr lang="fr-FR" sz="3600" smtClean="0">
                <a:latin typeface="Times New Roman" pitchFamily="18" charset="0"/>
                <a:cs typeface="Times New Roman" panose="02020603050405020304" pitchFamily="18" charset="0"/>
              </a:rPr>
              <a:t>		</a:t>
            </a:r>
            <a:r>
              <a:rPr lang="fr-FR" smtClean="0">
                <a:latin typeface="Times New Roman" panose="02020603050405020304" pitchFamily="18" charset="0"/>
                <a:cs typeface="Times New Roman" panose="02020603050405020304" pitchFamily="18" charset="0"/>
              </a:rPr>
              <a:t>QĐNDVN được Đảng và Chủ tịch Hồ Chí Minh trực tiếp tổ chức lãnh đạo.. Do đó quân đội ta kiểu mới mang bản chất cách mạng của giai cấp công nhân, </a:t>
            </a:r>
            <a:r>
              <a:rPr lang="fr-FR" b="1" i="1" u="sng" smtClean="0">
                <a:latin typeface="Times New Roman" panose="02020603050405020304" pitchFamily="18" charset="0"/>
                <a:cs typeface="Times New Roman" panose="02020603050405020304" pitchFamily="18" charset="0"/>
              </a:rPr>
              <a:t>đồng thời có tính nhân dân và tính dân tộc sâu sắc.</a:t>
            </a:r>
            <a:endParaRPr lang="en-US" b="1" i="1" u="sng"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body" idx="1"/>
          </p:nvPr>
        </p:nvSpPr>
        <p:spPr>
          <a:xfrm>
            <a:off x="0" y="2590800"/>
            <a:ext cx="9144000" cy="4267200"/>
          </a:xfrm>
        </p:spPr>
        <p:txBody>
          <a:bodyPr/>
          <a:lstStyle/>
          <a:p>
            <a:pPr algn="just" eaLnBrk="1" hangingPunct="1">
              <a:buFont typeface="Wingdings" pitchFamily="2" charset="2"/>
              <a:buNone/>
              <a:defRPr/>
            </a:pPr>
            <a:r>
              <a:rPr lang="en-US" smtClean="0">
                <a:latin typeface="Times New Roman" panose="02020603050405020304" pitchFamily="18" charset="0"/>
                <a:cs typeface="Times New Roman" panose="02020603050405020304" pitchFamily="18" charset="0"/>
              </a:rPr>
              <a:t>	</a:t>
            </a:r>
            <a:endParaRPr lang="en-US" sz="3600" b="1" i="1" smtClean="0">
              <a:solidFill>
                <a:srgbClr val="FFFF00"/>
              </a:solidFill>
              <a:latin typeface="Times New Roman" pitchFamily="18" charset="0"/>
              <a:cs typeface="Times New Roman" panose="02020603050405020304" pitchFamily="18" charset="0"/>
            </a:endParaRPr>
          </a:p>
        </p:txBody>
      </p:sp>
      <p:sp>
        <p:nvSpPr>
          <p:cNvPr id="580611" name="Rectangle 3"/>
          <p:cNvSpPr>
            <a:spLocks noChangeArrowheads="1"/>
          </p:cNvSpPr>
          <p:nvPr/>
        </p:nvSpPr>
        <p:spPr bwMode="auto">
          <a:xfrm>
            <a:off x="1066800" y="2255838"/>
            <a:ext cx="739140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buClr>
                <a:schemeClr val="accent2"/>
              </a:buClr>
              <a:buFont typeface="Wingdings" pitchFamily="2" charset="2"/>
              <a:buNone/>
            </a:pPr>
            <a:r>
              <a:rPr lang="en-US" sz="3600">
                <a:effectLst/>
                <a:latin typeface="Times New Roman" panose="02020603050405020304" pitchFamily="18" charset="0"/>
                <a:cs typeface="Times New Roman" panose="02020603050405020304" pitchFamily="18" charset="0"/>
              </a:rPr>
              <a:t>	</a:t>
            </a:r>
            <a:r>
              <a:rPr lang="en-US" sz="3200">
                <a:effectLst/>
                <a:latin typeface="Times New Roman" panose="02020603050405020304" pitchFamily="18" charset="0"/>
                <a:cs typeface="Times New Roman" panose="02020603050405020304" pitchFamily="18" charset="0"/>
              </a:rPr>
              <a:t>Theo chủ tịch HCM bản chất giai cấp công nhân &amp; tính nhân dân của QĐ ta là một thể thống nhất, đó là biểu hiện tính qui luật của quá trình hình thành, phát triển QĐ kiểu mới, QĐ của giai cấp vô sản.</a:t>
            </a:r>
          </a:p>
        </p:txBody>
      </p:sp>
      <p:sp>
        <p:nvSpPr>
          <p:cNvPr id="66565" name="AutoShape 4"/>
          <p:cNvSpPr>
            <a:spLocks noChangeArrowheads="1"/>
          </p:cNvSpPr>
          <p:nvPr/>
        </p:nvSpPr>
        <p:spPr bwMode="auto">
          <a:xfrm>
            <a:off x="1219200" y="381000"/>
            <a:ext cx="6858000" cy="1371600"/>
          </a:xfrm>
          <a:prstGeom prst="roundRect">
            <a:avLst>
              <a:gd name="adj" fmla="val 16667"/>
            </a:avLst>
          </a:prstGeom>
          <a:solidFill>
            <a:srgbClr val="006600"/>
          </a:solidFill>
          <a:ln w="38100">
            <a:solidFill>
              <a:schemeClr val="tx1"/>
            </a:solidFill>
            <a:round/>
            <a:headEnd/>
            <a:tailEnd/>
          </a:ln>
        </p:spPr>
        <p:txBody>
          <a:bodyPr wrap="none" anchor="ctr"/>
          <a:lstStyle/>
          <a:p>
            <a:pPr algn="ctr"/>
            <a:r>
              <a:rPr lang="en-US" sz="3200" i="1">
                <a:effectLst/>
                <a:latin typeface="Times New Roman" panose="02020603050405020304" pitchFamily="18" charset="0"/>
                <a:cs typeface="Times New Roman" panose="02020603050405020304" pitchFamily="18" charset="0"/>
              </a:rPr>
              <a:t>c- Khẳng định, quân đội từ nhân dân </a:t>
            </a:r>
          </a:p>
          <a:p>
            <a:pPr algn="ctr"/>
            <a:r>
              <a:rPr lang="en-US" sz="3200" i="1">
                <a:effectLst/>
                <a:latin typeface="Times New Roman" panose="02020603050405020304" pitchFamily="18" charset="0"/>
                <a:cs typeface="Times New Roman" panose="02020603050405020304" pitchFamily="18" charset="0"/>
              </a:rPr>
              <a:t>mà ra, vì nhân dân mà chiến đấu.</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0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body" idx="1"/>
          </p:nvPr>
        </p:nvSpPr>
        <p:spPr>
          <a:xfrm>
            <a:off x="609600" y="609600"/>
            <a:ext cx="7620000" cy="6096000"/>
          </a:xfrm>
        </p:spPr>
        <p:txBody>
          <a:bodyPr/>
          <a:lstStyle/>
          <a:p>
            <a:pPr algn="just" eaLnBrk="1" hangingPunct="1">
              <a:buFont typeface="Wingdings" pitchFamily="2" charset="2"/>
              <a:buNone/>
              <a:defRPr/>
            </a:pPr>
            <a:r>
              <a:rPr lang="en-US" smtClean="0">
                <a:latin typeface="Times New Roman" panose="02020603050405020304" pitchFamily="18" charset="0"/>
                <a:cs typeface="Times New Roman" panose="02020603050405020304" pitchFamily="18" charset="0"/>
              </a:rPr>
              <a:t>		</a:t>
            </a:r>
            <a:r>
              <a:rPr lang="fr-FR" smtClean="0">
                <a:latin typeface="Times New Roman" panose="02020603050405020304" pitchFamily="18" charset="0"/>
                <a:cs typeface="Times New Roman" panose="02020603050405020304" pitchFamily="18" charset="0"/>
              </a:rPr>
              <a:t>Trong bài "Tình đoàn kết quân dân ngày càng thêm bền chặt" ngày 3 - 3 - 1952, </a:t>
            </a:r>
            <a:r>
              <a:rPr lang="en-US" smtClean="0">
                <a:latin typeface="Times New Roman" panose="02020603050405020304" pitchFamily="18" charset="0"/>
                <a:cs typeface="Times New Roman" panose="02020603050405020304" pitchFamily="18" charset="0"/>
              </a:rPr>
              <a:t>Người viết: </a:t>
            </a:r>
          </a:p>
          <a:p>
            <a:pPr algn="just" eaLnBrk="1" hangingPunct="1">
              <a:buFont typeface="Wingdings" pitchFamily="2" charset="2"/>
              <a:buNone/>
              <a:defRPr/>
            </a:pPr>
            <a:r>
              <a:rPr lang="en-US" smtClean="0">
                <a:latin typeface="Times New Roman" panose="02020603050405020304" pitchFamily="18" charset="0"/>
                <a:cs typeface="Times New Roman" panose="02020603050405020304" pitchFamily="18" charset="0"/>
              </a:rPr>
              <a:t>		“Quân đội ta là quân đội nhân dân, nghĩa là con em ruột thịt của nhân dân. Đánh giặc để giành lại độc lập, thống nhất cho Tổ quốc, hạnh phúc của nhân dân. Ngoài lợi ích của nhân dân, quân đội ta không có lợi ích nào khác”.</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body" idx="1"/>
          </p:nvPr>
        </p:nvSpPr>
        <p:spPr>
          <a:xfrm>
            <a:off x="304800" y="381000"/>
            <a:ext cx="8229600" cy="2514600"/>
          </a:xfrm>
        </p:spPr>
        <p:txBody>
          <a:bodyPr/>
          <a:lstStyle/>
          <a:p>
            <a:pPr algn="just" eaLnBrk="1" hangingPunct="1">
              <a:buFont typeface="Wingdings" pitchFamily="2" charset="2"/>
              <a:buNone/>
              <a:defRPr/>
            </a:pPr>
            <a:r>
              <a:rPr lang="en-US" smtClean="0">
                <a:latin typeface="Times New Roman" panose="02020603050405020304" pitchFamily="18" charset="0"/>
                <a:cs typeface="Times New Roman" panose="02020603050405020304" pitchFamily="18" charset="0"/>
              </a:rPr>
              <a:t>		</a:t>
            </a:r>
            <a:r>
              <a:rPr lang="en-US" sz="4000" smtClean="0">
                <a:latin typeface="Times New Roman"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Theo Chủ tịch Hồ Chí Minh: “Quân đội ta là quân đội nhân dân, do nhân dân đẻ ra, vì nhân dân mà chiến đấu”. </a:t>
            </a:r>
            <a:endParaRPr lang="en-US" b="1" i="1" smtClean="0">
              <a:latin typeface="Times New Roman" panose="02020603050405020304" pitchFamily="18" charset="0"/>
              <a:cs typeface="Times New Roman" panose="02020603050405020304" pitchFamily="18" charset="0"/>
            </a:endParaRPr>
          </a:p>
        </p:txBody>
      </p:sp>
      <p:pic>
        <p:nvPicPr>
          <p:cNvPr id="68612" name="Picture 3" descr="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568" y="2163168"/>
            <a:ext cx="6324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5" name="Picture 2" descr="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05000"/>
            <a:ext cx="6629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683" name="Rectangle 3"/>
          <p:cNvSpPr>
            <a:spLocks noChangeArrowheads="1"/>
          </p:cNvSpPr>
          <p:nvPr/>
        </p:nvSpPr>
        <p:spPr bwMode="auto">
          <a:xfrm>
            <a:off x="533400" y="411163"/>
            <a:ext cx="8077200" cy="1200329"/>
          </a:xfrm>
          <a:prstGeom prst="rect">
            <a:avLst/>
          </a:prstGeom>
          <a:noFill/>
          <a:ln w="9525">
            <a:noFill/>
            <a:miter lim="800000"/>
            <a:headEnd/>
            <a:tailEnd/>
          </a:ln>
          <a:effectLst/>
        </p:spPr>
        <p:txBody>
          <a:bodyPr>
            <a:spAutoFit/>
          </a:bodyPr>
          <a:lstStyle/>
          <a:p>
            <a:pPr algn="just">
              <a:defRPr/>
            </a:pPr>
            <a:r>
              <a:rPr lang="en-US" sz="36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40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Người nói:  </a:t>
            </a:r>
            <a:r>
              <a:rPr lang="en-US" sz="3200" i="1">
                <a:effectLst>
                  <a:outerShdw blurRad="38100" dist="38100" dir="2700000" algn="tl">
                    <a:srgbClr val="000000"/>
                  </a:outerShdw>
                </a:effectLst>
                <a:latin typeface="Times New Roman" panose="02020603050405020304" pitchFamily="18" charset="0"/>
                <a:cs typeface="Times New Roman" panose="02020603050405020304" pitchFamily="18" charset="0"/>
              </a:rPr>
              <a:t>“</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Dân như nước, quân như cá”, “quân và dân như cá với nước”.</a:t>
            </a:r>
            <a:r>
              <a:rPr lang="en-US" sz="3200" i="1">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b="1">
                <a:effectLst>
                  <a:outerShdw blurRad="38100" dist="38100" dir="2700000" algn="tl">
                    <a:srgbClr val="000000"/>
                  </a:outerShdw>
                </a:effectLst>
                <a:latin typeface="Times New Roman" panose="02020603050405020304" pitchFamily="18" charset="0"/>
                <a:cs typeface="Times New Roman" panose="02020603050405020304" pitchFamily="18" charset="0"/>
              </a:rPr>
              <a:t>f</a:t>
            </a:r>
            <a:r>
              <a:rPr lang="en-US" sz="3200" b="1">
                <a:effectLst>
                  <a:outerShdw blurRad="38100" dist="38100" dir="2700000" algn="tl">
                    <a:srgbClr val="000000"/>
                  </a:outerShdw>
                </a:effectLst>
                <a:latin typeface="Times New Roman" panose="02020603050405020304" pitchFamily="18" charset="0"/>
                <a:cs typeface="Times New Roman" panose="02020603050405020304" pitchFamily="18" charset="0"/>
                <a:hlinkClick r:id="rId3" action="ppaction://hlinkfile"/>
              </a:rPr>
              <a:t>*****</a:t>
            </a:r>
            <a:endParaRPr lang="en-US" sz="3600" i="1">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Tree>
  </p:cSld>
  <p:clrMapOvr>
    <a:masterClrMapping/>
  </p:clrMapOvr>
  <p:transition spd="med">
    <p:wheel/>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body" idx="1"/>
          </p:nvPr>
        </p:nvSpPr>
        <p:spPr>
          <a:xfrm>
            <a:off x="0" y="0"/>
            <a:ext cx="4495800" cy="6858000"/>
          </a:xfrm>
        </p:spPr>
        <p:txBody>
          <a:bodyPr/>
          <a:lstStyle/>
          <a:p>
            <a:pPr algn="just" eaLnBrk="1" hangingPunct="1">
              <a:buFont typeface="Wingdings" pitchFamily="2" charset="2"/>
              <a:buNone/>
              <a:defRPr/>
            </a:pPr>
            <a:r>
              <a:rPr lang="en-US" sz="3600" smtClean="0">
                <a:latin typeface="Times New Roman" panose="02020603050405020304" pitchFamily="18" charset="0"/>
                <a:cs typeface="Times New Roman" panose="02020603050405020304" pitchFamily="18" charset="0"/>
              </a:rPr>
              <a:t>		</a:t>
            </a:r>
          </a:p>
        </p:txBody>
      </p:sp>
      <p:pic>
        <p:nvPicPr>
          <p:cNvPr id="70660" name="Picture 3" descr="DCoDan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6592" y="1951632"/>
            <a:ext cx="7543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708" name="Rectangle 4"/>
          <p:cNvSpPr>
            <a:spLocks noChangeArrowheads="1"/>
          </p:cNvSpPr>
          <p:nvPr/>
        </p:nvSpPr>
        <p:spPr bwMode="auto">
          <a:xfrm>
            <a:off x="1128780" y="2376995"/>
            <a:ext cx="6705600" cy="4876800"/>
          </a:xfrm>
          <a:prstGeom prst="rect">
            <a:avLst/>
          </a:prstGeom>
          <a:noFill/>
          <a:ln w="9525">
            <a:noFill/>
            <a:miter lim="800000"/>
            <a:headEnd/>
            <a:tailEnd/>
          </a:ln>
          <a:effectLst/>
        </p:spPr>
        <p:txBody>
          <a:bodyPr/>
          <a:lstStyle/>
          <a:p>
            <a:pPr marL="342900" indent="-342900" algn="just" eaLnBrk="1" hangingPunct="1">
              <a:spcBef>
                <a:spcPct val="20000"/>
              </a:spcBef>
              <a:buClr>
                <a:schemeClr val="hlink"/>
              </a:buClr>
              <a:buSzPct val="70000"/>
              <a:buFont typeface="Wingdings" pitchFamily="2" charset="2"/>
              <a:buNone/>
              <a:defRPr/>
            </a:pPr>
            <a:r>
              <a:rPr lang="en-US" sz="36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i="1">
                <a:effectLst>
                  <a:outerShdw blurRad="38100" dist="38100" dir="2700000" algn="tl">
                    <a:srgbClr val="000000"/>
                  </a:outerShdw>
                </a:effectLst>
                <a:latin typeface="Times New Roman" panose="02020603050405020304" pitchFamily="18" charset="0"/>
                <a:cs typeface="Times New Roman" panose="02020603050405020304" pitchFamily="18" charset="0"/>
              </a:rPr>
              <a:t>Đảng cộng sản Việt Nam. Người tổ chức lãnh đạo giáo dục và rèn luyện quân đội là nhân tố quyết định đến bản chất, mục tiêu lý tưởng chiến đấu, phương hướng tổ chức xây dựng, hoạt động và trưởng thành của quân đội.</a:t>
            </a:r>
          </a:p>
          <a:p>
            <a:pPr marL="342900" indent="-342900" eaLnBrk="1" hangingPunct="1">
              <a:spcBef>
                <a:spcPct val="20000"/>
              </a:spcBef>
              <a:buClr>
                <a:schemeClr val="hlink"/>
              </a:buClr>
              <a:buSzPct val="70000"/>
              <a:buFont typeface="Wingdings" pitchFamily="2" charset="2"/>
              <a:buNone/>
              <a:defRPr/>
            </a:pPr>
            <a:endParaRPr lang="en-US" sz="3200" i="1">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
        <p:nvSpPr>
          <p:cNvPr id="70662" name="AutoShape 5"/>
          <p:cNvSpPr>
            <a:spLocks noChangeArrowheads="1"/>
          </p:cNvSpPr>
          <p:nvPr/>
        </p:nvSpPr>
        <p:spPr bwMode="auto">
          <a:xfrm>
            <a:off x="133064" y="152400"/>
            <a:ext cx="8915400" cy="1600200"/>
          </a:xfrm>
          <a:prstGeom prst="roundRect">
            <a:avLst>
              <a:gd name="adj" fmla="val 16667"/>
            </a:avLst>
          </a:prstGeom>
          <a:solidFill>
            <a:srgbClr val="006600"/>
          </a:solidFill>
          <a:ln w="38100">
            <a:solidFill>
              <a:schemeClr val="tx1"/>
            </a:solidFill>
            <a:round/>
            <a:headEnd/>
            <a:tailEnd/>
          </a:ln>
        </p:spPr>
        <p:txBody>
          <a:bodyPr wrap="none" anchor="ctr"/>
          <a:lstStyle/>
          <a:p>
            <a:pPr algn="ctr"/>
            <a:r>
              <a:rPr lang="en-US" sz="3200" i="1">
                <a:effectLst/>
                <a:latin typeface="Times New Roman" panose="02020603050405020304" pitchFamily="18" charset="0"/>
                <a:cs typeface="Times New Roman" panose="02020603050405020304" pitchFamily="18" charset="0"/>
              </a:rPr>
              <a:t>d- Đảng lãnh đaọ tuyệt đối, trực tiếp về mọi mặt</a:t>
            </a:r>
          </a:p>
          <a:p>
            <a:pPr algn="ctr"/>
            <a:r>
              <a:rPr lang="en-US" sz="3200" i="1">
                <a:effectLst/>
                <a:latin typeface="Times New Roman" panose="02020603050405020304" pitchFamily="18" charset="0"/>
                <a:cs typeface="Times New Roman" panose="02020603050405020304" pitchFamily="18" charset="0"/>
              </a:rPr>
              <a:t> đối với quân đội là một nguyên tắc xây dựng </a:t>
            </a:r>
          </a:p>
          <a:p>
            <a:pPr algn="ctr"/>
            <a:r>
              <a:rPr lang="en-US" sz="3200" i="1">
                <a:effectLst/>
                <a:latin typeface="Times New Roman" panose="02020603050405020304" pitchFamily="18" charset="0"/>
                <a:cs typeface="Times New Roman" panose="02020603050405020304" pitchFamily="18" charset="0"/>
              </a:rPr>
              <a:t>quân đội kiểu mới QĐ của giai cấp vô sản.</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body" idx="1"/>
          </p:nvPr>
        </p:nvSpPr>
        <p:spPr>
          <a:xfrm>
            <a:off x="457200" y="228600"/>
            <a:ext cx="8382000" cy="5440363"/>
          </a:xfrm>
        </p:spPr>
        <p:txBody>
          <a:bodyPr/>
          <a:lstStyle/>
          <a:p>
            <a:pPr algn="just" eaLnBrk="1" hangingPunct="1">
              <a:lnSpc>
                <a:spcPct val="80000"/>
              </a:lnSpc>
              <a:buFont typeface="Wingdings" pitchFamily="2" charset="2"/>
              <a:buNone/>
              <a:defRPr/>
            </a:pPr>
            <a:r>
              <a:rPr lang="en-US" b="1" i="1" smtClean="0">
                <a:latin typeface="Times New Roman" panose="02020603050405020304" pitchFamily="18" charset="0"/>
                <a:cs typeface="Times New Roman" panose="02020603050405020304" pitchFamily="18" charset="0"/>
              </a:rPr>
              <a:t>			        </a:t>
            </a:r>
            <a:r>
              <a:rPr lang="en-US" sz="2800" b="1" i="1" smtClean="0">
                <a:latin typeface="Times New Roman" panose="02020603050405020304" pitchFamily="18" charset="0"/>
                <a:cs typeface="Times New Roman" panose="02020603050405020304" pitchFamily="18" charset="0"/>
              </a:rPr>
              <a:t>Phần 2:</a:t>
            </a:r>
            <a:r>
              <a:rPr lang="en-US" sz="2800" b="1" smtClean="0">
                <a:latin typeface="Times New Roman" panose="02020603050405020304" pitchFamily="18" charset="0"/>
                <a:cs typeface="Times New Roman" panose="02020603050405020304" pitchFamily="18" charset="0"/>
              </a:rPr>
              <a:t> NỘI DUNG </a:t>
            </a:r>
          </a:p>
          <a:p>
            <a:pPr algn="just" eaLnBrk="1" hangingPunct="1">
              <a:lnSpc>
                <a:spcPct val="80000"/>
              </a:lnSpc>
              <a:buFont typeface="Wingdings" pitchFamily="2" charset="2"/>
              <a:buNone/>
              <a:defRPr/>
            </a:pPr>
            <a:endParaRPr lang="en-US" sz="2800" b="1" i="1" smtClean="0">
              <a:latin typeface="Times New Roman" panose="02020603050405020304" pitchFamily="18" charset="0"/>
              <a:cs typeface="Times New Roman" panose="02020603050405020304" pitchFamily="18" charset="0"/>
            </a:endParaRPr>
          </a:p>
          <a:p>
            <a:pPr algn="just" eaLnBrk="1" hangingPunct="1">
              <a:lnSpc>
                <a:spcPct val="80000"/>
              </a:lnSpc>
              <a:buFont typeface="Wingdings" pitchFamily="2" charset="2"/>
              <a:buNone/>
              <a:defRPr/>
            </a:pPr>
            <a:r>
              <a:rPr lang="en-US" b="1" i="1" smtClean="0">
                <a:latin typeface="Times New Roman" panose="02020603050405020304" pitchFamily="18" charset="0"/>
                <a:cs typeface="Times New Roman" panose="02020603050405020304" pitchFamily="18" charset="0"/>
              </a:rPr>
              <a:t>				      Mở đầu</a:t>
            </a:r>
            <a:endParaRPr lang="en-US" smtClean="0">
              <a:latin typeface="Times New Roman" panose="02020603050405020304" pitchFamily="18" charset="0"/>
              <a:cs typeface="Times New Roman" panose="02020603050405020304" pitchFamily="18" charset="0"/>
            </a:endParaRPr>
          </a:p>
          <a:p>
            <a:pPr algn="just" eaLnBrk="1" hangingPunct="1">
              <a:lnSpc>
                <a:spcPct val="80000"/>
              </a:lnSpc>
              <a:buFont typeface="Wingdings" pitchFamily="2" charset="2"/>
              <a:buNone/>
              <a:defRPr/>
            </a:pPr>
            <a:r>
              <a:rPr lang="en-US" smtClean="0">
                <a:latin typeface="Times New Roman" panose="02020603050405020304" pitchFamily="18" charset="0"/>
                <a:cs typeface="Times New Roman" panose="02020603050405020304" pitchFamily="18" charset="0"/>
              </a:rPr>
              <a:t>		</a:t>
            </a:r>
            <a:r>
              <a:rPr lang="en-US" sz="3000" smtClean="0">
                <a:latin typeface="Times New Roman" panose="02020603050405020304" pitchFamily="18" charset="0"/>
                <a:cs typeface="Times New Roman" panose="02020603050405020304" pitchFamily="18" charset="0"/>
              </a:rPr>
              <a:t>Xuất phát từ quan điểm của giai cấp vô sản, lập trường của chủ nghĩa duy vật biện chứng, kế thừa và phát triển toàn diện những tư tưởng tiến bộ của nhân loại về các hiện tượng CT, QĐ. Mác, Ph.Ăng-ghen đặt nền móng cho toàn bộ học thuyết về CT, QĐ của  giai cấp vô sản, đưa học thuyết trở thành khoa học, chỉ ra thế giới quan, phương pháp luận đúng đắn cho giai cấp vô sản và loài người tiến bộ, trong nhận thức và hoạt động thực tiễn tiến hành chiến tranh cách mạng và tổ chức xây dựng quân đội cách mạng.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302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30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body" idx="1"/>
          </p:nvPr>
        </p:nvSpPr>
        <p:spPr>
          <a:xfrm>
            <a:off x="457200" y="914400"/>
            <a:ext cx="7772400" cy="5562600"/>
          </a:xfrm>
        </p:spPr>
        <p:txBody>
          <a:bodyPr/>
          <a:lstStyle/>
          <a:p>
            <a:pPr algn="just" eaLnBrk="1" hangingPunct="1">
              <a:buFont typeface="Wingdings" pitchFamily="2" charset="2"/>
              <a:buNone/>
              <a:defRPr/>
            </a:pPr>
            <a:r>
              <a:rPr lang="en-US" sz="2800" b="1"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Vai trò lãnh đạo của Đảng với quân đội được thực hiện qua nội dung, cơ chế và phương thức phù hợp.</a:t>
            </a:r>
          </a:p>
          <a:p>
            <a:pPr algn="just" eaLnBrk="1" hangingPunct="1">
              <a:buFont typeface="Wingdings" pitchFamily="2" charset="2"/>
              <a:buNone/>
              <a:defRPr/>
            </a:pPr>
            <a:endParaRPr lang="en-US" b="1" i="1" smtClean="0">
              <a:latin typeface="Times New Roman" panose="02020603050405020304" pitchFamily="18" charset="0"/>
              <a:cs typeface="Times New Roman" panose="02020603050405020304" pitchFamily="18" charset="0"/>
            </a:endParaRPr>
          </a:p>
          <a:p>
            <a:pPr algn="just" eaLnBrk="1" hangingPunct="1">
              <a:buFont typeface="Wingdings" pitchFamily="2" charset="2"/>
              <a:buNone/>
              <a:defRPr/>
            </a:pPr>
            <a:r>
              <a:rPr lang="en-US" smtClean="0">
                <a:latin typeface="Times New Roman" panose="02020603050405020304" pitchFamily="18" charset="0"/>
                <a:cs typeface="Times New Roman" panose="02020603050405020304" pitchFamily="18" charset="0"/>
              </a:rPr>
              <a:t>		 Hồ Chí Minh chỉ rõ: “Quân đội ta có sức mạnh vô địch vì nó là quân đội nhân dân do Đảng ta xây dựng, Đảng ta lãnh đạo và giáo dục”.</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body" idx="1"/>
          </p:nvPr>
        </p:nvSpPr>
        <p:spPr>
          <a:xfrm>
            <a:off x="152400" y="1981200"/>
            <a:ext cx="8763000" cy="4724400"/>
          </a:xfrm>
        </p:spPr>
        <p:txBody>
          <a:bodyPr/>
          <a:lstStyle/>
          <a:p>
            <a:pPr algn="just" eaLnBrk="1" hangingPunct="1">
              <a:buFontTx/>
              <a:buNone/>
              <a:defRPr/>
            </a:pPr>
            <a:r>
              <a:rPr lang="en-US" sz="3600" smtClean="0">
                <a:latin typeface="Times New Roman" panose="02020603050405020304" pitchFamily="18" charset="0"/>
                <a:cs typeface="Times New Roman" panose="02020603050405020304" pitchFamily="18" charset="0"/>
              </a:rPr>
              <a:t>	    </a:t>
            </a:r>
            <a:r>
              <a:rPr lang="en-US" sz="3600" b="1" smtClean="0">
                <a:latin typeface="Times New Roman"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Nhiệm vụ của quân đội: </a:t>
            </a:r>
          </a:p>
          <a:p>
            <a:pPr algn="just" eaLnBrk="1" hangingPunct="1">
              <a:buFontTx/>
              <a:buNone/>
              <a:defRPr/>
            </a:pPr>
            <a:r>
              <a:rPr lang="en-US" smtClean="0">
                <a:latin typeface="Times New Roman" panose="02020603050405020304" pitchFamily="18" charset="0"/>
                <a:cs typeface="Times New Roman" panose="02020603050405020304" pitchFamily="18" charset="0"/>
              </a:rPr>
              <a:t>		Hồ Chí Minh khẳng định: “Hiện nay QĐ ta có hai nhiệm vụ chính”:</a:t>
            </a:r>
          </a:p>
          <a:p>
            <a:pPr algn="just" eaLnBrk="1" hangingPunct="1">
              <a:buClr>
                <a:srgbClr val="FF9900"/>
              </a:buClr>
              <a:buSzPct val="90000"/>
              <a:buFont typeface="Wingdings" pitchFamily="2" charset="2"/>
              <a:buNone/>
              <a:defRPr/>
            </a:pPr>
            <a:r>
              <a:rPr lang="en-US" b="1" smtClean="0">
                <a:latin typeface="Times New Roman" panose="02020603050405020304" pitchFamily="18" charset="0"/>
                <a:cs typeface="Times New Roman" panose="02020603050405020304" pitchFamily="18" charset="0"/>
              </a:rPr>
              <a:t>		</a:t>
            </a:r>
            <a:r>
              <a:rPr lang="en-US" b="1" u="sng" smtClean="0">
                <a:latin typeface="Times New Roman" panose="02020603050405020304" pitchFamily="18" charset="0"/>
                <a:cs typeface="Times New Roman" panose="02020603050405020304" pitchFamily="18" charset="0"/>
              </a:rPr>
              <a:t>Một là:</a:t>
            </a:r>
            <a:r>
              <a:rPr lang="en-US" b="1" i="1" u="sng" smtClean="0">
                <a:latin typeface="Times New Roman" panose="02020603050405020304" pitchFamily="18" charset="0"/>
                <a:cs typeface="Times New Roman" panose="02020603050405020304" pitchFamily="18" charset="0"/>
              </a:rPr>
              <a:t> Xây dựng quân đội ngày càng hùng mạnh và sẵn sàng chiến đấu.</a:t>
            </a:r>
            <a:r>
              <a:rPr lang="en-US" i="1" smtClean="0">
                <a:latin typeface="Times New Roman" panose="02020603050405020304" pitchFamily="18" charset="0"/>
                <a:cs typeface="Times New Roman" panose="02020603050405020304" pitchFamily="18" charset="0"/>
              </a:rPr>
              <a:t> </a:t>
            </a:r>
            <a:endParaRPr lang="en-US" b="1" i="1" smtClean="0">
              <a:latin typeface="Times New Roman" panose="02020603050405020304" pitchFamily="18" charset="0"/>
              <a:cs typeface="Times New Roman" panose="02020603050405020304" pitchFamily="18" charset="0"/>
            </a:endParaRPr>
          </a:p>
          <a:p>
            <a:pPr algn="just" eaLnBrk="1" hangingPunct="1">
              <a:buClr>
                <a:srgbClr val="FF9900"/>
              </a:buClr>
              <a:buSzPct val="90000"/>
              <a:buFont typeface="Wingdings" pitchFamily="2" charset="2"/>
              <a:buNone/>
              <a:defRPr/>
            </a:pPr>
            <a:r>
              <a:rPr lang="en-US" b="1" smtClean="0">
                <a:latin typeface="Times New Roman" panose="02020603050405020304" pitchFamily="18" charset="0"/>
                <a:cs typeface="Times New Roman" panose="02020603050405020304" pitchFamily="18" charset="0"/>
              </a:rPr>
              <a:t>		</a:t>
            </a:r>
            <a:r>
              <a:rPr lang="en-US" b="1" u="sng" smtClean="0">
                <a:latin typeface="Times New Roman" panose="02020603050405020304" pitchFamily="18" charset="0"/>
                <a:cs typeface="Times New Roman" panose="02020603050405020304" pitchFamily="18" charset="0"/>
              </a:rPr>
              <a:t>Hai là:</a:t>
            </a:r>
            <a:r>
              <a:rPr lang="en-US" b="1" i="1" u="sng" smtClean="0">
                <a:latin typeface="Times New Roman" panose="02020603050405020304" pitchFamily="18" charset="0"/>
                <a:cs typeface="Times New Roman" panose="02020603050405020304" pitchFamily="18" charset="0"/>
              </a:rPr>
              <a:t> Thiết thực tham gia lao động sản xuất góp phần xây dựng CNXH”.</a:t>
            </a:r>
            <a:endParaRPr lang="en-US" b="1" smtClean="0">
              <a:latin typeface="Times New Roman" panose="02020603050405020304" pitchFamily="18" charset="0"/>
              <a:cs typeface="Times New Roman" panose="02020603050405020304" pitchFamily="18" charset="0"/>
            </a:endParaRPr>
          </a:p>
          <a:p>
            <a:pPr eaLnBrk="1" hangingPunct="1">
              <a:buFont typeface="Wingdings" pitchFamily="2" charset="2"/>
              <a:buNone/>
              <a:defRPr/>
            </a:pPr>
            <a:endParaRPr lang="en-US" sz="3600" i="1" smtClean="0">
              <a:latin typeface="Times New Roman" panose="02020603050405020304" pitchFamily="18" charset="0"/>
              <a:cs typeface="Times New Roman" panose="02020603050405020304" pitchFamily="18" charset="0"/>
            </a:endParaRPr>
          </a:p>
        </p:txBody>
      </p:sp>
      <p:sp>
        <p:nvSpPr>
          <p:cNvPr id="72708" name="AutoShape 3"/>
          <p:cNvSpPr>
            <a:spLocks noChangeArrowheads="1"/>
          </p:cNvSpPr>
          <p:nvPr/>
        </p:nvSpPr>
        <p:spPr bwMode="auto">
          <a:xfrm>
            <a:off x="1295400" y="228600"/>
            <a:ext cx="6629400" cy="1371600"/>
          </a:xfrm>
          <a:prstGeom prst="roundRect">
            <a:avLst>
              <a:gd name="adj" fmla="val 16667"/>
            </a:avLst>
          </a:prstGeom>
          <a:solidFill>
            <a:srgbClr val="006600"/>
          </a:solidFill>
          <a:ln w="38100">
            <a:solidFill>
              <a:schemeClr val="tx1"/>
            </a:solidFill>
            <a:round/>
            <a:headEnd/>
            <a:tailEnd/>
          </a:ln>
        </p:spPr>
        <p:txBody>
          <a:bodyPr wrap="none" anchor="ctr"/>
          <a:lstStyle/>
          <a:p>
            <a:pPr algn="ctr"/>
            <a:r>
              <a:rPr lang="en-US" sz="3200" i="1">
                <a:effectLst/>
                <a:latin typeface="Times New Roman" panose="02020603050405020304" pitchFamily="18" charset="0"/>
                <a:cs typeface="Times New Roman" panose="02020603050405020304" pitchFamily="18" charset="0"/>
              </a:rPr>
              <a:t>e- Nhiệm vụ và chức năng </a:t>
            </a:r>
          </a:p>
          <a:p>
            <a:pPr algn="ctr"/>
            <a:r>
              <a:rPr lang="en-US" sz="3200" i="1">
                <a:effectLst/>
                <a:latin typeface="Times New Roman" panose="02020603050405020304" pitchFamily="18" charset="0"/>
                <a:cs typeface="Times New Roman" panose="02020603050405020304" pitchFamily="18" charset="0"/>
              </a:rPr>
              <a:t>cơ bản của quân đội.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675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67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body" idx="1"/>
          </p:nvPr>
        </p:nvSpPr>
        <p:spPr>
          <a:xfrm>
            <a:off x="1524000" y="990600"/>
            <a:ext cx="6781800" cy="5867400"/>
          </a:xfrm>
        </p:spPr>
        <p:txBody>
          <a:bodyPr/>
          <a:lstStyle/>
          <a:p>
            <a:pPr algn="just" eaLnBrk="1" hangingPunct="1">
              <a:buFont typeface="Wingdings" pitchFamily="2" charset="2"/>
              <a:buNone/>
              <a:defRPr/>
            </a:pPr>
            <a:r>
              <a:rPr lang="en-US" sz="4000" b="1" smtClean="0">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Chức năng của quân đội:</a:t>
            </a:r>
            <a:r>
              <a:rPr lang="en-US" smtClean="0">
                <a:latin typeface="Times New Roman" panose="02020603050405020304" pitchFamily="18" charset="0"/>
                <a:cs typeface="Times New Roman" panose="02020603050405020304" pitchFamily="18" charset="0"/>
              </a:rPr>
              <a:t> </a:t>
            </a:r>
          </a:p>
          <a:p>
            <a:pPr algn="just" eaLnBrk="1" hangingPunct="1">
              <a:buFont typeface="Wingdings" pitchFamily="2" charset="2"/>
              <a:buNone/>
              <a:defRPr/>
            </a:pPr>
            <a:r>
              <a:rPr lang="en-US" smtClean="0">
                <a:latin typeface="Times New Roman" panose="02020603050405020304" pitchFamily="18" charset="0"/>
                <a:cs typeface="Times New Roman" panose="02020603050405020304" pitchFamily="18" charset="0"/>
              </a:rPr>
              <a:t> Quân đội ta có ba chức năng: </a:t>
            </a:r>
            <a:endParaRPr lang="en-US" b="1" i="1" smtClean="0">
              <a:latin typeface="Times New Roman" panose="02020603050405020304" pitchFamily="18" charset="0"/>
              <a:cs typeface="Times New Roman" panose="02020603050405020304" pitchFamily="18" charset="0"/>
            </a:endParaRPr>
          </a:p>
          <a:p>
            <a:pPr algn="just" eaLnBrk="1" hangingPunct="1">
              <a:buClr>
                <a:srgbClr val="FF9900"/>
              </a:buClr>
              <a:buSzPct val="85000"/>
              <a:buFont typeface="Wingdings" pitchFamily="2" charset="2"/>
              <a:buNone/>
              <a:defRPr/>
            </a:pPr>
            <a:r>
              <a:rPr lang="en-US" i="1" smtClean="0">
                <a:latin typeface="Times New Roman" panose="02020603050405020304" pitchFamily="18" charset="0"/>
                <a:cs typeface="Times New Roman" panose="02020603050405020304" pitchFamily="18" charset="0"/>
              </a:rPr>
              <a:t>	- </a:t>
            </a:r>
            <a:r>
              <a:rPr lang="en-US" b="1" i="1" u="sng" smtClean="0">
                <a:latin typeface="Times New Roman" panose="02020603050405020304" pitchFamily="18" charset="0"/>
                <a:cs typeface="Times New Roman" panose="02020603050405020304" pitchFamily="18" charset="0"/>
              </a:rPr>
              <a:t>Là đội quân chiến đấu.</a:t>
            </a:r>
          </a:p>
          <a:p>
            <a:pPr algn="just" eaLnBrk="1" hangingPunct="1">
              <a:buClr>
                <a:srgbClr val="FF9900"/>
              </a:buClr>
              <a:buSzPct val="85000"/>
              <a:buFont typeface="Wingdings" pitchFamily="2" charset="2"/>
              <a:buNone/>
              <a:defRPr/>
            </a:pPr>
            <a:r>
              <a:rPr lang="en-US" i="1" smtClean="0">
                <a:latin typeface="Times New Roman" panose="02020603050405020304" pitchFamily="18" charset="0"/>
                <a:cs typeface="Times New Roman" panose="02020603050405020304" pitchFamily="18" charset="0"/>
              </a:rPr>
              <a:t>	- </a:t>
            </a:r>
            <a:r>
              <a:rPr lang="en-US" b="1" i="1" u="sng" smtClean="0">
                <a:latin typeface="Times New Roman" panose="02020603050405020304" pitchFamily="18" charset="0"/>
                <a:cs typeface="Times New Roman" panose="02020603050405020304" pitchFamily="18" charset="0"/>
              </a:rPr>
              <a:t>Là đội quân công tác</a:t>
            </a:r>
            <a:r>
              <a:rPr lang="en-US" i="1" smtClean="0">
                <a:latin typeface="Times New Roman" panose="02020603050405020304" pitchFamily="18" charset="0"/>
                <a:cs typeface="Times New Roman" panose="02020603050405020304" pitchFamily="18" charset="0"/>
              </a:rPr>
              <a:t>. </a:t>
            </a:r>
          </a:p>
          <a:p>
            <a:pPr algn="just" eaLnBrk="1" hangingPunct="1">
              <a:buClr>
                <a:srgbClr val="FF9900"/>
              </a:buClr>
              <a:buSzPct val="85000"/>
              <a:buFont typeface="Wingdings" pitchFamily="2" charset="2"/>
              <a:buNone/>
              <a:defRPr/>
            </a:pPr>
            <a:r>
              <a:rPr lang="en-US" i="1" smtClean="0">
                <a:latin typeface="Times New Roman" panose="02020603050405020304" pitchFamily="18" charset="0"/>
                <a:cs typeface="Times New Roman" panose="02020603050405020304" pitchFamily="18" charset="0"/>
              </a:rPr>
              <a:t>	- </a:t>
            </a:r>
            <a:r>
              <a:rPr lang="en-US" b="1" i="1" u="sng" smtClean="0">
                <a:latin typeface="Times New Roman" panose="02020603050405020304" pitchFamily="18" charset="0"/>
                <a:cs typeface="Times New Roman" panose="02020603050405020304" pitchFamily="18" charset="0"/>
              </a:rPr>
              <a:t>Là đội quân sản xuất</a:t>
            </a:r>
            <a:r>
              <a:rPr lang="en-US" i="1" smtClean="0">
                <a:latin typeface="Times New Roman" panose="02020603050405020304" pitchFamily="18" charset="0"/>
                <a:cs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7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777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8777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777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ChangeArrowheads="1"/>
          </p:cNvSpPr>
          <p:nvPr/>
        </p:nvSpPr>
        <p:spPr bwMode="auto">
          <a:xfrm>
            <a:off x="838200" y="1219200"/>
            <a:ext cx="7315200" cy="3170099"/>
          </a:xfrm>
          <a:prstGeom prst="rect">
            <a:avLst/>
          </a:prstGeom>
          <a:noFill/>
          <a:ln w="9525">
            <a:noFill/>
            <a:miter lim="800000"/>
            <a:headEnd/>
            <a:tailEnd/>
          </a:ln>
          <a:effectLst/>
        </p:spPr>
        <p:txBody>
          <a:bodyPr>
            <a:spAutoFit/>
          </a:bodyPr>
          <a:lstStyle/>
          <a:p>
            <a:pPr algn="just">
              <a:defRPr/>
            </a:pPr>
            <a:r>
              <a:rPr lang="en-US" sz="40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200" b="1">
                <a:effectLst>
                  <a:outerShdw blurRad="38100" dist="38100" dir="2700000" algn="tl">
                    <a:srgbClr val="000000"/>
                  </a:outerShdw>
                </a:effectLst>
                <a:latin typeface="Times New Roman" panose="02020603050405020304" pitchFamily="18" charset="0"/>
                <a:cs typeface="Times New Roman" panose="02020603050405020304" pitchFamily="18" charset="0"/>
              </a:rPr>
              <a:t>Với tư cách là đội quân chiến đấu:</a:t>
            </a:r>
            <a:r>
              <a:rPr lang="fr-FR" sz="3200">
                <a:effectLst>
                  <a:outerShdw blurRad="38100" dist="38100" dir="2700000" algn="tl">
                    <a:srgbClr val="000000"/>
                  </a:outerShdw>
                </a:effectLst>
                <a:latin typeface="Times New Roman" panose="02020603050405020304" pitchFamily="18" charset="0"/>
                <a:cs typeface="Times New Roman" panose="02020603050405020304" pitchFamily="18" charset="0"/>
              </a:rPr>
              <a:t> quân đội luôn sẵn sàng chiến đấu và chiến đấu chống xâm lược, bảo vệ Tổ quốc xã hội chủ nghĩa, tham gia và cuộc tiến công địch trên mặt trận lý luận, chính trị - tư tưởng, văn hoá.</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body" idx="1"/>
          </p:nvPr>
        </p:nvSpPr>
        <p:spPr>
          <a:xfrm>
            <a:off x="609600" y="1112838"/>
            <a:ext cx="7543800" cy="4525962"/>
          </a:xfrm>
        </p:spPr>
        <p:txBody>
          <a:bodyPr/>
          <a:lstStyle/>
          <a:p>
            <a:pPr algn="just" eaLnBrk="1" hangingPunct="1">
              <a:lnSpc>
                <a:spcPct val="90000"/>
              </a:lnSpc>
              <a:buFont typeface="Wingdings" pitchFamily="2" charset="2"/>
              <a:buNone/>
              <a:defRPr/>
            </a:pPr>
            <a:r>
              <a:rPr lang="fr-FR" sz="3600" b="1" smtClean="0">
                <a:latin typeface="Times New Roman" pitchFamily="18" charset="0"/>
                <a:cs typeface="Times New Roman" panose="02020603050405020304" pitchFamily="18" charset="0"/>
              </a:rPr>
              <a:t>		</a:t>
            </a:r>
            <a:r>
              <a:rPr lang="fr-FR" b="1" smtClean="0">
                <a:latin typeface="Times New Roman" panose="02020603050405020304" pitchFamily="18" charset="0"/>
                <a:cs typeface="Times New Roman" panose="02020603050405020304" pitchFamily="18" charset="0"/>
              </a:rPr>
              <a:t>Là đội quân công tác</a:t>
            </a:r>
            <a:r>
              <a:rPr lang="fr-FR" smtClean="0">
                <a:latin typeface="Times New Roman" panose="02020603050405020304" pitchFamily="18" charset="0"/>
                <a:cs typeface="Times New Roman" panose="02020603050405020304" pitchFamily="18" charset="0"/>
              </a:rPr>
              <a:t>: quân đội tham gia vân động quần chúng nhân dân xây dựng cơ sở chính trị - xã hội vững mạnh, góp phần tăng cường sự đoàn kết giữa Đảng với nhân dân, quân đội với nhân dân...</a:t>
            </a:r>
            <a:endParaRPr 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ChangeArrowheads="1"/>
          </p:cNvSpPr>
          <p:nvPr/>
        </p:nvSpPr>
        <p:spPr bwMode="auto">
          <a:xfrm>
            <a:off x="914400" y="869950"/>
            <a:ext cx="7315200" cy="3662541"/>
          </a:xfrm>
          <a:prstGeom prst="rect">
            <a:avLst/>
          </a:prstGeom>
          <a:noFill/>
          <a:ln w="9525">
            <a:noFill/>
            <a:miter lim="800000"/>
            <a:headEnd/>
            <a:tailEnd/>
          </a:ln>
          <a:effectLst/>
        </p:spPr>
        <p:txBody>
          <a:bodyPr>
            <a:spAutoFit/>
          </a:bodyPr>
          <a:lstStyle/>
          <a:p>
            <a:pPr algn="just">
              <a:defRPr/>
            </a:pPr>
            <a:r>
              <a:rPr lang="en-US" sz="40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fr-FR" sz="3600">
                <a:effectLst>
                  <a:outerShdw blurRad="38100" dist="38100" dir="2700000" algn="tl">
                    <a:srgbClr val="000000"/>
                  </a:outerShdw>
                </a:effectLst>
                <a:latin typeface="Times New Roman" pitchFamily="18" charset="0"/>
                <a:cs typeface="Times New Roman" panose="02020603050405020304" pitchFamily="18" charset="0"/>
              </a:rPr>
              <a:t> </a:t>
            </a:r>
            <a:r>
              <a:rPr lang="fr-FR" sz="3200" b="1">
                <a:effectLst>
                  <a:outerShdw blurRad="38100" dist="38100" dir="2700000" algn="tl">
                    <a:srgbClr val="000000"/>
                  </a:outerShdw>
                </a:effectLst>
                <a:latin typeface="Times New Roman" panose="02020603050405020304" pitchFamily="18" charset="0"/>
                <a:cs typeface="Times New Roman" panose="02020603050405020304" pitchFamily="18" charset="0"/>
              </a:rPr>
              <a:t>Là đội quân sản xuất</a:t>
            </a:r>
            <a:r>
              <a:rPr lang="fr-FR" sz="3200">
                <a:effectLst>
                  <a:outerShdw blurRad="38100" dist="38100" dir="2700000" algn="tl">
                    <a:srgbClr val="000000"/>
                  </a:outerShdw>
                </a:effectLst>
                <a:latin typeface="Times New Roman" panose="02020603050405020304" pitchFamily="18" charset="0"/>
                <a:cs typeface="Times New Roman" panose="02020603050405020304" pitchFamily="18" charset="0"/>
              </a:rPr>
              <a:t>: quân đội tăng gia sản xuất cải thiện đời sống, xây dựng kinh tế, góp phần xây dựng, phát triển đất nước, trong điều kiện hiện nay, quân đội còn là lực lượng nòng cốt và xung kích trong xây dựng kinh tế - Quốc phòng ở các địa bàn chiến lược...</a:t>
            </a:r>
            <a:endPar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Picture 6" descr="images575553_mar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2286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pic>
        <p:nvPicPr>
          <p:cNvPr id="77828" name="Picture 11" descr="images[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77829" name="AutoShape 12"/>
          <p:cNvSpPr>
            <a:spLocks noChangeArrowheads="1"/>
          </p:cNvSpPr>
          <p:nvPr/>
        </p:nvSpPr>
        <p:spPr bwMode="auto">
          <a:xfrm>
            <a:off x="457200" y="152400"/>
            <a:ext cx="8382000" cy="1371600"/>
          </a:xfrm>
          <a:prstGeom prst="roundRect">
            <a:avLst>
              <a:gd name="adj" fmla="val 16667"/>
            </a:avLst>
          </a:prstGeom>
          <a:solidFill>
            <a:srgbClr val="990033"/>
          </a:solidFill>
          <a:ln w="38100">
            <a:solidFill>
              <a:srgbClr val="FFFF00"/>
            </a:solidFill>
            <a:round/>
            <a:headEnd/>
            <a:tailEnd/>
          </a:ln>
        </p:spPr>
        <p:txBody>
          <a:bodyPr wrap="none" anchor="ctr"/>
          <a:lstStyle/>
          <a:p>
            <a:pPr algn="ctr"/>
            <a:r>
              <a:rPr lang="en-US" sz="2800" b="1">
                <a:effectLst/>
                <a:latin typeface="Times New Roman" panose="02020603050405020304" pitchFamily="18" charset="0"/>
                <a:cs typeface="Times New Roman" panose="02020603050405020304" pitchFamily="18" charset="0"/>
              </a:rPr>
              <a:t>III. QUAN ĐIỂM CỦA CHỦ NGHĨA MÁC LÊ NIN,</a:t>
            </a:r>
          </a:p>
          <a:p>
            <a:pPr algn="ctr"/>
            <a:r>
              <a:rPr lang="en-US" sz="2800" b="1">
                <a:effectLst/>
                <a:latin typeface="Times New Roman" panose="02020603050405020304" pitchFamily="18" charset="0"/>
                <a:cs typeface="Times New Roman" panose="02020603050405020304" pitchFamily="18" charset="0"/>
              </a:rPr>
              <a:t>TƯ TƯỞNG HỒ CHÍ MINH VỀ BẢO VỆ</a:t>
            </a:r>
          </a:p>
          <a:p>
            <a:pPr algn="ctr"/>
            <a:r>
              <a:rPr lang="en-US" sz="2800" b="1">
                <a:effectLst/>
                <a:latin typeface="Times New Roman" panose="02020603050405020304" pitchFamily="18" charset="0"/>
                <a:cs typeface="Times New Roman" panose="02020603050405020304" pitchFamily="18" charset="0"/>
              </a:rPr>
              <a:t>TỔ QUỐC XÃ HỘI CHỦ NGHĨA</a:t>
            </a:r>
          </a:p>
        </p:txBody>
      </p:sp>
      <p:sp>
        <p:nvSpPr>
          <p:cNvPr id="77830" name="AutoShape 19"/>
          <p:cNvSpPr>
            <a:spLocks noChangeArrowheads="1"/>
          </p:cNvSpPr>
          <p:nvPr/>
        </p:nvSpPr>
        <p:spPr bwMode="auto">
          <a:xfrm>
            <a:off x="609600" y="4876800"/>
            <a:ext cx="3429000" cy="1981200"/>
          </a:xfrm>
          <a:prstGeom prst="octagon">
            <a:avLst>
              <a:gd name="adj" fmla="val 29287"/>
            </a:avLst>
          </a:prstGeom>
          <a:solidFill>
            <a:srgbClr val="990033"/>
          </a:solidFill>
          <a:ln w="38100">
            <a:solidFill>
              <a:srgbClr val="FFFF00"/>
            </a:solidFill>
            <a:miter lim="800000"/>
            <a:headEnd/>
            <a:tailEnd/>
          </a:ln>
        </p:spPr>
        <p:txBody>
          <a:bodyPr wrap="none" anchor="ctr"/>
          <a:lstStyle/>
          <a:p>
            <a:pPr algn="ctr"/>
            <a:r>
              <a:rPr lang="en-US" sz="3000" b="1" i="1">
                <a:effectLst/>
                <a:latin typeface="Times New Roman" panose="02020603050405020304" pitchFamily="18" charset="0"/>
                <a:cs typeface="Times New Roman" panose="02020603050405020304" pitchFamily="18" charset="0"/>
              </a:rPr>
              <a:t>1- Quan điểm </a:t>
            </a:r>
          </a:p>
          <a:p>
            <a:pPr algn="ctr"/>
            <a:r>
              <a:rPr lang="en-US" sz="3000" b="1" i="1">
                <a:effectLst/>
                <a:latin typeface="Times New Roman" panose="02020603050405020304" pitchFamily="18" charset="0"/>
                <a:cs typeface="Times New Roman" panose="02020603050405020304" pitchFamily="18" charset="0"/>
              </a:rPr>
              <a:t>của CNMLN về</a:t>
            </a:r>
          </a:p>
          <a:p>
            <a:pPr algn="ctr"/>
            <a:r>
              <a:rPr lang="en-US" sz="3000" b="1" i="1">
                <a:effectLst/>
                <a:latin typeface="Times New Roman" panose="02020603050405020304" pitchFamily="18" charset="0"/>
                <a:cs typeface="Times New Roman" panose="02020603050405020304" pitchFamily="18" charset="0"/>
              </a:rPr>
              <a:t>bảo vệ tổ quốc</a:t>
            </a:r>
          </a:p>
          <a:p>
            <a:pPr algn="ctr"/>
            <a:r>
              <a:rPr lang="en-US" sz="3000" b="1" i="1">
                <a:effectLst/>
                <a:latin typeface="Times New Roman" panose="02020603050405020304" pitchFamily="18" charset="0"/>
                <a:cs typeface="Times New Roman" panose="02020603050405020304" pitchFamily="18" charset="0"/>
              </a:rPr>
              <a:t>XHCN</a:t>
            </a:r>
          </a:p>
        </p:txBody>
      </p:sp>
      <p:sp>
        <p:nvSpPr>
          <p:cNvPr id="77831" name="AutoShape 20"/>
          <p:cNvSpPr>
            <a:spLocks noChangeArrowheads="1"/>
          </p:cNvSpPr>
          <p:nvPr/>
        </p:nvSpPr>
        <p:spPr bwMode="auto">
          <a:xfrm>
            <a:off x="5257800" y="4876800"/>
            <a:ext cx="3581400" cy="1981200"/>
          </a:xfrm>
          <a:prstGeom prst="octagon">
            <a:avLst>
              <a:gd name="adj" fmla="val 29287"/>
            </a:avLst>
          </a:prstGeom>
          <a:solidFill>
            <a:srgbClr val="990033"/>
          </a:solidFill>
          <a:ln w="38100">
            <a:solidFill>
              <a:srgbClr val="FFFF00"/>
            </a:solidFill>
            <a:miter lim="800000"/>
            <a:headEnd/>
            <a:tailEnd/>
          </a:ln>
        </p:spPr>
        <p:txBody>
          <a:bodyPr wrap="none" anchor="ctr"/>
          <a:lstStyle/>
          <a:p>
            <a:pPr algn="ctr"/>
            <a:r>
              <a:rPr lang="en-US" sz="3000" b="1" i="1">
                <a:effectLst/>
                <a:latin typeface="Times New Roman" panose="02020603050405020304" pitchFamily="18" charset="0"/>
                <a:cs typeface="Times New Roman" panose="02020603050405020304" pitchFamily="18" charset="0"/>
              </a:rPr>
              <a:t>2 - Tư tưởng</a:t>
            </a:r>
          </a:p>
          <a:p>
            <a:pPr algn="ctr"/>
            <a:r>
              <a:rPr lang="en-US" sz="3000" b="1" i="1">
                <a:effectLst/>
                <a:latin typeface="Times New Roman" panose="02020603050405020304" pitchFamily="18" charset="0"/>
                <a:cs typeface="Times New Roman" panose="02020603050405020304" pitchFamily="18" charset="0"/>
              </a:rPr>
              <a:t>Hồ Chí Minh về</a:t>
            </a:r>
          </a:p>
          <a:p>
            <a:pPr algn="ctr"/>
            <a:r>
              <a:rPr lang="en-US" sz="3000" b="1" i="1">
                <a:effectLst/>
                <a:latin typeface="Times New Roman" panose="02020603050405020304" pitchFamily="18" charset="0"/>
                <a:cs typeface="Times New Roman" panose="02020603050405020304" pitchFamily="18" charset="0"/>
              </a:rPr>
              <a:t> bảo vệ tổ quốc</a:t>
            </a:r>
          </a:p>
          <a:p>
            <a:pPr algn="ctr"/>
            <a:r>
              <a:rPr lang="en-US" sz="3000" b="1" i="1">
                <a:effectLst/>
                <a:latin typeface="Times New Roman" panose="02020603050405020304" pitchFamily="18" charset="0"/>
                <a:cs typeface="Times New Roman" panose="02020603050405020304" pitchFamily="18" charset="0"/>
              </a:rPr>
              <a:t>XHCN</a:t>
            </a:r>
          </a:p>
        </p:txBody>
      </p:sp>
      <p:pic>
        <p:nvPicPr>
          <p:cNvPr id="77832" name="Picture 8" descr="H:\Anh\images[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828800"/>
            <a:ext cx="2286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3" name="Picture 6" descr="H:\Anh\imagesCAMK8PY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828800"/>
            <a:ext cx="2362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body" idx="1"/>
          </p:nvPr>
        </p:nvSpPr>
        <p:spPr>
          <a:xfrm>
            <a:off x="0" y="0"/>
            <a:ext cx="9144000" cy="6858000"/>
          </a:xfrm>
        </p:spPr>
        <p:txBody>
          <a:bodyPr/>
          <a:lstStyle/>
          <a:p>
            <a:pPr algn="just" eaLnBrk="1" hangingPunct="1">
              <a:buFontTx/>
              <a:buNone/>
              <a:defRPr/>
            </a:pPr>
            <a:endParaRPr lang="en-US" b="1" smtClean="0">
              <a:solidFill>
                <a:srgbClr val="FF6600"/>
              </a:solidFill>
              <a:latin typeface="Times New Roman" pitchFamily="18" charset="0"/>
              <a:cs typeface="Times New Roman" panose="02020603050405020304" pitchFamily="18" charset="0"/>
            </a:endParaRPr>
          </a:p>
          <a:p>
            <a:pPr algn="just" eaLnBrk="1" hangingPunct="1">
              <a:buFontTx/>
              <a:buNone/>
              <a:defRPr/>
            </a:pPr>
            <a:endParaRPr lang="en-US" b="1" smtClean="0">
              <a:solidFill>
                <a:srgbClr val="FF6600"/>
              </a:solidFill>
              <a:latin typeface="Times New Roman" pitchFamily="18" charset="0"/>
              <a:cs typeface="Times New Roman" panose="02020603050405020304" pitchFamily="18" charset="0"/>
            </a:endParaRPr>
          </a:p>
          <a:p>
            <a:pPr algn="just" eaLnBrk="1" hangingPunct="1">
              <a:buFontTx/>
              <a:buNone/>
              <a:defRPr/>
            </a:pPr>
            <a:endParaRPr lang="en-US" b="1" smtClean="0">
              <a:solidFill>
                <a:srgbClr val="FF6600"/>
              </a:solidFill>
              <a:latin typeface="Times New Roman" pitchFamily="18" charset="0"/>
              <a:cs typeface="Times New Roman" panose="02020603050405020304" pitchFamily="18" charset="0"/>
            </a:endParaRPr>
          </a:p>
          <a:p>
            <a:pPr algn="ctr" eaLnBrk="1" hangingPunct="1">
              <a:buFontTx/>
              <a:buNone/>
              <a:defRPr/>
            </a:pPr>
            <a:endParaRPr lang="en-US" sz="4000" b="1" smtClean="0">
              <a:solidFill>
                <a:srgbClr val="FFFF00"/>
              </a:solidFill>
              <a:latin typeface="Times New Roman" pitchFamily="18" charset="0"/>
              <a:cs typeface="Times New Roman" panose="02020603050405020304" pitchFamily="18" charset="0"/>
            </a:endParaRPr>
          </a:p>
          <a:p>
            <a:pPr algn="ctr" eaLnBrk="1" hangingPunct="1">
              <a:buFontTx/>
              <a:buNone/>
              <a:defRPr/>
            </a:pPr>
            <a:endParaRPr lang="en-US" sz="4000" b="1" smtClean="0">
              <a:solidFill>
                <a:srgbClr val="FFFF00"/>
              </a:solidFill>
              <a:latin typeface="Times New Roman" pitchFamily="18" charset="0"/>
              <a:cs typeface="Times New Roman" panose="02020603050405020304" pitchFamily="18" charset="0"/>
            </a:endParaRPr>
          </a:p>
          <a:p>
            <a:pPr eaLnBrk="1" hangingPunct="1">
              <a:buFont typeface="Wingdings" pitchFamily="2" charset="2"/>
              <a:buNone/>
              <a:defRPr/>
            </a:pPr>
            <a:endParaRPr lang="en-US" sz="3600" smtClean="0">
              <a:latin typeface="Times New Roman" panose="02020603050405020304" pitchFamily="18" charset="0"/>
              <a:cs typeface="Times New Roman" panose="02020603050405020304" pitchFamily="18" charset="0"/>
            </a:endParaRPr>
          </a:p>
        </p:txBody>
      </p:sp>
      <p:pic>
        <p:nvPicPr>
          <p:cNvPr id="78852" name="Picture 3" descr="images575553_mar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914400"/>
            <a:ext cx="1981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9044" name="Rectangle 4"/>
          <p:cNvSpPr>
            <a:spLocks noChangeArrowheads="1"/>
          </p:cNvSpPr>
          <p:nvPr/>
        </p:nvSpPr>
        <p:spPr bwMode="auto">
          <a:xfrm>
            <a:off x="0" y="-184666"/>
            <a:ext cx="184731" cy="369332"/>
          </a:xfrm>
          <a:prstGeom prst="rect">
            <a:avLst/>
          </a:prstGeom>
          <a:noFill/>
          <a:ln w="9525">
            <a:noFill/>
            <a:miter lim="800000"/>
            <a:headEnd/>
            <a:tailEnd/>
          </a:ln>
          <a:effectLst/>
        </p:spPr>
        <p:txBody>
          <a:bodyPr wrap="none" anchor="ctr">
            <a:spAutoFit/>
          </a:bodyPr>
          <a:lstStyle/>
          <a:p>
            <a:pPr>
              <a:defRPr/>
            </a:pPr>
            <a:endParaRPr lang="en-US">
              <a:latin typeface="Times New Roman" panose="02020603050405020304" pitchFamily="18" charset="0"/>
              <a:cs typeface="Times New Roman" panose="02020603050405020304" pitchFamily="18" charset="0"/>
            </a:endParaRPr>
          </a:p>
        </p:txBody>
      </p:sp>
      <p:pic>
        <p:nvPicPr>
          <p:cNvPr id="78854" name="Picture 5" descr="http://tbn2.google.com/images?q=tbn:_pkigROz9PM6WM:http://www.amath.washington.edu/~slemons/imagesdir/lenin.jpg">
            <a:hlinkClick r:id="rId3"/>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5486400" y="914400"/>
            <a:ext cx="1981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5" name="Picture 8" descr="H:\Anh\images[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914400"/>
            <a:ext cx="2057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6" name="AutoShape 8"/>
          <p:cNvSpPr>
            <a:spLocks noChangeArrowheads="1"/>
          </p:cNvSpPr>
          <p:nvPr/>
        </p:nvSpPr>
        <p:spPr bwMode="auto">
          <a:xfrm>
            <a:off x="1295400" y="3962400"/>
            <a:ext cx="6248400" cy="1371600"/>
          </a:xfrm>
          <a:prstGeom prst="octagon">
            <a:avLst>
              <a:gd name="adj" fmla="val 29287"/>
            </a:avLst>
          </a:prstGeom>
          <a:solidFill>
            <a:srgbClr val="990033"/>
          </a:solidFill>
          <a:ln w="38100">
            <a:solidFill>
              <a:srgbClr val="FFFF00"/>
            </a:solidFill>
            <a:miter lim="800000"/>
            <a:headEnd/>
            <a:tailEnd/>
          </a:ln>
        </p:spPr>
        <p:txBody>
          <a:bodyPr/>
          <a:lstStyle/>
          <a:p>
            <a:pPr marL="342900" indent="-342900" eaLnBrk="1" hangingPunct="1">
              <a:spcBef>
                <a:spcPct val="20000"/>
              </a:spcBef>
              <a:buClr>
                <a:schemeClr val="hlink"/>
              </a:buClr>
              <a:buSzPct val="70000"/>
              <a:buFont typeface="Wingdings" pitchFamily="2" charset="2"/>
              <a:buNone/>
            </a:pPr>
            <a:r>
              <a:rPr lang="en-US" sz="3200" b="1" i="1">
                <a:effectLst/>
                <a:latin typeface="Times New Roman" panose="02020603050405020304" pitchFamily="18" charset="0"/>
                <a:cs typeface="Times New Roman" panose="02020603050405020304" pitchFamily="18" charset="0"/>
              </a:rPr>
              <a:t>1- Quan điểm của CNMLN </a:t>
            </a:r>
          </a:p>
          <a:p>
            <a:pPr marL="342900" indent="-342900" algn="ctr" eaLnBrk="1" hangingPunct="1">
              <a:spcBef>
                <a:spcPct val="20000"/>
              </a:spcBef>
              <a:buClr>
                <a:schemeClr val="hlink"/>
              </a:buClr>
              <a:buSzPct val="70000"/>
              <a:buFont typeface="Wingdings" pitchFamily="2" charset="2"/>
              <a:buNone/>
            </a:pPr>
            <a:r>
              <a:rPr lang="en-US" sz="3200" b="1" i="1">
                <a:effectLst/>
                <a:latin typeface="Times New Roman" panose="02020603050405020304" pitchFamily="18" charset="0"/>
                <a:cs typeface="Times New Roman" panose="02020603050405020304" pitchFamily="18" charset="0"/>
              </a:rPr>
              <a:t>về bảo vệ tổ quốcXHCN</a:t>
            </a:r>
            <a:endParaRPr lang="en-US" sz="3200" b="1">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9" name="AutoShape 3"/>
          <p:cNvSpPr>
            <a:spLocks noChangeArrowheads="1"/>
          </p:cNvSpPr>
          <p:nvPr/>
        </p:nvSpPr>
        <p:spPr bwMode="auto">
          <a:xfrm>
            <a:off x="1828800" y="1600200"/>
            <a:ext cx="5867400" cy="1066800"/>
          </a:xfrm>
          <a:prstGeom prst="octagon">
            <a:avLst>
              <a:gd name="adj" fmla="val 29287"/>
            </a:avLst>
          </a:prstGeom>
          <a:solidFill>
            <a:srgbClr val="990033"/>
          </a:solidFill>
          <a:ln w="38100">
            <a:solidFill>
              <a:srgbClr val="FFFF00"/>
            </a:solidFill>
            <a:miter lim="800000"/>
            <a:headEnd/>
            <a:tailEnd/>
          </a:ln>
        </p:spPr>
        <p:txBody>
          <a:bodyPr wrap="none" anchor="ctr"/>
          <a:lstStyle/>
          <a:p>
            <a:pPr algn="ctr"/>
            <a:r>
              <a:rPr lang="en-US" sz="3200" i="1">
                <a:effectLst/>
                <a:latin typeface="Times New Roman" panose="02020603050405020304" pitchFamily="18" charset="0"/>
                <a:cs typeface="Times New Roman" panose="02020603050405020304" pitchFamily="18" charset="0"/>
              </a:rPr>
              <a:t>a- </a:t>
            </a:r>
            <a:r>
              <a:rPr lang="en-US" sz="3200" b="1" i="1" u="sng">
                <a:effectLst/>
                <a:latin typeface="Times New Roman" panose="02020603050405020304" pitchFamily="18" charset="0"/>
                <a:cs typeface="Times New Roman" panose="02020603050405020304" pitchFamily="18" charset="0"/>
              </a:rPr>
              <a:t>Bảo vệ tổ quốc XHCN</a:t>
            </a:r>
          </a:p>
          <a:p>
            <a:pPr algn="ctr"/>
            <a:r>
              <a:rPr lang="en-US" sz="3200" b="1" i="1" u="sng">
                <a:effectLst/>
                <a:latin typeface="Times New Roman" panose="02020603050405020304" pitchFamily="18" charset="0"/>
                <a:cs typeface="Times New Roman" panose="02020603050405020304" pitchFamily="18" charset="0"/>
              </a:rPr>
              <a:t> là một tất yếu khách quan</a:t>
            </a:r>
            <a:r>
              <a:rPr lang="en-US" sz="3200" i="1">
                <a:effectLst/>
                <a:latin typeface="Times New Roman" panose="02020603050405020304" pitchFamily="18" charset="0"/>
                <a:cs typeface="Times New Roman" panose="02020603050405020304" pitchFamily="18" charset="0"/>
                <a:hlinkClick r:id="rId2" action="ppaction://hlinkpres?slideindex=1&amp;slidetitle="/>
              </a:rPr>
              <a:t>.....</a:t>
            </a:r>
            <a:endParaRPr lang="en-US" sz="3200" i="1">
              <a:effectLst/>
              <a:latin typeface="Times New Roman" panose="02020603050405020304" pitchFamily="18" charset="0"/>
              <a:cs typeface="Times New Roman" panose="02020603050405020304" pitchFamily="18" charset="0"/>
            </a:endParaRPr>
          </a:p>
        </p:txBody>
      </p:sp>
      <p:sp>
        <p:nvSpPr>
          <p:cNvPr id="598020" name="AutoShape 4"/>
          <p:cNvSpPr>
            <a:spLocks noChangeArrowheads="1"/>
          </p:cNvSpPr>
          <p:nvPr/>
        </p:nvSpPr>
        <p:spPr bwMode="auto">
          <a:xfrm>
            <a:off x="762000" y="3352800"/>
            <a:ext cx="8001000" cy="1981200"/>
          </a:xfrm>
          <a:prstGeom prst="octagon">
            <a:avLst>
              <a:gd name="adj" fmla="val 29287"/>
            </a:avLst>
          </a:prstGeom>
          <a:solidFill>
            <a:srgbClr val="990033"/>
          </a:solidFill>
          <a:ln w="38100">
            <a:solidFill>
              <a:srgbClr val="FFFF00"/>
            </a:solidFill>
            <a:miter lim="800000"/>
            <a:headEnd/>
            <a:tailEnd/>
          </a:ln>
        </p:spPr>
        <p:txBody>
          <a:bodyPr wrap="none" anchor="ctr"/>
          <a:lstStyle/>
          <a:p>
            <a:pPr algn="ctr"/>
            <a:r>
              <a:rPr lang="en-US" sz="3200" i="1">
                <a:effectLst/>
                <a:latin typeface="Times New Roman" panose="02020603050405020304" pitchFamily="18" charset="0"/>
                <a:cs typeface="Times New Roman" panose="02020603050405020304" pitchFamily="18" charset="0"/>
              </a:rPr>
              <a:t>b- Bảo vệ tổ quốc XHCN là nghĩa vụ,</a:t>
            </a:r>
          </a:p>
          <a:p>
            <a:pPr algn="ctr"/>
            <a:r>
              <a:rPr lang="en-US" sz="3200" i="1">
                <a:effectLst/>
                <a:latin typeface="Times New Roman" panose="02020603050405020304" pitchFamily="18" charset="0"/>
                <a:cs typeface="Times New Roman" panose="02020603050405020304" pitchFamily="18" charset="0"/>
              </a:rPr>
              <a:t> trách nhiệm của toàn dân tộc, toàn thể </a:t>
            </a:r>
          </a:p>
          <a:p>
            <a:pPr algn="ctr"/>
            <a:r>
              <a:rPr lang="en-US" sz="3200" i="1">
                <a:effectLst/>
                <a:latin typeface="Times New Roman" panose="02020603050405020304" pitchFamily="18" charset="0"/>
                <a:cs typeface="Times New Roman" panose="02020603050405020304" pitchFamily="18" charset="0"/>
              </a:rPr>
              <a:t>g/cấp CN và nhân dân lao động</a:t>
            </a:r>
            <a:r>
              <a:rPr lang="en-US" sz="3200" i="1">
                <a:effectLst/>
                <a:latin typeface="Times New Roman" panose="02020603050405020304" pitchFamily="18" charset="0"/>
                <a:cs typeface="Times New Roman" panose="02020603050405020304" pitchFamily="18" charset="0"/>
                <a:hlinkClick r:id="rId3" action="ppaction://hlinkpres?slideindex=1&amp;slidetitle="/>
              </a:rPr>
              <a:t>.....</a:t>
            </a:r>
            <a:endParaRPr lang="en-US" sz="3200" i="1">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80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8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9" grpId="0" animBg="1"/>
      <p:bldP spid="59802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4" name="AutoShape 4"/>
          <p:cNvSpPr>
            <a:spLocks noChangeArrowheads="1"/>
          </p:cNvSpPr>
          <p:nvPr/>
        </p:nvSpPr>
        <p:spPr bwMode="auto">
          <a:xfrm>
            <a:off x="914400" y="3810000"/>
            <a:ext cx="7467600" cy="1447800"/>
          </a:xfrm>
          <a:prstGeom prst="octagon">
            <a:avLst>
              <a:gd name="adj" fmla="val 29287"/>
            </a:avLst>
          </a:prstGeom>
          <a:solidFill>
            <a:srgbClr val="990033"/>
          </a:solidFill>
          <a:ln w="38100">
            <a:solidFill>
              <a:srgbClr val="FFFF00"/>
            </a:solidFill>
            <a:miter lim="800000"/>
            <a:headEnd/>
            <a:tailEnd/>
          </a:ln>
        </p:spPr>
        <p:txBody>
          <a:bodyPr wrap="none" anchor="ctr"/>
          <a:lstStyle/>
          <a:p>
            <a:pPr algn="ctr"/>
            <a:r>
              <a:rPr lang="en-US" sz="3200" i="1">
                <a:effectLst/>
                <a:latin typeface="Times New Roman" panose="02020603050405020304" pitchFamily="18" charset="0"/>
                <a:cs typeface="Times New Roman" panose="02020603050405020304" pitchFamily="18" charset="0"/>
              </a:rPr>
              <a:t>d- Đảng cộng sản lãnh đạo mọi mặt </a:t>
            </a:r>
          </a:p>
          <a:p>
            <a:pPr algn="ctr"/>
            <a:r>
              <a:rPr lang="en-US" sz="3200" i="1">
                <a:effectLst/>
                <a:latin typeface="Times New Roman" panose="02020603050405020304" pitchFamily="18" charset="0"/>
                <a:cs typeface="Times New Roman" panose="02020603050405020304" pitchFamily="18" charset="0"/>
              </a:rPr>
              <a:t>sự nghiệp bảo vệ tổ quốc XHCN</a:t>
            </a:r>
            <a:r>
              <a:rPr lang="en-US" sz="3200" i="1">
                <a:effectLst/>
                <a:latin typeface="Times New Roman" panose="02020603050405020304" pitchFamily="18" charset="0"/>
                <a:cs typeface="Times New Roman" panose="02020603050405020304" pitchFamily="18" charset="0"/>
                <a:hlinkClick r:id="rId2" action="ppaction://hlinkpres?slideindex=1&amp;slidetitle="/>
              </a:rPr>
              <a:t>.....</a:t>
            </a:r>
            <a:endParaRPr lang="en-US" sz="3200" i="1">
              <a:effectLst/>
              <a:latin typeface="Times New Roman" panose="02020603050405020304" pitchFamily="18" charset="0"/>
              <a:cs typeface="Times New Roman" panose="02020603050405020304" pitchFamily="18" charset="0"/>
            </a:endParaRPr>
          </a:p>
        </p:txBody>
      </p:sp>
      <p:sp>
        <p:nvSpPr>
          <p:cNvPr id="476166" name="AutoShape 6"/>
          <p:cNvSpPr>
            <a:spLocks noChangeArrowheads="1"/>
          </p:cNvSpPr>
          <p:nvPr/>
        </p:nvSpPr>
        <p:spPr bwMode="auto">
          <a:xfrm>
            <a:off x="838200" y="1371600"/>
            <a:ext cx="7467600" cy="1905000"/>
          </a:xfrm>
          <a:prstGeom prst="octagon">
            <a:avLst>
              <a:gd name="adj" fmla="val 29287"/>
            </a:avLst>
          </a:prstGeom>
          <a:solidFill>
            <a:srgbClr val="990033"/>
          </a:solidFill>
          <a:ln w="38100">
            <a:solidFill>
              <a:srgbClr val="FFFF00"/>
            </a:solidFill>
            <a:miter lim="800000"/>
            <a:headEnd/>
            <a:tailEnd/>
          </a:ln>
        </p:spPr>
        <p:txBody>
          <a:bodyPr wrap="none" anchor="ctr"/>
          <a:lstStyle/>
          <a:p>
            <a:pPr algn="ctr"/>
            <a:r>
              <a:rPr lang="en-US" sz="3200" i="1">
                <a:effectLst/>
                <a:latin typeface="Times New Roman" panose="02020603050405020304" pitchFamily="18" charset="0"/>
                <a:cs typeface="Times New Roman" panose="02020603050405020304" pitchFamily="18" charset="0"/>
              </a:rPr>
              <a:t>c- Bảo vệ tổ quốc XHCN, phải </a:t>
            </a:r>
          </a:p>
          <a:p>
            <a:pPr algn="ctr"/>
            <a:r>
              <a:rPr lang="en-US" sz="3200" i="1">
                <a:effectLst/>
                <a:latin typeface="Times New Roman" panose="02020603050405020304" pitchFamily="18" charset="0"/>
                <a:cs typeface="Times New Roman" panose="02020603050405020304" pitchFamily="18" charset="0"/>
              </a:rPr>
              <a:t>thường xuyên tăng cường tiềm lực </a:t>
            </a:r>
          </a:p>
          <a:p>
            <a:pPr algn="ctr"/>
            <a:r>
              <a:rPr lang="en-US" sz="3200" i="1">
                <a:effectLst/>
                <a:latin typeface="Times New Roman" panose="02020603050405020304" pitchFamily="18" charset="0"/>
                <a:cs typeface="Times New Roman" panose="02020603050405020304" pitchFamily="18" charset="0"/>
              </a:rPr>
              <a:t>QP, gắn với phát triển KT-XH</a:t>
            </a:r>
            <a:r>
              <a:rPr lang="en-US" sz="3200" i="1">
                <a:effectLst/>
                <a:latin typeface="Times New Roman" panose="02020603050405020304" pitchFamily="18" charset="0"/>
                <a:cs typeface="Times New Roman" panose="02020603050405020304" pitchFamily="18" charset="0"/>
                <a:hlinkClick r:id="rId3" action="ppaction://hlinkpres?slideindex=1&amp;slidetitle="/>
              </a:rPr>
              <a:t>.....</a:t>
            </a:r>
            <a:endParaRPr lang="en-US" sz="3200" i="1">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61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6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4" grpId="0" animBg="1"/>
      <p:bldP spid="47616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body" idx="1"/>
          </p:nvPr>
        </p:nvSpPr>
        <p:spPr>
          <a:xfrm>
            <a:off x="304800" y="685800"/>
            <a:ext cx="8382000" cy="5440363"/>
          </a:xfrm>
        </p:spPr>
        <p:txBody>
          <a:bodyPr/>
          <a:lstStyle/>
          <a:p>
            <a:pPr algn="just" eaLnBrk="1" hangingPunct="1">
              <a:buFont typeface="Wingdings" pitchFamily="2" charset="2"/>
              <a:buNone/>
              <a:defRPr/>
            </a:pPr>
            <a:r>
              <a:rPr lang="en-US" smtClean="0">
                <a:latin typeface="Times New Roman" panose="02020603050405020304" pitchFamily="18" charset="0"/>
                <a:cs typeface="Times New Roman" panose="02020603050405020304" pitchFamily="18" charset="0"/>
              </a:rPr>
              <a:t>		</a:t>
            </a:r>
            <a:r>
              <a:rPr lang="en-US" sz="3000" smtClean="0">
                <a:latin typeface="Times New Roman" panose="02020603050405020304" pitchFamily="18" charset="0"/>
                <a:cs typeface="Times New Roman" panose="02020603050405020304" pitchFamily="18" charset="0"/>
              </a:rPr>
              <a:t>Thời đại V.I.Lênin, CNTB phát triển đến giai đoạn tột cùng là CNĐQ. Cuộc cách mạng tháng 10 Nga thắng lợi, nhà nước XHCN đầu tiên ra đời đã mở ra kỷ nguyên mới - kỷ nguyên quá độ từ CNTB lên CNXH trên phạm vi toàn thế giới. Trong điều kiện lịch sử mới. V.I.Lênin đã kế tục, bảo vệ, bổ sung, phát triển nhiều luận điểm mới, hoàn chỉnh học thuyết Mác – Lê Nin về Chiến tranh Quân đội và bảo vệ Tổ quốc XHCN.</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3" name="Picture 2" descr="images[12]"/>
          <p:cNvPicPr>
            <a:picLocks noGrp="1" noChangeAspect="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5105400" y="838200"/>
            <a:ext cx="1676400" cy="2514600"/>
          </a:xfrm>
          <a:noFill/>
          <a:ln w="76200" cmpd="tri">
            <a:solidFill>
              <a:srgbClr val="FFFF00"/>
            </a:solidFill>
          </a:ln>
          <a:extLst>
            <a:ext uri="{909E8E84-426E-40DD-AFC4-6F175D3DCCD1}">
              <a14:hiddenFill xmlns:a14="http://schemas.microsoft.com/office/drawing/2010/main">
                <a:solidFill>
                  <a:srgbClr val="FFFFFF"/>
                </a:solidFill>
              </a14:hiddenFill>
            </a:ext>
          </a:extLst>
        </p:spPr>
      </p:pic>
      <p:pic>
        <p:nvPicPr>
          <p:cNvPr id="81924" name="Picture 3" descr="favourite[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914400"/>
            <a:ext cx="3048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5" name="AutoShape 5"/>
          <p:cNvSpPr>
            <a:spLocks noChangeArrowheads="1"/>
          </p:cNvSpPr>
          <p:nvPr/>
        </p:nvSpPr>
        <p:spPr bwMode="auto">
          <a:xfrm>
            <a:off x="1371600" y="3733800"/>
            <a:ext cx="5791200" cy="1447800"/>
          </a:xfrm>
          <a:prstGeom prst="octagon">
            <a:avLst>
              <a:gd name="adj" fmla="val 29287"/>
            </a:avLst>
          </a:prstGeom>
          <a:solidFill>
            <a:srgbClr val="990033"/>
          </a:solidFill>
          <a:ln w="38100">
            <a:solidFill>
              <a:srgbClr val="FFFF00"/>
            </a:solidFill>
            <a:miter lim="800000"/>
            <a:headEnd/>
            <a:tailEnd/>
          </a:ln>
        </p:spPr>
        <p:txBody>
          <a:bodyPr wrap="none" anchor="ctr"/>
          <a:lstStyle/>
          <a:p>
            <a:pPr algn="ctr"/>
            <a:r>
              <a:rPr lang="en-US" sz="3200" b="1" i="1">
                <a:effectLst/>
                <a:latin typeface="Times New Roman" panose="02020603050405020304" pitchFamily="18" charset="0"/>
                <a:cs typeface="Times New Roman" panose="02020603050405020304" pitchFamily="18" charset="0"/>
              </a:rPr>
              <a:t>2 - Tư tưởng Hồ Chí Minh </a:t>
            </a:r>
          </a:p>
          <a:p>
            <a:pPr algn="ctr"/>
            <a:r>
              <a:rPr lang="en-US" sz="3200" b="1" i="1">
                <a:effectLst/>
                <a:latin typeface="Times New Roman" panose="02020603050405020304" pitchFamily="18" charset="0"/>
                <a:cs typeface="Times New Roman" panose="02020603050405020304" pitchFamily="18" charset="0"/>
              </a:rPr>
              <a:t>về bảo vệ tổ quốc XHCN</a:t>
            </a:r>
            <a:endParaRPr lang="en-US" sz="3200" b="1">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61" name="AutoShape 5"/>
          <p:cNvSpPr>
            <a:spLocks noChangeArrowheads="1"/>
          </p:cNvSpPr>
          <p:nvPr/>
        </p:nvSpPr>
        <p:spPr bwMode="auto">
          <a:xfrm>
            <a:off x="1371600" y="1371600"/>
            <a:ext cx="6477000" cy="1295400"/>
          </a:xfrm>
          <a:prstGeom prst="roundRect">
            <a:avLst>
              <a:gd name="adj" fmla="val 16667"/>
            </a:avLst>
          </a:prstGeom>
          <a:solidFill>
            <a:srgbClr val="990033"/>
          </a:solidFill>
          <a:ln w="38100">
            <a:solidFill>
              <a:srgbClr val="FFFF00"/>
            </a:solidFill>
            <a:round/>
            <a:headEnd/>
            <a:tailEnd/>
          </a:ln>
          <a:effectLst/>
        </p:spPr>
        <p:txBody>
          <a:bodyPr wrap="none" anchor="ctr"/>
          <a:lstStyle/>
          <a:p>
            <a:pPr algn="ctr">
              <a:defRPr/>
            </a:pPr>
            <a:r>
              <a:rPr lang="en-US" sz="3200" i="1">
                <a:effectLst>
                  <a:outerShdw blurRad="38100" dist="38100" dir="2700000" algn="tl">
                    <a:srgbClr val="000000"/>
                  </a:outerShdw>
                </a:effectLst>
                <a:latin typeface="Times New Roman" panose="02020603050405020304" pitchFamily="18" charset="0"/>
                <a:cs typeface="Times New Roman" panose="02020603050405020304" pitchFamily="18" charset="0"/>
              </a:rPr>
              <a:t>a- Bảo vệ tổ quốc Việt Nam </a:t>
            </a:r>
          </a:p>
          <a:p>
            <a:pPr algn="ctr">
              <a:defRPr/>
            </a:pPr>
            <a:r>
              <a:rPr lang="en-US" sz="3200" i="1">
                <a:effectLst>
                  <a:outerShdw blurRad="38100" dist="38100" dir="2700000" algn="tl">
                    <a:srgbClr val="000000"/>
                  </a:outerShdw>
                </a:effectLst>
                <a:latin typeface="Times New Roman" panose="02020603050405020304" pitchFamily="18" charset="0"/>
                <a:cs typeface="Times New Roman" panose="02020603050405020304" pitchFamily="18" charset="0"/>
              </a:rPr>
              <a:t>XHCN là tất yếu khách quan </a:t>
            </a:r>
            <a:r>
              <a:rPr lang="en-US" sz="3200" i="1">
                <a:effectLst>
                  <a:outerShdw blurRad="38100" dist="38100" dir="2700000" algn="tl">
                    <a:srgbClr val="000000"/>
                  </a:outerShdw>
                </a:effectLst>
                <a:latin typeface="Times New Roman" panose="02020603050405020304" pitchFamily="18" charset="0"/>
                <a:cs typeface="Times New Roman" panose="02020603050405020304" pitchFamily="18" charset="0"/>
                <a:hlinkClick r:id="rId2" action="ppaction://hlinkpres?slideindex=1&amp;slidetitle="/>
              </a:rPr>
              <a:t>.....</a:t>
            </a:r>
            <a:endParaRPr lang="en-US" sz="3200">
              <a:effectLst/>
              <a:latin typeface="Times New Roman" panose="02020603050405020304" pitchFamily="18" charset="0"/>
              <a:cs typeface="Times New Roman" panose="02020603050405020304" pitchFamily="18" charset="0"/>
            </a:endParaRPr>
          </a:p>
        </p:txBody>
      </p:sp>
      <p:sp>
        <p:nvSpPr>
          <p:cNvPr id="480262" name="AutoShape 6"/>
          <p:cNvSpPr>
            <a:spLocks noChangeArrowheads="1"/>
          </p:cNvSpPr>
          <p:nvPr/>
        </p:nvSpPr>
        <p:spPr bwMode="auto">
          <a:xfrm>
            <a:off x="609600" y="3200400"/>
            <a:ext cx="8153400" cy="1905000"/>
          </a:xfrm>
          <a:prstGeom prst="roundRect">
            <a:avLst>
              <a:gd name="adj" fmla="val 16667"/>
            </a:avLst>
          </a:prstGeom>
          <a:solidFill>
            <a:srgbClr val="990033"/>
          </a:solidFill>
          <a:ln w="38100">
            <a:solidFill>
              <a:srgbClr val="FFFF00"/>
            </a:solidFill>
            <a:round/>
            <a:headEnd/>
            <a:tailEnd/>
          </a:ln>
          <a:effectLst/>
        </p:spPr>
        <p:txBody>
          <a:bodyPr wrap="none" anchor="ctr"/>
          <a:lstStyle/>
          <a:p>
            <a:pPr algn="ctr">
              <a:defRPr/>
            </a:pPr>
            <a:r>
              <a:rPr lang="en-US" sz="3200" i="1">
                <a:effectLst>
                  <a:outerShdw blurRad="38100" dist="38100" dir="2700000" algn="tl">
                    <a:srgbClr val="000000"/>
                  </a:outerShdw>
                </a:effectLst>
                <a:latin typeface="Times New Roman" panose="02020603050405020304" pitchFamily="18" charset="0"/>
                <a:cs typeface="Times New Roman" panose="02020603050405020304" pitchFamily="18" charset="0"/>
              </a:rPr>
              <a:t>b- </a:t>
            </a:r>
            <a:r>
              <a:rPr lang="en-US"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Mục tiêu bảo vệ tổ quốc </a:t>
            </a:r>
          </a:p>
          <a:p>
            <a:pPr algn="ctr">
              <a:defRPr/>
            </a:pPr>
            <a:r>
              <a:rPr lang="en-US" sz="3200" b="1" i="1" u="sng">
                <a:effectLst>
                  <a:outerShdw blurRad="38100" dist="38100" dir="2700000" algn="tl">
                    <a:srgbClr val="000000"/>
                  </a:outerShdw>
                </a:effectLst>
                <a:latin typeface="Times New Roman" panose="02020603050405020304" pitchFamily="18" charset="0"/>
                <a:cs typeface="Times New Roman" panose="02020603050405020304" pitchFamily="18" charset="0"/>
              </a:rPr>
              <a:t>là độc lập dân tộc và CNXH</a:t>
            </a:r>
            <a:r>
              <a:rPr lang="en-US" sz="3200" i="1">
                <a:effectLst>
                  <a:outerShdw blurRad="38100" dist="38100" dir="2700000" algn="tl">
                    <a:srgbClr val="000000"/>
                  </a:outerShdw>
                </a:effectLst>
                <a:latin typeface="Times New Roman" panose="02020603050405020304" pitchFamily="18" charset="0"/>
                <a:cs typeface="Times New Roman" panose="02020603050405020304" pitchFamily="18" charset="0"/>
              </a:rPr>
              <a:t>, là nghĩa vụ</a:t>
            </a:r>
          </a:p>
          <a:p>
            <a:pPr algn="ctr">
              <a:defRPr/>
            </a:pPr>
            <a:r>
              <a:rPr lang="en-US" sz="3200" i="1">
                <a:effectLst>
                  <a:outerShdw blurRad="38100" dist="38100" dir="2700000" algn="tl">
                    <a:srgbClr val="000000"/>
                  </a:outerShdw>
                </a:effectLst>
                <a:latin typeface="Times New Roman" panose="02020603050405020304" pitchFamily="18" charset="0"/>
                <a:cs typeface="Times New Roman" panose="02020603050405020304" pitchFamily="18" charset="0"/>
              </a:rPr>
              <a:t> &amp; trách nhiệm của mọi công dân </a:t>
            </a:r>
            <a:r>
              <a:rPr lang="en-US" sz="3200" i="1">
                <a:effectLst>
                  <a:outerShdw blurRad="38100" dist="38100" dir="2700000" algn="tl">
                    <a:srgbClr val="000000"/>
                  </a:outerShdw>
                </a:effectLst>
                <a:latin typeface="Times New Roman" panose="02020603050405020304" pitchFamily="18" charset="0"/>
                <a:cs typeface="Times New Roman" panose="02020603050405020304" pitchFamily="18" charset="0"/>
                <a:hlinkClick r:id="rId3" action="ppaction://hlinkpres?slideindex=1&amp;slidetitle="/>
              </a:rPr>
              <a:t>.....</a:t>
            </a:r>
            <a:r>
              <a:rPr lang="en-US" sz="320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02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0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1" grpId="0" animBg="1"/>
      <p:bldP spid="48026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5" name="AutoShape 7"/>
          <p:cNvSpPr>
            <a:spLocks noChangeArrowheads="1"/>
          </p:cNvSpPr>
          <p:nvPr/>
        </p:nvSpPr>
        <p:spPr bwMode="auto">
          <a:xfrm>
            <a:off x="609600" y="1143000"/>
            <a:ext cx="8001000" cy="1981200"/>
          </a:xfrm>
          <a:prstGeom prst="roundRect">
            <a:avLst>
              <a:gd name="adj" fmla="val 16667"/>
            </a:avLst>
          </a:prstGeom>
          <a:solidFill>
            <a:srgbClr val="990033"/>
          </a:solidFill>
          <a:ln w="38100">
            <a:solidFill>
              <a:srgbClr val="FFFF00"/>
            </a:solidFill>
            <a:round/>
            <a:headEnd/>
            <a:tailEnd/>
          </a:ln>
          <a:effectLst/>
        </p:spPr>
        <p:txBody>
          <a:bodyPr wrap="none" anchor="ctr"/>
          <a:lstStyle/>
          <a:p>
            <a:pPr algn="ctr">
              <a:defRPr/>
            </a:pPr>
            <a:r>
              <a:rPr lang="en-US" sz="3200" i="1">
                <a:effectLst>
                  <a:outerShdw blurRad="38100" dist="38100" dir="2700000" algn="tl">
                    <a:srgbClr val="000000"/>
                  </a:outerShdw>
                </a:effectLst>
                <a:latin typeface="Times New Roman" panose="02020603050405020304" pitchFamily="18" charset="0"/>
                <a:cs typeface="Times New Roman" panose="02020603050405020304" pitchFamily="18" charset="0"/>
              </a:rPr>
              <a:t>c- </a:t>
            </a:r>
            <a:r>
              <a:rPr lang="en-US" sz="3200" i="1" u="sng">
                <a:effectLst>
                  <a:outerShdw blurRad="38100" dist="38100" dir="2700000" algn="tl">
                    <a:srgbClr val="000000"/>
                  </a:outerShdw>
                </a:effectLst>
                <a:latin typeface="Times New Roman" panose="02020603050405020304" pitchFamily="18" charset="0"/>
                <a:cs typeface="Times New Roman" panose="02020603050405020304" pitchFamily="18" charset="0"/>
              </a:rPr>
              <a:t>Sức mạnh bảo vệ tổ quốc là </a:t>
            </a:r>
          </a:p>
          <a:p>
            <a:pPr algn="ctr">
              <a:defRPr/>
            </a:pPr>
            <a:r>
              <a:rPr lang="en-US" sz="3200" i="1" u="sng">
                <a:effectLst>
                  <a:outerShdw blurRad="38100" dist="38100" dir="2700000" algn="tl">
                    <a:srgbClr val="000000"/>
                  </a:outerShdw>
                </a:effectLst>
                <a:latin typeface="Times New Roman" panose="02020603050405020304" pitchFamily="18" charset="0"/>
                <a:cs typeface="Times New Roman" panose="02020603050405020304" pitchFamily="18" charset="0"/>
              </a:rPr>
              <a:t>sức mạnh tổng hợp của cả dân tộc, </a:t>
            </a:r>
          </a:p>
          <a:p>
            <a:pPr algn="ctr">
              <a:defRPr/>
            </a:pPr>
            <a:r>
              <a:rPr lang="en-US" sz="3200" i="1" u="sng">
                <a:effectLst>
                  <a:outerShdw blurRad="38100" dist="38100" dir="2700000" algn="tl">
                    <a:srgbClr val="000000"/>
                  </a:outerShdw>
                </a:effectLst>
                <a:latin typeface="Times New Roman" panose="02020603050405020304" pitchFamily="18" charset="0"/>
                <a:cs typeface="Times New Roman" panose="02020603050405020304" pitchFamily="18" charset="0"/>
              </a:rPr>
              <a:t>cả nước kết hợp với sức mạnh thời đại</a:t>
            </a:r>
            <a:r>
              <a:rPr lang="en-US" sz="3200" i="1">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i="1">
                <a:effectLst>
                  <a:outerShdw blurRad="38100" dist="38100" dir="2700000" algn="tl">
                    <a:srgbClr val="000000"/>
                  </a:outerShdw>
                </a:effectLst>
                <a:latin typeface="Times New Roman" panose="02020603050405020304" pitchFamily="18" charset="0"/>
                <a:cs typeface="Times New Roman" panose="02020603050405020304" pitchFamily="18" charset="0"/>
                <a:hlinkClick r:id="rId2" action="ppaction://hlinkpres?slideindex=1&amp;slidetitle="/>
              </a:rPr>
              <a:t>.....</a:t>
            </a:r>
            <a:endParaRPr lang="en-US" sz="3200" i="1">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
        <p:nvSpPr>
          <p:cNvPr id="124941" name="AutoShape 13"/>
          <p:cNvSpPr>
            <a:spLocks noChangeArrowheads="1"/>
          </p:cNvSpPr>
          <p:nvPr/>
        </p:nvSpPr>
        <p:spPr bwMode="auto">
          <a:xfrm>
            <a:off x="304800" y="3581400"/>
            <a:ext cx="8534400" cy="2057400"/>
          </a:xfrm>
          <a:prstGeom prst="roundRect">
            <a:avLst>
              <a:gd name="adj" fmla="val 16667"/>
            </a:avLst>
          </a:prstGeom>
          <a:solidFill>
            <a:srgbClr val="990033"/>
          </a:solidFill>
          <a:ln w="38100">
            <a:solidFill>
              <a:srgbClr val="FFFF00"/>
            </a:solidFill>
            <a:round/>
            <a:headEnd/>
            <a:tailEnd/>
          </a:ln>
          <a:effectLst/>
        </p:spPr>
        <p:txBody>
          <a:bodyPr wrap="none" anchor="ctr"/>
          <a:lstStyle/>
          <a:p>
            <a:pPr algn="ctr">
              <a:defRPr/>
            </a:pPr>
            <a:r>
              <a:rPr lang="en-US" sz="3200" i="1">
                <a:effectLst>
                  <a:outerShdw blurRad="38100" dist="38100" dir="2700000" algn="tl">
                    <a:srgbClr val="000000"/>
                  </a:outerShdw>
                </a:effectLst>
                <a:latin typeface="Times New Roman" panose="02020603050405020304" pitchFamily="18" charset="0"/>
                <a:cs typeface="Times New Roman" panose="02020603050405020304" pitchFamily="18" charset="0"/>
              </a:rPr>
              <a:t>d- </a:t>
            </a:r>
            <a:r>
              <a:rPr lang="en-US" sz="3200" i="1" u="sng">
                <a:effectLst>
                  <a:outerShdw blurRad="38100" dist="38100" dir="2700000" algn="tl">
                    <a:srgbClr val="000000"/>
                  </a:outerShdw>
                </a:effectLst>
                <a:latin typeface="Times New Roman" panose="02020603050405020304" pitchFamily="18" charset="0"/>
                <a:cs typeface="Times New Roman" panose="02020603050405020304" pitchFamily="18" charset="0"/>
              </a:rPr>
              <a:t>Đảng cộng sản Việt Nam lãnh đạo </a:t>
            </a:r>
          </a:p>
          <a:p>
            <a:pPr algn="ctr">
              <a:defRPr/>
            </a:pPr>
            <a:r>
              <a:rPr lang="en-US" sz="3200" i="1" u="sng">
                <a:effectLst>
                  <a:outerShdw blurRad="38100" dist="38100" dir="2700000" algn="tl">
                    <a:srgbClr val="000000"/>
                  </a:outerShdw>
                </a:effectLst>
                <a:latin typeface="Times New Roman" panose="02020603050405020304" pitchFamily="18" charset="0"/>
                <a:cs typeface="Times New Roman" panose="02020603050405020304" pitchFamily="18" charset="0"/>
              </a:rPr>
              <a:t>sự nghiệp bảo vệ tổ quốc Việt Nam XHCN</a:t>
            </a:r>
            <a:r>
              <a:rPr lang="en-US" sz="3200" i="1">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3200" i="1">
                <a:effectLst>
                  <a:outerShdw blurRad="38100" dist="38100" dir="2700000" algn="tl">
                    <a:srgbClr val="000000"/>
                  </a:outerShdw>
                </a:effectLst>
                <a:latin typeface="Times New Roman" panose="02020603050405020304" pitchFamily="18" charset="0"/>
                <a:cs typeface="Times New Roman" panose="02020603050405020304" pitchFamily="18" charset="0"/>
                <a:hlinkClick r:id="rId3" action="ppaction://hlinkpres?slideindex=1&amp;slidetitle="/>
              </a:rPr>
              <a:t>.....</a:t>
            </a:r>
            <a:endParaRPr lang="en-US" sz="3200" i="1">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4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5" grpId="0" animBg="1"/>
      <p:bldP spid="12494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772" name="Picture 4" descr="1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971800"/>
            <a:ext cx="649605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4515" name="Object 5"/>
          <p:cNvGraphicFramePr>
            <a:graphicFrameLocks noChangeAspect="1"/>
          </p:cNvGraphicFramePr>
          <p:nvPr/>
        </p:nvGraphicFramePr>
        <p:xfrm>
          <a:off x="7315200" y="5181600"/>
          <a:ext cx="1828800" cy="1676400"/>
        </p:xfrm>
        <a:graphic>
          <a:graphicData uri="http://schemas.openxmlformats.org/presentationml/2006/ole">
            <mc:AlternateContent xmlns:mc="http://schemas.openxmlformats.org/markup-compatibility/2006">
              <mc:Choice xmlns:v="urn:schemas-microsoft-com:vml" Requires="v">
                <p:oleObj spid="_x0000_s1059" name="Clip" r:id="rId4" imgW="1999793" imgH="1831543" progId="MS_ClipArt_Gallery.2">
                  <p:embed/>
                </p:oleObj>
              </mc:Choice>
              <mc:Fallback>
                <p:oleObj name="Clip" r:id="rId4" imgW="1999793" imgH="1831543"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5181600"/>
                        <a:ext cx="1828800"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774" name="Text Box 6"/>
          <p:cNvSpPr txBox="1">
            <a:spLocks noChangeArrowheads="1"/>
          </p:cNvSpPr>
          <p:nvPr/>
        </p:nvSpPr>
        <p:spPr bwMode="auto">
          <a:xfrm>
            <a:off x="323850" y="1752600"/>
            <a:ext cx="8820150" cy="707886"/>
          </a:xfrm>
          <a:prstGeom prst="rect">
            <a:avLst/>
          </a:prstGeom>
          <a:noFill/>
          <a:ln w="9525">
            <a:noFill/>
            <a:miter lim="800000"/>
            <a:headEnd/>
            <a:tailEnd/>
          </a:ln>
          <a:effectLst/>
        </p:spPr>
        <p:txBody>
          <a:bodyPr>
            <a:spAutoFit/>
          </a:bodyPr>
          <a:lstStyle/>
          <a:p>
            <a:pPr eaLnBrk="1" hangingPunct="1">
              <a:spcBef>
                <a:spcPct val="50000"/>
              </a:spcBef>
              <a:defRPr/>
            </a:pPr>
            <a:r>
              <a:rPr lang="en-US" sz="4000" b="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Chúc các em mạnh khỏe, học tốt</a:t>
            </a:r>
            <a:endParaRPr lang="en-US" sz="40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graphicFrame>
        <p:nvGraphicFramePr>
          <p:cNvPr id="64517" name="Object 7"/>
          <p:cNvGraphicFramePr>
            <a:graphicFrameLocks noChangeAspect="1"/>
          </p:cNvGraphicFramePr>
          <p:nvPr/>
        </p:nvGraphicFramePr>
        <p:xfrm>
          <a:off x="152400" y="152400"/>
          <a:ext cx="1277938" cy="1274763"/>
        </p:xfrm>
        <a:graphic>
          <a:graphicData uri="http://schemas.openxmlformats.org/presentationml/2006/ole">
            <mc:AlternateContent xmlns:mc="http://schemas.openxmlformats.org/markup-compatibility/2006">
              <mc:Choice xmlns:v="urn:schemas-microsoft-com:vml" Requires="v">
                <p:oleObj spid="_x0000_s1060" name="Clip" r:id="rId6" imgW="1278331" imgH="1273759" progId="MS_ClipArt_Gallery.2">
                  <p:embed/>
                </p:oleObj>
              </mc:Choice>
              <mc:Fallback>
                <p:oleObj name="Clip" r:id="rId6" imgW="1278331" imgH="1273759"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152400"/>
                        <a:ext cx="1277938" cy="1274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4518" name="Picture 8" descr="EXPLODE"/>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7848600" y="5105400"/>
            <a:ext cx="714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10" descr="Fireworks-02"/>
          <p:cNvPicPr>
            <a:picLocks noGrp="1" noChangeAspect="1" noChangeArrowheads="1" noCrop="1"/>
          </p:cNvPicPr>
          <p:nvPr>
            <p:ph type="body" idx="1"/>
          </p:nvPr>
        </p:nvPicPr>
        <p:blipFill>
          <a:blip r:embed="rId9">
            <a:extLst>
              <a:ext uri="{28A0092B-C50C-407E-A947-70E740481C1C}">
                <a14:useLocalDpi xmlns:a14="http://schemas.microsoft.com/office/drawing/2010/main" val="0"/>
              </a:ext>
            </a:extLst>
          </a:blip>
          <a:srcRect/>
          <a:stretch>
            <a:fillRect/>
          </a:stretch>
        </p:blipFill>
        <p:spPr>
          <a:xfrm>
            <a:off x="381000" y="838200"/>
            <a:ext cx="1066800" cy="990600"/>
          </a:xfrm>
        </p:spPr>
      </p:pic>
      <p:pic>
        <p:nvPicPr>
          <p:cNvPr id="64520" name="Picture 11" descr="Fireworks-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2400" y="304800"/>
            <a:ext cx="1054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794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60772"/>
                                        </p:tgtEl>
                                        <p:attrNameLst>
                                          <p:attrName>style.visibility</p:attrName>
                                        </p:attrNameLst>
                                      </p:cBhvr>
                                      <p:to>
                                        <p:strVal val="visible"/>
                                      </p:to>
                                    </p:set>
                                    <p:animEffect transition="in" filter="wipe(left)">
                                      <p:cBhvr>
                                        <p:cTn id="7" dur="5000"/>
                                        <p:tgtEl>
                                          <p:spTgt spid="160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kagaya_0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00200" y="533400"/>
            <a:ext cx="7543800" cy="6324600"/>
          </a:xfrm>
        </p:spPr>
      </p:pic>
      <p:sp>
        <p:nvSpPr>
          <p:cNvPr id="24579" name="AutoShape 3"/>
          <p:cNvSpPr>
            <a:spLocks noChangeArrowheads="1"/>
          </p:cNvSpPr>
          <p:nvPr/>
        </p:nvSpPr>
        <p:spPr bwMode="auto">
          <a:xfrm>
            <a:off x="6096000" y="5191125"/>
            <a:ext cx="3048000" cy="1666875"/>
          </a:xfrm>
          <a:prstGeom prst="cloudCallout">
            <a:avLst>
              <a:gd name="adj1" fmla="val -64426"/>
              <a:gd name="adj2" fmla="val 32000"/>
            </a:avLst>
          </a:prstGeom>
          <a:solidFill>
            <a:schemeClr val="accent1"/>
          </a:solidFill>
          <a:ln w="9525">
            <a:solidFill>
              <a:schemeClr val="tx1"/>
            </a:solidFill>
            <a:round/>
            <a:headEnd/>
            <a:tailEnd/>
          </a:ln>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2400" i="1">
                <a:solidFill>
                  <a:srgbClr val="FF0000"/>
                </a:solidFill>
                <a:latin typeface="Times New Roman" panose="02020603050405020304" pitchFamily="18" charset="0"/>
                <a:cs typeface="Arial" panose="020B0604020202020204" pitchFamily="34" charset="0"/>
              </a:rPr>
              <a:t>Xin tr</a:t>
            </a:r>
            <a:r>
              <a:rPr lang="en-US" altLang="en-US" sz="2400" i="1">
                <a:solidFill>
                  <a:srgbClr val="FF0000"/>
                </a:solidFill>
                <a:latin typeface="Times New Roman" panose="02020603050405020304" pitchFamily="18" charset="0"/>
              </a:rPr>
              <a:t>ân trọng </a:t>
            </a:r>
            <a:r>
              <a:rPr lang="en-US" altLang="en-US" sz="2400" i="1">
                <a:solidFill>
                  <a:srgbClr val="FF0000"/>
                </a:solidFill>
                <a:latin typeface="Times New Roman" panose="02020603050405020304" pitchFamily="18" charset="0"/>
                <a:cs typeface="Arial" panose="020B0604020202020204" pitchFamily="34" charset="0"/>
              </a:rPr>
              <a:t>c</a:t>
            </a:r>
            <a:r>
              <a:rPr lang="en-US" altLang="en-US" sz="2400" i="1">
                <a:solidFill>
                  <a:srgbClr val="FF0000"/>
                </a:solidFill>
                <a:latin typeface="Times New Roman" panose="02020603050405020304" pitchFamily="18" charset="0"/>
              </a:rPr>
              <a:t>ả</a:t>
            </a:r>
            <a:r>
              <a:rPr lang="en-US" altLang="en-US" sz="2400" i="1">
                <a:solidFill>
                  <a:srgbClr val="FF0000"/>
                </a:solidFill>
                <a:latin typeface="Times New Roman" panose="02020603050405020304" pitchFamily="18" charset="0"/>
                <a:cs typeface="Arial" panose="020B0604020202020204" pitchFamily="34" charset="0"/>
              </a:rPr>
              <a:t>m ơn!</a:t>
            </a:r>
          </a:p>
        </p:txBody>
      </p:sp>
      <p:pic>
        <p:nvPicPr>
          <p:cNvPr id="81927" name="Picture 12" descr="BD21318_"/>
          <p:cNvPicPr>
            <a:picLocks noChangeAspect="1" noChangeArrowheads="1"/>
          </p:cNvPicPr>
          <p:nvPr/>
        </p:nvPicPr>
        <p:blipFill>
          <a:blip r:embed="rId3">
            <a:lum bright="54000"/>
            <a:extLst>
              <a:ext uri="{28A0092B-C50C-407E-A947-70E740481C1C}">
                <a14:useLocalDpi xmlns:a14="http://schemas.microsoft.com/office/drawing/2010/main" val="0"/>
              </a:ext>
            </a:extLst>
          </a:blip>
          <a:srcRect/>
          <a:stretch>
            <a:fillRect/>
          </a:stretch>
        </p:blipFill>
        <p:spPr bwMode="auto">
          <a:xfrm>
            <a:off x="2362200" y="0"/>
            <a:ext cx="5711825" cy="5334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81928" name="WordArt 14"/>
          <p:cNvSpPr>
            <a:spLocks noChangeArrowheads="1" noChangeShapeType="1" noTextEdit="1"/>
          </p:cNvSpPr>
          <p:nvPr/>
        </p:nvSpPr>
        <p:spPr bwMode="auto">
          <a:xfrm>
            <a:off x="2514600" y="38100"/>
            <a:ext cx="5410200" cy="457200"/>
          </a:xfrm>
          <a:prstGeom prst="rect">
            <a:avLst/>
          </a:prstGeom>
        </p:spPr>
        <p:txBody>
          <a:bodyPr wrap="none" fromWordArt="1">
            <a:prstTxWarp prst="textPlain">
              <a:avLst>
                <a:gd name="adj" fmla="val 50000"/>
              </a:avLst>
            </a:prstTxWarp>
          </a:bodyPr>
          <a:lstStyle/>
          <a:p>
            <a:pPr algn="ctr"/>
            <a:r>
              <a:rPr lang="vi-VN" sz="28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Times New Roman" panose="02020603050405020304" pitchFamily="18" charset="0"/>
                <a:cs typeface="Times New Roman" panose="02020603050405020304" pitchFamily="18" charset="0"/>
              </a:rPr>
              <a:t>GIẢNG VIÊN : NGUYỄN ANH HÙNG</a:t>
            </a:r>
          </a:p>
        </p:txBody>
      </p:sp>
    </p:spTree>
    <p:extLst>
      <p:ext uri="{BB962C8B-B14F-4D97-AF65-F5344CB8AC3E}">
        <p14:creationId xmlns:p14="http://schemas.microsoft.com/office/powerpoint/2010/main" val="3469704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edge">
                                      <p:cBhvr>
                                        <p:cTn id="7" dur="2000"/>
                                        <p:tgtEl>
                                          <p:spTgt spid="24578"/>
                                        </p:tgtEl>
                                      </p:cBhvr>
                                    </p:animEffect>
                                  </p:childTnLst>
                                </p:cTn>
                              </p:par>
                            </p:childTnLst>
                          </p:cTn>
                        </p:par>
                        <p:par>
                          <p:cTn id="8" fill="hold" nodeType="afterGroup">
                            <p:stCondLst>
                              <p:cond delay="2000"/>
                            </p:stCondLst>
                            <p:childTnLst>
                              <p:par>
                                <p:cTn id="9" presetID="20" presetClass="entr" presetSubtype="0" fill="hold" nodeType="afterEffect">
                                  <p:stCondLst>
                                    <p:cond delay="0"/>
                                  </p:stCondLst>
                                  <p:childTnLst>
                                    <p:set>
                                      <p:cBhvr>
                                        <p:cTn id="10" dur="1" fill="hold">
                                          <p:stCondLst>
                                            <p:cond delay="0"/>
                                          </p:stCondLst>
                                        </p:cTn>
                                        <p:tgtEl>
                                          <p:spTgt spid="24579"/>
                                        </p:tgtEl>
                                        <p:attrNameLst>
                                          <p:attrName>style.visibility</p:attrName>
                                        </p:attrNameLst>
                                      </p:cBhvr>
                                      <p:to>
                                        <p:strVal val="visible"/>
                                      </p:to>
                                    </p:set>
                                    <p:animEffect transition="in" filter="wedge">
                                      <p:cBhvr>
                                        <p:cTn id="11" dur="20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body" idx="1"/>
          </p:nvPr>
        </p:nvSpPr>
        <p:spPr>
          <a:xfrm>
            <a:off x="457200" y="381000"/>
            <a:ext cx="8153400" cy="5791200"/>
          </a:xfrm>
        </p:spPr>
        <p:txBody>
          <a:bodyPr/>
          <a:lstStyle/>
          <a:p>
            <a:pPr algn="just" eaLnBrk="1" hangingPunct="1">
              <a:lnSpc>
                <a:spcPct val="80000"/>
              </a:lnSpc>
              <a:buFont typeface="Wingdings" pitchFamily="2" charset="2"/>
              <a:buNone/>
              <a:defRPr/>
            </a:pPr>
            <a:r>
              <a:rPr lang="en-US" smtClean="0">
                <a:latin typeface="Times New Roman" panose="02020603050405020304" pitchFamily="18" charset="0"/>
                <a:cs typeface="Times New Roman" panose="02020603050405020304" pitchFamily="18" charset="0"/>
              </a:rPr>
              <a:t>		</a:t>
            </a:r>
            <a:r>
              <a:rPr lang="en-US" sz="3000" smtClean="0">
                <a:latin typeface="Times New Roman" panose="02020603050405020304" pitchFamily="18" charset="0"/>
                <a:cs typeface="Times New Roman" panose="02020603050405020304" pitchFamily="18" charset="0"/>
              </a:rPr>
              <a:t>Trung thành với học thuyết Mác – Lê Nin về CT, QĐ và bảo vệ tổ quốc, Chủ tịch Hồ Chí Minh, đã vận dụng, phát triển sáng tạo lý luận về chiến tranh, QĐND-QPTD, phù hợp với hoàn cảnh thực tiễn VN.</a:t>
            </a:r>
          </a:p>
          <a:p>
            <a:pPr algn="just" eaLnBrk="1" hangingPunct="1">
              <a:lnSpc>
                <a:spcPct val="80000"/>
              </a:lnSpc>
              <a:buFont typeface="Wingdings" pitchFamily="2" charset="2"/>
              <a:buNone/>
              <a:defRPr/>
            </a:pPr>
            <a:endParaRPr lang="en-US" sz="3000" smtClean="0">
              <a:latin typeface="Times New Roman" panose="02020603050405020304" pitchFamily="18" charset="0"/>
              <a:cs typeface="Times New Roman" panose="02020603050405020304" pitchFamily="18" charset="0"/>
            </a:endParaRPr>
          </a:p>
          <a:p>
            <a:pPr algn="just" eaLnBrk="1" hangingPunct="1">
              <a:lnSpc>
                <a:spcPct val="80000"/>
              </a:lnSpc>
              <a:buFont typeface="Wingdings" pitchFamily="2" charset="2"/>
              <a:buNone/>
              <a:defRPr/>
            </a:pPr>
            <a:r>
              <a:rPr lang="en-US" sz="3000" smtClean="0">
                <a:latin typeface="Times New Roman" panose="02020603050405020304" pitchFamily="18" charset="0"/>
                <a:cs typeface="Times New Roman" panose="02020603050405020304" pitchFamily="18" charset="0"/>
              </a:rPr>
              <a:t>		Trong tình hình hiện nay, việc nghiên cứu &amp; quán triệt những quan điểm cơ bản của học thuyết Mác – Lê Nin, tư tưởng Hồ Chí Minh và tư duy mới của Đảng ta về chiến tranh, quân đội &amp; BVTQXHCN có ý nghĩa đặc biệt quan trọng. Đó là cơ sở phương pháp luận trực tiếp cho việc xây dựng nền QPTD vững mạnh nhằm bảo vệ vững chắc tổ TQ VNXHCN.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50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50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Garamond"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9762</TotalTime>
  <Words>1130</Words>
  <Application>Microsoft Macintosh PowerPoint</Application>
  <PresentationFormat>On-screen Show (4:3)</PresentationFormat>
  <Paragraphs>341</Paragraphs>
  <Slides>84</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91" baseType="lpstr">
      <vt:lpstr>Arial</vt:lpstr>
      <vt:lpstr>Garamond</vt:lpstr>
      <vt:lpstr>Times New Roman</vt:lpstr>
      <vt:lpstr>Wingdings</vt:lpstr>
      <vt:lpstr>Wingdings 2</vt:lpstr>
      <vt:lpstr>Stream</vt:lpstr>
      <vt:lpstr>Clip</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806</cp:revision>
  <cp:lastPrinted>1601-01-01T00:00:00Z</cp:lastPrinted>
  <dcterms:created xsi:type="dcterms:W3CDTF">1601-01-01T00:00:00Z</dcterms:created>
  <dcterms:modified xsi:type="dcterms:W3CDTF">2021-10-04T02:23:51Z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