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69"/>
  </p:notesMasterIdLst>
  <p:handoutMasterIdLst>
    <p:handoutMasterId r:id="rId70"/>
  </p:handoutMasterIdLst>
  <p:sldIdLst>
    <p:sldId id="256" r:id="rId3"/>
    <p:sldId id="451" r:id="rId4"/>
    <p:sldId id="452" r:id="rId5"/>
    <p:sldId id="453" r:id="rId6"/>
    <p:sldId id="454" r:id="rId7"/>
    <p:sldId id="455" r:id="rId8"/>
    <p:sldId id="456" r:id="rId9"/>
    <p:sldId id="457" r:id="rId10"/>
    <p:sldId id="458" r:id="rId11"/>
    <p:sldId id="358" r:id="rId12"/>
    <p:sldId id="445" r:id="rId13"/>
    <p:sldId id="459" r:id="rId14"/>
    <p:sldId id="366" r:id="rId15"/>
    <p:sldId id="368" r:id="rId16"/>
    <p:sldId id="369" r:id="rId17"/>
    <p:sldId id="460" r:id="rId18"/>
    <p:sldId id="461" r:id="rId19"/>
    <p:sldId id="462" r:id="rId20"/>
    <p:sldId id="378" r:id="rId21"/>
    <p:sldId id="382" r:id="rId22"/>
    <p:sldId id="379" r:id="rId23"/>
    <p:sldId id="381" r:id="rId24"/>
    <p:sldId id="388" r:id="rId25"/>
    <p:sldId id="446" r:id="rId26"/>
    <p:sldId id="447" r:id="rId27"/>
    <p:sldId id="448" r:id="rId28"/>
    <p:sldId id="392" r:id="rId29"/>
    <p:sldId id="394" r:id="rId30"/>
    <p:sldId id="395" r:id="rId31"/>
    <p:sldId id="396" r:id="rId32"/>
    <p:sldId id="397" r:id="rId33"/>
    <p:sldId id="398" r:id="rId34"/>
    <p:sldId id="399" r:id="rId35"/>
    <p:sldId id="400" r:id="rId36"/>
    <p:sldId id="449" r:id="rId37"/>
    <p:sldId id="401" r:id="rId38"/>
    <p:sldId id="403" r:id="rId39"/>
    <p:sldId id="402" r:id="rId40"/>
    <p:sldId id="450" r:id="rId41"/>
    <p:sldId id="474" r:id="rId42"/>
    <p:sldId id="405" r:id="rId43"/>
    <p:sldId id="475" r:id="rId44"/>
    <p:sldId id="406" r:id="rId45"/>
    <p:sldId id="476" r:id="rId46"/>
    <p:sldId id="411" r:id="rId47"/>
    <p:sldId id="408" r:id="rId48"/>
    <p:sldId id="409" r:id="rId49"/>
    <p:sldId id="410" r:id="rId50"/>
    <p:sldId id="463" r:id="rId51"/>
    <p:sldId id="464" r:id="rId52"/>
    <p:sldId id="467" r:id="rId53"/>
    <p:sldId id="465" r:id="rId54"/>
    <p:sldId id="466" r:id="rId55"/>
    <p:sldId id="468" r:id="rId56"/>
    <p:sldId id="469" r:id="rId57"/>
    <p:sldId id="470" r:id="rId58"/>
    <p:sldId id="471" r:id="rId59"/>
    <p:sldId id="472" r:id="rId60"/>
    <p:sldId id="473" r:id="rId61"/>
    <p:sldId id="477" r:id="rId62"/>
    <p:sldId id="479" r:id="rId63"/>
    <p:sldId id="480" r:id="rId64"/>
    <p:sldId id="478" r:id="rId65"/>
    <p:sldId id="481" r:id="rId66"/>
    <p:sldId id="482" r:id="rId67"/>
    <p:sldId id="483" r:id="rId68"/>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1" autoAdjust="0"/>
    <p:restoredTop sz="93537" autoAdjust="0"/>
  </p:normalViewPr>
  <p:slideViewPr>
    <p:cSldViewPr>
      <p:cViewPr varScale="1">
        <p:scale>
          <a:sx n="68" d="100"/>
          <a:sy n="68" d="100"/>
        </p:scale>
        <p:origin x="167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98E0D7-70A5-4C17-8515-D94E6DB012F3}" type="datetimeFigureOut">
              <a:rPr lang="en-US" smtClean="0"/>
              <a:t>13/03/2019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BAB333-1D77-4F44-84B2-4B49D8EF994D}" type="slidenum">
              <a:rPr lang="en-US" smtClean="0"/>
              <a:t>‹#›</a:t>
            </a:fld>
            <a:endParaRPr lang="en-US"/>
          </a:p>
        </p:txBody>
      </p:sp>
    </p:spTree>
    <p:extLst>
      <p:ext uri="{BB962C8B-B14F-4D97-AF65-F5344CB8AC3E}">
        <p14:creationId xmlns:p14="http://schemas.microsoft.com/office/powerpoint/2010/main" val="206514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13/03/2019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678404096"/>
      </p:ext>
    </p:extLst>
  </p:cSld>
  <p:clrMap bg1="lt1" tx1="dk1" bg2="lt2" tx2="dk2" accent1="accent1" accent2="accent2" accent3="accent3" accent4="accent4" accent5="accent5" accent6="accent6" hlink="hlink" folHlink="folHlink"/>
  <p:hf sldNum="0"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66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hầu hết các trường hợp, một chương trình người dùng đi qua một vài bước, trước khi thực hiện. Địa chỉ có thể được thể hiện theo những cách khác nhau trong các bước sau. Địa chỉ trong chương trình nguồn thường tượng trưng (như đếm biến). Một trình biên dịch thường liên kết với các địa chỉ này tượng trưng cho địa chỉ định vị (chẳng hạn như "14 byte từ đầu của mô-đun này"). Các biên tập viên liên kết hoặc tải lần lượt liên kết với các địa chỉ định vị đến các địa chỉ tuyệt đối (ví dụ như 74.014). Mỗi ràng buộc là một ánh xạ từ một không gian địa chỉ khác</a:t>
            </a:r>
            <a:endParaRPr lang="en-US"/>
          </a:p>
        </p:txBody>
      </p:sp>
    </p:spTree>
    <p:extLst>
      <p:ext uri="{BB962C8B-B14F-4D97-AF65-F5344CB8AC3E}">
        <p14:creationId xmlns:p14="http://schemas.microsoft.com/office/powerpoint/2010/main" val="200508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45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Cấp phát tiếp giáp</a:t>
            </a:r>
          </a:p>
          <a:p>
            <a:r>
              <a:rPr lang="vi-VN"/>
              <a:t>Phân bổ nhiều phân vùng</a:t>
            </a:r>
          </a:p>
          <a:p>
            <a:r>
              <a:rPr lang="vi-VN"/>
              <a:t>Hole - khối bộ nhớ có sẵn; lỗ kích thước khác nhau nằm rải rác khắp bộ nhớ Khi một quá trình đến, nó được cấp phát bộ nhớ từ một lỗ đủ lớn để chứa nó. Hệ điều hành duy trì thông tin về:</a:t>
            </a:r>
          </a:p>
          <a:p>
            <a:r>
              <a:rPr lang="vi-VN"/>
              <a:t>a) phân vùng phân bổ</a:t>
            </a:r>
          </a:p>
          <a:p>
            <a:r>
              <a:rPr lang="vi-VN"/>
              <a:t>b) phân vùng miễn phí (lỗ)</a:t>
            </a:r>
            <a:endParaRPr lang="en-US"/>
          </a:p>
        </p:txBody>
      </p:sp>
    </p:spTree>
    <p:extLst>
      <p:ext uri="{BB962C8B-B14F-4D97-AF65-F5344CB8AC3E}">
        <p14:creationId xmlns:p14="http://schemas.microsoft.com/office/powerpoint/2010/main" val="42544611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brightnessContrast bright="40000"/>
                    </a14:imgEffect>
                  </a14:imgLayer>
                </a14:imgProps>
              </a:ext>
            </a:extLst>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FB2E45E1-D22E-47B1-B281-A2DB62308EF0}" type="datetime1">
              <a:rPr lang="en-US" smtClean="0"/>
              <a:t>13/03/2019</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r>
              <a:rPr lang="vi-VN">
                <a:solidFill>
                  <a:schemeClr val="tx2"/>
                </a:solidFill>
              </a:rPr>
              <a:t>Chương 4: Quản lý bộ nhớ</a:t>
            </a: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EB218-0DBE-4665-81CD-0F97F2811067}" type="datetime1">
              <a:rPr lang="en-US" smtClean="0">
                <a:solidFill>
                  <a:schemeClr val="tx2"/>
                </a:solidFill>
              </a:rPr>
              <a:t>13/03/2019</a:t>
            </a:fld>
            <a:endParaRPr lang="en-US"/>
          </a:p>
        </p:txBody>
      </p:sp>
      <p:sp>
        <p:nvSpPr>
          <p:cNvPr id="5" name="Footer Placeholder 4"/>
          <p:cNvSpPr>
            <a:spLocks noGrp="1"/>
          </p:cNvSpPr>
          <p:nvPr>
            <p:ph type="ftr" sz="quarter" idx="11"/>
          </p:nvPr>
        </p:nvSpPr>
        <p:spPr/>
        <p:txBody>
          <a:bodyPr/>
          <a:lstStyle/>
          <a:p>
            <a:r>
              <a:rPr lang="vi-VN"/>
              <a:t>Chương 4: Quản lý bộ nhớ</a:t>
            </a:r>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ECE7F512-5505-4630-B04A-D7C2ECD14973}" type="datetime1">
              <a:rPr lang="en-US" smtClean="0">
                <a:solidFill>
                  <a:schemeClr val="tx2"/>
                </a:solidFill>
              </a:rPr>
              <a:t>13/03/2019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vi-VN"/>
              <a:t>Chương 4: Quản lý bộ nhớ</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1EDD9268-D338-4FF8-8794-D25CDA86AA1C}" type="datetime1">
              <a:rPr lang="en-US" smtClean="0"/>
              <a:t>13/03/2019</a:t>
            </a:fld>
            <a:endParaRPr lang="en-US" dirty="0"/>
          </a:p>
        </p:txBody>
      </p:sp>
      <p:sp>
        <p:nvSpPr>
          <p:cNvPr id="5" name="Footer Placeholder 4"/>
          <p:cNvSpPr>
            <a:spLocks noGrp="1"/>
          </p:cNvSpPr>
          <p:nvPr>
            <p:ph type="ftr" sz="quarter" idx="11"/>
          </p:nvPr>
        </p:nvSpPr>
        <p:spPr/>
        <p:txBody>
          <a:bodyPr/>
          <a:lstStyle/>
          <a:p>
            <a:r>
              <a:rPr lang="vi-VN"/>
              <a:t>Chương 4: Quản lý bộ nhớ</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F4B45DD5-6714-4920-B3DD-7493B4866421}" type="datetime1">
              <a:rPr lang="en-US" smtClean="0"/>
              <a:t>13/03/2019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vi-VN"/>
              <a:t>Chương 4: Quản lý bộ nhớ</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46C83482-662B-4925-B75C-2A7260672802}" type="datetime1">
              <a:rPr lang="en-US" smtClean="0"/>
              <a:t>13/03/2019</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r>
              <a:rPr lang="vi-VN"/>
              <a:t>Chương 4: Quản lý bộ nhớ</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A4C5F4CE-6945-4143-8C09-1F90094A9709}" type="datetime1">
              <a:rPr lang="en-US" smtClean="0"/>
              <a:t>13/03/2019</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r>
              <a:rPr lang="vi-VN"/>
              <a:t>Chương 4: Quản lý bộ nhớ</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223-5080-4D0C-A859-EE451450FF48}" type="datetime1">
              <a:rPr lang="en-US" smtClean="0"/>
              <a:t>13/03/2019</a:t>
            </a:fld>
            <a:endParaRPr lang="en-US"/>
          </a:p>
        </p:txBody>
      </p:sp>
      <p:sp>
        <p:nvSpPr>
          <p:cNvPr id="4" name="Footer Placeholder 3"/>
          <p:cNvSpPr>
            <a:spLocks noGrp="1"/>
          </p:cNvSpPr>
          <p:nvPr>
            <p:ph type="ftr" sz="quarter" idx="11"/>
          </p:nvPr>
        </p:nvSpPr>
        <p:spPr/>
        <p:txBody>
          <a:bodyPr/>
          <a:lstStyle/>
          <a:p>
            <a:r>
              <a:rPr lang="vi-VN"/>
              <a:t>Chương 4: Quản lý bộ nhớ</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3F1EA-6758-4FD5-A5C6-9C982572C390}" type="datetime1">
              <a:rPr lang="en-US" smtClean="0"/>
              <a:t>13/03/2019</a:t>
            </a:fld>
            <a:endParaRPr lang="en-US"/>
          </a:p>
        </p:txBody>
      </p:sp>
      <p:sp>
        <p:nvSpPr>
          <p:cNvPr id="3" name="Footer Placeholder 2"/>
          <p:cNvSpPr>
            <a:spLocks noGrp="1"/>
          </p:cNvSpPr>
          <p:nvPr>
            <p:ph type="ftr" sz="quarter" idx="11"/>
          </p:nvPr>
        </p:nvSpPr>
        <p:spPr/>
        <p:txBody>
          <a:bodyPr/>
          <a:lstStyle/>
          <a:p>
            <a:r>
              <a:rPr lang="vi-VN"/>
              <a:t>Chương 4: Quản lý bộ nhớ</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153400" cy="869950"/>
          </a:xfrm>
        </p:spPr>
        <p:txBody>
          <a:bodyPr anchor="ctr">
            <a:normAutofit/>
          </a:bodyPr>
          <a:lstStyle>
            <a:lvl1pPr algn="l">
              <a:buNone/>
              <a:defRPr sz="4000" b="1">
                <a:solidFill>
                  <a:srgbClr val="00206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lgn="r">
              <a:defRPr/>
            </a:lvl1pPr>
          </a:lstStyle>
          <a:p>
            <a:fld id="{8ED87DB7-3550-4D7E-9FCB-B5589EA93AB2}" type="datetime1">
              <a:rPr lang="en-US" smtClean="0"/>
              <a:t>13/03/2019</a:t>
            </a:fld>
            <a:endParaRPr lang="en-US"/>
          </a:p>
        </p:txBody>
      </p:sp>
      <p:sp>
        <p:nvSpPr>
          <p:cNvPr id="6" name="Footer Placeholder 5"/>
          <p:cNvSpPr>
            <a:spLocks noGrp="1"/>
          </p:cNvSpPr>
          <p:nvPr>
            <p:ph type="ftr" sz="quarter" idx="11"/>
          </p:nvPr>
        </p:nvSpPr>
        <p:spPr/>
        <p:txBody>
          <a:bodyPr/>
          <a:lstStyle>
            <a:lvl1pPr>
              <a:defRPr>
                <a:solidFill>
                  <a:schemeClr val="tx2">
                    <a:lumMod val="50000"/>
                  </a:schemeClr>
                </a:solidFill>
                <a:latin typeface="Arial" panose="020B0604020202020204" pitchFamily="34" charset="0"/>
                <a:cs typeface="Arial" panose="020B0604020202020204" pitchFamily="34" charset="0"/>
              </a:defRPr>
            </a:lvl1pPr>
          </a:lstStyle>
          <a:p>
            <a:r>
              <a:rPr lang="vi-VN"/>
              <a:t>Chương 4: Quản lý bộ nhớ</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609600" y="1752600"/>
            <a:ext cx="8153400" cy="4419600"/>
          </a:xfrm>
        </p:spPr>
        <p:txBody>
          <a:bodyPr/>
          <a:lstStyle>
            <a:lvl1pPr algn="just">
              <a:buClr>
                <a:schemeClr val="tx2">
                  <a:lumMod val="50000"/>
                </a:schemeClr>
              </a:buClr>
              <a:defRPr sz="2800" b="0">
                <a:solidFill>
                  <a:schemeClr val="tx1"/>
                </a:solidFill>
                <a:latin typeface="Arial" panose="020B0604020202020204" pitchFamily="34" charset="0"/>
                <a:cs typeface="Arial" panose="020B0604020202020204" pitchFamily="34" charset="0"/>
              </a:defRPr>
            </a:lvl1pPr>
            <a:lvl2pPr marL="640080" indent="-274320" algn="just">
              <a:buClr>
                <a:schemeClr val="tx2">
                  <a:lumMod val="50000"/>
                </a:schemeClr>
              </a:buClr>
              <a:buSzPct val="100000"/>
              <a:buFont typeface="Symbol" panose="05050102010706020507" pitchFamily="18" charset="2"/>
              <a:buChar char=""/>
              <a:defRPr>
                <a:latin typeface="Arial" panose="020B0604020202020204" pitchFamily="34" charset="0"/>
                <a:cs typeface="Arial" panose="020B0604020202020204" pitchFamily="34" charset="0"/>
              </a:defRPr>
            </a:lvl2pPr>
            <a:lvl3pPr marL="914400" indent="-228600" algn="just">
              <a:buClr>
                <a:schemeClr val="tx2">
                  <a:lumMod val="50000"/>
                </a:schemeClr>
              </a:buClr>
              <a:buFont typeface="Wingdings" panose="05000000000000000000" pitchFamily="2" charset="2"/>
              <a:buChar char="§"/>
              <a:defRPr>
                <a:latin typeface="Arial" panose="020B0604020202020204" pitchFamily="34" charset="0"/>
                <a:cs typeface="Arial" panose="020B0604020202020204" pitchFamily="34" charset="0"/>
              </a:defRPr>
            </a:lvl3pPr>
            <a:lvl4pPr algn="just">
              <a:defRPr>
                <a:latin typeface="Arial" panose="020B0604020202020204" pitchFamily="34" charset="0"/>
                <a:cs typeface="Arial" panose="020B0604020202020204" pitchFamily="34" charset="0"/>
              </a:defRPr>
            </a:lvl4pPr>
            <a:lvl5pPr algn="just">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7208E30C-A608-4E1B-B7C0-75A5C85ACB07}" type="datetime1">
              <a:rPr lang="en-US" smtClean="0"/>
              <a:t>13/03/2019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lang="vi-VN"/>
              <a:t>Chương 4: Quản lý bộ nhớ</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3420FA9A-4F44-4998-8364-35DC3295B039}" type="datetime1">
              <a:rPr lang="en-US" smtClean="0">
                <a:solidFill>
                  <a:schemeClr val="tx2"/>
                </a:solidFill>
              </a:rPr>
              <a:t>13/03/2019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r>
              <a:rPr lang="vi-VN" sz="1400">
                <a:solidFill>
                  <a:schemeClr val="tx2"/>
                </a:solidFill>
              </a:rPr>
              <a:t>Chương 4: Quản lý bộ nhớ</a:t>
            </a: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33400" y="2362200"/>
            <a:ext cx="8458200" cy="1752600"/>
          </a:xfrm>
        </p:spPr>
        <p:txBody>
          <a:bodyPr>
            <a:noAutofit/>
            <a:scene3d>
              <a:camera prst="isometricOffAxis1Right"/>
              <a:lightRig rig="threePt" dir="t"/>
            </a:scene3d>
          </a:bodyPr>
          <a:lstStyle/>
          <a:p>
            <a:pPr algn="ctr"/>
            <a:br>
              <a:rPr lang="en-US" sz="7200" b="1" cap="none">
                <a:ln w="12700">
                  <a:solidFill>
                    <a:schemeClr val="tx2">
                      <a:lumMod val="75000"/>
                    </a:schemeClr>
                  </a:solidFill>
                  <a:prstDash val="solid"/>
                </a:ln>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Tahoma" panose="020B0604030504040204" pitchFamily="34" charset="0"/>
                <a:ea typeface="Tahoma" panose="020B0604030504040204" pitchFamily="34" charset="0"/>
                <a:cs typeface="Tahoma" panose="020B0604030504040204" pitchFamily="34" charset="0"/>
              </a:rPr>
            </a:br>
            <a:r>
              <a:rPr lang="en-US" sz="7200" b="1" cap="none">
                <a:ln w="12700">
                  <a:solidFill>
                    <a:schemeClr val="tx2">
                      <a:lumMod val="75000"/>
                    </a:schemeClr>
                  </a:solidFill>
                  <a:prstDash val="solid"/>
                </a:ln>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Tahoma" panose="020B0604030504040204" pitchFamily="34" charset="0"/>
                <a:ea typeface="Tahoma" panose="020B0604030504040204" pitchFamily="34" charset="0"/>
                <a:cs typeface="Tahoma" panose="020B0604030504040204" pitchFamily="34" charset="0"/>
              </a:rPr>
              <a:t>QUẢN LÝ BỘ NHỚ</a:t>
            </a:r>
            <a:endParaRPr lang="en-US" sz="7200" b="1" cap="none" dirty="0">
              <a:ln w="12700">
                <a:solidFill>
                  <a:schemeClr val="tx2">
                    <a:lumMod val="75000"/>
                  </a:schemeClr>
                </a:solidFill>
                <a:prstDash val="solid"/>
              </a:ln>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pPr algn="ctr"/>
            <a:fld id="{C26A7586-4C1A-4EC4-B654-E1519E7035F8}" type="datetime1">
              <a:rPr lang="en-US" smtClean="0"/>
              <a:t>13/03/2019</a:t>
            </a:fld>
            <a:endParaRPr lang="en-US" sz="2000" dirty="0">
              <a:solidFill>
                <a:srgbClr val="FFFFFF"/>
              </a:solidFill>
            </a:endParaRPr>
          </a:p>
        </p:txBody>
      </p:sp>
      <p:sp>
        <p:nvSpPr>
          <p:cNvPr id="6" name="Slide Number Placeholder 5"/>
          <p:cNvSpPr>
            <a:spLocks noGrp="1"/>
          </p:cNvSpPr>
          <p:nvPr>
            <p:ph type="sldNum" sz="quarter" idx="12"/>
          </p:nvPr>
        </p:nvSpPr>
        <p:spPr/>
        <p:txBody>
          <a:bodyPr/>
          <a:lstStyle/>
          <a:p>
            <a:fld id="{72AC53DF-4216-466D-99A7-94400E6C2A25}" type="slidenum">
              <a:rPr lang="en-US" smtClean="0"/>
              <a:pPr/>
              <a:t>1</a:t>
            </a:fld>
            <a:endParaRPr lang="en-US"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Liên kết địa chỉ (Address Binding)</a:t>
            </a:r>
          </a:p>
        </p:txBody>
      </p:sp>
      <p:sp>
        <p:nvSpPr>
          <p:cNvPr id="3" name="Date Placeholder 2"/>
          <p:cNvSpPr>
            <a:spLocks noGrp="1"/>
          </p:cNvSpPr>
          <p:nvPr>
            <p:ph type="dt" sz="half" idx="10"/>
          </p:nvPr>
        </p:nvSpPr>
        <p:spPr/>
        <p:txBody>
          <a:bodyPr/>
          <a:lstStyle/>
          <a:p>
            <a:fld id="{72D14089-E257-4E6F-94C3-48F3DCD7C09A}"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6" name="Content Placeholder 5"/>
          <p:cNvSpPr>
            <a:spLocks noGrp="1"/>
          </p:cNvSpPr>
          <p:nvPr>
            <p:ph sz="quarter" idx="1"/>
          </p:nvPr>
        </p:nvSpPr>
        <p:spPr/>
        <p:txBody>
          <a:bodyPr>
            <a:noAutofit/>
          </a:bodyPr>
          <a:lstStyle/>
          <a:p>
            <a:pPr marL="457200" indent="-457200"/>
            <a:r>
              <a:rPr lang="en-US"/>
              <a:t>L</a:t>
            </a:r>
            <a:r>
              <a:rPr lang="vi-VN"/>
              <a:t>iên kết các chỉ</a:t>
            </a:r>
            <a:r>
              <a:rPr lang="en-US"/>
              <a:t> </a:t>
            </a:r>
            <a:r>
              <a:rPr lang="vi-VN"/>
              <a:t>thị</a:t>
            </a:r>
            <a:r>
              <a:rPr lang="en-US"/>
              <a:t> </a:t>
            </a:r>
            <a:r>
              <a:rPr lang="vi-VN"/>
              <a:t>và dữ</a:t>
            </a:r>
            <a:r>
              <a:rPr lang="en-US"/>
              <a:t> </a:t>
            </a:r>
            <a:r>
              <a:rPr lang="vi-VN"/>
              <a:t>liệu tới các địa chỉ</a:t>
            </a:r>
            <a:r>
              <a:rPr lang="en-US"/>
              <a:t> </a:t>
            </a:r>
            <a:r>
              <a:rPr lang="vi-VN"/>
              <a:t>có thể thực hiện tại </a:t>
            </a:r>
            <a:r>
              <a:rPr lang="en-US"/>
              <a:t>một trong </a:t>
            </a:r>
            <a:r>
              <a:rPr lang="en-US" sz="2800"/>
              <a:t>3 thời điểm sau</a:t>
            </a:r>
            <a:r>
              <a:rPr lang="en-US" sz="2800" b="1"/>
              <a:t>:</a:t>
            </a:r>
          </a:p>
          <a:p>
            <a:pPr marL="800100" lvl="1" indent="-342900">
              <a:buSzTx/>
            </a:pPr>
            <a:r>
              <a:rPr lang="en-US" sz="2400" b="1">
                <a:solidFill>
                  <a:srgbClr val="C00000"/>
                </a:solidFill>
              </a:rPr>
              <a:t>Thời điểm biên dịch (Compile time)</a:t>
            </a:r>
            <a:endParaRPr lang="en-US" sz="2400">
              <a:solidFill>
                <a:srgbClr val="C00000"/>
              </a:solidFill>
            </a:endParaRPr>
          </a:p>
          <a:p>
            <a:pPr marL="1074420" lvl="2" indent="-342900">
              <a:buSzTx/>
            </a:pPr>
            <a:r>
              <a:rPr lang="en-US" sz="2200"/>
              <a:t>Nếu tại thời điểm biên dịch, vị trí bộ nhớ biết trước, mã tuyệt đối có thể được phát sinh. </a:t>
            </a:r>
          </a:p>
          <a:p>
            <a:pPr marL="1074420" lvl="2" indent="-342900">
              <a:buSzTx/>
            </a:pPr>
            <a:r>
              <a:rPr lang="en-US" sz="2200"/>
              <a:t>Nếu sau đó vị trí thay đổi thì phải biên dịch lại mã.</a:t>
            </a:r>
          </a:p>
        </p:txBody>
      </p:sp>
    </p:spTree>
    <p:extLst>
      <p:ext uri="{BB962C8B-B14F-4D97-AF65-F5344CB8AC3E}">
        <p14:creationId xmlns:p14="http://schemas.microsoft.com/office/powerpoint/2010/main" val="183929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Liên kết địa chỉ (Address Binding)</a:t>
            </a:r>
          </a:p>
        </p:txBody>
      </p:sp>
      <p:sp>
        <p:nvSpPr>
          <p:cNvPr id="3" name="Date Placeholder 2"/>
          <p:cNvSpPr>
            <a:spLocks noGrp="1"/>
          </p:cNvSpPr>
          <p:nvPr>
            <p:ph type="dt" sz="half" idx="10"/>
          </p:nvPr>
        </p:nvSpPr>
        <p:spPr/>
        <p:txBody>
          <a:bodyPr/>
          <a:lstStyle/>
          <a:p>
            <a:fld id="{771E6E61-B3C9-4EE5-B8F0-4F877A1B0A4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6" name="Content Placeholder 5"/>
          <p:cNvSpPr>
            <a:spLocks noGrp="1"/>
          </p:cNvSpPr>
          <p:nvPr>
            <p:ph sz="quarter" idx="1"/>
          </p:nvPr>
        </p:nvSpPr>
        <p:spPr/>
        <p:txBody>
          <a:bodyPr/>
          <a:lstStyle/>
          <a:p>
            <a:pPr marL="800100" lvl="1" indent="-342900">
              <a:buSzTx/>
            </a:pPr>
            <a:r>
              <a:rPr lang="en-US" sz="2400" b="1">
                <a:solidFill>
                  <a:srgbClr val="C00000"/>
                </a:solidFill>
              </a:rPr>
              <a:t>Thời điểm nạp (Load time)</a:t>
            </a:r>
          </a:p>
          <a:p>
            <a:pPr marL="1074420" lvl="2" indent="-342900">
              <a:buSzTx/>
            </a:pPr>
            <a:r>
              <a:rPr lang="en-US" sz="2200"/>
              <a:t>Nếu tại thời điểm biên dịch, ch</a:t>
            </a:r>
            <a:r>
              <a:rPr lang="vi-VN" sz="2200"/>
              <a:t>ư</a:t>
            </a:r>
            <a:r>
              <a:rPr lang="en-US" sz="2200"/>
              <a:t>a biết vị trí của tiến trình thì trình biên dịch chỉ phát sinh mã tương đối.</a:t>
            </a:r>
          </a:p>
          <a:p>
            <a:pPr marL="1074420" lvl="2" indent="-342900">
              <a:buSzTx/>
            </a:pPr>
            <a:r>
              <a:rPr lang="en-US" sz="2200"/>
              <a:t>Khi nạp chương trình vào bộ nhớ, HDH sẽ chuyển địa chỉ tương đối thành địa chỉ tuyệt đối.</a:t>
            </a:r>
          </a:p>
          <a:p>
            <a:pPr marL="1074420" lvl="2" indent="-342900">
              <a:buSzTx/>
            </a:pPr>
            <a:r>
              <a:rPr lang="en-US" sz="2200"/>
              <a:t>Nếu có sự thay đổi vị trí lưu trữ thì nạp lại chương trình để thực hiện lại việc chuyển đổi địa chỉ, không cần biên dịch lại.</a:t>
            </a:r>
            <a:endParaRPr lang="en-US" sz="3200"/>
          </a:p>
          <a:p>
            <a:endParaRPr lang="en-US"/>
          </a:p>
        </p:txBody>
      </p:sp>
    </p:spTree>
    <p:extLst>
      <p:ext uri="{BB962C8B-B14F-4D97-AF65-F5344CB8AC3E}">
        <p14:creationId xmlns:p14="http://schemas.microsoft.com/office/powerpoint/2010/main" val="293086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Liên kết địa chỉ (Address Binding)</a:t>
            </a:r>
          </a:p>
        </p:txBody>
      </p:sp>
      <p:sp>
        <p:nvSpPr>
          <p:cNvPr id="3" name="Date Placeholder 2"/>
          <p:cNvSpPr>
            <a:spLocks noGrp="1"/>
          </p:cNvSpPr>
          <p:nvPr>
            <p:ph type="dt" sz="half" idx="10"/>
          </p:nvPr>
        </p:nvSpPr>
        <p:spPr/>
        <p:txBody>
          <a:bodyPr/>
          <a:lstStyle/>
          <a:p>
            <a:fld id="{9F360002-D077-4684-962E-DACC70545D2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6" name="Content Placeholder 5"/>
          <p:cNvSpPr>
            <a:spLocks noGrp="1"/>
          </p:cNvSpPr>
          <p:nvPr>
            <p:ph sz="quarter" idx="1"/>
          </p:nvPr>
        </p:nvSpPr>
        <p:spPr/>
        <p:txBody>
          <a:bodyPr/>
          <a:lstStyle/>
          <a:p>
            <a:pPr marL="800100" lvl="1" indent="-342900">
              <a:buSzTx/>
            </a:pPr>
            <a:r>
              <a:rPr lang="en-US" sz="2400" b="1">
                <a:solidFill>
                  <a:srgbClr val="C00000"/>
                </a:solidFill>
              </a:rPr>
              <a:t>Thời điểm thực thi (Run time)</a:t>
            </a:r>
          </a:p>
          <a:p>
            <a:pPr lvl="2"/>
            <a:r>
              <a:rPr lang="en-US"/>
              <a:t>Nếu tiến trình có thể di chuyển trong thời gian thực thi từ phân đoạn bộ nhớ này đến phân đoạn bộ nhớ khác thì việc liên kết sẽ chờ đến thời điểm thực thi.</a:t>
            </a:r>
          </a:p>
        </p:txBody>
      </p:sp>
    </p:spTree>
    <p:extLst>
      <p:ext uri="{BB962C8B-B14F-4D97-AF65-F5344CB8AC3E}">
        <p14:creationId xmlns:p14="http://schemas.microsoft.com/office/powerpoint/2010/main" val="107572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Địa chỉ </a:t>
            </a:r>
            <a:r>
              <a:rPr lang="en-US">
                <a:solidFill>
                  <a:srgbClr val="C00000"/>
                </a:solidFill>
              </a:rPr>
              <a:t>logic</a:t>
            </a:r>
            <a:r>
              <a:rPr lang="en-US"/>
              <a:t> và địa chỉ </a:t>
            </a:r>
            <a:r>
              <a:rPr lang="en-US">
                <a:solidFill>
                  <a:srgbClr val="C00000"/>
                </a:solidFill>
              </a:rPr>
              <a:t>vật lý</a:t>
            </a:r>
            <a:endParaRPr lang="en-US"/>
          </a:p>
        </p:txBody>
      </p:sp>
      <p:sp>
        <p:nvSpPr>
          <p:cNvPr id="3" name="Date Placeholder 2"/>
          <p:cNvSpPr>
            <a:spLocks noGrp="1"/>
          </p:cNvSpPr>
          <p:nvPr>
            <p:ph type="dt" sz="half" idx="10"/>
          </p:nvPr>
        </p:nvSpPr>
        <p:spPr/>
        <p:txBody>
          <a:bodyPr/>
          <a:lstStyle/>
          <a:p>
            <a:fld id="{B55D687E-9D6E-42FE-8B3A-2C52AB09EFFC}"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6" name="Content Placeholder 5"/>
          <p:cNvSpPr>
            <a:spLocks noGrp="1"/>
          </p:cNvSpPr>
          <p:nvPr>
            <p:ph sz="quarter" idx="1"/>
          </p:nvPr>
        </p:nvSpPr>
        <p:spPr>
          <a:xfrm>
            <a:off x="609600" y="1752600"/>
            <a:ext cx="8153400" cy="4648200"/>
          </a:xfrm>
        </p:spPr>
        <p:txBody>
          <a:bodyPr>
            <a:normAutofit/>
          </a:bodyPr>
          <a:lstStyle/>
          <a:p>
            <a:r>
              <a:rPr lang="en-US" b="1"/>
              <a:t>Khái niệm:</a:t>
            </a:r>
          </a:p>
          <a:p>
            <a:pPr lvl="1"/>
            <a:r>
              <a:rPr lang="vi-VN" b="1" i="1">
                <a:solidFill>
                  <a:srgbClr val="C00000"/>
                </a:solidFill>
              </a:rPr>
              <a:t>Địa</a:t>
            </a:r>
            <a:r>
              <a:rPr lang="en-US" b="1" i="1">
                <a:solidFill>
                  <a:srgbClr val="C00000"/>
                </a:solidFill>
              </a:rPr>
              <a:t> chỉ logic </a:t>
            </a:r>
            <a:r>
              <a:rPr lang="vi-VN" b="1" i="1">
                <a:solidFill>
                  <a:srgbClr val="C00000"/>
                </a:solidFill>
              </a:rPr>
              <a:t>(logical address)</a:t>
            </a:r>
            <a:r>
              <a:rPr lang="en-US"/>
              <a:t>: </a:t>
            </a:r>
            <a:r>
              <a:rPr lang="vi-VN"/>
              <a:t>Một địa chỉ được tạo ra bởi CPU</a:t>
            </a:r>
            <a:r>
              <a:rPr lang="en-US"/>
              <a:t>.</a:t>
            </a:r>
          </a:p>
          <a:p>
            <a:pPr lvl="1"/>
            <a:r>
              <a:rPr lang="vi-VN" b="1" i="1">
                <a:solidFill>
                  <a:srgbClr val="C00000"/>
                </a:solidFill>
              </a:rPr>
              <a:t>Địa chỉ</a:t>
            </a:r>
            <a:r>
              <a:rPr lang="en-US" b="1" i="1">
                <a:solidFill>
                  <a:srgbClr val="C00000"/>
                </a:solidFill>
              </a:rPr>
              <a:t> </a:t>
            </a:r>
            <a:r>
              <a:rPr lang="vi-VN" b="1" i="1">
                <a:solidFill>
                  <a:srgbClr val="C00000"/>
                </a:solidFill>
              </a:rPr>
              <a:t>vật lý</a:t>
            </a:r>
            <a:r>
              <a:rPr lang="en-US" b="1" i="1">
                <a:solidFill>
                  <a:srgbClr val="C00000"/>
                </a:solidFill>
              </a:rPr>
              <a:t> </a:t>
            </a:r>
            <a:r>
              <a:rPr lang="vi-VN" b="1" i="1">
                <a:solidFill>
                  <a:srgbClr val="C00000"/>
                </a:solidFill>
              </a:rPr>
              <a:t>(physical address)</a:t>
            </a:r>
            <a:r>
              <a:rPr lang="en-US"/>
              <a:t>: địa chỉ thực trong bộ nhớ chính.</a:t>
            </a:r>
          </a:p>
          <a:p>
            <a:r>
              <a:rPr lang="en-US"/>
              <a:t>Tại thời điểm biên dich và thời điểm nạp, trình liên kết địa chỉ tạo ra địa chỉ logic và vật lý giống nhau.</a:t>
            </a:r>
          </a:p>
          <a:p>
            <a:r>
              <a:rPr lang="en-US"/>
              <a:t>Tại thời điểm thực thi thì địa chỉ logic và vật lý là khác nhau</a:t>
            </a:r>
          </a:p>
        </p:txBody>
      </p:sp>
    </p:spTree>
    <p:extLst>
      <p:ext uri="{BB962C8B-B14F-4D97-AF65-F5344CB8AC3E}">
        <p14:creationId xmlns:p14="http://schemas.microsoft.com/office/powerpoint/2010/main" val="240210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C00000"/>
                </a:solidFill>
              </a:rPr>
              <a:t>Memory-Management Unit (MMU)</a:t>
            </a:r>
          </a:p>
        </p:txBody>
      </p:sp>
      <p:sp>
        <p:nvSpPr>
          <p:cNvPr id="3" name="Date Placeholder 2"/>
          <p:cNvSpPr>
            <a:spLocks noGrp="1"/>
          </p:cNvSpPr>
          <p:nvPr>
            <p:ph type="dt" sz="half" idx="10"/>
          </p:nvPr>
        </p:nvSpPr>
        <p:spPr/>
        <p:txBody>
          <a:bodyPr/>
          <a:lstStyle/>
          <a:p>
            <a:fld id="{E7391E09-383C-410E-ACA1-7406974E3011}"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MMU</a:t>
            </a:r>
            <a:r>
              <a:rPr lang="en-US"/>
              <a:t>: thiết bị phần cứng ánh xạ địa chỉ ảo thành địa chỉ vật lý</a:t>
            </a:r>
          </a:p>
          <a:p>
            <a:r>
              <a:rPr lang="en-US"/>
              <a:t>Trong lược đồ MMU, giá trị trong thanh ghi định vị (relocation register) được cộng với tất cả địa chỉ được sinh ra bởi tiến trình của người dùng tại thời điểm nó được gửi tới bộ nhớ.</a:t>
            </a:r>
          </a:p>
          <a:p>
            <a:r>
              <a:rPr lang="en-US"/>
              <a:t>Chương trình người dùng chỉ giao tiếp với địa chỉ logic, nó không bao giờ nhìn thấy địa chỉ vật lý.</a:t>
            </a:r>
          </a:p>
        </p:txBody>
      </p:sp>
    </p:spTree>
    <p:extLst>
      <p:ext uri="{BB962C8B-B14F-4D97-AF65-F5344CB8AC3E}">
        <p14:creationId xmlns:p14="http://schemas.microsoft.com/office/powerpoint/2010/main" val="74599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Memory-Management Unit (MMU)</a:t>
            </a:r>
          </a:p>
        </p:txBody>
      </p:sp>
      <p:sp>
        <p:nvSpPr>
          <p:cNvPr id="3" name="Date Placeholder 2"/>
          <p:cNvSpPr>
            <a:spLocks noGrp="1"/>
          </p:cNvSpPr>
          <p:nvPr>
            <p:ph type="dt" sz="half" idx="10"/>
          </p:nvPr>
        </p:nvSpPr>
        <p:spPr/>
        <p:txBody>
          <a:bodyPr/>
          <a:lstStyle/>
          <a:p>
            <a:fld id="{490DAE49-99BB-4CB4-AB4C-5FE97284F321}"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pic>
        <p:nvPicPr>
          <p:cNvPr id="8" name="Content Placeholder 7"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55163" y="1752600"/>
            <a:ext cx="6062273" cy="4148606"/>
          </a:xfrm>
        </p:spPr>
      </p:pic>
    </p:spTree>
    <p:extLst>
      <p:ext uri="{BB962C8B-B14F-4D97-AF65-F5344CB8AC3E}">
        <p14:creationId xmlns:p14="http://schemas.microsoft.com/office/powerpoint/2010/main" val="377366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Memory-Management Unit (MMU)</a:t>
            </a:r>
          </a:p>
        </p:txBody>
      </p:sp>
      <p:sp>
        <p:nvSpPr>
          <p:cNvPr id="3" name="Date Placeholder 2"/>
          <p:cNvSpPr>
            <a:spLocks noGrp="1"/>
          </p:cNvSpPr>
          <p:nvPr>
            <p:ph type="dt" sz="half" idx="10"/>
          </p:nvPr>
        </p:nvSpPr>
        <p:spPr/>
        <p:txBody>
          <a:bodyPr/>
          <a:lstStyle/>
          <a:p>
            <a:fld id="{9A43FAC5-E9CC-486B-87EF-A8426016C077}"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Chương trình người dùng tạo ra địa chỉ logic từ 0 đến max, địa chỉ này được ánh xạ sang địa chỉ vật lý: từ R + 0 đến R + max. Với R là giá trị cơ sở.</a:t>
            </a:r>
          </a:p>
          <a:p>
            <a:endParaRPr lang="en-US"/>
          </a:p>
        </p:txBody>
      </p:sp>
    </p:spTree>
    <p:extLst>
      <p:ext uri="{BB962C8B-B14F-4D97-AF65-F5344CB8AC3E}">
        <p14:creationId xmlns:p14="http://schemas.microsoft.com/office/powerpoint/2010/main" val="382628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Nạp động (Dynamic Loading)</a:t>
            </a:r>
          </a:p>
        </p:txBody>
      </p:sp>
      <p:sp>
        <p:nvSpPr>
          <p:cNvPr id="3" name="Date Placeholder 2"/>
          <p:cNvSpPr>
            <a:spLocks noGrp="1"/>
          </p:cNvSpPr>
          <p:nvPr>
            <p:ph type="dt" sz="half" idx="10"/>
          </p:nvPr>
        </p:nvSpPr>
        <p:spPr/>
        <p:txBody>
          <a:bodyPr/>
          <a:lstStyle/>
          <a:p>
            <a:fld id="{495BA8EB-65DD-45EA-AAE3-21F9BD4939C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a:t>Các chương trình con (routine) chỉ được nạp vào bộ nhớ khi được gọi</a:t>
            </a:r>
          </a:p>
          <a:p>
            <a:r>
              <a:rPr lang="en-US"/>
              <a:t>Tận dụng không gian bộ nhớ tốt hơn, chương trình con không sử dụng thì không được nạp.</a:t>
            </a:r>
          </a:p>
          <a:p>
            <a:r>
              <a:rPr lang="en-US"/>
              <a:t>Nạp động hiệu quả khi một khối lượng lớn các mã cần điều khiển những trường hợp không thường xuyên xảy ra như thủ tục xử lý lỗi.</a:t>
            </a:r>
          </a:p>
          <a:p>
            <a:endParaRPr lang="en-US"/>
          </a:p>
          <a:p>
            <a:pPr lvl="1"/>
            <a:endParaRPr lang="en-US"/>
          </a:p>
          <a:p>
            <a:pPr lvl="1"/>
            <a:endParaRPr lang="en-US"/>
          </a:p>
          <a:p>
            <a:endParaRPr lang="en-US"/>
          </a:p>
        </p:txBody>
      </p:sp>
    </p:spTree>
    <p:extLst>
      <p:ext uri="{BB962C8B-B14F-4D97-AF65-F5344CB8AC3E}">
        <p14:creationId xmlns:p14="http://schemas.microsoft.com/office/powerpoint/2010/main" val="138114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Liên kết động (Dynamic Linking)</a:t>
            </a:r>
          </a:p>
        </p:txBody>
      </p:sp>
      <p:sp>
        <p:nvSpPr>
          <p:cNvPr id="3" name="Date Placeholder 2"/>
          <p:cNvSpPr>
            <a:spLocks noGrp="1"/>
          </p:cNvSpPr>
          <p:nvPr>
            <p:ph type="dt" sz="half" idx="10"/>
          </p:nvPr>
        </p:nvSpPr>
        <p:spPr/>
        <p:txBody>
          <a:bodyPr/>
          <a:lstStyle/>
          <a:p>
            <a:fld id="{A79C8F87-91F8-407F-8BCE-88AD78223439}"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a:t>Liên kết hoãn lại cho đến thời điểm thực thi</a:t>
            </a:r>
          </a:p>
          <a:p>
            <a:r>
              <a:rPr lang="en-US"/>
              <a:t>Stub: đoạn mã nhỏ được sử dụng để định vị các chương trình con trong thư viện cư trú trong bộ nhớ</a:t>
            </a:r>
          </a:p>
          <a:p>
            <a:r>
              <a:rPr lang="en-US"/>
              <a:t>Khi thực thi, stub kiểm tra các chương trình con cần đến trong bộ nhớ chính</a:t>
            </a:r>
          </a:p>
          <a:p>
            <a:pPr lvl="1"/>
            <a:r>
              <a:rPr lang="en-US" sz="2400" b="1" i="1"/>
              <a:t>Nếu chưa có </a:t>
            </a:r>
            <a:r>
              <a:rPr lang="en-US" sz="2400" i="1"/>
              <a:t>thì chương trình nạp routine vào bộ nhớ</a:t>
            </a:r>
          </a:p>
          <a:p>
            <a:pPr lvl="1"/>
            <a:r>
              <a:rPr lang="en-US" sz="2400" b="1" i="1"/>
              <a:t>Nếu đã có</a:t>
            </a:r>
            <a:r>
              <a:rPr lang="en-US" sz="2400" i="1"/>
              <a:t>: stub tự thay thế chính nó bởi địa chỉ của routine và thực thi routine đó.</a:t>
            </a:r>
          </a:p>
          <a:p>
            <a:endParaRPr lang="en-US"/>
          </a:p>
        </p:txBody>
      </p:sp>
    </p:spTree>
    <p:extLst>
      <p:ext uri="{BB962C8B-B14F-4D97-AF65-F5344CB8AC3E}">
        <p14:creationId xmlns:p14="http://schemas.microsoft.com/office/powerpoint/2010/main" val="45955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Swapping</a:t>
            </a:r>
          </a:p>
        </p:txBody>
      </p:sp>
      <p:sp>
        <p:nvSpPr>
          <p:cNvPr id="3" name="Date Placeholder 2"/>
          <p:cNvSpPr>
            <a:spLocks noGrp="1"/>
          </p:cNvSpPr>
          <p:nvPr>
            <p:ph type="dt" sz="half" idx="10"/>
          </p:nvPr>
        </p:nvSpPr>
        <p:spPr/>
        <p:txBody>
          <a:bodyPr/>
          <a:lstStyle/>
          <a:p>
            <a:fld id="{50D54C1C-13A5-414D-826D-70B9184BC77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6" name="Content Placeholder 5"/>
          <p:cNvSpPr>
            <a:spLocks noGrp="1"/>
          </p:cNvSpPr>
          <p:nvPr>
            <p:ph sz="quarter" idx="1"/>
          </p:nvPr>
        </p:nvSpPr>
        <p:spPr/>
        <p:txBody>
          <a:bodyPr>
            <a:noAutofit/>
          </a:bodyPr>
          <a:lstStyle/>
          <a:p>
            <a:r>
              <a:rPr lang="en-US" sz="2700"/>
              <a:t>Một tiến trình có thể tạm thời hoán đổi ra khỏi bộ nhớ tới bộ nhớ thứ cấp (</a:t>
            </a:r>
            <a:r>
              <a:rPr lang="en-US" sz="2700" i="1"/>
              <a:t>backing store)</a:t>
            </a:r>
            <a:r>
              <a:rPr lang="en-US" sz="2700"/>
              <a:t>, và sau đó được đưa trở lại bộ nhớ để thực thi tiếp.</a:t>
            </a:r>
          </a:p>
          <a:p>
            <a:r>
              <a:rPr lang="en-US" sz="2700" b="1"/>
              <a:t>Backing store</a:t>
            </a:r>
            <a:r>
              <a:rPr lang="en-US" sz="2700"/>
              <a:t>: đĩa nhanh và đủ lớn để chứa bản sao của tất cả ảnh của bộ nhớ của tất cả người dùng.</a:t>
            </a:r>
          </a:p>
          <a:p>
            <a:r>
              <a:rPr lang="en-US" sz="2700" b="1"/>
              <a:t>Roll out, roll in</a:t>
            </a:r>
            <a:r>
              <a:rPr lang="en-US" sz="2700"/>
              <a:t>: dùng cho giải thuật điều phối theo độ ưu tiên, tiến trình có độ ưu tiên thấp sẽ swap out, tiến trình có độ ưu tiên cao hơn sẽ được nạp và thực thi.</a:t>
            </a:r>
          </a:p>
          <a:p>
            <a:endParaRPr lang="en-US" sz="2700"/>
          </a:p>
        </p:txBody>
      </p:sp>
    </p:spTree>
    <p:extLst>
      <p:ext uri="{BB962C8B-B14F-4D97-AF65-F5344CB8AC3E}">
        <p14:creationId xmlns:p14="http://schemas.microsoft.com/office/powerpoint/2010/main" val="151866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Date Placeholder 2"/>
          <p:cNvSpPr>
            <a:spLocks noGrp="1"/>
          </p:cNvSpPr>
          <p:nvPr>
            <p:ph type="dt" sz="half" idx="10"/>
          </p:nvPr>
        </p:nvSpPr>
        <p:spPr/>
        <p:txBody>
          <a:bodyPr/>
          <a:lstStyle/>
          <a:p>
            <a:fld id="{B21AD404-A649-48A9-98F3-DA9DECB14AC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B</a:t>
            </a:r>
            <a:r>
              <a:rPr lang="vi-VN"/>
              <a:t>ộ nhớ là trung tâm của các hoạt động của một hệ thống máy tính hiện đại. </a:t>
            </a:r>
            <a:endParaRPr lang="en-US"/>
          </a:p>
          <a:p>
            <a:r>
              <a:rPr lang="vi-VN"/>
              <a:t>Bộ nhớ bao gồm một mảng các byte</a:t>
            </a:r>
            <a:r>
              <a:rPr lang="en-US"/>
              <a:t> có đị</a:t>
            </a:r>
            <a:r>
              <a:rPr lang="vi-VN"/>
              <a:t>a chỉ riêng </a:t>
            </a:r>
            <a:endParaRPr lang="en-US"/>
          </a:p>
          <a:p>
            <a:r>
              <a:rPr lang="vi-VN"/>
              <a:t>CPU lấy chỉ thị từ bộ nhớ theo giá trị của </a:t>
            </a:r>
            <a:r>
              <a:rPr lang="en-US"/>
              <a:t> bộ đếm </a:t>
            </a:r>
            <a:r>
              <a:rPr lang="vi-VN"/>
              <a:t>chương</a:t>
            </a:r>
            <a:r>
              <a:rPr lang="en-US"/>
              <a:t> (the program counter)</a:t>
            </a:r>
            <a:r>
              <a:rPr lang="vi-VN"/>
              <a:t>. </a:t>
            </a:r>
            <a:endParaRPr lang="en-US"/>
          </a:p>
        </p:txBody>
      </p:sp>
    </p:spTree>
    <p:extLst>
      <p:ext uri="{BB962C8B-B14F-4D97-AF65-F5344CB8AC3E}">
        <p14:creationId xmlns:p14="http://schemas.microsoft.com/office/powerpoint/2010/main" val="385968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Swapping</a:t>
            </a:r>
          </a:p>
        </p:txBody>
      </p:sp>
      <p:sp>
        <p:nvSpPr>
          <p:cNvPr id="3" name="Date Placeholder 2"/>
          <p:cNvSpPr>
            <a:spLocks noGrp="1"/>
          </p:cNvSpPr>
          <p:nvPr>
            <p:ph type="dt" sz="half" idx="10"/>
          </p:nvPr>
        </p:nvSpPr>
        <p:spPr/>
        <p:txBody>
          <a:bodyPr/>
          <a:lstStyle/>
          <a:p>
            <a:fld id="{BA80083E-8946-4410-BD0A-9653F2FB91D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pic>
        <p:nvPicPr>
          <p:cNvPr id="9" name="Content Placeholder 8"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0700" y="1713907"/>
            <a:ext cx="5791200" cy="4305893"/>
          </a:xfrm>
        </p:spPr>
      </p:pic>
    </p:spTree>
    <p:extLst>
      <p:ext uri="{BB962C8B-B14F-4D97-AF65-F5344CB8AC3E}">
        <p14:creationId xmlns:p14="http://schemas.microsoft.com/office/powerpoint/2010/main" val="136139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Swapping</a:t>
            </a:r>
          </a:p>
        </p:txBody>
      </p:sp>
      <p:sp>
        <p:nvSpPr>
          <p:cNvPr id="3" name="Date Placeholder 2"/>
          <p:cNvSpPr>
            <a:spLocks noGrp="1"/>
          </p:cNvSpPr>
          <p:nvPr>
            <p:ph type="dt" sz="half" idx="10"/>
          </p:nvPr>
        </p:nvSpPr>
        <p:spPr/>
        <p:txBody>
          <a:bodyPr/>
          <a:lstStyle/>
          <a:p>
            <a:fld id="{0DC6C491-700D-4068-9965-743B2DD310B4}"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000"/>
              <a:t>Trong các hệ điều hành sử dụng swapping, tồn tại module hệ thống </a:t>
            </a:r>
            <a:r>
              <a:rPr lang="en-US" sz="3000" b="1" i="1"/>
              <a:t>swapper</a:t>
            </a:r>
            <a:r>
              <a:rPr lang="en-US" sz="3000"/>
              <a:t> có chức năng:</a:t>
            </a:r>
          </a:p>
          <a:p>
            <a:pPr lvl="1"/>
            <a:r>
              <a:rPr lang="en-US" sz="2700"/>
              <a:t>Chọn tiến trình swap out, swap in.</a:t>
            </a:r>
          </a:p>
          <a:p>
            <a:pPr lvl="1"/>
            <a:r>
              <a:rPr lang="en-US" sz="2700"/>
              <a:t>Định vị &amp; quản lý không gian chuyển.</a:t>
            </a:r>
          </a:p>
          <a:p>
            <a:endParaRPr lang="en-US"/>
          </a:p>
        </p:txBody>
      </p:sp>
    </p:spTree>
    <p:extLst>
      <p:ext uri="{BB962C8B-B14F-4D97-AF65-F5344CB8AC3E}">
        <p14:creationId xmlns:p14="http://schemas.microsoft.com/office/powerpoint/2010/main" val="26869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Swapping</a:t>
            </a:r>
          </a:p>
        </p:txBody>
      </p:sp>
      <p:sp>
        <p:nvSpPr>
          <p:cNvPr id="3" name="Date Placeholder 2"/>
          <p:cNvSpPr>
            <a:spLocks noGrp="1"/>
          </p:cNvSpPr>
          <p:nvPr>
            <p:ph type="dt" sz="half" idx="10"/>
          </p:nvPr>
        </p:nvSpPr>
        <p:spPr/>
        <p:txBody>
          <a:bodyPr/>
          <a:lstStyle/>
          <a:p>
            <a:fld id="{478DA852-E2DD-4D7E-AF2D-57DA1FB3AAF9}"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b="1"/>
              <a:t>V</a:t>
            </a:r>
            <a:r>
              <a:rPr lang="vi-VN" sz="2800" b="1"/>
              <a:t>í dụ</a:t>
            </a:r>
            <a:r>
              <a:rPr lang="vi-VN" sz="2800"/>
              <a:t>, môi trường đa chương với giải thuật CPU round-robin.</a:t>
            </a:r>
            <a:r>
              <a:rPr lang="en-US" sz="2800"/>
              <a:t> </a:t>
            </a:r>
            <a:r>
              <a:rPr lang="vi-VN" sz="2800"/>
              <a:t>Khi định mức thời gian hết, bộ</a:t>
            </a:r>
            <a:r>
              <a:rPr lang="en-US" sz="2800"/>
              <a:t> </a:t>
            </a:r>
            <a:r>
              <a:rPr lang="vi-VN" sz="2800"/>
              <a:t>quản lý bộ</a:t>
            </a:r>
            <a:r>
              <a:rPr lang="en-US" sz="2800"/>
              <a:t> </a:t>
            </a:r>
            <a:r>
              <a:rPr lang="vi-VN" sz="2800"/>
              <a:t>nhớ</a:t>
            </a:r>
            <a:r>
              <a:rPr lang="en-US" sz="2800"/>
              <a:t> </a:t>
            </a:r>
            <a:r>
              <a:rPr lang="vi-VN" sz="2800"/>
              <a:t>sẽ</a:t>
            </a:r>
            <a:r>
              <a:rPr lang="en-US" sz="2800"/>
              <a:t> </a:t>
            </a:r>
            <a:r>
              <a:rPr lang="vi-VN" sz="2800"/>
              <a:t>bắt đầu</a:t>
            </a:r>
            <a:r>
              <a:rPr lang="en-US" sz="2800"/>
              <a:t> </a:t>
            </a:r>
          </a:p>
          <a:p>
            <a:pPr lvl="1"/>
            <a:r>
              <a:rPr lang="en-US" sz="2500" b="1" i="1"/>
              <a:t>H</a:t>
            </a:r>
            <a:r>
              <a:rPr lang="vi-VN" sz="2500" b="1" i="1"/>
              <a:t>oán vị</a:t>
            </a:r>
            <a:r>
              <a:rPr lang="en-US" sz="2500" b="1" i="1"/>
              <a:t>  </a:t>
            </a:r>
            <a:r>
              <a:rPr lang="vi-VN" sz="2500" b="1" i="1"/>
              <a:t>ra</a:t>
            </a:r>
            <a:r>
              <a:rPr lang="en-US" sz="2500" b="1" i="1"/>
              <a:t> </a:t>
            </a:r>
            <a:r>
              <a:rPr lang="vi-VN" sz="2500" b="1" i="1"/>
              <a:t>(swap out) </a:t>
            </a:r>
            <a:r>
              <a:rPr lang="vi-VN" sz="2500"/>
              <a:t>vùng lưu trữ</a:t>
            </a:r>
            <a:r>
              <a:rPr lang="en-US" sz="2500"/>
              <a:t> </a:t>
            </a:r>
            <a:r>
              <a:rPr lang="vi-VN" sz="2500"/>
              <a:t>phụ</a:t>
            </a:r>
            <a:r>
              <a:rPr lang="en-US" sz="2500"/>
              <a:t> (</a:t>
            </a:r>
            <a:r>
              <a:rPr lang="en-US" sz="2500" i="1"/>
              <a:t>backing store)</a:t>
            </a:r>
            <a:r>
              <a:rPr lang="en-US" sz="2500"/>
              <a:t>, </a:t>
            </a:r>
            <a:r>
              <a:rPr lang="vi-VN" sz="2500"/>
              <a:t>quá trình vừa mới kết thúc</a:t>
            </a:r>
            <a:r>
              <a:rPr lang="en-US" sz="2500"/>
              <a:t>.</a:t>
            </a:r>
          </a:p>
          <a:p>
            <a:pPr lvl="1"/>
            <a:r>
              <a:rPr lang="en-US" sz="2500" b="1" i="1"/>
              <a:t>H</a:t>
            </a:r>
            <a:r>
              <a:rPr lang="vi-VN" sz="2500" b="1" i="1"/>
              <a:t>oán vị</a:t>
            </a:r>
            <a:r>
              <a:rPr lang="en-US" sz="2500" b="1" i="1"/>
              <a:t> </a:t>
            </a:r>
            <a:r>
              <a:rPr lang="vi-VN" sz="2500" b="1" i="1"/>
              <a:t>vào</a:t>
            </a:r>
            <a:r>
              <a:rPr lang="en-US" sz="2500" b="1" i="1"/>
              <a:t> </a:t>
            </a:r>
            <a:r>
              <a:rPr lang="vi-VN" sz="2500" b="1" i="1"/>
              <a:t>(swap in) </a:t>
            </a:r>
            <a:r>
              <a:rPr lang="vi-VN" sz="2500"/>
              <a:t>một quá trình khác tới không gian bộ</a:t>
            </a:r>
            <a:r>
              <a:rPr lang="en-US" sz="2500"/>
              <a:t> </a:t>
            </a:r>
            <a:r>
              <a:rPr lang="vi-VN" sz="2500"/>
              <a:t>nhớ được trống</a:t>
            </a:r>
            <a:endParaRPr lang="en-US" sz="2500"/>
          </a:p>
        </p:txBody>
      </p:sp>
    </p:spTree>
    <p:extLst>
      <p:ext uri="{BB962C8B-B14F-4D97-AF65-F5344CB8AC3E}">
        <p14:creationId xmlns:p14="http://schemas.microsoft.com/office/powerpoint/2010/main" val="1681212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mô hình cấp phát bộ nhớ</a:t>
            </a:r>
          </a:p>
        </p:txBody>
      </p:sp>
      <p:sp>
        <p:nvSpPr>
          <p:cNvPr id="3" name="Date Placeholder 2"/>
          <p:cNvSpPr>
            <a:spLocks noGrp="1"/>
          </p:cNvSpPr>
          <p:nvPr>
            <p:ph type="dt" sz="half" idx="10"/>
          </p:nvPr>
        </p:nvSpPr>
        <p:spPr/>
        <p:txBody>
          <a:bodyPr/>
          <a:lstStyle/>
          <a:p>
            <a:fld id="{77B9B204-57F5-4D26-BBDB-80AEA9D1A140}"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6" name="Content Placeholder 5"/>
          <p:cNvSpPr>
            <a:spLocks noGrp="1"/>
          </p:cNvSpPr>
          <p:nvPr>
            <p:ph sz="quarter" idx="1"/>
          </p:nvPr>
        </p:nvSpPr>
        <p:spPr>
          <a:xfrm>
            <a:off x="609600" y="1752600"/>
            <a:ext cx="8153400" cy="4648200"/>
          </a:xfrm>
        </p:spPr>
        <p:txBody>
          <a:bodyPr>
            <a:normAutofit/>
          </a:bodyPr>
          <a:lstStyle/>
          <a:p>
            <a:r>
              <a:rPr lang="en-US" b="1" i="1"/>
              <a:t>Cấp phát liên tục</a:t>
            </a:r>
          </a:p>
          <a:p>
            <a:pPr lvl="1"/>
            <a:r>
              <a:rPr lang="en-US"/>
              <a:t>Chương trình được nạp vào vùng nhớ liên tục</a:t>
            </a:r>
          </a:p>
          <a:p>
            <a:r>
              <a:rPr lang="en-US" b="1" i="1"/>
              <a:t>Cấp phát gián đoạn</a:t>
            </a:r>
          </a:p>
          <a:p>
            <a:pPr lvl="1"/>
            <a:r>
              <a:rPr lang="en-US"/>
              <a:t>Chương trình được nạp vào vùng nhớ không liên tục</a:t>
            </a:r>
          </a:p>
          <a:p>
            <a:pPr lvl="2"/>
            <a:endParaRPr lang="en-US"/>
          </a:p>
        </p:txBody>
      </p:sp>
    </p:spTree>
    <p:extLst>
      <p:ext uri="{BB962C8B-B14F-4D97-AF65-F5344CB8AC3E}">
        <p14:creationId xmlns:p14="http://schemas.microsoft.com/office/powerpoint/2010/main" val="34595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A0504DA9-11F4-41B5-AABE-9F78EF3F4F6B}"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Hai mô hình cấp phát liên tục</a:t>
            </a:r>
          </a:p>
          <a:p>
            <a:pPr lvl="1"/>
            <a:r>
              <a:rPr lang="en-US"/>
              <a:t>Linker –Loader</a:t>
            </a:r>
          </a:p>
          <a:p>
            <a:pPr lvl="1"/>
            <a:r>
              <a:rPr lang="en-US"/>
              <a:t>Base &amp; Limit</a:t>
            </a:r>
          </a:p>
        </p:txBody>
      </p:sp>
    </p:spTree>
    <p:extLst>
      <p:ext uri="{BB962C8B-B14F-4D97-AF65-F5344CB8AC3E}">
        <p14:creationId xmlns:p14="http://schemas.microsoft.com/office/powerpoint/2010/main" val="288352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8CCB3379-4A5E-4D80-8589-54DD670ABF41}"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6" name="Content Placeholder 5"/>
          <p:cNvSpPr>
            <a:spLocks noGrp="1"/>
          </p:cNvSpPr>
          <p:nvPr>
            <p:ph sz="quarter" idx="1"/>
          </p:nvPr>
        </p:nvSpPr>
        <p:spPr/>
        <p:txBody>
          <a:bodyPr/>
          <a:lstStyle/>
          <a:p>
            <a:pPr marL="320040" lvl="1" indent="-320040">
              <a:spcBef>
                <a:spcPts val="700"/>
              </a:spcBef>
              <a:buSzPct val="60000"/>
              <a:buFont typeface="Wingdings"/>
              <a:buChar char=""/>
            </a:pPr>
            <a:r>
              <a:rPr lang="en-US" b="1">
                <a:solidFill>
                  <a:srgbClr val="C00000"/>
                </a:solidFill>
              </a:rPr>
              <a:t>Linker –Loader</a:t>
            </a:r>
          </a:p>
          <a:p>
            <a:pPr lvl="1"/>
            <a:r>
              <a:rPr lang="en-US"/>
              <a:t>Chương trình nạp vào vùng nhớ liên tục đủ lớn để chứa toàn bộ chương trình</a:t>
            </a:r>
          </a:p>
          <a:p>
            <a:pPr lvl="1"/>
            <a:r>
              <a:rPr lang="en-US"/>
              <a:t>Hệ điều hành chuyển các địa chỉ tương đối về địa chỉ tuyệt đối ngay khi nạp chương trình theo công thức</a:t>
            </a:r>
          </a:p>
          <a:p>
            <a:pPr marL="365760" lvl="1" indent="0">
              <a:buNone/>
            </a:pPr>
            <a:r>
              <a:rPr lang="en-US" b="1">
                <a:solidFill>
                  <a:srgbClr val="C00000"/>
                </a:solidFill>
              </a:rPr>
              <a:t>Địa chỉ tuyệt đối = địa chỉ bắt đầu nạp chương trình + địa chỉ tương đối</a:t>
            </a:r>
          </a:p>
        </p:txBody>
      </p:sp>
    </p:spTree>
    <p:extLst>
      <p:ext uri="{BB962C8B-B14F-4D97-AF65-F5344CB8AC3E}">
        <p14:creationId xmlns:p14="http://schemas.microsoft.com/office/powerpoint/2010/main" val="121602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2062B9F9-1403-4B5A-90CA-A67AFDE2F9D0}"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6" name="Content Placeholder 5"/>
          <p:cNvSpPr>
            <a:spLocks noGrp="1"/>
          </p:cNvSpPr>
          <p:nvPr>
            <p:ph sz="quarter" idx="1"/>
          </p:nvPr>
        </p:nvSpPr>
        <p:spPr>
          <a:xfrm>
            <a:off x="609600" y="1752600"/>
            <a:ext cx="8153400" cy="4495606"/>
          </a:xfrm>
        </p:spPr>
        <p:txBody>
          <a:bodyPr>
            <a:normAutofit/>
          </a:bodyPr>
          <a:lstStyle/>
          <a:p>
            <a:r>
              <a:rPr lang="en-US" b="1">
                <a:solidFill>
                  <a:srgbClr val="C00000"/>
                </a:solidFill>
              </a:rPr>
              <a:t>Base &amp; Limit</a:t>
            </a:r>
            <a:r>
              <a:rPr lang="en-US"/>
              <a:t>: Phần cứng cung cấp 2 thanh ghi</a:t>
            </a:r>
          </a:p>
          <a:p>
            <a:pPr lvl="2"/>
            <a:r>
              <a:rPr lang="en-US"/>
              <a:t>Base register</a:t>
            </a:r>
          </a:p>
          <a:p>
            <a:pPr lvl="2"/>
            <a:r>
              <a:rPr lang="en-US"/>
              <a:t>Limit register</a:t>
            </a:r>
          </a:p>
          <a:p>
            <a:pPr lvl="1"/>
            <a:r>
              <a:rPr lang="en-US"/>
              <a:t>Khi tiến trình được cấp phát vùng nhớ, hệ điều hành lưu vào </a:t>
            </a:r>
          </a:p>
          <a:p>
            <a:pPr lvl="2"/>
            <a:r>
              <a:rPr lang="en-US"/>
              <a:t>Base register: địa chỉ bắt đầu của vùng nhớ</a:t>
            </a:r>
          </a:p>
          <a:p>
            <a:pPr lvl="2"/>
            <a:r>
              <a:rPr lang="en-US"/>
              <a:t>Limit register: Kích thước của tiến trình</a:t>
            </a:r>
          </a:p>
          <a:p>
            <a:pPr lvl="1"/>
            <a:r>
              <a:rPr lang="en-US"/>
              <a:t>Khi thực thi, MMU so sánh địa chỉ ảo với Limit register để đảm bảo tiến trình không truy xuất ngoài phạm vi cho phép</a:t>
            </a:r>
          </a:p>
          <a:p>
            <a:pPr lvl="1"/>
            <a:endParaRPr lang="en-US"/>
          </a:p>
          <a:p>
            <a:pPr lvl="1"/>
            <a:endParaRPr lang="en-US"/>
          </a:p>
        </p:txBody>
      </p:sp>
    </p:spTree>
    <p:extLst>
      <p:ext uri="{BB962C8B-B14F-4D97-AF65-F5344CB8AC3E}">
        <p14:creationId xmlns:p14="http://schemas.microsoft.com/office/powerpoint/2010/main" val="237951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22F9D53F-2914-4FA1-8A31-66ACD55A471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a:t>
            </a:r>
          </a:p>
        </p:txBody>
      </p:sp>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162" t="4445" r="1162" b="2222"/>
          <a:stretch/>
        </p:blipFill>
        <p:spPr bwMode="auto">
          <a:xfrm>
            <a:off x="1295400" y="2514600"/>
            <a:ext cx="6858000" cy="34290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97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7BD81DBA-1AF9-4541-9AE8-F78F22CA6D49}"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a:t>
            </a:r>
          </a:p>
        </p:txBody>
      </p:sp>
      <p:grpSp>
        <p:nvGrpSpPr>
          <p:cNvPr id="7" name="Group 14"/>
          <p:cNvGrpSpPr>
            <a:grpSpLocks/>
          </p:cNvGrpSpPr>
          <p:nvPr/>
        </p:nvGrpSpPr>
        <p:grpSpPr bwMode="auto">
          <a:xfrm>
            <a:off x="1219200" y="2514600"/>
            <a:ext cx="6934809" cy="3429000"/>
            <a:chOff x="1101" y="1722"/>
            <a:chExt cx="4038" cy="2025"/>
          </a:xfrm>
        </p:grpSpPr>
        <p:pic>
          <p:nvPicPr>
            <p:cNvPr id="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98" t="4166" r="1100" b="2083"/>
            <a:stretch/>
          </p:blipFill>
          <p:spPr bwMode="auto">
            <a:xfrm>
              <a:off x="1101" y="1722"/>
              <a:ext cx="4038" cy="2025"/>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a:off x="2544" y="206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folHlink"/>
                  </a:solidFill>
                </a:rPr>
                <a:t>256</a:t>
              </a:r>
            </a:p>
          </p:txBody>
        </p:sp>
        <p:sp>
          <p:nvSpPr>
            <p:cNvPr id="10" name="Text Box 6"/>
            <p:cNvSpPr txBox="1">
              <a:spLocks noChangeArrowheads="1"/>
            </p:cNvSpPr>
            <p:nvPr/>
          </p:nvSpPr>
          <p:spPr bwMode="auto">
            <a:xfrm>
              <a:off x="1520" y="2712"/>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folHlink"/>
                  </a:solidFill>
                </a:rPr>
                <a:t>TH1: 128</a:t>
              </a:r>
            </a:p>
          </p:txBody>
        </p:sp>
        <p:sp>
          <p:nvSpPr>
            <p:cNvPr id="11" name="Text Box 7"/>
            <p:cNvSpPr txBox="1">
              <a:spLocks noChangeArrowheads="1"/>
            </p:cNvSpPr>
            <p:nvPr/>
          </p:nvSpPr>
          <p:spPr bwMode="auto">
            <a:xfrm>
              <a:off x="3480" y="204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folHlink"/>
                  </a:solidFill>
                </a:rPr>
                <a:t>12000</a:t>
              </a:r>
            </a:p>
          </p:txBody>
        </p:sp>
        <p:sp>
          <p:nvSpPr>
            <p:cNvPr id="12" name="Text Box 8"/>
            <p:cNvSpPr txBox="1">
              <a:spLocks noChangeArrowheads="1"/>
            </p:cNvSpPr>
            <p:nvPr/>
          </p:nvSpPr>
          <p:spPr bwMode="auto">
            <a:xfrm>
              <a:off x="3848" y="2736"/>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folHlink"/>
                  </a:solidFill>
                </a:rPr>
                <a:t>12128</a:t>
              </a:r>
            </a:p>
          </p:txBody>
        </p:sp>
        <p:sp>
          <p:nvSpPr>
            <p:cNvPr id="13" name="Text Box 9"/>
            <p:cNvSpPr txBox="1">
              <a:spLocks noChangeArrowheads="1"/>
            </p:cNvSpPr>
            <p:nvPr/>
          </p:nvSpPr>
          <p:spPr bwMode="auto">
            <a:xfrm>
              <a:off x="1504" y="2976"/>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chemeClr val="hlink"/>
                  </a:solidFill>
                </a:rPr>
                <a:t>TH2: 280 error(vì &gt; 256)</a:t>
              </a:r>
            </a:p>
          </p:txBody>
        </p:sp>
        <p:sp>
          <p:nvSpPr>
            <p:cNvPr id="14" name="Freeform 13"/>
            <p:cNvSpPr>
              <a:spLocks/>
            </p:cNvSpPr>
            <p:nvPr/>
          </p:nvSpPr>
          <p:spPr bwMode="auto">
            <a:xfrm>
              <a:off x="1584" y="2944"/>
              <a:ext cx="864" cy="224"/>
            </a:xfrm>
            <a:custGeom>
              <a:avLst/>
              <a:gdLst>
                <a:gd name="T0" fmla="*/ 0 w 864"/>
                <a:gd name="T1" fmla="*/ 32 h 224"/>
                <a:gd name="T2" fmla="*/ 480 w 864"/>
                <a:gd name="T3" fmla="*/ 32 h 224"/>
                <a:gd name="T4" fmla="*/ 864 w 864"/>
                <a:gd name="T5" fmla="*/ 224 h 224"/>
              </a:gdLst>
              <a:ahLst/>
              <a:cxnLst>
                <a:cxn ang="0">
                  <a:pos x="T0" y="T1"/>
                </a:cxn>
                <a:cxn ang="0">
                  <a:pos x="T2" y="T3"/>
                </a:cxn>
                <a:cxn ang="0">
                  <a:pos x="T4" y="T5"/>
                </a:cxn>
              </a:cxnLst>
              <a:rect l="0" t="0" r="r" b="b"/>
              <a:pathLst>
                <a:path w="864" h="224">
                  <a:moveTo>
                    <a:pt x="0" y="32"/>
                  </a:moveTo>
                  <a:cubicBezTo>
                    <a:pt x="168" y="16"/>
                    <a:pt x="336" y="0"/>
                    <a:pt x="480" y="32"/>
                  </a:cubicBezTo>
                  <a:cubicBezTo>
                    <a:pt x="624" y="64"/>
                    <a:pt x="800" y="192"/>
                    <a:pt x="864" y="224"/>
                  </a:cubicBezTo>
                </a:path>
              </a:pathLst>
            </a:custGeom>
            <a:noFill/>
            <a:ln w="28575"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219271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9744BEEE-9550-46F4-8C5C-5060ED0C930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i="1">
                <a:solidFill>
                  <a:srgbClr val="C00000"/>
                </a:solidFill>
              </a:rPr>
              <a:t>Hệ thống đ</a:t>
            </a:r>
            <a:r>
              <a:rPr lang="vi-VN" b="1" i="1">
                <a:solidFill>
                  <a:srgbClr val="C00000"/>
                </a:solidFill>
              </a:rPr>
              <a:t>ơ</a:t>
            </a:r>
            <a:r>
              <a:rPr lang="en-US" b="1" i="1">
                <a:solidFill>
                  <a:srgbClr val="C00000"/>
                </a:solidFill>
              </a:rPr>
              <a:t>n ch</a:t>
            </a:r>
            <a:r>
              <a:rPr lang="vi-VN" b="1" i="1">
                <a:solidFill>
                  <a:srgbClr val="C00000"/>
                </a:solidFill>
              </a:rPr>
              <a:t>ươ</a:t>
            </a:r>
            <a:r>
              <a:rPr lang="en-US" b="1" i="1">
                <a:solidFill>
                  <a:srgbClr val="C00000"/>
                </a:solidFill>
              </a:rPr>
              <a:t>ng</a:t>
            </a:r>
            <a:r>
              <a:rPr lang="en-US"/>
              <a:t>:</a:t>
            </a:r>
          </a:p>
          <a:p>
            <a:pPr lvl="1"/>
            <a:r>
              <a:rPr lang="vi-VN"/>
              <a:t>Tại một thời điểm, một phần của bộ</a:t>
            </a:r>
            <a:r>
              <a:rPr lang="en-US"/>
              <a:t> </a:t>
            </a:r>
            <a:r>
              <a:rPr lang="vi-VN"/>
              <a:t>nhớ</a:t>
            </a:r>
            <a:r>
              <a:rPr lang="en-US"/>
              <a:t> </a:t>
            </a:r>
            <a:r>
              <a:rPr lang="vi-VN"/>
              <a:t>sẽ</a:t>
            </a:r>
            <a:r>
              <a:rPr lang="en-US"/>
              <a:t> </a:t>
            </a:r>
            <a:r>
              <a:rPr lang="vi-VN"/>
              <a:t>do hệ</a:t>
            </a:r>
            <a:r>
              <a:rPr lang="en-US"/>
              <a:t> </a:t>
            </a:r>
            <a:r>
              <a:rPr lang="vi-VN"/>
              <a:t>điều hành chiếm giữ, phần còn lại thuộc về</a:t>
            </a:r>
            <a:r>
              <a:rPr lang="en-US"/>
              <a:t> tiến </a:t>
            </a:r>
            <a:r>
              <a:rPr lang="vi-VN"/>
              <a:t>trình người dùng duy nhất trong hệ</a:t>
            </a:r>
            <a:r>
              <a:rPr lang="en-US"/>
              <a:t> </a:t>
            </a:r>
            <a:r>
              <a:rPr lang="vi-VN"/>
              <a:t>thống</a:t>
            </a:r>
            <a:endParaRPr lang="en-US"/>
          </a:p>
        </p:txBody>
      </p:sp>
    </p:spTree>
    <p:extLst>
      <p:ext uri="{BB962C8B-B14F-4D97-AF65-F5344CB8AC3E}">
        <p14:creationId xmlns:p14="http://schemas.microsoft.com/office/powerpoint/2010/main" val="38911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Date Placeholder 2"/>
          <p:cNvSpPr>
            <a:spLocks noGrp="1"/>
          </p:cNvSpPr>
          <p:nvPr>
            <p:ph type="dt" sz="half" idx="10"/>
          </p:nvPr>
        </p:nvSpPr>
        <p:spPr/>
        <p:txBody>
          <a:bodyPr/>
          <a:lstStyle/>
          <a:p>
            <a:fld id="{E04B98A4-8C26-4226-AB27-90AD4BF8B1E6}"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Các yếu tố liên quan đến việc quản lý bộ nhớ</a:t>
            </a:r>
          </a:p>
          <a:p>
            <a:pPr lvl="1"/>
            <a:r>
              <a:rPr lang="en-US"/>
              <a:t>Phần cứng cơ bản</a:t>
            </a:r>
          </a:p>
          <a:p>
            <a:pPr lvl="1"/>
            <a:r>
              <a:rPr lang="en-US"/>
              <a:t>Liên kết địa chỉ</a:t>
            </a:r>
          </a:p>
          <a:p>
            <a:pPr lvl="1"/>
            <a:r>
              <a:rPr lang="en-US"/>
              <a:t>Chuyển từ địa chỉ logic sang địa chỉ vật lý</a:t>
            </a:r>
          </a:p>
          <a:p>
            <a:pPr lvl="1"/>
            <a:r>
              <a:rPr lang="en-US"/>
              <a:t>Liên kết động</a:t>
            </a:r>
          </a:p>
        </p:txBody>
      </p:sp>
    </p:spTree>
    <p:extLst>
      <p:ext uri="{BB962C8B-B14F-4D97-AF65-F5344CB8AC3E}">
        <p14:creationId xmlns:p14="http://schemas.microsoft.com/office/powerpoint/2010/main" val="212553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B2924E6C-657E-4247-82B7-EF15EA15530D}"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i="1">
                <a:solidFill>
                  <a:srgbClr val="C00000"/>
                </a:solidFill>
              </a:rPr>
              <a:t>Hệ thống đ</a:t>
            </a:r>
            <a:r>
              <a:rPr lang="vi-VN" b="1" i="1">
                <a:solidFill>
                  <a:srgbClr val="C00000"/>
                </a:solidFill>
              </a:rPr>
              <a:t>ơ</a:t>
            </a:r>
            <a:r>
              <a:rPr lang="en-US" b="1" i="1">
                <a:solidFill>
                  <a:srgbClr val="C00000"/>
                </a:solidFill>
              </a:rPr>
              <a:t>n ch</a:t>
            </a:r>
            <a:r>
              <a:rPr lang="vi-VN" b="1" i="1">
                <a:solidFill>
                  <a:srgbClr val="C00000"/>
                </a:solidFill>
              </a:rPr>
              <a:t>ươ</a:t>
            </a:r>
            <a:r>
              <a:rPr lang="en-US" b="1" i="1">
                <a:solidFill>
                  <a:srgbClr val="C00000"/>
                </a:solidFill>
              </a:rPr>
              <a:t>ng</a:t>
            </a:r>
            <a:r>
              <a:rPr lang="en-US"/>
              <a:t>:</a:t>
            </a:r>
          </a:p>
          <a:p>
            <a:endParaRPr lang="en-US"/>
          </a:p>
        </p:txBody>
      </p:sp>
      <p:grpSp>
        <p:nvGrpSpPr>
          <p:cNvPr id="7" name="Group 4"/>
          <p:cNvGrpSpPr>
            <a:grpSpLocks/>
          </p:cNvGrpSpPr>
          <p:nvPr/>
        </p:nvGrpSpPr>
        <p:grpSpPr bwMode="auto">
          <a:xfrm>
            <a:off x="1149849" y="2642071"/>
            <a:ext cx="7072902" cy="3136927"/>
            <a:chOff x="473" y="1475"/>
            <a:chExt cx="4650" cy="2265"/>
          </a:xfrm>
        </p:grpSpPr>
        <p:sp>
          <p:nvSpPr>
            <p:cNvPr id="8" name="Rectangle 5"/>
            <p:cNvSpPr>
              <a:spLocks noChangeArrowheads="1"/>
            </p:cNvSpPr>
            <p:nvPr/>
          </p:nvSpPr>
          <p:spPr bwMode="auto">
            <a:xfrm>
              <a:off x="579" y="1534"/>
              <a:ext cx="782" cy="10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2000">
                  <a:latin typeface="Times New Roman" panose="02020603050405020304" pitchFamily="18" charset="0"/>
                  <a:ea typeface="標楷體" panose="03000509000000000000" pitchFamily="65" charset="-120"/>
                </a:rPr>
                <a:t>User</a:t>
              </a:r>
            </a:p>
            <a:p>
              <a:pPr algn="ctr" eaLnBrk="1" hangingPunct="1"/>
              <a:r>
                <a:rPr kumimoji="1" lang="en-US" sz="2000">
                  <a:latin typeface="Times New Roman" panose="02020603050405020304" pitchFamily="18" charset="0"/>
                  <a:ea typeface="標楷體" panose="03000509000000000000" pitchFamily="65" charset="-120"/>
                </a:rPr>
                <a:t>program</a:t>
              </a:r>
            </a:p>
          </p:txBody>
        </p:sp>
        <p:sp>
          <p:nvSpPr>
            <p:cNvPr id="9" name="Rectangle 6"/>
            <p:cNvSpPr>
              <a:spLocks noChangeArrowheads="1"/>
            </p:cNvSpPr>
            <p:nvPr/>
          </p:nvSpPr>
          <p:spPr bwMode="auto">
            <a:xfrm>
              <a:off x="579" y="2576"/>
              <a:ext cx="782" cy="721"/>
            </a:xfrm>
            <a:prstGeom prst="rect">
              <a:avLst/>
            </a:prstGeom>
            <a:solidFill>
              <a:srgbClr val="FFC000"/>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1600">
                  <a:latin typeface="Times New Roman" panose="02020603050405020304" pitchFamily="18" charset="0"/>
                  <a:ea typeface="標楷體" panose="03000509000000000000" pitchFamily="65" charset="-120"/>
                </a:rPr>
                <a:t>Operating</a:t>
              </a:r>
            </a:p>
            <a:p>
              <a:pPr algn="ctr" eaLnBrk="1" hangingPunct="1"/>
              <a:r>
                <a:rPr kumimoji="1" lang="en-US" sz="1600">
                  <a:latin typeface="Times New Roman" panose="02020603050405020304" pitchFamily="18" charset="0"/>
                  <a:ea typeface="標楷體" panose="03000509000000000000" pitchFamily="65" charset="-120"/>
                </a:rPr>
                <a:t>system</a:t>
              </a:r>
            </a:p>
            <a:p>
              <a:pPr algn="ctr" eaLnBrk="1" hangingPunct="1"/>
              <a:r>
                <a:rPr kumimoji="1" lang="en-US" sz="1600">
                  <a:latin typeface="Times New Roman" panose="02020603050405020304" pitchFamily="18" charset="0"/>
                  <a:ea typeface="標楷體" panose="03000509000000000000" pitchFamily="65" charset="-120"/>
                </a:rPr>
                <a:t>in RAM</a:t>
              </a:r>
            </a:p>
          </p:txBody>
        </p:sp>
        <p:sp>
          <p:nvSpPr>
            <p:cNvPr id="10" name="Text Box 7"/>
            <p:cNvSpPr txBox="1">
              <a:spLocks noChangeArrowheads="1"/>
            </p:cNvSpPr>
            <p:nvPr/>
          </p:nvSpPr>
          <p:spPr bwMode="auto">
            <a:xfrm>
              <a:off x="1379" y="3146"/>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0</a:t>
              </a:r>
            </a:p>
          </p:txBody>
        </p:sp>
        <p:sp>
          <p:nvSpPr>
            <p:cNvPr id="11" name="Text Box 8"/>
            <p:cNvSpPr txBox="1">
              <a:spLocks noChangeArrowheads="1"/>
            </p:cNvSpPr>
            <p:nvPr/>
          </p:nvSpPr>
          <p:spPr bwMode="auto">
            <a:xfrm>
              <a:off x="1316" y="1493"/>
              <a:ext cx="61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0xFFF…</a:t>
              </a:r>
            </a:p>
          </p:txBody>
        </p:sp>
        <p:sp>
          <p:nvSpPr>
            <p:cNvPr id="12" name="Text Box 9"/>
            <p:cNvSpPr txBox="1">
              <a:spLocks noChangeArrowheads="1"/>
            </p:cNvSpPr>
            <p:nvPr/>
          </p:nvSpPr>
          <p:spPr bwMode="auto">
            <a:xfrm>
              <a:off x="473" y="3321"/>
              <a:ext cx="1021"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Old mainframes,</a:t>
              </a:r>
              <a:br>
                <a:rPr kumimoji="1" lang="en-US" sz="1600">
                  <a:latin typeface="Times New Roman" panose="02020603050405020304" pitchFamily="18" charset="0"/>
                  <a:ea typeface="標楷體" panose="03000509000000000000" pitchFamily="65" charset="-120"/>
                </a:rPr>
              </a:br>
              <a:r>
                <a:rPr kumimoji="1" lang="en-US" sz="1600">
                  <a:latin typeface="Times New Roman" panose="02020603050405020304" pitchFamily="18" charset="0"/>
                  <a:ea typeface="標楷體" panose="03000509000000000000" pitchFamily="65" charset="-120"/>
                </a:rPr>
                <a:t>minicomputers</a:t>
              </a:r>
            </a:p>
          </p:txBody>
        </p:sp>
        <p:sp>
          <p:nvSpPr>
            <p:cNvPr id="13" name="Rectangle 10"/>
            <p:cNvSpPr>
              <a:spLocks noChangeArrowheads="1"/>
            </p:cNvSpPr>
            <p:nvPr/>
          </p:nvSpPr>
          <p:spPr bwMode="auto">
            <a:xfrm>
              <a:off x="2349" y="2235"/>
              <a:ext cx="782" cy="1038"/>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2000">
                  <a:latin typeface="Times New Roman" panose="02020603050405020304" pitchFamily="18" charset="0"/>
                  <a:ea typeface="標楷體" panose="03000509000000000000" pitchFamily="65" charset="-120"/>
                </a:rPr>
                <a:t>User</a:t>
              </a:r>
            </a:p>
            <a:p>
              <a:pPr algn="ctr" eaLnBrk="1" hangingPunct="1"/>
              <a:r>
                <a:rPr kumimoji="1" lang="en-US" sz="2000">
                  <a:latin typeface="Times New Roman" panose="02020603050405020304" pitchFamily="18" charset="0"/>
                  <a:ea typeface="標楷體" panose="03000509000000000000" pitchFamily="65" charset="-120"/>
                </a:rPr>
                <a:t>program</a:t>
              </a:r>
            </a:p>
          </p:txBody>
        </p:sp>
        <p:sp>
          <p:nvSpPr>
            <p:cNvPr id="14" name="Rectangle 11"/>
            <p:cNvSpPr>
              <a:spLocks noChangeArrowheads="1"/>
            </p:cNvSpPr>
            <p:nvPr/>
          </p:nvSpPr>
          <p:spPr bwMode="auto">
            <a:xfrm>
              <a:off x="2349" y="1514"/>
              <a:ext cx="782" cy="721"/>
            </a:xfrm>
            <a:prstGeom prst="rect">
              <a:avLst/>
            </a:prstGeom>
            <a:solidFill>
              <a:srgbClr val="FFC000"/>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1600">
                  <a:latin typeface="Times New Roman" panose="02020603050405020304" pitchFamily="18" charset="0"/>
                  <a:ea typeface="標楷體" panose="03000509000000000000" pitchFamily="65" charset="-120"/>
                </a:rPr>
                <a:t>Operating</a:t>
              </a:r>
            </a:p>
            <a:p>
              <a:pPr algn="ctr" eaLnBrk="1" hangingPunct="1"/>
              <a:r>
                <a:rPr kumimoji="1" lang="en-US" sz="1600">
                  <a:latin typeface="Times New Roman" panose="02020603050405020304" pitchFamily="18" charset="0"/>
                  <a:ea typeface="標楷體" panose="03000509000000000000" pitchFamily="65" charset="-120"/>
                </a:rPr>
                <a:t>system</a:t>
              </a:r>
            </a:p>
            <a:p>
              <a:pPr algn="ctr" eaLnBrk="1" hangingPunct="1"/>
              <a:r>
                <a:rPr kumimoji="1" lang="en-US" sz="1600">
                  <a:latin typeface="Times New Roman" panose="02020603050405020304" pitchFamily="18" charset="0"/>
                  <a:ea typeface="標楷體" panose="03000509000000000000" pitchFamily="65" charset="-120"/>
                </a:rPr>
                <a:t>in ROM</a:t>
              </a:r>
            </a:p>
          </p:txBody>
        </p:sp>
        <p:sp>
          <p:nvSpPr>
            <p:cNvPr id="15" name="Text Box 12"/>
            <p:cNvSpPr txBox="1">
              <a:spLocks noChangeArrowheads="1"/>
            </p:cNvSpPr>
            <p:nvPr/>
          </p:nvSpPr>
          <p:spPr bwMode="auto">
            <a:xfrm>
              <a:off x="3157" y="3092"/>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0</a:t>
              </a:r>
            </a:p>
          </p:txBody>
        </p:sp>
        <p:sp>
          <p:nvSpPr>
            <p:cNvPr id="16" name="Text Box 13"/>
            <p:cNvSpPr txBox="1">
              <a:spLocks noChangeArrowheads="1"/>
            </p:cNvSpPr>
            <p:nvPr/>
          </p:nvSpPr>
          <p:spPr bwMode="auto">
            <a:xfrm>
              <a:off x="2172" y="3303"/>
              <a:ext cx="121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Palmtop, embedded </a:t>
              </a:r>
            </a:p>
            <a:p>
              <a:pPr algn="ctr" eaLnBrk="1" hangingPunct="1"/>
              <a:r>
                <a:rPr kumimoji="1" lang="en-US" sz="1600">
                  <a:latin typeface="Times New Roman" panose="02020603050405020304" pitchFamily="18" charset="0"/>
                  <a:ea typeface="標楷體" panose="03000509000000000000" pitchFamily="65" charset="-120"/>
                </a:rPr>
                <a:t>systems</a:t>
              </a:r>
            </a:p>
          </p:txBody>
        </p:sp>
        <p:sp>
          <p:nvSpPr>
            <p:cNvPr id="17" name="Rectangle 14"/>
            <p:cNvSpPr>
              <a:spLocks noChangeArrowheads="1"/>
            </p:cNvSpPr>
            <p:nvPr/>
          </p:nvSpPr>
          <p:spPr bwMode="auto">
            <a:xfrm>
              <a:off x="4161" y="1984"/>
              <a:ext cx="782" cy="804"/>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atin typeface="Times New Roman" panose="02020603050405020304" pitchFamily="18" charset="0"/>
                  <a:ea typeface="標楷體" panose="03000509000000000000" pitchFamily="65" charset="-120"/>
                </a:rPr>
                <a:t>User</a:t>
              </a:r>
            </a:p>
            <a:p>
              <a:pPr algn="ctr" eaLnBrk="1" hangingPunct="1"/>
              <a:r>
                <a:rPr kumimoji="1" lang="en-US">
                  <a:latin typeface="Times New Roman" panose="02020603050405020304" pitchFamily="18" charset="0"/>
                  <a:ea typeface="標楷體" panose="03000509000000000000" pitchFamily="65" charset="-120"/>
                </a:rPr>
                <a:t>program</a:t>
              </a:r>
            </a:p>
          </p:txBody>
        </p:sp>
        <p:sp>
          <p:nvSpPr>
            <p:cNvPr id="18" name="Rectangle 15"/>
            <p:cNvSpPr>
              <a:spLocks noChangeArrowheads="1"/>
            </p:cNvSpPr>
            <p:nvPr/>
          </p:nvSpPr>
          <p:spPr bwMode="auto">
            <a:xfrm>
              <a:off x="4161" y="1475"/>
              <a:ext cx="782" cy="500"/>
            </a:xfrm>
            <a:prstGeom prst="rect">
              <a:avLst/>
            </a:prstGeom>
            <a:solidFill>
              <a:srgbClr val="CCFF33"/>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1600">
                  <a:latin typeface="Times New Roman" panose="02020603050405020304" pitchFamily="18" charset="0"/>
                  <a:ea typeface="標楷體" panose="03000509000000000000" pitchFamily="65" charset="-120"/>
                </a:rPr>
                <a:t>Device</a:t>
              </a:r>
              <a:br>
                <a:rPr kumimoji="1" lang="en-US" sz="1600">
                  <a:latin typeface="Times New Roman" panose="02020603050405020304" pitchFamily="18" charset="0"/>
                  <a:ea typeface="標楷體" panose="03000509000000000000" pitchFamily="65" charset="-120"/>
                </a:rPr>
              </a:br>
              <a:r>
                <a:rPr kumimoji="1" lang="en-US" sz="1600">
                  <a:latin typeface="Times New Roman" panose="02020603050405020304" pitchFamily="18" charset="0"/>
                  <a:ea typeface="標楷體" panose="03000509000000000000" pitchFamily="65" charset="-120"/>
                </a:rPr>
                <a:t>drivers in </a:t>
              </a:r>
              <a:br>
                <a:rPr kumimoji="1" lang="en-US" sz="1600">
                  <a:latin typeface="Times New Roman" panose="02020603050405020304" pitchFamily="18" charset="0"/>
                  <a:ea typeface="標楷體" panose="03000509000000000000" pitchFamily="65" charset="-120"/>
                </a:rPr>
              </a:br>
              <a:r>
                <a:rPr kumimoji="1" lang="en-US" sz="1600">
                  <a:latin typeface="Times New Roman" panose="02020603050405020304" pitchFamily="18" charset="0"/>
                  <a:ea typeface="標楷體" panose="03000509000000000000" pitchFamily="65" charset="-120"/>
                </a:rPr>
                <a:t>ROM</a:t>
              </a:r>
            </a:p>
          </p:txBody>
        </p:sp>
        <p:sp>
          <p:nvSpPr>
            <p:cNvPr id="19" name="Text Box 16"/>
            <p:cNvSpPr txBox="1">
              <a:spLocks noChangeArrowheads="1"/>
            </p:cNvSpPr>
            <p:nvPr/>
          </p:nvSpPr>
          <p:spPr bwMode="auto">
            <a:xfrm>
              <a:off x="4935" y="3078"/>
              <a:ext cx="18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0</a:t>
              </a:r>
            </a:p>
          </p:txBody>
        </p:sp>
        <p:sp>
          <p:nvSpPr>
            <p:cNvPr id="20" name="Text Box 17"/>
            <p:cNvSpPr txBox="1">
              <a:spLocks noChangeArrowheads="1"/>
            </p:cNvSpPr>
            <p:nvPr/>
          </p:nvSpPr>
          <p:spPr bwMode="auto">
            <a:xfrm>
              <a:off x="4212" y="3305"/>
              <a:ext cx="723"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1" lang="en-US" sz="1600">
                  <a:latin typeface="Times New Roman" panose="02020603050405020304" pitchFamily="18" charset="0"/>
                  <a:ea typeface="標楷體" panose="03000509000000000000" pitchFamily="65" charset="-120"/>
                </a:rPr>
                <a:t>PC system </a:t>
              </a:r>
              <a:br>
                <a:rPr kumimoji="1" lang="en-US" sz="1600">
                  <a:latin typeface="Times New Roman" panose="02020603050405020304" pitchFamily="18" charset="0"/>
                  <a:ea typeface="標楷體" panose="03000509000000000000" pitchFamily="65" charset="-120"/>
                </a:rPr>
              </a:br>
              <a:r>
                <a:rPr kumimoji="1" lang="en-US" sz="1600">
                  <a:latin typeface="Times New Roman" panose="02020603050405020304" pitchFamily="18" charset="0"/>
                  <a:ea typeface="標楷體" panose="03000509000000000000" pitchFamily="65" charset="-120"/>
                </a:rPr>
                <a:t>(MSDOS)</a:t>
              </a:r>
            </a:p>
          </p:txBody>
        </p:sp>
        <p:sp>
          <p:nvSpPr>
            <p:cNvPr id="21" name="Rectangle 18"/>
            <p:cNvSpPr>
              <a:spLocks noChangeArrowheads="1"/>
            </p:cNvSpPr>
            <p:nvPr/>
          </p:nvSpPr>
          <p:spPr bwMode="auto">
            <a:xfrm>
              <a:off x="4156" y="2777"/>
              <a:ext cx="782" cy="520"/>
            </a:xfrm>
            <a:prstGeom prst="rect">
              <a:avLst/>
            </a:prstGeom>
            <a:solidFill>
              <a:srgbClr val="FFC000"/>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sz="1600">
                  <a:latin typeface="Times New Roman" panose="02020603050405020304" pitchFamily="18" charset="0"/>
                  <a:ea typeface="標楷體" panose="03000509000000000000" pitchFamily="65" charset="-120"/>
                </a:rPr>
                <a:t>Operating</a:t>
              </a:r>
            </a:p>
            <a:p>
              <a:pPr algn="ctr" eaLnBrk="1" hangingPunct="1"/>
              <a:r>
                <a:rPr kumimoji="1" lang="en-US" sz="1600">
                  <a:latin typeface="Times New Roman" panose="02020603050405020304" pitchFamily="18" charset="0"/>
                  <a:ea typeface="標楷體" panose="03000509000000000000" pitchFamily="65" charset="-120"/>
                </a:rPr>
                <a:t>system</a:t>
              </a:r>
            </a:p>
            <a:p>
              <a:pPr algn="ctr" eaLnBrk="1" hangingPunct="1"/>
              <a:r>
                <a:rPr kumimoji="1" lang="en-US" sz="1600">
                  <a:latin typeface="Times New Roman" panose="02020603050405020304" pitchFamily="18" charset="0"/>
                  <a:ea typeface="標楷體" panose="03000509000000000000" pitchFamily="65" charset="-120"/>
                </a:rPr>
                <a:t>in RAM</a:t>
              </a:r>
            </a:p>
          </p:txBody>
        </p:sp>
      </p:grpSp>
    </p:spTree>
    <p:extLst>
      <p:ext uri="{BB962C8B-B14F-4D97-AF65-F5344CB8AC3E}">
        <p14:creationId xmlns:p14="http://schemas.microsoft.com/office/powerpoint/2010/main" val="4099418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76A1EB51-03E5-42E7-B6FB-603EA081328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vi-VN" b="1" i="1">
                <a:solidFill>
                  <a:srgbClr val="C00000"/>
                </a:solidFill>
              </a:rPr>
              <a:t>Hệ</a:t>
            </a:r>
            <a:r>
              <a:rPr lang="en-US" b="1" i="1">
                <a:solidFill>
                  <a:srgbClr val="C00000"/>
                </a:solidFill>
              </a:rPr>
              <a:t> </a:t>
            </a:r>
            <a:r>
              <a:rPr lang="vi-VN" b="1" i="1">
                <a:solidFill>
                  <a:srgbClr val="C00000"/>
                </a:solidFill>
              </a:rPr>
              <a:t>thống đa chương với phân khu cố định</a:t>
            </a:r>
            <a:endParaRPr lang="en-US" b="1" i="1">
              <a:solidFill>
                <a:srgbClr val="C00000"/>
              </a:solidFill>
            </a:endParaRPr>
          </a:p>
          <a:p>
            <a:pPr lvl="1"/>
            <a:r>
              <a:rPr lang="en-US"/>
              <a:t>C</a:t>
            </a:r>
            <a:r>
              <a:rPr lang="vi-VN"/>
              <a:t>hia bộ</a:t>
            </a:r>
            <a:r>
              <a:rPr lang="en-US"/>
              <a:t> </a:t>
            </a:r>
            <a:r>
              <a:rPr lang="vi-VN"/>
              <a:t>nhớ</a:t>
            </a:r>
            <a:r>
              <a:rPr lang="en-US"/>
              <a:t> </a:t>
            </a:r>
            <a:r>
              <a:rPr lang="vi-VN"/>
              <a:t>thành những </a:t>
            </a:r>
            <a:r>
              <a:rPr lang="en-US" sz="2800"/>
              <a:t>partition</a:t>
            </a:r>
            <a:r>
              <a:rPr lang="en-US" sz="2800">
                <a:latin typeface="Times New Roman" panose="02020603050405020304" pitchFamily="18" charset="0"/>
              </a:rPr>
              <a:t> </a:t>
            </a:r>
            <a:r>
              <a:rPr lang="vi-VN"/>
              <a:t>có kích thước cố định. Mỗi </a:t>
            </a:r>
            <a:r>
              <a:rPr lang="en-US" sz="2400"/>
              <a:t>partition</a:t>
            </a:r>
            <a:r>
              <a:rPr lang="en-US" sz="2400">
                <a:latin typeface="Times New Roman" panose="02020603050405020304" pitchFamily="18" charset="0"/>
              </a:rPr>
              <a:t> </a:t>
            </a:r>
            <a:r>
              <a:rPr lang="vi-VN"/>
              <a:t>có thể</a:t>
            </a:r>
            <a:r>
              <a:rPr lang="en-US"/>
              <a:t> </a:t>
            </a:r>
            <a:r>
              <a:rPr lang="vi-VN"/>
              <a:t>chứa</a:t>
            </a:r>
            <a:r>
              <a:rPr lang="en-US"/>
              <a:t> </a:t>
            </a:r>
            <a:r>
              <a:rPr lang="vi-VN"/>
              <a:t>một </a:t>
            </a:r>
            <a:r>
              <a:rPr lang="en-US"/>
              <a:t>tiến</a:t>
            </a:r>
            <a:r>
              <a:rPr lang="vi-VN"/>
              <a:t> trình. </a:t>
            </a:r>
            <a:endParaRPr lang="en-US"/>
          </a:p>
          <a:p>
            <a:pPr lvl="1"/>
            <a:r>
              <a:rPr lang="en-US"/>
              <a:t>K</a:t>
            </a:r>
            <a:r>
              <a:rPr lang="vi-VN"/>
              <a:t>hi một</a:t>
            </a:r>
            <a:r>
              <a:rPr lang="en-US"/>
              <a:t> </a:t>
            </a:r>
            <a:r>
              <a:rPr lang="en-US" sz="2400"/>
              <a:t>partition</a:t>
            </a:r>
            <a:r>
              <a:rPr lang="vi-VN"/>
              <a:t> rảnh, một </a:t>
            </a:r>
            <a:r>
              <a:rPr lang="en-US"/>
              <a:t>tiến </a:t>
            </a:r>
            <a:r>
              <a:rPr lang="vi-VN"/>
              <a:t>trình được chọn từ</a:t>
            </a:r>
            <a:r>
              <a:rPr lang="en-US"/>
              <a:t> </a:t>
            </a:r>
            <a:r>
              <a:rPr lang="vi-VN"/>
              <a:t>hàng đợi được nạp vào phân khu trống. </a:t>
            </a:r>
            <a:endParaRPr lang="en-US"/>
          </a:p>
          <a:p>
            <a:pPr lvl="1"/>
            <a:r>
              <a:rPr lang="vi-VN"/>
              <a:t>Khi </a:t>
            </a:r>
            <a:r>
              <a:rPr lang="en-US"/>
              <a:t>tiến </a:t>
            </a:r>
            <a:r>
              <a:rPr lang="vi-VN"/>
              <a:t>trình kết thúc, </a:t>
            </a:r>
            <a:r>
              <a:rPr lang="en-US" sz="2800"/>
              <a:t>partition</a:t>
            </a:r>
            <a:r>
              <a:rPr lang="en-US" sz="2800">
                <a:latin typeface="Times New Roman" panose="02020603050405020304" pitchFamily="18" charset="0"/>
              </a:rPr>
              <a:t> </a:t>
            </a:r>
            <a:r>
              <a:rPr lang="vi-VN"/>
              <a:t>trở</a:t>
            </a:r>
            <a:r>
              <a:rPr lang="en-US"/>
              <a:t> </a:t>
            </a:r>
            <a:r>
              <a:rPr lang="vi-VN"/>
              <a:t>nên sẳn dùng cho một </a:t>
            </a:r>
            <a:r>
              <a:rPr lang="en-US"/>
              <a:t>tiến </a:t>
            </a:r>
            <a:r>
              <a:rPr lang="vi-VN"/>
              <a:t>trình khác.</a:t>
            </a:r>
            <a:endParaRPr lang="en-US"/>
          </a:p>
        </p:txBody>
      </p:sp>
    </p:spTree>
    <p:extLst>
      <p:ext uri="{BB962C8B-B14F-4D97-AF65-F5344CB8AC3E}">
        <p14:creationId xmlns:p14="http://schemas.microsoft.com/office/powerpoint/2010/main" val="626627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E936C114-6FE9-4855-A0C3-76F12E2C695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6" name="Content Placeholder 5"/>
          <p:cNvSpPr>
            <a:spLocks noGrp="1"/>
          </p:cNvSpPr>
          <p:nvPr>
            <p:ph sz="quarter" idx="1"/>
          </p:nvPr>
        </p:nvSpPr>
        <p:spPr/>
        <p:txBody>
          <a:bodyPr/>
          <a:lstStyle/>
          <a:p>
            <a:pPr lvl="1"/>
            <a:r>
              <a:rPr lang="vi-VN" b="1" i="1">
                <a:solidFill>
                  <a:srgbClr val="C00000"/>
                </a:solidFill>
              </a:rPr>
              <a:t>Có hai tiếp cận để</a:t>
            </a:r>
            <a:r>
              <a:rPr lang="en-US" b="1" i="1">
                <a:solidFill>
                  <a:srgbClr val="C00000"/>
                </a:solidFill>
              </a:rPr>
              <a:t> </a:t>
            </a:r>
            <a:r>
              <a:rPr lang="vi-VN" b="1" i="1">
                <a:solidFill>
                  <a:srgbClr val="C00000"/>
                </a:solidFill>
              </a:rPr>
              <a:t>tổ</a:t>
            </a:r>
            <a:r>
              <a:rPr lang="en-US" b="1" i="1">
                <a:solidFill>
                  <a:srgbClr val="C00000"/>
                </a:solidFill>
              </a:rPr>
              <a:t> </a:t>
            </a:r>
            <a:r>
              <a:rPr lang="vi-VN" b="1" i="1">
                <a:solidFill>
                  <a:srgbClr val="C00000"/>
                </a:solidFill>
              </a:rPr>
              <a:t>chức hàng đợi: </a:t>
            </a:r>
            <a:endParaRPr lang="en-US" b="1" i="1">
              <a:solidFill>
                <a:srgbClr val="C00000"/>
              </a:solidFill>
            </a:endParaRPr>
          </a:p>
          <a:p>
            <a:pPr lvl="2"/>
            <a:r>
              <a:rPr lang="vi-VN" b="1" i="1"/>
              <a:t>Sử</a:t>
            </a:r>
            <a:r>
              <a:rPr lang="en-US" b="1" i="1"/>
              <a:t> </a:t>
            </a:r>
            <a:r>
              <a:rPr lang="vi-VN" b="1" i="1"/>
              <a:t>dụng nhiều hàng đợi</a:t>
            </a:r>
            <a:r>
              <a:rPr lang="vi-VN"/>
              <a:t>: mỗi </a:t>
            </a:r>
            <a:r>
              <a:rPr lang="en-US" sz="2400"/>
              <a:t>partition</a:t>
            </a:r>
            <a:r>
              <a:rPr lang="en-US" sz="2400">
                <a:latin typeface="Times New Roman" panose="02020603050405020304" pitchFamily="18" charset="0"/>
              </a:rPr>
              <a:t> </a:t>
            </a:r>
            <a:r>
              <a:rPr lang="vi-VN"/>
              <a:t>sẽ</a:t>
            </a:r>
            <a:r>
              <a:rPr lang="en-US"/>
              <a:t> </a:t>
            </a:r>
            <a:r>
              <a:rPr lang="vi-VN"/>
              <a:t>có một hàng đợi tương ứng</a:t>
            </a:r>
            <a:r>
              <a:rPr lang="en-US"/>
              <a:t>.</a:t>
            </a:r>
          </a:p>
          <a:p>
            <a:pPr lvl="2"/>
            <a:r>
              <a:rPr lang="vi-VN" b="1" i="1"/>
              <a:t>Sử</a:t>
            </a:r>
            <a:r>
              <a:rPr lang="en-US" b="1" i="1"/>
              <a:t> </a:t>
            </a:r>
            <a:r>
              <a:rPr lang="vi-VN" b="1" i="1"/>
              <a:t>dụng một hàng đợi</a:t>
            </a:r>
            <a:r>
              <a:rPr lang="vi-VN"/>
              <a:t>: tất cả</a:t>
            </a:r>
            <a:r>
              <a:rPr lang="en-US"/>
              <a:t> </a:t>
            </a:r>
            <a:r>
              <a:rPr lang="vi-VN"/>
              <a:t>các </a:t>
            </a:r>
            <a:r>
              <a:rPr lang="en-US"/>
              <a:t>tiến </a:t>
            </a:r>
            <a:r>
              <a:rPr lang="vi-VN"/>
              <a:t>trình được đặt trong hàng đợi duy nhất</a:t>
            </a:r>
            <a:endParaRPr lang="en-US"/>
          </a:p>
        </p:txBody>
      </p:sp>
    </p:spTree>
    <p:extLst>
      <p:ext uri="{BB962C8B-B14F-4D97-AF65-F5344CB8AC3E}">
        <p14:creationId xmlns:p14="http://schemas.microsoft.com/office/powerpoint/2010/main" val="1712439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F35FCB12-4500-400A-89E8-DD62FD297890}"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pic>
        <p:nvPicPr>
          <p:cNvPr id="7" name="Content Placeholder 6"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719106"/>
            <a:ext cx="7539969" cy="3843494"/>
          </a:xfrm>
        </p:spPr>
      </p:pic>
      <p:sp>
        <p:nvSpPr>
          <p:cNvPr id="6" name="TextBox 5"/>
          <p:cNvSpPr txBox="1"/>
          <p:nvPr/>
        </p:nvSpPr>
        <p:spPr>
          <a:xfrm>
            <a:off x="3076604" y="5769374"/>
            <a:ext cx="3650999" cy="400110"/>
          </a:xfrm>
          <a:prstGeom prst="rect">
            <a:avLst/>
          </a:prstGeom>
          <a:noFill/>
        </p:spPr>
        <p:txBody>
          <a:bodyPr wrap="none" rtlCol="0">
            <a:spAutoFit/>
          </a:bodyPr>
          <a:lstStyle/>
          <a:p>
            <a:pPr algn="ctr"/>
            <a:r>
              <a:rPr lang="en-US" sz="2000" i="1">
                <a:solidFill>
                  <a:srgbClr val="C00000"/>
                </a:solidFill>
              </a:rPr>
              <a:t>Ưu và nhươc điểm của mỗi cách? </a:t>
            </a:r>
          </a:p>
        </p:txBody>
      </p:sp>
    </p:spTree>
    <p:extLst>
      <p:ext uri="{BB962C8B-B14F-4D97-AF65-F5344CB8AC3E}">
        <p14:creationId xmlns:p14="http://schemas.microsoft.com/office/powerpoint/2010/main" val="3661973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7552F90A-24C4-4685-872E-B3A1929B3A3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
        <p:nvSpPr>
          <p:cNvPr id="6" name="Content Placeholder 5"/>
          <p:cNvSpPr>
            <a:spLocks noGrp="1"/>
          </p:cNvSpPr>
          <p:nvPr>
            <p:ph sz="quarter" idx="1"/>
          </p:nvPr>
        </p:nvSpPr>
        <p:spPr/>
        <p:txBody>
          <a:bodyPr/>
          <a:lstStyle/>
          <a:p>
            <a:r>
              <a:rPr lang="vi-VN" b="1" i="1">
                <a:solidFill>
                  <a:srgbClr val="C00000"/>
                </a:solidFill>
              </a:rPr>
              <a:t>Hệ</a:t>
            </a:r>
            <a:r>
              <a:rPr lang="en-US" b="1" i="1">
                <a:solidFill>
                  <a:srgbClr val="C00000"/>
                </a:solidFill>
              </a:rPr>
              <a:t> </a:t>
            </a:r>
            <a:r>
              <a:rPr lang="vi-VN" b="1" i="1">
                <a:solidFill>
                  <a:srgbClr val="C00000"/>
                </a:solidFill>
              </a:rPr>
              <a:t>thống đa chương với phân khu động</a:t>
            </a:r>
            <a:endParaRPr lang="en-US" b="1" i="1">
              <a:solidFill>
                <a:srgbClr val="C00000"/>
              </a:solidFill>
            </a:endParaRPr>
          </a:p>
          <a:p>
            <a:pPr lvl="1"/>
            <a:r>
              <a:rPr lang="en-US"/>
              <a:t>Hệ điều hành giữ một bảng chứa thông tin</a:t>
            </a:r>
          </a:p>
          <a:p>
            <a:pPr lvl="2"/>
            <a:r>
              <a:rPr lang="en-US"/>
              <a:t>Vùng  bộ nhớ là sẳn dùng</a:t>
            </a:r>
          </a:p>
          <a:p>
            <a:pPr lvl="2"/>
            <a:r>
              <a:rPr lang="en-US"/>
              <a:t>Vùng bộ nhớ đang bận</a:t>
            </a:r>
          </a:p>
          <a:p>
            <a:pPr lvl="1"/>
            <a:r>
              <a:rPr lang="en-US"/>
              <a:t>Khi một tiến trình yêu bộ nhớ, hệ điều hành tìm kiếm một vùng trống đủ lớn cho tiến trình này.</a:t>
            </a:r>
          </a:p>
        </p:txBody>
      </p:sp>
    </p:spTree>
    <p:extLst>
      <p:ext uri="{BB962C8B-B14F-4D97-AF65-F5344CB8AC3E}">
        <p14:creationId xmlns:p14="http://schemas.microsoft.com/office/powerpoint/2010/main" val="3450987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9F8D08C5-2E7F-4500-A7F7-A88BB7E5E01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Có 2 giải pháp quản lý việc cấp phát bộ nhớ</a:t>
            </a:r>
            <a:endParaRPr lang="en-US"/>
          </a:p>
          <a:p>
            <a:pPr lvl="1"/>
            <a:r>
              <a:rPr lang="en-US"/>
              <a:t>Quản lý bằng bản đồ bit</a:t>
            </a:r>
          </a:p>
          <a:p>
            <a:pPr lvl="1"/>
            <a:r>
              <a:rPr lang="en-US"/>
              <a:t>Quản lý bằng danh sách liên kết</a:t>
            </a:r>
          </a:p>
          <a:p>
            <a:endParaRPr lang="en-US"/>
          </a:p>
        </p:txBody>
      </p:sp>
    </p:spTree>
    <p:extLst>
      <p:ext uri="{BB962C8B-B14F-4D97-AF65-F5344CB8AC3E}">
        <p14:creationId xmlns:p14="http://schemas.microsoft.com/office/powerpoint/2010/main" val="2073105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27628714-204D-4C87-9FA9-C56299E209D8}"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b="1" i="1"/>
              <a:t>Quản lý bằng bản đồ bit</a:t>
            </a:r>
            <a:r>
              <a:rPr lang="en-US"/>
              <a:t>: </a:t>
            </a:r>
          </a:p>
          <a:p>
            <a:pPr lvl="1"/>
            <a:r>
              <a:rPr lang="en-US"/>
              <a:t>B</a:t>
            </a:r>
            <a:r>
              <a:rPr lang="vi-VN"/>
              <a:t>ộ</a:t>
            </a:r>
            <a:r>
              <a:rPr lang="en-US"/>
              <a:t> </a:t>
            </a:r>
            <a:r>
              <a:rPr lang="vi-VN"/>
              <a:t>nhớ được chia thành các đơn vị</a:t>
            </a:r>
            <a:r>
              <a:rPr lang="en-US"/>
              <a:t> </a:t>
            </a:r>
            <a:r>
              <a:rPr lang="vi-VN"/>
              <a:t>cấp phát, mỗi đơn vị được ánh xạ</a:t>
            </a:r>
            <a:r>
              <a:rPr lang="en-US"/>
              <a:t> </a:t>
            </a:r>
            <a:r>
              <a:rPr lang="vi-VN"/>
              <a:t>tới một bit trong bản đồ</a:t>
            </a:r>
            <a:r>
              <a:rPr lang="en-US"/>
              <a:t> </a:t>
            </a:r>
            <a:r>
              <a:rPr lang="vi-VN"/>
              <a:t>bit </a:t>
            </a:r>
            <a:endParaRPr lang="en-US"/>
          </a:p>
          <a:p>
            <a:pPr lvl="1"/>
            <a:r>
              <a:rPr lang="vi-VN"/>
              <a:t>Giá trị</a:t>
            </a:r>
            <a:r>
              <a:rPr lang="en-US"/>
              <a:t> </a:t>
            </a:r>
            <a:r>
              <a:rPr lang="vi-VN"/>
              <a:t>bit này xác định trạng thái của đơn vị</a:t>
            </a:r>
            <a:r>
              <a:rPr lang="en-US"/>
              <a:t> </a:t>
            </a:r>
            <a:r>
              <a:rPr lang="vi-VN"/>
              <a:t>bộ</a:t>
            </a:r>
            <a:r>
              <a:rPr lang="en-US"/>
              <a:t> </a:t>
            </a:r>
            <a:r>
              <a:rPr lang="vi-VN"/>
              <a:t>nhớ đó: </a:t>
            </a:r>
            <a:endParaRPr lang="en-US"/>
          </a:p>
          <a:p>
            <a:pPr lvl="2"/>
            <a:r>
              <a:rPr lang="vi-VN"/>
              <a:t>0 đang tự</a:t>
            </a:r>
            <a:r>
              <a:rPr lang="en-US"/>
              <a:t> </a:t>
            </a:r>
            <a:r>
              <a:rPr lang="vi-VN"/>
              <a:t>do, </a:t>
            </a:r>
            <a:endParaRPr lang="en-US"/>
          </a:p>
          <a:p>
            <a:pPr lvl="2"/>
            <a:r>
              <a:rPr lang="vi-VN"/>
              <a:t>1 đã được cấp phát. </a:t>
            </a:r>
          </a:p>
          <a:p>
            <a:pPr lvl="2"/>
            <a:endParaRPr lang="en-US"/>
          </a:p>
          <a:p>
            <a:endParaRPr lang="en-US"/>
          </a:p>
        </p:txBody>
      </p:sp>
    </p:spTree>
    <p:extLst>
      <p:ext uri="{BB962C8B-B14F-4D97-AF65-F5344CB8AC3E}">
        <p14:creationId xmlns:p14="http://schemas.microsoft.com/office/powerpoint/2010/main" val="77447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9DB68715-60EB-4263-A672-04B404D3170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
        <p:nvSpPr>
          <p:cNvPr id="8" name="Content Placeholder 7"/>
          <p:cNvSpPr>
            <a:spLocks noGrp="1"/>
          </p:cNvSpPr>
          <p:nvPr>
            <p:ph sz="quarter" idx="1"/>
          </p:nvPr>
        </p:nvSpPr>
        <p:spPr/>
        <p:txBody>
          <a:bodyPr/>
          <a:lstStyle/>
          <a:p>
            <a:r>
              <a:rPr lang="en-US" b="1" i="1"/>
              <a:t>Quản lý bằng bản đồ bit</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667" y="2438400"/>
            <a:ext cx="7384474" cy="3124200"/>
          </a:xfrm>
          <a:prstGeom prst="rect">
            <a:avLst/>
          </a:prstGeom>
        </p:spPr>
      </p:pic>
    </p:spTree>
    <p:extLst>
      <p:ext uri="{BB962C8B-B14F-4D97-AF65-F5344CB8AC3E}">
        <p14:creationId xmlns:p14="http://schemas.microsoft.com/office/powerpoint/2010/main" val="4162489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9996DF2B-F33B-4258-90BC-F14B65A64860}"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i="1"/>
              <a:t>Quản lý bằng danh sách liên kết</a:t>
            </a:r>
            <a:r>
              <a:rPr lang="en-US"/>
              <a:t>: dùng một danh sách liên kết để quản lý các phân đoạn bộ nhớ đã cấp phát và phân đoạn tự do</a:t>
            </a:r>
          </a:p>
          <a:p>
            <a:pPr lvl="1"/>
            <a:endParaRPr lang="en-US"/>
          </a:p>
          <a:p>
            <a:pPr lvl="1"/>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50" y="3429000"/>
            <a:ext cx="7682099" cy="2446107"/>
          </a:xfrm>
          <a:prstGeom prst="rect">
            <a:avLst/>
          </a:prstGeom>
        </p:spPr>
      </p:pic>
    </p:spTree>
    <p:extLst>
      <p:ext uri="{BB962C8B-B14F-4D97-AF65-F5344CB8AC3E}">
        <p14:creationId xmlns:p14="http://schemas.microsoft.com/office/powerpoint/2010/main" val="3942110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liên tục</a:t>
            </a:r>
          </a:p>
        </p:txBody>
      </p:sp>
      <p:sp>
        <p:nvSpPr>
          <p:cNvPr id="3" name="Date Placeholder 2"/>
          <p:cNvSpPr>
            <a:spLocks noGrp="1"/>
          </p:cNvSpPr>
          <p:nvPr>
            <p:ph type="dt" sz="half" idx="10"/>
          </p:nvPr>
        </p:nvSpPr>
        <p:spPr/>
        <p:txBody>
          <a:bodyPr/>
          <a:lstStyle/>
          <a:p>
            <a:fld id="{91FDA58A-690E-4AB8-949D-4CC8FB8DCB3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Giải thuật chọn vùng nhớ trống</a:t>
            </a:r>
          </a:p>
          <a:p>
            <a:pPr lvl="1"/>
            <a:r>
              <a:rPr lang="en-US" b="1" i="1"/>
              <a:t>First –fit</a:t>
            </a:r>
            <a:r>
              <a:rPr lang="en-US"/>
              <a:t>: chọn vùng trống đầu tiên đủ lớn</a:t>
            </a:r>
          </a:p>
          <a:p>
            <a:pPr lvl="1"/>
            <a:r>
              <a:rPr lang="en-US" b="1" i="1"/>
              <a:t>Best –fit: </a:t>
            </a:r>
            <a:r>
              <a:rPr lang="en-US"/>
              <a:t>Chọn vùng trống nhỏ nhất nhưng đủ lớn để thỏa mãn yêu cầu</a:t>
            </a:r>
          </a:p>
          <a:p>
            <a:pPr lvl="1"/>
            <a:r>
              <a:rPr lang="en-US" b="1" i="1"/>
              <a:t>Worst –fit</a:t>
            </a:r>
            <a:r>
              <a:rPr lang="en-US"/>
              <a:t>: chọn vùng trống lớn nhất</a:t>
            </a:r>
          </a:p>
        </p:txBody>
      </p:sp>
    </p:spTree>
    <p:extLst>
      <p:ext uri="{BB962C8B-B14F-4D97-AF65-F5344CB8AC3E}">
        <p14:creationId xmlns:p14="http://schemas.microsoft.com/office/powerpoint/2010/main" val="83959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Phần cứng cơ bản</a:t>
            </a:r>
          </a:p>
        </p:txBody>
      </p:sp>
      <p:sp>
        <p:nvSpPr>
          <p:cNvPr id="3" name="Date Placeholder 2"/>
          <p:cNvSpPr>
            <a:spLocks noGrp="1"/>
          </p:cNvSpPr>
          <p:nvPr>
            <p:ph type="dt" sz="half" idx="10"/>
          </p:nvPr>
        </p:nvSpPr>
        <p:spPr/>
        <p:txBody>
          <a:bodyPr/>
          <a:lstStyle/>
          <a:p>
            <a:fld id="{6E137BBD-B648-49D0-8455-5EB4E8C5C36D}"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b="1"/>
              <a:t>Tăng tốc độ truy cập bộ nhớ</a:t>
            </a:r>
            <a:r>
              <a:rPr lang="en-US"/>
              <a:t>:</a:t>
            </a:r>
          </a:p>
          <a:p>
            <a:pPr lvl="1"/>
            <a:r>
              <a:rPr lang="en-US"/>
              <a:t>Bộ nhớ chính và thanh ghi là nơi CPU truy cập trực tiếp.</a:t>
            </a:r>
          </a:p>
          <a:p>
            <a:pPr lvl="1"/>
            <a:r>
              <a:rPr lang="en-US"/>
              <a:t>Thao tác trên bộ nhớ chính phải thông qua các giao dịch trên bus của bộ nhớ, mất nhiều chu kỳ đồng hồ của CPU</a:t>
            </a:r>
            <a:r>
              <a:rPr lang="en-US">
                <a:sym typeface="Wingdings" panose="05000000000000000000" pitchFamily="2" charset="2"/>
              </a:rPr>
              <a:t> sự trì hoãn của bộ vi xử lý</a:t>
            </a:r>
            <a:endParaRPr lang="en-US"/>
          </a:p>
          <a:p>
            <a:pPr lvl="1"/>
            <a:r>
              <a:rPr lang="en-US" b="1"/>
              <a:t>Cache</a:t>
            </a:r>
            <a:r>
              <a:rPr lang="en-US"/>
              <a:t>: </a:t>
            </a:r>
            <a:r>
              <a:rPr lang="en-US" i="1"/>
              <a:t>tăng tốc độ truy cập bộ nhớ mà không cần bất kỳ sự kiểm soát hệ điều hành</a:t>
            </a:r>
            <a:r>
              <a:rPr lang="en-US"/>
              <a:t>.</a:t>
            </a:r>
          </a:p>
          <a:p>
            <a:endParaRPr lang="en-US"/>
          </a:p>
        </p:txBody>
      </p:sp>
    </p:spTree>
    <p:extLst>
      <p:ext uri="{BB962C8B-B14F-4D97-AF65-F5344CB8AC3E}">
        <p14:creationId xmlns:p14="http://schemas.microsoft.com/office/powerpoint/2010/main" val="1104763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Cấp phát không liên tục</a:t>
            </a:r>
          </a:p>
        </p:txBody>
      </p:sp>
      <p:sp>
        <p:nvSpPr>
          <p:cNvPr id="3" name="Date Placeholder 2"/>
          <p:cNvSpPr>
            <a:spLocks noGrp="1"/>
          </p:cNvSpPr>
          <p:nvPr>
            <p:ph type="dt" sz="half" idx="10"/>
          </p:nvPr>
        </p:nvSpPr>
        <p:spPr/>
        <p:txBody>
          <a:bodyPr/>
          <a:lstStyle/>
          <a:p>
            <a:fld id="{ADE1D85F-2F39-42A1-87A1-0F390A03CBDE}"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 Cấp phát không gian địa chỉ vật lý của tiến trình  là không kề nhau.</a:t>
            </a:r>
          </a:p>
          <a:p>
            <a:r>
              <a:rPr lang="en-US"/>
              <a:t>Sử dụng cơ chế phân trang.</a:t>
            </a:r>
          </a:p>
        </p:txBody>
      </p:sp>
    </p:spTree>
    <p:extLst>
      <p:ext uri="{BB962C8B-B14F-4D97-AF65-F5344CB8AC3E}">
        <p14:creationId xmlns:p14="http://schemas.microsoft.com/office/powerpoint/2010/main" val="3051068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D7DA7B75-C75E-498B-82C7-45AC8348A9F7}"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vi-VN"/>
              <a:t>Bộ</a:t>
            </a:r>
            <a:r>
              <a:rPr lang="en-US"/>
              <a:t> </a:t>
            </a:r>
            <a:r>
              <a:rPr lang="vi-VN"/>
              <a:t>nhớ</a:t>
            </a:r>
            <a:r>
              <a:rPr lang="en-US"/>
              <a:t> </a:t>
            </a:r>
            <a:r>
              <a:rPr lang="vi-VN"/>
              <a:t>vật lý được chia thành các khối có kích thước cố định được gọi là các</a:t>
            </a:r>
            <a:r>
              <a:rPr lang="en-US"/>
              <a:t> </a:t>
            </a:r>
            <a:r>
              <a:rPr lang="vi-VN" b="1" i="1">
                <a:solidFill>
                  <a:srgbClr val="C00000"/>
                </a:solidFill>
              </a:rPr>
              <a:t>khung</a:t>
            </a:r>
            <a:r>
              <a:rPr lang="en-US" b="1" i="1">
                <a:solidFill>
                  <a:srgbClr val="C00000"/>
                </a:solidFill>
              </a:rPr>
              <a:t> </a:t>
            </a:r>
            <a:r>
              <a:rPr lang="vi-VN" b="1" i="1">
                <a:solidFill>
                  <a:srgbClr val="C00000"/>
                </a:solidFill>
              </a:rPr>
              <a:t>(frames).</a:t>
            </a:r>
            <a:endParaRPr lang="en-US" b="1" i="1">
              <a:solidFill>
                <a:srgbClr val="C00000"/>
              </a:solidFill>
            </a:endParaRPr>
          </a:p>
          <a:p>
            <a:r>
              <a:rPr lang="vi-VN"/>
              <a:t>Bộ</a:t>
            </a:r>
            <a:r>
              <a:rPr lang="en-US"/>
              <a:t> </a:t>
            </a:r>
            <a:r>
              <a:rPr lang="vi-VN"/>
              <a:t>nhớ</a:t>
            </a:r>
            <a:r>
              <a:rPr lang="en-US"/>
              <a:t> logic</a:t>
            </a:r>
            <a:r>
              <a:rPr lang="vi-VN"/>
              <a:t> cũng được chia thành các khối có cùng kích thước </a:t>
            </a:r>
            <a:r>
              <a:rPr lang="en-US"/>
              <a:t> </a:t>
            </a:r>
            <a:r>
              <a:rPr lang="vi-VN"/>
              <a:t>được gọi là các </a:t>
            </a:r>
            <a:r>
              <a:rPr lang="vi-VN" b="1" i="1">
                <a:solidFill>
                  <a:srgbClr val="C00000"/>
                </a:solidFill>
              </a:rPr>
              <a:t>trang</a:t>
            </a:r>
            <a:r>
              <a:rPr lang="en-US" b="1" i="1">
                <a:solidFill>
                  <a:srgbClr val="C00000"/>
                </a:solidFill>
              </a:rPr>
              <a:t> </a:t>
            </a:r>
            <a:r>
              <a:rPr lang="vi-VN" b="1" i="1">
                <a:solidFill>
                  <a:srgbClr val="C00000"/>
                </a:solidFill>
              </a:rPr>
              <a:t>(pages)</a:t>
            </a:r>
            <a:endParaRPr lang="en-US" b="1" i="1">
              <a:solidFill>
                <a:srgbClr val="C00000"/>
              </a:solidFill>
            </a:endParaRPr>
          </a:p>
          <a:p>
            <a:r>
              <a:rPr lang="vi-VN"/>
              <a:t>Khi một </a:t>
            </a:r>
            <a:r>
              <a:rPr lang="en-US"/>
              <a:t>tiến </a:t>
            </a:r>
            <a:r>
              <a:rPr lang="vi-VN"/>
              <a:t>trình thực thi, các trang </a:t>
            </a:r>
            <a:r>
              <a:rPr lang="en-US"/>
              <a:t>(Page) </a:t>
            </a:r>
            <a:r>
              <a:rPr lang="vi-VN"/>
              <a:t>của nó được</a:t>
            </a:r>
            <a:r>
              <a:rPr lang="en-US"/>
              <a:t> </a:t>
            </a:r>
            <a:r>
              <a:rPr lang="vi-VN"/>
              <a:t>nạp vào các khung</a:t>
            </a:r>
            <a:r>
              <a:rPr lang="en-US"/>
              <a:t> (frame)</a:t>
            </a:r>
            <a:r>
              <a:rPr lang="vi-VN"/>
              <a:t> bộ</a:t>
            </a:r>
            <a:r>
              <a:rPr lang="en-US"/>
              <a:t> </a:t>
            </a:r>
            <a:r>
              <a:rPr lang="vi-VN"/>
              <a:t>nhớ</a:t>
            </a:r>
            <a:r>
              <a:rPr lang="en-US"/>
              <a:t> </a:t>
            </a:r>
            <a:r>
              <a:rPr lang="vi-VN"/>
              <a:t>s</a:t>
            </a:r>
            <a:r>
              <a:rPr lang="en-US"/>
              <a:t>ẵ</a:t>
            </a:r>
            <a:r>
              <a:rPr lang="vi-VN"/>
              <a:t>n dùng từ</a:t>
            </a:r>
            <a:r>
              <a:rPr lang="en-US"/>
              <a:t> </a:t>
            </a:r>
            <a:r>
              <a:rPr lang="vi-VN"/>
              <a:t>vùng lưu trữ</a:t>
            </a:r>
            <a:r>
              <a:rPr lang="en-US"/>
              <a:t> </a:t>
            </a:r>
            <a:r>
              <a:rPr lang="vi-VN"/>
              <a:t>phụ. </a:t>
            </a:r>
            <a:endParaRPr lang="en-US"/>
          </a:p>
          <a:p>
            <a:r>
              <a:rPr lang="vi-VN"/>
              <a:t>Kích thước trang</a:t>
            </a:r>
            <a:r>
              <a:rPr lang="en-US"/>
              <a:t>/khung được định nghĩa bởi phần cứng, từ 512 bytes đến 16MB</a:t>
            </a:r>
          </a:p>
        </p:txBody>
      </p:sp>
    </p:spTree>
    <p:extLst>
      <p:ext uri="{BB962C8B-B14F-4D97-AF65-F5344CB8AC3E}">
        <p14:creationId xmlns:p14="http://schemas.microsoft.com/office/powerpoint/2010/main" val="3932722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85B7E870-6258-4736-9205-B157306206E5}"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i="1">
                <a:solidFill>
                  <a:srgbClr val="C00000"/>
                </a:solidFill>
              </a:rPr>
              <a:t>Bảng phân trang (page table) </a:t>
            </a:r>
            <a:r>
              <a:rPr lang="en-US"/>
              <a:t>sử dụng để chuyển địa chỉ logic thành địa chỉ vật lý.</a:t>
            </a:r>
          </a:p>
          <a:p>
            <a:r>
              <a:rPr lang="en-US"/>
              <a:t>Nội dung mỗi phần tử trong </a:t>
            </a:r>
            <a:r>
              <a:rPr lang="en-US" b="1"/>
              <a:t>bảng phân trang </a:t>
            </a:r>
            <a:r>
              <a:rPr lang="en-US"/>
              <a:t>cho biết chỉ số </a:t>
            </a:r>
            <a:r>
              <a:rPr lang="en-US" b="1"/>
              <a:t>khung </a:t>
            </a:r>
            <a:r>
              <a:rPr lang="en-US"/>
              <a:t>(địa chỉ cơ sở) của bộ nhớ vật lý.</a:t>
            </a:r>
          </a:p>
          <a:p>
            <a:endParaRPr lang="en-US"/>
          </a:p>
          <a:p>
            <a:endParaRPr lang="en-US"/>
          </a:p>
        </p:txBody>
      </p:sp>
    </p:spTree>
    <p:extLst>
      <p:ext uri="{BB962C8B-B14F-4D97-AF65-F5344CB8AC3E}">
        <p14:creationId xmlns:p14="http://schemas.microsoft.com/office/powerpoint/2010/main" val="1021749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2BE6C454-886B-4246-8CD2-6A7896E2FC68}"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pic>
        <p:nvPicPr>
          <p:cNvPr id="9" name="Picture 8"/>
          <p:cNvPicPr>
            <a:picLocks noChangeAspect="1"/>
          </p:cNvPicPr>
          <p:nvPr/>
        </p:nvPicPr>
        <p:blipFill>
          <a:blip r:embed="rId2"/>
          <a:stretch>
            <a:fillRect/>
          </a:stretch>
        </p:blipFill>
        <p:spPr>
          <a:xfrm>
            <a:off x="2057400" y="1528523"/>
            <a:ext cx="5257800" cy="4719683"/>
          </a:xfrm>
          <a:prstGeom prst="rect">
            <a:avLst/>
          </a:prstGeom>
        </p:spPr>
      </p:pic>
    </p:spTree>
    <p:extLst>
      <p:ext uri="{BB962C8B-B14F-4D97-AF65-F5344CB8AC3E}">
        <p14:creationId xmlns:p14="http://schemas.microsoft.com/office/powerpoint/2010/main" val="3079082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6D11C31F-37A9-452F-8F6D-8C1DE72E95BC}"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phân trang cho bộ nhớ 32 bytes với các trang có kích thứớc 4 bytes</a:t>
            </a:r>
          </a:p>
          <a:p>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666999"/>
            <a:ext cx="2971800" cy="3574901"/>
          </a:xfrm>
          <a:prstGeom prst="rect">
            <a:avLst/>
          </a:prstGeom>
        </p:spPr>
      </p:pic>
    </p:spTree>
    <p:extLst>
      <p:ext uri="{BB962C8B-B14F-4D97-AF65-F5344CB8AC3E}">
        <p14:creationId xmlns:p14="http://schemas.microsoft.com/office/powerpoint/2010/main" val="3813607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802D14FB-3518-4C24-BF3F-2C5F91175BC8}"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Lược đồ biên dịch địa chỉ</a:t>
            </a:r>
          </a:p>
          <a:p>
            <a:pPr lvl="1"/>
            <a:r>
              <a:rPr lang="en-US" sz="2700"/>
              <a:t>Địa chỉ được tạo bởi CPU được chia thành:</a:t>
            </a:r>
          </a:p>
          <a:p>
            <a:pPr lvl="2"/>
            <a:r>
              <a:rPr lang="en-US" sz="2400" b="1" i="1">
                <a:solidFill>
                  <a:srgbClr val="C00000"/>
                </a:solidFill>
              </a:rPr>
              <a:t>Page number (p): </a:t>
            </a:r>
            <a:r>
              <a:rPr lang="en-US" sz="2400"/>
              <a:t>sử dụng làm chỉ số trang trong </a:t>
            </a:r>
            <a:r>
              <a:rPr lang="en-US" sz="2400" i="1"/>
              <a:t>bảng phân trang</a:t>
            </a:r>
            <a:r>
              <a:rPr lang="en-US" sz="2400"/>
              <a:t>, chứa địa chỉ cơ sở (base address) của mỗi trang trong bộ nhớ vật lý.</a:t>
            </a:r>
          </a:p>
          <a:p>
            <a:pPr lvl="2"/>
            <a:r>
              <a:rPr lang="en-US" sz="2400" b="1" i="1">
                <a:solidFill>
                  <a:srgbClr val="C00000"/>
                </a:solidFill>
              </a:rPr>
              <a:t>Page offset (d) </a:t>
            </a:r>
            <a:r>
              <a:rPr lang="en-US" sz="2400"/>
              <a:t>– kết hợp với địa chỉ cơ sở để xác định địa chỉ bộ nhớ vật lý được gửi đến bộ nhớ</a:t>
            </a:r>
            <a:r>
              <a:rPr lang="en-US"/>
              <a:t>.</a:t>
            </a:r>
          </a:p>
          <a:p>
            <a:pPr lvl="1"/>
            <a:endParaRPr lang="en-US"/>
          </a:p>
        </p:txBody>
      </p:sp>
    </p:spTree>
    <p:extLst>
      <p:ext uri="{BB962C8B-B14F-4D97-AF65-F5344CB8AC3E}">
        <p14:creationId xmlns:p14="http://schemas.microsoft.com/office/powerpoint/2010/main" val="1231871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B0E68519-553B-4D05-92AE-988AC45440F7}"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46</a:t>
            </a:fld>
            <a:endParaRPr lang="en-US" dirty="0">
              <a:solidFill>
                <a:srgbClr val="FFFFFF"/>
              </a:solidFill>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16698"/>
            <a:ext cx="6130273" cy="4503102"/>
          </a:xfrm>
          <a:prstGeom prst="rect">
            <a:avLst/>
          </a:prstGeom>
        </p:spPr>
      </p:pic>
    </p:spTree>
    <p:extLst>
      <p:ext uri="{BB962C8B-B14F-4D97-AF65-F5344CB8AC3E}">
        <p14:creationId xmlns:p14="http://schemas.microsoft.com/office/powerpoint/2010/main" val="922732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81E97653-6564-4836-95B9-60C60693D99B}"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phân trang</a:t>
            </a:r>
          </a:p>
        </p:txBody>
      </p:sp>
      <p:pic>
        <p:nvPicPr>
          <p:cNvPr id="7" name="Picture 5"/>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a:stretch>
            <a:fillRect/>
          </a:stretch>
        </p:blipFill>
        <p:spPr bwMode="auto">
          <a:xfrm>
            <a:off x="1676400" y="2263394"/>
            <a:ext cx="6019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106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trang (simple paging)</a:t>
            </a:r>
          </a:p>
        </p:txBody>
      </p:sp>
      <p:sp>
        <p:nvSpPr>
          <p:cNvPr id="3" name="Date Placeholder 2"/>
          <p:cNvSpPr>
            <a:spLocks noGrp="1"/>
          </p:cNvSpPr>
          <p:nvPr>
            <p:ph type="dt" sz="half" idx="10"/>
          </p:nvPr>
        </p:nvSpPr>
        <p:spPr/>
        <p:txBody>
          <a:bodyPr/>
          <a:lstStyle/>
          <a:p>
            <a:fld id="{4E7B1FAD-9D8C-449A-85F8-C43F9ABE6959}"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phân trang – frame rỗi</a:t>
            </a:r>
          </a:p>
          <a:p>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31" y="2363696"/>
            <a:ext cx="5896769" cy="381619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76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Hiện thực bảng phân trang</a:t>
            </a:r>
          </a:p>
        </p:txBody>
      </p:sp>
      <p:sp>
        <p:nvSpPr>
          <p:cNvPr id="3" name="Date Placeholder 2"/>
          <p:cNvSpPr>
            <a:spLocks noGrp="1"/>
          </p:cNvSpPr>
          <p:nvPr>
            <p:ph type="dt" sz="half" idx="10"/>
          </p:nvPr>
        </p:nvSpPr>
        <p:spPr/>
        <p:txBody>
          <a:bodyPr/>
          <a:lstStyle/>
          <a:p>
            <a:fld id="{3F63E5A4-F439-4E69-9650-7BE87FF2E507}"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vi-VN" sz="2600"/>
              <a:t>Bảng trang được lưu giữ trong bộ nhớ chính </a:t>
            </a:r>
          </a:p>
          <a:p>
            <a:r>
              <a:rPr lang="en-US" sz="2600" b="1"/>
              <a:t>T</a:t>
            </a:r>
            <a:r>
              <a:rPr lang="vi-VN" sz="2600" b="1"/>
              <a:t>hanh ghi nền bảng trang</a:t>
            </a:r>
            <a:r>
              <a:rPr lang="en-US" sz="2600" b="1"/>
              <a:t> </a:t>
            </a:r>
            <a:r>
              <a:rPr lang="vi-VN" sz="2600" b="1"/>
              <a:t>(Page-table base register</a:t>
            </a:r>
            <a:r>
              <a:rPr lang="en-US" sz="2600" b="1"/>
              <a:t> - </a:t>
            </a:r>
            <a:r>
              <a:rPr lang="vi-VN" sz="2600" b="1"/>
              <a:t>PTBR)</a:t>
            </a:r>
            <a:r>
              <a:rPr lang="vi-VN" sz="2600"/>
              <a:t> </a:t>
            </a:r>
            <a:r>
              <a:rPr lang="en-US" sz="2600"/>
              <a:t>trỏ đến </a:t>
            </a:r>
            <a:r>
              <a:rPr lang="vi-VN" sz="2600"/>
              <a:t>bảng trang </a:t>
            </a:r>
          </a:p>
          <a:p>
            <a:r>
              <a:rPr lang="en-US" sz="2600" b="1"/>
              <a:t>Thanh ghi chiều dài bảng trang </a:t>
            </a:r>
            <a:r>
              <a:rPr lang="vi-VN" sz="2600" b="1"/>
              <a:t>(Page-table length register</a:t>
            </a:r>
            <a:r>
              <a:rPr lang="en-US" sz="2600" b="1"/>
              <a:t> - </a:t>
            </a:r>
            <a:r>
              <a:rPr lang="vi-VN" sz="2600" b="1"/>
              <a:t>PRLR) </a:t>
            </a:r>
            <a:r>
              <a:rPr lang="en-US" sz="2600"/>
              <a:t>hiển thị</a:t>
            </a:r>
            <a:r>
              <a:rPr lang="vi-VN" sz="2600"/>
              <a:t> kích thước của bảng trang</a:t>
            </a:r>
            <a:r>
              <a:rPr lang="en-US" sz="2600"/>
              <a:t>.</a:t>
            </a:r>
          </a:p>
          <a:p>
            <a:r>
              <a:rPr lang="en-US" sz="2600"/>
              <a:t>Trong mô hình này </a:t>
            </a:r>
            <a:r>
              <a:rPr lang="vi-VN" sz="2600"/>
              <a:t>hai truy xuất bộ</a:t>
            </a:r>
            <a:r>
              <a:rPr lang="en-US" sz="2600"/>
              <a:t> </a:t>
            </a:r>
            <a:r>
              <a:rPr lang="vi-VN" sz="2600"/>
              <a:t>nhớ được yêu cầu để</a:t>
            </a:r>
            <a:r>
              <a:rPr lang="en-US" sz="2600"/>
              <a:t> </a:t>
            </a:r>
            <a:r>
              <a:rPr lang="vi-VN" sz="2600"/>
              <a:t>truy xuất một byte</a:t>
            </a:r>
            <a:r>
              <a:rPr lang="en-US" sz="2600"/>
              <a:t> dữ liệu/chỉ thị</a:t>
            </a:r>
          </a:p>
          <a:p>
            <a:pPr lvl="1"/>
            <a:r>
              <a:rPr lang="en-US" sz="2400"/>
              <a:t>Một cho mục từ bảng trang (Page table)</a:t>
            </a:r>
          </a:p>
          <a:p>
            <a:pPr lvl="1"/>
            <a:r>
              <a:rPr lang="en-US" sz="2400"/>
              <a:t>Một cho dữ liệu hoặc chỉ thị</a:t>
            </a:r>
          </a:p>
          <a:p>
            <a:pPr lvl="1"/>
            <a:endParaRPr lang="en-US"/>
          </a:p>
        </p:txBody>
      </p:sp>
    </p:spTree>
    <p:extLst>
      <p:ext uri="{BB962C8B-B14F-4D97-AF65-F5344CB8AC3E}">
        <p14:creationId xmlns:p14="http://schemas.microsoft.com/office/powerpoint/2010/main" val="113212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Phần cứng cơ bản</a:t>
            </a:r>
          </a:p>
        </p:txBody>
      </p:sp>
      <p:sp>
        <p:nvSpPr>
          <p:cNvPr id="3" name="Date Placeholder 2"/>
          <p:cNvSpPr>
            <a:spLocks noGrp="1"/>
          </p:cNvSpPr>
          <p:nvPr>
            <p:ph type="dt" sz="half" idx="10"/>
          </p:nvPr>
        </p:nvSpPr>
        <p:spPr/>
        <p:txBody>
          <a:bodyPr/>
          <a:lstStyle/>
          <a:p>
            <a:fld id="{6CDEFB29-38B3-4D83-8B41-D2E908042138}"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b="1"/>
              <a:t>Bảo vệ bộ nhớ</a:t>
            </a:r>
            <a:r>
              <a:rPr lang="en-US"/>
              <a:t>:</a:t>
            </a:r>
          </a:p>
          <a:p>
            <a:pPr lvl="1"/>
            <a:r>
              <a:rPr lang="en-US"/>
              <a:t>Trong hệ thống đa người dùng, để đảm bảo kết quả của tiến trình này không bị ảnh hưởng bởi tiến trình khác, mỗi tiến trình cần có không gian địa chỉ riêng, được xác định bởi vùng địa chỉ hợp lệ mà tiến trình được phép truy cập.</a:t>
            </a:r>
          </a:p>
          <a:p>
            <a:pPr lvl="1"/>
            <a:r>
              <a:rPr lang="en-US" b="1"/>
              <a:t>Cơ chế bảo vệ bộ nhớ bao gồm 2 thanh ghi</a:t>
            </a:r>
            <a:r>
              <a:rPr lang="en-US"/>
              <a:t>:</a:t>
            </a:r>
          </a:p>
          <a:p>
            <a:pPr lvl="2"/>
            <a:r>
              <a:rPr lang="en-US"/>
              <a:t>Thanh ghi cơ sở (base register)</a:t>
            </a:r>
          </a:p>
          <a:p>
            <a:pPr lvl="2"/>
            <a:r>
              <a:rPr lang="en-US"/>
              <a:t>Thanh ghi giới hạn (limit register)</a:t>
            </a:r>
          </a:p>
          <a:p>
            <a:pPr lvl="1"/>
            <a:endParaRPr lang="en-US"/>
          </a:p>
        </p:txBody>
      </p:sp>
    </p:spTree>
    <p:extLst>
      <p:ext uri="{BB962C8B-B14F-4D97-AF65-F5344CB8AC3E}">
        <p14:creationId xmlns:p14="http://schemas.microsoft.com/office/powerpoint/2010/main" val="9636758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Hiện thực bảng phân trang</a:t>
            </a:r>
          </a:p>
        </p:txBody>
      </p:sp>
      <p:sp>
        <p:nvSpPr>
          <p:cNvPr id="3" name="Date Placeholder 2"/>
          <p:cNvSpPr>
            <a:spLocks noGrp="1"/>
          </p:cNvSpPr>
          <p:nvPr>
            <p:ph type="dt" sz="half" idx="10"/>
          </p:nvPr>
        </p:nvSpPr>
        <p:spPr/>
        <p:txBody>
          <a:bodyPr/>
          <a:lstStyle/>
          <a:p>
            <a:fld id="{5C5C5203-B16B-49E0-8CCF-613619E2B51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a:t>H</a:t>
            </a:r>
            <a:r>
              <a:rPr lang="vi-VN"/>
              <a:t>ai truy xuất bộ</a:t>
            </a:r>
            <a:r>
              <a:rPr lang="en-US"/>
              <a:t> </a:t>
            </a:r>
            <a:r>
              <a:rPr lang="vi-VN"/>
              <a:t>nhớ được yêu cầu</a:t>
            </a:r>
            <a:r>
              <a:rPr lang="en-US"/>
              <a:t> làm cho việc truy xuất bộ nhớ bị châm, </a:t>
            </a:r>
          </a:p>
          <a:p>
            <a:r>
              <a:rPr lang="en-US" b="1"/>
              <a:t>Giải pháp</a:t>
            </a:r>
            <a:r>
              <a:rPr lang="en-US"/>
              <a:t>: </a:t>
            </a:r>
            <a:r>
              <a:rPr lang="vi-VN"/>
              <a:t>dùng bộ</a:t>
            </a:r>
            <a:r>
              <a:rPr lang="en-US"/>
              <a:t> </a:t>
            </a:r>
            <a:r>
              <a:rPr lang="vi-VN"/>
              <a:t>lưu trữ</a:t>
            </a:r>
            <a:r>
              <a:rPr lang="en-US"/>
              <a:t> </a:t>
            </a:r>
            <a:r>
              <a:rPr lang="vi-VN"/>
              <a:t>cache</a:t>
            </a:r>
            <a:r>
              <a:rPr lang="en-US"/>
              <a:t> </a:t>
            </a:r>
            <a:r>
              <a:rPr lang="vi-VN"/>
              <a:t>gọi là translation look-aside buffer </a:t>
            </a:r>
            <a:r>
              <a:rPr lang="en-US" b="1">
                <a:solidFill>
                  <a:srgbClr val="C00000"/>
                </a:solidFill>
              </a:rPr>
              <a:t>TLBs), là bộ nhớ kết hợp tốc độ cao.</a:t>
            </a:r>
          </a:p>
          <a:p>
            <a:r>
              <a:rPr lang="en-US"/>
              <a:t>Mỗi mục của TLB gồm hai thành phần</a:t>
            </a:r>
          </a:p>
          <a:p>
            <a:pPr lvl="1"/>
            <a:r>
              <a:rPr lang="en-US"/>
              <a:t>Khoá (key) </a:t>
            </a:r>
          </a:p>
          <a:p>
            <a:pPr lvl="1"/>
            <a:r>
              <a:rPr lang="en-US"/>
              <a:t>Giá trị(value)</a:t>
            </a:r>
          </a:p>
        </p:txBody>
      </p:sp>
    </p:spTree>
    <p:extLst>
      <p:ext uri="{BB962C8B-B14F-4D97-AF65-F5344CB8AC3E}">
        <p14:creationId xmlns:p14="http://schemas.microsoft.com/office/powerpoint/2010/main" val="325772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Hiện thực bảng phân trang</a:t>
            </a:r>
          </a:p>
        </p:txBody>
      </p:sp>
      <p:sp>
        <p:nvSpPr>
          <p:cNvPr id="3" name="Date Placeholder 2"/>
          <p:cNvSpPr>
            <a:spLocks noGrp="1"/>
          </p:cNvSpPr>
          <p:nvPr>
            <p:ph type="dt" sz="half" idx="10"/>
          </p:nvPr>
        </p:nvSpPr>
        <p:spPr/>
        <p:txBody>
          <a:bodyPr/>
          <a:lstStyle/>
          <a:p>
            <a:fld id="{E9D776DC-6FC5-4C58-83C2-74042CC3FDAC}"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t>Một số </a:t>
            </a:r>
            <a:r>
              <a:rPr lang="en-US" b="1">
                <a:solidFill>
                  <a:srgbClr val="C00000"/>
                </a:solidFill>
              </a:rPr>
              <a:t>TLBs</a:t>
            </a:r>
            <a:r>
              <a:rPr lang="en-US"/>
              <a:t> lưu định danh của không gian địa chỉ (</a:t>
            </a:r>
            <a:r>
              <a:rPr lang="en-US" b="1"/>
              <a:t>address-space identifiers ASIDs</a:t>
            </a:r>
            <a:r>
              <a:rPr lang="en-US"/>
              <a:t>) </a:t>
            </a:r>
            <a:r>
              <a:rPr lang="vi-VN"/>
              <a:t>trong mỗi mục từ</a:t>
            </a:r>
            <a:r>
              <a:rPr lang="en-US"/>
              <a:t> </a:t>
            </a:r>
            <a:r>
              <a:rPr lang="vi-VN"/>
              <a:t>của TLB. </a:t>
            </a:r>
            <a:endParaRPr lang="en-US"/>
          </a:p>
          <a:p>
            <a:r>
              <a:rPr lang="vi-VN"/>
              <a:t>Một ASID định danh duy nhất </a:t>
            </a:r>
            <a:r>
              <a:rPr lang="en-US"/>
              <a:t>một tiến</a:t>
            </a:r>
            <a:r>
              <a:rPr lang="vi-VN"/>
              <a:t> trình và được dùng để</a:t>
            </a:r>
            <a:r>
              <a:rPr lang="en-US"/>
              <a:t> </a:t>
            </a:r>
            <a:r>
              <a:rPr lang="vi-VN"/>
              <a:t>cung cấp </a:t>
            </a:r>
            <a:r>
              <a:rPr lang="en-US"/>
              <a:t>cho </a:t>
            </a:r>
            <a:r>
              <a:rPr lang="vi-VN"/>
              <a:t>việc bảo vệ</a:t>
            </a:r>
            <a:r>
              <a:rPr lang="en-US"/>
              <a:t> </a:t>
            </a:r>
            <a:r>
              <a:rPr lang="vi-VN"/>
              <a:t>không gian địa chỉ</a:t>
            </a:r>
            <a:r>
              <a:rPr lang="en-US"/>
              <a:t> của tiến</a:t>
            </a:r>
            <a:r>
              <a:rPr lang="vi-VN"/>
              <a:t> trình đó.</a:t>
            </a:r>
            <a:endParaRPr lang="en-US"/>
          </a:p>
        </p:txBody>
      </p:sp>
    </p:spTree>
    <p:extLst>
      <p:ext uri="{BB962C8B-B14F-4D97-AF65-F5344CB8AC3E}">
        <p14:creationId xmlns:p14="http://schemas.microsoft.com/office/powerpoint/2010/main" val="3962356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Hiện thực bảng phân trang</a:t>
            </a:r>
          </a:p>
        </p:txBody>
      </p:sp>
      <p:sp>
        <p:nvSpPr>
          <p:cNvPr id="3" name="Date Placeholder 2"/>
          <p:cNvSpPr>
            <a:spLocks noGrp="1"/>
          </p:cNvSpPr>
          <p:nvPr>
            <p:ph type="dt" sz="half" idx="10"/>
          </p:nvPr>
        </p:nvSpPr>
        <p:spPr/>
        <p:txBody>
          <a:bodyPr/>
          <a:lstStyle/>
          <a:p>
            <a:fld id="{D209AAC2-D176-43B6-8076-B08083A7F26E}"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52</a:t>
            </a:fld>
            <a:endParaRPr lang="en-US" dirty="0">
              <a:solidFill>
                <a:srgbClr val="FFFFFF"/>
              </a:solidFill>
            </a:endParaRPr>
          </a:p>
        </p:txBody>
      </p:sp>
      <p:pic>
        <p:nvPicPr>
          <p:cNvPr id="7" name="Content Placeholder 6"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17004" y="1516698"/>
            <a:ext cx="6138591" cy="4677460"/>
          </a:xfrm>
        </p:spPr>
      </p:pic>
    </p:spTree>
    <p:extLst>
      <p:ext uri="{BB962C8B-B14F-4D97-AF65-F5344CB8AC3E}">
        <p14:creationId xmlns:p14="http://schemas.microsoft.com/office/powerpoint/2010/main" val="1923395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Hiện thực bảng phân trang</a:t>
            </a:r>
          </a:p>
        </p:txBody>
      </p:sp>
      <p:sp>
        <p:nvSpPr>
          <p:cNvPr id="3" name="Date Placeholder 2"/>
          <p:cNvSpPr>
            <a:spLocks noGrp="1"/>
          </p:cNvSpPr>
          <p:nvPr>
            <p:ph type="dt" sz="half" idx="10"/>
          </p:nvPr>
        </p:nvSpPr>
        <p:spPr/>
        <p:txBody>
          <a:bodyPr/>
          <a:lstStyle/>
          <a:p>
            <a:fld id="{592A8EE8-4343-4F4B-AFDD-B07938B8AAF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53</a:t>
            </a:fld>
            <a:endParaRPr lang="en-US" dirty="0">
              <a:solidFill>
                <a:srgbClr val="FFFFFF"/>
              </a:solidFill>
            </a:endParaRPr>
          </a:p>
        </p:txBody>
      </p:sp>
      <p:sp>
        <p:nvSpPr>
          <p:cNvPr id="6" name="Content Placeholder 5"/>
          <p:cNvSpPr>
            <a:spLocks noGrp="1"/>
          </p:cNvSpPr>
          <p:nvPr>
            <p:ph sz="quarter" idx="1"/>
          </p:nvPr>
        </p:nvSpPr>
        <p:spPr/>
        <p:txBody>
          <a:bodyPr/>
          <a:lstStyle/>
          <a:p>
            <a:r>
              <a:rPr lang="en-US" b="1">
                <a:solidFill>
                  <a:srgbClr val="C00000"/>
                </a:solidFill>
              </a:rPr>
              <a:t>Tỉ lệ chập (Hit ratio) </a:t>
            </a:r>
            <a:r>
              <a:rPr lang="en-US" b="1">
                <a:solidFill>
                  <a:srgbClr val="C00000"/>
                </a:solidFill>
                <a:sym typeface="Symbol" panose="05050102010706020507" pitchFamily="18" charset="2"/>
              </a:rPr>
              <a:t></a:t>
            </a:r>
            <a:r>
              <a:rPr lang="en-US" b="1">
                <a:solidFill>
                  <a:srgbClr val="C00000"/>
                </a:solidFill>
              </a:rPr>
              <a:t>: </a:t>
            </a:r>
            <a:r>
              <a:rPr lang="vi-VN"/>
              <a:t>Phần trăm thời gian mà số</a:t>
            </a:r>
            <a:r>
              <a:rPr lang="en-US"/>
              <a:t> </a:t>
            </a:r>
            <a:r>
              <a:rPr lang="vi-VN"/>
              <a:t>trang xác định được tìm thấy trong TLB</a:t>
            </a:r>
            <a:r>
              <a:rPr lang="en-US"/>
              <a:t>.</a:t>
            </a:r>
          </a:p>
          <a:p>
            <a:r>
              <a:rPr lang="en-US"/>
              <a:t>Tìm kiếm kết hợp = </a:t>
            </a:r>
            <a:r>
              <a:rPr lang="en-US" b="1">
                <a:solidFill>
                  <a:srgbClr val="C00000"/>
                </a:solidFill>
              </a:rPr>
              <a:t>ε</a:t>
            </a:r>
            <a:r>
              <a:rPr lang="en-US"/>
              <a:t> đơn vị thời gian</a:t>
            </a:r>
          </a:p>
          <a:p>
            <a:r>
              <a:rPr lang="en-US"/>
              <a:t>Giả sử thời gian của một chu kỳ: 1 microsecond</a:t>
            </a:r>
          </a:p>
          <a:p>
            <a:r>
              <a:rPr lang="en-US" b="1">
                <a:solidFill>
                  <a:srgbClr val="C00000"/>
                </a:solidFill>
              </a:rPr>
              <a:t>Thời gian truy xuất hiệu quả (Effective Access Time - EAT)</a:t>
            </a:r>
          </a:p>
          <a:p>
            <a:pPr marL="1262063" indent="0" algn="l">
              <a:buNone/>
            </a:pPr>
            <a:r>
              <a:rPr lang="en-US" b="1"/>
              <a:t>EAT = (1 + </a:t>
            </a:r>
            <a:r>
              <a:rPr lang="el-GR" b="1"/>
              <a:t>ε) α+ (2 + ε)(1 –α)</a:t>
            </a:r>
          </a:p>
          <a:p>
            <a:pPr marL="2003425" indent="0" algn="l">
              <a:buNone/>
            </a:pPr>
            <a:r>
              <a:rPr lang="el-GR" b="1"/>
              <a:t>= 2 + ε–α</a:t>
            </a:r>
            <a:endParaRPr lang="en-US" b="1"/>
          </a:p>
        </p:txBody>
      </p:sp>
    </p:spTree>
    <p:extLst>
      <p:ext uri="{BB962C8B-B14F-4D97-AF65-F5344CB8AC3E}">
        <p14:creationId xmlns:p14="http://schemas.microsoft.com/office/powerpoint/2010/main" val="219151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bộ nhớ</a:t>
            </a:r>
          </a:p>
        </p:txBody>
      </p:sp>
      <p:sp>
        <p:nvSpPr>
          <p:cNvPr id="3" name="Date Placeholder 2"/>
          <p:cNvSpPr>
            <a:spLocks noGrp="1"/>
          </p:cNvSpPr>
          <p:nvPr>
            <p:ph type="dt" sz="half" idx="10"/>
          </p:nvPr>
        </p:nvSpPr>
        <p:spPr/>
        <p:txBody>
          <a:bodyPr/>
          <a:lstStyle/>
          <a:p>
            <a:fld id="{28731877-F2F4-4FCB-9AB7-B7DEA8F09E1A}"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54</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vi-VN"/>
              <a:t>Bảo vệ</a:t>
            </a:r>
            <a:r>
              <a:rPr lang="en-US"/>
              <a:t> </a:t>
            </a:r>
            <a:r>
              <a:rPr lang="vi-VN"/>
              <a:t>bộ</a:t>
            </a:r>
            <a:r>
              <a:rPr lang="en-US"/>
              <a:t> </a:t>
            </a:r>
            <a:r>
              <a:rPr lang="vi-VN"/>
              <a:t>nhớ</a:t>
            </a:r>
            <a:r>
              <a:rPr lang="en-US"/>
              <a:t> </a:t>
            </a:r>
            <a:r>
              <a:rPr lang="vi-VN"/>
              <a:t>trong môi trường phân trang được thực hiện bởi các bit bảo vệ</a:t>
            </a:r>
            <a:r>
              <a:rPr lang="en-US"/>
              <a:t> </a:t>
            </a:r>
            <a:r>
              <a:rPr lang="en-US" b="1">
                <a:solidFill>
                  <a:srgbClr val="C00000"/>
                </a:solidFill>
              </a:rPr>
              <a:t>Valid-Invalid </a:t>
            </a:r>
            <a:r>
              <a:rPr lang="en-US"/>
              <a:t>bit gắn vào mỗi mục của bảng trang</a:t>
            </a:r>
          </a:p>
          <a:p>
            <a:pPr lvl="1"/>
            <a:r>
              <a:rPr lang="en-US"/>
              <a:t>“</a:t>
            </a:r>
            <a:r>
              <a:rPr lang="en-US" b="1">
                <a:solidFill>
                  <a:srgbClr val="C00000"/>
                </a:solidFill>
              </a:rPr>
              <a:t>Valid</a:t>
            </a:r>
            <a:r>
              <a:rPr lang="en-US"/>
              <a:t>”: </a:t>
            </a:r>
            <a:r>
              <a:rPr lang="vi-VN"/>
              <a:t>trang được</a:t>
            </a:r>
            <a:r>
              <a:rPr lang="en-US"/>
              <a:t> </a:t>
            </a:r>
            <a:r>
              <a:rPr lang="vi-VN"/>
              <a:t>gán trong không gian địa chỉ</a:t>
            </a:r>
            <a:r>
              <a:rPr lang="en-US"/>
              <a:t> bộ nhớ logic </a:t>
            </a:r>
            <a:r>
              <a:rPr lang="vi-VN"/>
              <a:t>là trang hợp lệ.</a:t>
            </a:r>
            <a:endParaRPr lang="en-US"/>
          </a:p>
          <a:p>
            <a:pPr lvl="1"/>
            <a:r>
              <a:rPr lang="en-US"/>
              <a:t>“</a:t>
            </a:r>
            <a:r>
              <a:rPr lang="en-US" b="1">
                <a:solidFill>
                  <a:srgbClr val="C00000"/>
                </a:solidFill>
              </a:rPr>
              <a:t>Invalid</a:t>
            </a:r>
            <a:r>
              <a:rPr lang="en-US"/>
              <a:t>”: trang không có trong không gian địa chỉ logic của tiến trình.</a:t>
            </a:r>
          </a:p>
        </p:txBody>
      </p:sp>
    </p:spTree>
    <p:extLst>
      <p:ext uri="{BB962C8B-B14F-4D97-AF65-F5344CB8AC3E}">
        <p14:creationId xmlns:p14="http://schemas.microsoft.com/office/powerpoint/2010/main" val="1530856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Bảo vệ bộ nhớ</a:t>
            </a:r>
          </a:p>
        </p:txBody>
      </p:sp>
      <p:sp>
        <p:nvSpPr>
          <p:cNvPr id="3" name="Date Placeholder 2"/>
          <p:cNvSpPr>
            <a:spLocks noGrp="1"/>
          </p:cNvSpPr>
          <p:nvPr>
            <p:ph type="dt" sz="half" idx="10"/>
          </p:nvPr>
        </p:nvSpPr>
        <p:spPr/>
        <p:txBody>
          <a:bodyPr/>
          <a:lstStyle/>
          <a:p>
            <a:fld id="{ABBFBBCE-2650-4536-B11A-95CCCF04488A}"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55</a:t>
            </a:fld>
            <a:endParaRPr lang="en-US" dirty="0">
              <a:solidFill>
                <a:srgbClr val="FFFFFF"/>
              </a:solidFill>
            </a:endParaRPr>
          </a:p>
        </p:txBody>
      </p:sp>
      <p:pic>
        <p:nvPicPr>
          <p:cNvPr id="7" name="Content Placeholder 6" descr="Screen Clippi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3448"/>
          <a:stretch/>
        </p:blipFill>
        <p:spPr>
          <a:xfrm>
            <a:off x="1911402" y="1586185"/>
            <a:ext cx="5549795" cy="4662021"/>
          </a:xfrm>
        </p:spPr>
      </p:pic>
    </p:spTree>
    <p:extLst>
      <p:ext uri="{BB962C8B-B14F-4D97-AF65-F5344CB8AC3E}">
        <p14:creationId xmlns:p14="http://schemas.microsoft.com/office/powerpoint/2010/main" val="1277120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của bảng trang</a:t>
            </a:r>
          </a:p>
        </p:txBody>
      </p:sp>
      <p:sp>
        <p:nvSpPr>
          <p:cNvPr id="3" name="Date Placeholder 2"/>
          <p:cNvSpPr>
            <a:spLocks noGrp="1"/>
          </p:cNvSpPr>
          <p:nvPr>
            <p:ph type="dt" sz="half" idx="10"/>
          </p:nvPr>
        </p:nvSpPr>
        <p:spPr/>
        <p:txBody>
          <a:bodyPr/>
          <a:lstStyle/>
          <a:p>
            <a:fld id="{DF7D9086-12F5-4382-AFCA-6F43F331450E}"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56</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Bảng trang phân cấp (Hierarchical Paging)</a:t>
            </a:r>
          </a:p>
          <a:p>
            <a:r>
              <a:rPr lang="vi-VN"/>
              <a:t>Bảng trang được băm</a:t>
            </a:r>
            <a:r>
              <a:rPr lang="en-US"/>
              <a:t> (Hashed Page Tables)</a:t>
            </a:r>
          </a:p>
          <a:p>
            <a:r>
              <a:rPr lang="en-US"/>
              <a:t>Bảng trang đảo (Inverted Page Tables)</a:t>
            </a:r>
          </a:p>
        </p:txBody>
      </p:sp>
    </p:spTree>
    <p:extLst>
      <p:ext uri="{BB962C8B-B14F-4D97-AF65-F5344CB8AC3E}">
        <p14:creationId xmlns:p14="http://schemas.microsoft.com/office/powerpoint/2010/main" val="533402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Bảng trang phân cấp </a:t>
            </a:r>
            <a:br>
              <a:rPr lang="en-US"/>
            </a:br>
            <a:r>
              <a:rPr lang="en-US" sz="2700"/>
              <a:t>(Hierarchical Paging)</a:t>
            </a:r>
            <a:endParaRPr lang="en-US"/>
          </a:p>
        </p:txBody>
      </p:sp>
      <p:sp>
        <p:nvSpPr>
          <p:cNvPr id="3" name="Date Placeholder 2"/>
          <p:cNvSpPr>
            <a:spLocks noGrp="1"/>
          </p:cNvSpPr>
          <p:nvPr>
            <p:ph type="dt" sz="half" idx="10"/>
          </p:nvPr>
        </p:nvSpPr>
        <p:spPr/>
        <p:txBody>
          <a:bodyPr/>
          <a:lstStyle/>
          <a:p>
            <a:fld id="{F9628510-05BC-4F3B-BA67-88DBF763D7BA}"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57</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Các hệ thống máy tính hiện đại hỗ trợ một không gian địa chỉ logic lớn (2</a:t>
            </a:r>
            <a:r>
              <a:rPr lang="en-US" baseline="30000"/>
              <a:t>32</a:t>
            </a:r>
            <a:r>
              <a:rPr lang="en-US"/>
              <a:t> tới 2</a:t>
            </a:r>
            <a:r>
              <a:rPr lang="en-US" baseline="30000"/>
              <a:t>64</a:t>
            </a:r>
            <a:r>
              <a:rPr lang="en-US"/>
              <a:t>)</a:t>
            </a:r>
          </a:p>
          <a:p>
            <a:r>
              <a:rPr lang="en-US"/>
              <a:t>Chia không gian địa chỉ logic thành nhiều bảng trang.</a:t>
            </a:r>
          </a:p>
          <a:p>
            <a:r>
              <a:rPr lang="en-US"/>
              <a:t>Đơn giản nhất là bảng trang 2 cấp</a:t>
            </a:r>
          </a:p>
        </p:txBody>
      </p:sp>
    </p:spTree>
    <p:extLst>
      <p:ext uri="{BB962C8B-B14F-4D97-AF65-F5344CB8AC3E}">
        <p14:creationId xmlns:p14="http://schemas.microsoft.com/office/powerpoint/2010/main" val="3941929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Bảng trang phân cấp </a:t>
            </a:r>
            <a:br>
              <a:rPr lang="en-US"/>
            </a:br>
            <a:r>
              <a:rPr lang="en-US" sz="2700"/>
              <a:t>(Hierarchical Paging)</a:t>
            </a:r>
            <a:endParaRPr lang="en-US"/>
          </a:p>
        </p:txBody>
      </p:sp>
      <p:sp>
        <p:nvSpPr>
          <p:cNvPr id="3" name="Date Placeholder 2"/>
          <p:cNvSpPr>
            <a:spLocks noGrp="1"/>
          </p:cNvSpPr>
          <p:nvPr>
            <p:ph type="dt" sz="half" idx="10"/>
          </p:nvPr>
        </p:nvSpPr>
        <p:spPr/>
        <p:txBody>
          <a:bodyPr/>
          <a:lstStyle/>
          <a:p>
            <a:fld id="{386A8BB1-66FE-4C87-AC6F-57E8BCC3449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58</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Ví dụ: hệ thống</a:t>
            </a:r>
            <a:r>
              <a:rPr lang="vi-VN"/>
              <a:t> 32 bit</a:t>
            </a:r>
            <a:r>
              <a:rPr lang="en-US"/>
              <a:t>,</a:t>
            </a:r>
            <a:r>
              <a:rPr lang="vi-VN"/>
              <a:t> kích thước trang 4KB. Địa chỉ</a:t>
            </a:r>
            <a:r>
              <a:rPr lang="en-US"/>
              <a:t> </a:t>
            </a:r>
            <a:r>
              <a:rPr lang="vi-VN"/>
              <a:t>luận lý được chia thành số</a:t>
            </a:r>
            <a:r>
              <a:rPr lang="en-US"/>
              <a:t> </a:t>
            </a:r>
            <a:r>
              <a:rPr lang="vi-VN"/>
              <a:t>trang chứa 20 bit và độ</a:t>
            </a:r>
            <a:r>
              <a:rPr lang="en-US"/>
              <a:t> </a:t>
            </a:r>
            <a:r>
              <a:rPr lang="vi-VN"/>
              <a:t>dời trang chứa 12 bit. Vì chúng ta phân trang bảng trang, số</a:t>
            </a:r>
            <a:r>
              <a:rPr lang="en-US"/>
              <a:t> </a:t>
            </a:r>
            <a:r>
              <a:rPr lang="vi-VN"/>
              <a:t>trang được chia thành số</a:t>
            </a:r>
            <a:r>
              <a:rPr lang="en-US"/>
              <a:t> </a:t>
            </a:r>
            <a:r>
              <a:rPr lang="vi-VN"/>
              <a:t>trang 10 bit và độ</a:t>
            </a:r>
            <a:r>
              <a:rPr lang="en-US"/>
              <a:t> </a:t>
            </a:r>
            <a:r>
              <a:rPr lang="vi-VN"/>
              <a:t>dời trang 10-bit. Do đó, một địa chỉ</a:t>
            </a:r>
            <a:r>
              <a:rPr lang="en-US"/>
              <a:t> </a:t>
            </a:r>
            <a:r>
              <a:rPr lang="vi-VN"/>
              <a:t>luận lý như</a:t>
            </a:r>
            <a:r>
              <a:rPr lang="en-US"/>
              <a:t> </a:t>
            </a:r>
            <a:r>
              <a:rPr lang="vi-VN"/>
              <a:t>sau:</a:t>
            </a:r>
            <a:endParaRPr lang="en-US"/>
          </a:p>
        </p:txBody>
      </p:sp>
    </p:spTree>
    <p:extLst>
      <p:ext uri="{BB962C8B-B14F-4D97-AF65-F5344CB8AC3E}">
        <p14:creationId xmlns:p14="http://schemas.microsoft.com/office/powerpoint/2010/main" val="2004188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Bảng trang phân cấp </a:t>
            </a:r>
            <a:br>
              <a:rPr lang="en-US"/>
            </a:br>
            <a:r>
              <a:rPr lang="en-US" sz="2700"/>
              <a:t>(Hierarchical Paging)</a:t>
            </a:r>
            <a:endParaRPr lang="en-US"/>
          </a:p>
        </p:txBody>
      </p:sp>
      <p:sp>
        <p:nvSpPr>
          <p:cNvPr id="3" name="Date Placeholder 2"/>
          <p:cNvSpPr>
            <a:spLocks noGrp="1"/>
          </p:cNvSpPr>
          <p:nvPr>
            <p:ph type="dt" sz="half" idx="10"/>
          </p:nvPr>
        </p:nvSpPr>
        <p:spPr/>
        <p:txBody>
          <a:bodyPr/>
          <a:lstStyle/>
          <a:p>
            <a:fld id="{29AB0D22-93D7-47D9-B0E9-F3C71A8B64CE}"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59</a:t>
            </a:fld>
            <a:endParaRPr lang="en-US" dirty="0">
              <a:solidFill>
                <a:srgbClr val="FFFFFF"/>
              </a:solidFill>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16698"/>
            <a:ext cx="4725059" cy="4810796"/>
          </a:xfrm>
          <a:prstGeom prst="rect">
            <a:avLst/>
          </a:prstGeom>
        </p:spPr>
      </p:pic>
    </p:spTree>
    <p:extLst>
      <p:ext uri="{BB962C8B-B14F-4D97-AF65-F5344CB8AC3E}">
        <p14:creationId xmlns:p14="http://schemas.microsoft.com/office/powerpoint/2010/main" val="40242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Phần cứng cơ bản</a:t>
            </a:r>
          </a:p>
        </p:txBody>
      </p:sp>
      <p:sp>
        <p:nvSpPr>
          <p:cNvPr id="3" name="Date Placeholder 2"/>
          <p:cNvSpPr>
            <a:spLocks noGrp="1"/>
          </p:cNvSpPr>
          <p:nvPr>
            <p:ph type="dt" sz="half" idx="10"/>
          </p:nvPr>
        </p:nvSpPr>
        <p:spPr/>
        <p:txBody>
          <a:bodyPr/>
          <a:lstStyle/>
          <a:p>
            <a:fld id="{E757EA3B-C2FD-4253-A803-923C55AD54FB}"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6" name="Content Placeholder 5"/>
          <p:cNvSpPr>
            <a:spLocks noGrp="1"/>
          </p:cNvSpPr>
          <p:nvPr>
            <p:ph sz="quarter" idx="1"/>
          </p:nvPr>
        </p:nvSpPr>
        <p:spPr>
          <a:xfrm>
            <a:off x="609600" y="1752600"/>
            <a:ext cx="4419600" cy="4419600"/>
          </a:xfrm>
        </p:spPr>
        <p:txBody>
          <a:bodyPr>
            <a:normAutofit/>
          </a:bodyPr>
          <a:lstStyle/>
          <a:p>
            <a:r>
              <a:rPr lang="en-US" b="1"/>
              <a:t>Bảo vệ bộ nhớ:</a:t>
            </a:r>
          </a:p>
          <a:p>
            <a:pPr lvl="1"/>
            <a:r>
              <a:rPr lang="en-US"/>
              <a:t>Ví dụ: </a:t>
            </a:r>
          </a:p>
          <a:p>
            <a:pPr lvl="2"/>
            <a:r>
              <a:rPr lang="en-US"/>
              <a:t>Thanh ghi cơ sở chứa địa chỉ 300040 </a:t>
            </a:r>
          </a:p>
          <a:p>
            <a:pPr lvl="2"/>
            <a:r>
              <a:rPr lang="en-US"/>
              <a:t>Thanh ghi giới hạn: chứa giá trị  120900, </a:t>
            </a:r>
          </a:p>
          <a:p>
            <a:pPr lvl="2"/>
            <a:r>
              <a:rPr lang="en-US"/>
              <a:t>Tiến trình có thể truy cập địa chỉ từ 300040 đến 420939</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645" y="1809556"/>
            <a:ext cx="3476355" cy="3810000"/>
          </a:xfrm>
          <a:prstGeom prst="rect">
            <a:avLst/>
          </a:prstGeom>
        </p:spPr>
      </p:pic>
    </p:spTree>
    <p:extLst>
      <p:ext uri="{BB962C8B-B14F-4D97-AF65-F5344CB8AC3E}">
        <p14:creationId xmlns:p14="http://schemas.microsoft.com/office/powerpoint/2010/main" val="1382202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băm</a:t>
            </a:r>
            <a:endParaRPr lang="en-US"/>
          </a:p>
        </p:txBody>
      </p:sp>
      <p:sp>
        <p:nvSpPr>
          <p:cNvPr id="3" name="Date Placeholder 2"/>
          <p:cNvSpPr>
            <a:spLocks noGrp="1"/>
          </p:cNvSpPr>
          <p:nvPr>
            <p:ph type="dt" sz="half" idx="10"/>
          </p:nvPr>
        </p:nvSpPr>
        <p:spPr/>
        <p:txBody>
          <a:bodyPr/>
          <a:lstStyle/>
          <a:p>
            <a:fld id="{9D14D1E6-9290-42C4-9AC1-E8B661C57690}"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60</a:t>
            </a:fld>
            <a:endParaRPr lang="en-US" dirty="0">
              <a:solidFill>
                <a:srgbClr val="FFFFFF"/>
              </a:solidFill>
            </a:endParaRPr>
          </a:p>
        </p:txBody>
      </p:sp>
      <p:sp>
        <p:nvSpPr>
          <p:cNvPr id="6" name="Content Placeholder 5"/>
          <p:cNvSpPr>
            <a:spLocks noGrp="1"/>
          </p:cNvSpPr>
          <p:nvPr>
            <p:ph sz="quarter" idx="1"/>
          </p:nvPr>
        </p:nvSpPr>
        <p:spPr/>
        <p:txBody>
          <a:bodyPr>
            <a:normAutofit fontScale="92500"/>
          </a:bodyPr>
          <a:lstStyle/>
          <a:p>
            <a:r>
              <a:rPr lang="vi-VN"/>
              <a:t>Một tiếp cận thông thường cho việc quản lý không gian địa chỉ</a:t>
            </a:r>
            <a:r>
              <a:rPr lang="en-US"/>
              <a:t> </a:t>
            </a:r>
            <a:r>
              <a:rPr lang="vi-VN"/>
              <a:t>lớn hơn 32-bit là dùng bảng trang băm</a:t>
            </a:r>
            <a:r>
              <a:rPr lang="en-US"/>
              <a:t> </a:t>
            </a:r>
            <a:r>
              <a:rPr lang="vi-VN"/>
              <a:t>(hashed page table)</a:t>
            </a:r>
            <a:r>
              <a:rPr lang="en-US"/>
              <a:t>, với giá trị băm là số trang ảo.</a:t>
            </a:r>
          </a:p>
          <a:p>
            <a:r>
              <a:rPr lang="en-US"/>
              <a:t>Mỗi mục từ trong bảng trang chứa một danh sách liên kết của các phần tử. </a:t>
            </a:r>
            <a:r>
              <a:rPr lang="vi-VN"/>
              <a:t>Mỗi phần tử</a:t>
            </a:r>
            <a:r>
              <a:rPr lang="en-US"/>
              <a:t> </a:t>
            </a:r>
            <a:r>
              <a:rPr lang="vi-VN"/>
              <a:t>chứa ba trường: </a:t>
            </a:r>
            <a:endParaRPr lang="en-US"/>
          </a:p>
          <a:p>
            <a:pPr lvl="1"/>
            <a:r>
              <a:rPr lang="en-US"/>
              <a:t>S</a:t>
            </a:r>
            <a:r>
              <a:rPr lang="vi-VN"/>
              <a:t>ố</a:t>
            </a:r>
            <a:r>
              <a:rPr lang="en-US"/>
              <a:t> </a:t>
            </a:r>
            <a:r>
              <a:rPr lang="vi-VN"/>
              <a:t>trang ả</a:t>
            </a:r>
            <a:r>
              <a:rPr lang="en-US"/>
              <a:t>o</a:t>
            </a:r>
          </a:p>
          <a:p>
            <a:pPr lvl="1"/>
            <a:r>
              <a:rPr lang="en-US"/>
              <a:t>G</a:t>
            </a:r>
            <a:r>
              <a:rPr lang="vi-VN"/>
              <a:t>iá trị</a:t>
            </a:r>
            <a:r>
              <a:rPr lang="en-US"/>
              <a:t> </a:t>
            </a:r>
            <a:r>
              <a:rPr lang="vi-VN"/>
              <a:t>khung trang được ánh xạ</a:t>
            </a:r>
            <a:r>
              <a:rPr lang="en-US"/>
              <a:t> </a:t>
            </a:r>
          </a:p>
          <a:p>
            <a:pPr lvl="1"/>
            <a:r>
              <a:rPr lang="en-US"/>
              <a:t>C</a:t>
            </a:r>
            <a:r>
              <a:rPr lang="vi-VN"/>
              <a:t>on trỏ</a:t>
            </a:r>
            <a:r>
              <a:rPr lang="en-US"/>
              <a:t> </a:t>
            </a:r>
            <a:r>
              <a:rPr lang="vi-VN"/>
              <a:t>chỉ</a:t>
            </a:r>
            <a:r>
              <a:rPr lang="en-US"/>
              <a:t> </a:t>
            </a:r>
            <a:r>
              <a:rPr lang="vi-VN"/>
              <a:t>tới phần tử</a:t>
            </a:r>
            <a:r>
              <a:rPr lang="en-US"/>
              <a:t> </a:t>
            </a:r>
            <a:r>
              <a:rPr lang="vi-VN"/>
              <a:t>kế</a:t>
            </a:r>
            <a:r>
              <a:rPr lang="en-US"/>
              <a:t> </a:t>
            </a:r>
            <a:r>
              <a:rPr lang="vi-VN"/>
              <a:t>tiếp trong danh</a:t>
            </a:r>
            <a:r>
              <a:rPr lang="en-US"/>
              <a:t> </a:t>
            </a:r>
            <a:r>
              <a:rPr lang="vi-VN"/>
              <a:t>sách liên kết. </a:t>
            </a:r>
            <a:endParaRPr lang="en-US"/>
          </a:p>
          <a:p>
            <a:endParaRPr lang="en-US"/>
          </a:p>
        </p:txBody>
      </p:sp>
    </p:spTree>
    <p:extLst>
      <p:ext uri="{BB962C8B-B14F-4D97-AF65-F5344CB8AC3E}">
        <p14:creationId xmlns:p14="http://schemas.microsoft.com/office/powerpoint/2010/main" val="1231308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băm</a:t>
            </a:r>
            <a:endParaRPr lang="en-US"/>
          </a:p>
        </p:txBody>
      </p:sp>
      <p:sp>
        <p:nvSpPr>
          <p:cNvPr id="3" name="Date Placeholder 2"/>
          <p:cNvSpPr>
            <a:spLocks noGrp="1"/>
          </p:cNvSpPr>
          <p:nvPr>
            <p:ph type="dt" sz="half" idx="10"/>
          </p:nvPr>
        </p:nvSpPr>
        <p:spPr/>
        <p:txBody>
          <a:bodyPr/>
          <a:lstStyle/>
          <a:p>
            <a:fld id="{76E92AB0-F593-4381-8D8B-E05C604099A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vi-VN" b="1"/>
              <a:t>Giải thuật </a:t>
            </a:r>
            <a:r>
              <a:rPr lang="en-US" b="1"/>
              <a:t>băm</a:t>
            </a:r>
            <a:r>
              <a:rPr lang="vi-VN" b="1"/>
              <a:t>: </a:t>
            </a:r>
            <a:endParaRPr lang="en-US" b="1"/>
          </a:p>
          <a:p>
            <a:pPr lvl="1"/>
            <a:r>
              <a:rPr lang="en-US"/>
              <a:t>S</a:t>
            </a:r>
            <a:r>
              <a:rPr lang="vi-VN"/>
              <a:t>ố</a:t>
            </a:r>
            <a:r>
              <a:rPr lang="en-US"/>
              <a:t> </a:t>
            </a:r>
            <a:r>
              <a:rPr lang="vi-VN"/>
              <a:t>trang ảo trong địa chỉ ảo được băm tới bảng băm. </a:t>
            </a:r>
            <a:endParaRPr lang="en-US"/>
          </a:p>
          <a:p>
            <a:pPr lvl="1"/>
            <a:r>
              <a:rPr lang="vi-VN"/>
              <a:t>Số</a:t>
            </a:r>
            <a:r>
              <a:rPr lang="en-US"/>
              <a:t> </a:t>
            </a:r>
            <a:r>
              <a:rPr lang="vi-VN"/>
              <a:t>trang ảo được so sánh tới trường </a:t>
            </a:r>
            <a:r>
              <a:rPr lang="en-US"/>
              <a:t>số trang</a:t>
            </a:r>
            <a:r>
              <a:rPr lang="vi-VN"/>
              <a:t> trong phần tử đầu tiên của danh sách liên</a:t>
            </a:r>
            <a:r>
              <a:rPr lang="en-US"/>
              <a:t> </a:t>
            </a:r>
            <a:r>
              <a:rPr lang="vi-VN"/>
              <a:t>kết.</a:t>
            </a:r>
            <a:endParaRPr lang="en-US"/>
          </a:p>
          <a:p>
            <a:pPr lvl="1"/>
            <a:r>
              <a:rPr lang="vi-VN"/>
              <a:t>Nếu có phần tử</a:t>
            </a:r>
            <a:r>
              <a:rPr lang="en-US"/>
              <a:t> </a:t>
            </a:r>
            <a:r>
              <a:rPr lang="vi-VN"/>
              <a:t>trùng khớp, khung trang tương ứng </a:t>
            </a:r>
            <a:r>
              <a:rPr lang="en-US"/>
              <a:t>với </a:t>
            </a:r>
            <a:r>
              <a:rPr lang="vi-VN"/>
              <a:t>trường </a:t>
            </a:r>
            <a:r>
              <a:rPr lang="en-US"/>
              <a:t>g</a:t>
            </a:r>
            <a:r>
              <a:rPr lang="vi-VN"/>
              <a:t>iá trị</a:t>
            </a:r>
            <a:r>
              <a:rPr lang="en-US"/>
              <a:t> </a:t>
            </a:r>
            <a:r>
              <a:rPr lang="vi-VN"/>
              <a:t>khung trang</a:t>
            </a:r>
            <a:r>
              <a:rPr lang="en-US"/>
              <a:t> </a:t>
            </a:r>
            <a:r>
              <a:rPr lang="vi-VN"/>
              <a:t>được dùng để</a:t>
            </a:r>
            <a:r>
              <a:rPr lang="en-US"/>
              <a:t> </a:t>
            </a:r>
            <a:r>
              <a:rPr lang="vi-VN"/>
              <a:t>hình thành địa chỉ</a:t>
            </a:r>
            <a:r>
              <a:rPr lang="en-US"/>
              <a:t> </a:t>
            </a:r>
            <a:r>
              <a:rPr lang="vi-VN"/>
              <a:t>vật lý mong muốn</a:t>
            </a:r>
            <a:r>
              <a:rPr lang="en-US"/>
              <a:t>.</a:t>
            </a:r>
          </a:p>
        </p:txBody>
      </p:sp>
    </p:spTree>
    <p:extLst>
      <p:ext uri="{BB962C8B-B14F-4D97-AF65-F5344CB8AC3E}">
        <p14:creationId xmlns:p14="http://schemas.microsoft.com/office/powerpoint/2010/main" val="21450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được băm</a:t>
            </a:r>
            <a:endParaRPr lang="en-US"/>
          </a:p>
        </p:txBody>
      </p:sp>
      <p:sp>
        <p:nvSpPr>
          <p:cNvPr id="3" name="Date Placeholder 2"/>
          <p:cNvSpPr>
            <a:spLocks noGrp="1"/>
          </p:cNvSpPr>
          <p:nvPr>
            <p:ph type="dt" sz="half" idx="10"/>
          </p:nvPr>
        </p:nvSpPr>
        <p:spPr/>
        <p:txBody>
          <a:bodyPr/>
          <a:lstStyle/>
          <a:p>
            <a:fld id="{F5943808-09DB-410D-8372-3F77083E0F73}"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62</a:t>
            </a:fld>
            <a:endParaRPr lang="en-US" dirty="0">
              <a:solidFill>
                <a:srgbClr val="FFFFFF"/>
              </a:solidFill>
            </a:endParaRPr>
          </a:p>
        </p:txBody>
      </p:sp>
      <p:pic>
        <p:nvPicPr>
          <p:cNvPr id="7" name="Content Placeholder 6"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1803206"/>
            <a:ext cx="7913354" cy="4419600"/>
          </a:xfrm>
        </p:spPr>
      </p:pic>
    </p:spTree>
    <p:extLst>
      <p:ext uri="{BB962C8B-B14F-4D97-AF65-F5344CB8AC3E}">
        <p14:creationId xmlns:p14="http://schemas.microsoft.com/office/powerpoint/2010/main" val="4480317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Bảng trang đảo</a:t>
            </a:r>
          </a:p>
        </p:txBody>
      </p:sp>
      <p:sp>
        <p:nvSpPr>
          <p:cNvPr id="3" name="Date Placeholder 2"/>
          <p:cNvSpPr>
            <a:spLocks noGrp="1"/>
          </p:cNvSpPr>
          <p:nvPr>
            <p:ph type="dt" sz="half" idx="10"/>
          </p:nvPr>
        </p:nvSpPr>
        <p:spPr/>
        <p:txBody>
          <a:bodyPr/>
          <a:lstStyle/>
          <a:p>
            <a:fld id="{50CCB293-DD35-4E10-AFEA-EF2671031591}"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63</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Mỗi quá trình có một trang gắn liền với nó. Bảng trang có một mục từ cho mỗi trang mà quá trình đó đang sử dụng.</a:t>
            </a:r>
          </a:p>
          <a:p>
            <a:r>
              <a:rPr lang="en-US"/>
              <a:t>Biểu diễn bảng trang này là tự nhiên vì tham chiếu quá trình phân trang thông qua các địa chỉ ảo của trang.</a:t>
            </a:r>
          </a:p>
          <a:p>
            <a:r>
              <a:rPr lang="en-US"/>
              <a:t>Sau đó, hệ điều hành phải dịch tham chiếu này vào một địa chỉ bộ nhớ vật lý.</a:t>
            </a:r>
          </a:p>
        </p:txBody>
      </p:sp>
    </p:spTree>
    <p:extLst>
      <p:ext uri="{BB962C8B-B14F-4D97-AF65-F5344CB8AC3E}">
        <p14:creationId xmlns:p14="http://schemas.microsoft.com/office/powerpoint/2010/main" val="3363345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Bảng trang đảo</a:t>
            </a:r>
          </a:p>
        </p:txBody>
      </p:sp>
      <p:sp>
        <p:nvSpPr>
          <p:cNvPr id="3" name="Date Placeholder 2"/>
          <p:cNvSpPr>
            <a:spLocks noGrp="1"/>
          </p:cNvSpPr>
          <p:nvPr>
            <p:ph type="dt" sz="half" idx="10"/>
          </p:nvPr>
        </p:nvSpPr>
        <p:spPr/>
        <p:txBody>
          <a:bodyPr/>
          <a:lstStyle/>
          <a:p>
            <a:fld id="{3A4E0400-F1FC-4582-A7DC-0D7EA6893D8D}"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64</a:t>
            </a:fld>
            <a:endParaRPr lang="en-US" dirty="0">
              <a:solidFill>
                <a:srgbClr val="FFFFFF"/>
              </a:solidFill>
            </a:endParaRPr>
          </a:p>
        </p:txBody>
      </p:sp>
      <p:sp>
        <p:nvSpPr>
          <p:cNvPr id="6" name="Content Placeholder 5"/>
          <p:cNvSpPr>
            <a:spLocks noGrp="1"/>
          </p:cNvSpPr>
          <p:nvPr>
            <p:ph sz="quarter" idx="1"/>
          </p:nvPr>
        </p:nvSpPr>
        <p:spPr/>
        <p:txBody>
          <a:bodyPr>
            <a:normAutofit lnSpcReduction="10000"/>
          </a:bodyPr>
          <a:lstStyle/>
          <a:p>
            <a:r>
              <a:rPr lang="vi-VN"/>
              <a:t>Một trong những khó khăn của phương pháp này là mỗi bảng trang có thể</a:t>
            </a:r>
            <a:r>
              <a:rPr lang="en-US"/>
              <a:t> </a:t>
            </a:r>
            <a:r>
              <a:rPr lang="vi-VN"/>
              <a:t>chứa hàng triệu mục từ.</a:t>
            </a:r>
            <a:endParaRPr lang="en-US"/>
          </a:p>
          <a:p>
            <a:r>
              <a:rPr lang="en-US"/>
              <a:t>Để giải quyết vấn đề này chúng ta có thể sử dụng một bảng trang đảo.</a:t>
            </a:r>
          </a:p>
          <a:p>
            <a:r>
              <a:rPr lang="en-US"/>
              <a:t>Bảng trang đảo có một mục từ cho mỗi trang thật của bộ nhớ.</a:t>
            </a:r>
          </a:p>
          <a:p>
            <a:r>
              <a:rPr lang="vi-VN"/>
              <a:t>Mỗi mục từ</a:t>
            </a:r>
            <a:r>
              <a:rPr lang="en-US"/>
              <a:t> </a:t>
            </a:r>
            <a:r>
              <a:rPr lang="vi-VN"/>
              <a:t>chứa địa chỉ ảo của trang được lưu trong vị</a:t>
            </a:r>
            <a:r>
              <a:rPr lang="en-US"/>
              <a:t> </a:t>
            </a:r>
            <a:r>
              <a:rPr lang="vi-VN"/>
              <a:t>trí bộ</a:t>
            </a:r>
            <a:r>
              <a:rPr lang="en-US"/>
              <a:t> </a:t>
            </a:r>
            <a:r>
              <a:rPr lang="vi-VN"/>
              <a:t>nhớ</a:t>
            </a:r>
            <a:r>
              <a:rPr lang="en-US"/>
              <a:t> </a:t>
            </a:r>
            <a:r>
              <a:rPr lang="vi-VN"/>
              <a:t>thật đó, </a:t>
            </a:r>
            <a:r>
              <a:rPr lang="en-US"/>
              <a:t>và</a:t>
            </a:r>
            <a:r>
              <a:rPr lang="vi-VN"/>
              <a:t> thông tin về</a:t>
            </a:r>
            <a:r>
              <a:rPr lang="en-US"/>
              <a:t> tiến </a:t>
            </a:r>
            <a:r>
              <a:rPr lang="vi-VN"/>
              <a:t>trình sở</a:t>
            </a:r>
            <a:r>
              <a:rPr lang="en-US"/>
              <a:t> </a:t>
            </a:r>
            <a:r>
              <a:rPr lang="vi-VN"/>
              <a:t>hữu trang đó</a:t>
            </a:r>
            <a:endParaRPr lang="en-US"/>
          </a:p>
        </p:txBody>
      </p:sp>
    </p:spTree>
    <p:extLst>
      <p:ext uri="{BB962C8B-B14F-4D97-AF65-F5344CB8AC3E}">
        <p14:creationId xmlns:p14="http://schemas.microsoft.com/office/powerpoint/2010/main" val="2346647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Bảng trang đảo</a:t>
            </a:r>
          </a:p>
        </p:txBody>
      </p:sp>
      <p:sp>
        <p:nvSpPr>
          <p:cNvPr id="3" name="Date Placeholder 2"/>
          <p:cNvSpPr>
            <a:spLocks noGrp="1"/>
          </p:cNvSpPr>
          <p:nvPr>
            <p:ph type="dt" sz="half" idx="10"/>
          </p:nvPr>
        </p:nvSpPr>
        <p:spPr/>
        <p:txBody>
          <a:bodyPr/>
          <a:lstStyle/>
          <a:p>
            <a:fld id="{5E86C77E-20EC-4762-8F1C-E003666848A2}"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65</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Do đó, chỉ một bảng trang trong hệ thống và nó chỉ có một mục từ cho mỗi trang của bộ nhớ vật lý.</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90800"/>
            <a:ext cx="4577316" cy="3285997"/>
          </a:xfrm>
          <a:prstGeom prst="rect">
            <a:avLst/>
          </a:prstGeom>
        </p:spPr>
      </p:pic>
    </p:spTree>
    <p:extLst>
      <p:ext uri="{BB962C8B-B14F-4D97-AF65-F5344CB8AC3E}">
        <p14:creationId xmlns:p14="http://schemas.microsoft.com/office/powerpoint/2010/main" val="2596560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Bảng trang đảo</a:t>
            </a:r>
          </a:p>
        </p:txBody>
      </p:sp>
      <p:sp>
        <p:nvSpPr>
          <p:cNvPr id="3" name="Date Placeholder 2"/>
          <p:cNvSpPr>
            <a:spLocks noGrp="1"/>
          </p:cNvSpPr>
          <p:nvPr>
            <p:ph type="dt" sz="half" idx="10"/>
          </p:nvPr>
        </p:nvSpPr>
        <p:spPr/>
        <p:txBody>
          <a:bodyPr/>
          <a:lstStyle/>
          <a:p>
            <a:fld id="{25853A0D-EBFC-4F5A-BBEA-34563064A76D}"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66</a:t>
            </a:fld>
            <a:endParaRPr lang="en-US" dirty="0">
              <a:solidFill>
                <a:srgbClr val="FFFFFF"/>
              </a:solidFill>
            </a:endParaRPr>
          </a:p>
        </p:txBody>
      </p:sp>
      <p:sp>
        <p:nvSpPr>
          <p:cNvPr id="6" name="Content Placeholder 5"/>
          <p:cNvSpPr>
            <a:spLocks noGrp="1"/>
          </p:cNvSpPr>
          <p:nvPr>
            <p:ph sz="quarter" idx="1"/>
          </p:nvPr>
        </p:nvSpPr>
        <p:spPr/>
        <p:txBody>
          <a:bodyPr>
            <a:normAutofit fontScale="85000" lnSpcReduction="10000"/>
          </a:bodyPr>
          <a:lstStyle/>
          <a:p>
            <a:r>
              <a:rPr lang="vi-VN"/>
              <a:t>Để</a:t>
            </a:r>
            <a:r>
              <a:rPr lang="en-US"/>
              <a:t> </a:t>
            </a:r>
            <a:r>
              <a:rPr lang="vi-VN"/>
              <a:t>hiển thị</a:t>
            </a:r>
            <a:r>
              <a:rPr lang="en-US"/>
              <a:t> </a:t>
            </a:r>
            <a:r>
              <a:rPr lang="vi-VN"/>
              <a:t>phương pháp này</a:t>
            </a:r>
            <a:r>
              <a:rPr lang="en-US"/>
              <a:t>, m</a:t>
            </a:r>
            <a:r>
              <a:rPr lang="vi-VN"/>
              <a:t>ỗi địa chỉ ảo trong hệ</a:t>
            </a:r>
            <a:r>
              <a:rPr lang="en-US"/>
              <a:t> </a:t>
            </a:r>
            <a:r>
              <a:rPr lang="vi-VN"/>
              <a:t>thống chứa bộ</a:t>
            </a:r>
            <a:r>
              <a:rPr lang="en-US"/>
              <a:t> </a:t>
            </a:r>
            <a:r>
              <a:rPr lang="vi-VN"/>
              <a:t>ba: </a:t>
            </a:r>
            <a:r>
              <a:rPr lang="vi-VN" b="1">
                <a:solidFill>
                  <a:srgbClr val="C00000"/>
                </a:solidFill>
              </a:rPr>
              <a:t>&lt;process-id, page-number, offset&gt;. </a:t>
            </a:r>
          </a:p>
          <a:p>
            <a:r>
              <a:rPr lang="vi-VN"/>
              <a:t>Mỗi mục từ</a:t>
            </a:r>
            <a:r>
              <a:rPr lang="en-US"/>
              <a:t> trong </a:t>
            </a:r>
            <a:r>
              <a:rPr lang="vi-VN"/>
              <a:t>bảng trang đảo là một cặp &lt;process-id, page-number&gt;,</a:t>
            </a:r>
            <a:endParaRPr lang="en-US"/>
          </a:p>
          <a:p>
            <a:pPr lvl="1"/>
            <a:r>
              <a:rPr lang="vi-VN"/>
              <a:t>process-id đảm bảo vai trò định danh không gian địa chỉ. </a:t>
            </a:r>
            <a:endParaRPr lang="en-US"/>
          </a:p>
          <a:p>
            <a:pPr lvl="1"/>
            <a:r>
              <a:rPr lang="vi-VN"/>
              <a:t>Khi một tham chiếu bộ</a:t>
            </a:r>
            <a:r>
              <a:rPr lang="en-US"/>
              <a:t> </a:t>
            </a:r>
            <a:r>
              <a:rPr lang="vi-VN"/>
              <a:t>nhớ</a:t>
            </a:r>
            <a:r>
              <a:rPr lang="en-US"/>
              <a:t> </a:t>
            </a:r>
            <a:r>
              <a:rPr lang="vi-VN"/>
              <a:t>xảy ra, </a:t>
            </a:r>
            <a:r>
              <a:rPr lang="en-US"/>
              <a:t>m</a:t>
            </a:r>
            <a:r>
              <a:rPr lang="vi-VN"/>
              <a:t>ột phần của địa chỉ ảo, gồm &lt;process-id, page-number&gt;, được hiện diện</a:t>
            </a:r>
            <a:r>
              <a:rPr lang="en-US"/>
              <a:t> </a:t>
            </a:r>
            <a:r>
              <a:rPr lang="vi-VN"/>
              <a:t>trong hệ</a:t>
            </a:r>
            <a:r>
              <a:rPr lang="en-US"/>
              <a:t> </a:t>
            </a:r>
            <a:r>
              <a:rPr lang="vi-VN"/>
              <a:t>thống bộnhớ. </a:t>
            </a:r>
            <a:endParaRPr lang="en-US"/>
          </a:p>
          <a:p>
            <a:pPr lvl="1"/>
            <a:r>
              <a:rPr lang="vi-VN"/>
              <a:t>Sau đó, bảng trang đảo được tìm kiếm sự</a:t>
            </a:r>
            <a:r>
              <a:rPr lang="en-US"/>
              <a:t> </a:t>
            </a:r>
            <a:r>
              <a:rPr lang="vi-VN"/>
              <a:t>trùng khớp. Nếu tìm thấy tại mục từi thì địa chỉ</a:t>
            </a:r>
            <a:r>
              <a:rPr lang="en-US"/>
              <a:t> </a:t>
            </a:r>
            <a:r>
              <a:rPr lang="vi-VN"/>
              <a:t>vật lý &lt;i, offset&gt; được tạo ra.</a:t>
            </a:r>
            <a:endParaRPr lang="en-US"/>
          </a:p>
          <a:p>
            <a:pPr lvl="1"/>
            <a:r>
              <a:rPr lang="vi-VN"/>
              <a:t>Nếu không tìm thấy thì một truy xuất địa chỉ</a:t>
            </a:r>
            <a:r>
              <a:rPr lang="en-US"/>
              <a:t> </a:t>
            </a:r>
            <a:r>
              <a:rPr lang="vi-VN"/>
              <a:t>không hợp lệ được cố</a:t>
            </a:r>
            <a:r>
              <a:rPr lang="en-US"/>
              <a:t> </a:t>
            </a:r>
            <a:r>
              <a:rPr lang="vi-VN"/>
              <a:t>gắng thực hiện.</a:t>
            </a:r>
            <a:endParaRPr lang="en-US"/>
          </a:p>
        </p:txBody>
      </p:sp>
    </p:spTree>
    <p:extLst>
      <p:ext uri="{BB962C8B-B14F-4D97-AF65-F5344CB8AC3E}">
        <p14:creationId xmlns:p14="http://schemas.microsoft.com/office/powerpoint/2010/main" val="400044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Phần cứng cơ bản</a:t>
            </a:r>
          </a:p>
        </p:txBody>
      </p:sp>
      <p:sp>
        <p:nvSpPr>
          <p:cNvPr id="3" name="Date Placeholder 2"/>
          <p:cNvSpPr>
            <a:spLocks noGrp="1"/>
          </p:cNvSpPr>
          <p:nvPr>
            <p:ph type="dt" sz="half" idx="10"/>
          </p:nvPr>
        </p:nvSpPr>
        <p:spPr/>
        <p:txBody>
          <a:bodyPr/>
          <a:lstStyle/>
          <a:p>
            <a:fld id="{6C6B6096-84F3-4516-9E3B-30B4541D96FB}"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6" name="Content Placeholder 5"/>
          <p:cNvSpPr>
            <a:spLocks noGrp="1"/>
          </p:cNvSpPr>
          <p:nvPr>
            <p:ph sz="quarter" idx="1"/>
          </p:nvPr>
        </p:nvSpPr>
        <p:spPr/>
        <p:txBody>
          <a:bodyPr/>
          <a:lstStyle/>
          <a:p>
            <a:pPr lvl="1"/>
            <a:r>
              <a:rPr lang="en-US"/>
              <a:t>Phần cứng bảo vệ bộ nhớ của CPU ngăn chặn việc truy cập của các chương trình vào bộ nhớ của CPU hoặc vùng không gian địa chỉ của tiến trình khác.</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493" y="3504830"/>
            <a:ext cx="5871613" cy="2743376"/>
          </a:xfrm>
          <a:prstGeom prst="rect">
            <a:avLst/>
          </a:prstGeom>
        </p:spPr>
      </p:pic>
    </p:spTree>
    <p:extLst>
      <p:ext uri="{BB962C8B-B14F-4D97-AF65-F5344CB8AC3E}">
        <p14:creationId xmlns:p14="http://schemas.microsoft.com/office/powerpoint/2010/main" val="428021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Liên kết địa chỉ (Address Binding)</a:t>
            </a:r>
          </a:p>
        </p:txBody>
      </p:sp>
      <p:sp>
        <p:nvSpPr>
          <p:cNvPr id="3" name="Date Placeholder 2"/>
          <p:cNvSpPr>
            <a:spLocks noGrp="1"/>
          </p:cNvSpPr>
          <p:nvPr>
            <p:ph type="dt" sz="half" idx="10"/>
          </p:nvPr>
        </p:nvSpPr>
        <p:spPr/>
        <p:txBody>
          <a:bodyPr/>
          <a:lstStyle/>
          <a:p>
            <a:fld id="{A60DD032-A172-4490-9921-D42E1ADFD999}"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6" name="Content Placeholder 5"/>
          <p:cNvSpPr>
            <a:spLocks noGrp="1"/>
          </p:cNvSpPr>
          <p:nvPr>
            <p:ph sz="quarter" idx="1"/>
          </p:nvPr>
        </p:nvSpPr>
        <p:spPr/>
        <p:txBody>
          <a:bodyPr/>
          <a:lstStyle/>
          <a:p>
            <a:r>
              <a:rPr lang="en-US"/>
              <a:t>Một chương trình được chuyển từ đĩa vào bộ nhớ chính và đặt trong một tiến trình để thực thi.</a:t>
            </a:r>
          </a:p>
          <a:p>
            <a:r>
              <a:rPr lang="en-US"/>
              <a:t>Chương trình người dùng phải qua một số bước trước khi thực thi.</a:t>
            </a:r>
          </a:p>
          <a:p>
            <a:r>
              <a:rPr lang="en-US"/>
              <a:t>Địa chỉ trong chương trình nguồn là địa chỉ định danh, trình biên dịch liên kết địa chỉ định danh tới các địa chỉ có thể tái định vị (relocatable).</a:t>
            </a:r>
          </a:p>
          <a:p>
            <a:r>
              <a:rPr lang="en-US"/>
              <a:t>Trình liên kết sẽ liên kết địa chỉ tái định vị với địa chỉ tuyệt đối trong bộ nhớ chính.</a:t>
            </a:r>
          </a:p>
          <a:p>
            <a:endParaRPr lang="en-US"/>
          </a:p>
          <a:p>
            <a:endParaRPr lang="en-US"/>
          </a:p>
          <a:p>
            <a:endParaRPr lang="en-US"/>
          </a:p>
        </p:txBody>
      </p:sp>
    </p:spTree>
    <p:extLst>
      <p:ext uri="{BB962C8B-B14F-4D97-AF65-F5344CB8AC3E}">
        <p14:creationId xmlns:p14="http://schemas.microsoft.com/office/powerpoint/2010/main" val="416610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Liên kết địa chỉ (Address Binding)</a:t>
            </a:r>
          </a:p>
        </p:txBody>
      </p:sp>
      <p:sp>
        <p:nvSpPr>
          <p:cNvPr id="3" name="Date Placeholder 2"/>
          <p:cNvSpPr>
            <a:spLocks noGrp="1"/>
          </p:cNvSpPr>
          <p:nvPr>
            <p:ph type="dt" sz="half" idx="10"/>
          </p:nvPr>
        </p:nvSpPr>
        <p:spPr/>
        <p:txBody>
          <a:bodyPr/>
          <a:lstStyle/>
          <a:p>
            <a:fld id="{73413964-2856-4EE3-848A-D0EE51E26EDF}" type="datetime1">
              <a:rPr lang="en-US" smtClean="0"/>
              <a:t>13/03/2019</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pic>
        <p:nvPicPr>
          <p:cNvPr id="8" name="Picture 7"/>
          <p:cNvPicPr>
            <a:picLocks noChangeAspect="1"/>
          </p:cNvPicPr>
          <p:nvPr/>
        </p:nvPicPr>
        <p:blipFill>
          <a:blip r:embed="rId2"/>
          <a:stretch>
            <a:fillRect/>
          </a:stretch>
        </p:blipFill>
        <p:spPr>
          <a:xfrm>
            <a:off x="609600" y="2362200"/>
            <a:ext cx="8153400" cy="2072020"/>
          </a:xfrm>
          <a:prstGeom prst="rect">
            <a:avLst/>
          </a:prstGeom>
        </p:spPr>
      </p:pic>
    </p:spTree>
    <p:extLst>
      <p:ext uri="{BB962C8B-B14F-4D97-AF65-F5344CB8AC3E}">
        <p14:creationId xmlns:p14="http://schemas.microsoft.com/office/powerpoint/2010/main" val="16940424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(textbook design)</Template>
  <TotalTime>0</TotalTime>
  <Words>3623</Words>
  <Application>Microsoft Office PowerPoint</Application>
  <PresentationFormat>On-screen Show (4:3)</PresentationFormat>
  <Paragraphs>416</Paragraphs>
  <Slides>66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標楷體</vt:lpstr>
      <vt:lpstr>Symbol</vt:lpstr>
      <vt:lpstr>Tahoma</vt:lpstr>
      <vt:lpstr>Times New Roman</vt:lpstr>
      <vt:lpstr>Tw Cen MT</vt:lpstr>
      <vt:lpstr>Wingdings</vt:lpstr>
      <vt:lpstr>Wingdings 2</vt:lpstr>
      <vt:lpstr>Student presentation</vt:lpstr>
      <vt:lpstr> QUẢN LÝ BỘ NHỚ</vt:lpstr>
      <vt:lpstr>Giới thiệu</vt:lpstr>
      <vt:lpstr>Giới thiệu</vt:lpstr>
      <vt:lpstr>Phần cứng cơ bản</vt:lpstr>
      <vt:lpstr>Phần cứng cơ bản</vt:lpstr>
      <vt:lpstr>Phần cứng cơ bản</vt:lpstr>
      <vt:lpstr>Phần cứng cơ bản</vt:lpstr>
      <vt:lpstr>Liên kết địa chỉ (Address Binding)</vt:lpstr>
      <vt:lpstr>Liên kết địa chỉ (Address Binding)</vt:lpstr>
      <vt:lpstr>Liên kết địa chỉ (Address Binding)</vt:lpstr>
      <vt:lpstr>Liên kết địa chỉ (Address Binding)</vt:lpstr>
      <vt:lpstr>Liên kết địa chỉ (Address Binding)</vt:lpstr>
      <vt:lpstr>Địa chỉ logic và địa chỉ vật lý</vt:lpstr>
      <vt:lpstr>Memory-Management Unit (MMU)</vt:lpstr>
      <vt:lpstr>Memory-Management Unit (MMU)</vt:lpstr>
      <vt:lpstr>Memory-Management Unit (MMU)</vt:lpstr>
      <vt:lpstr>Nạp động (Dynamic Loading)</vt:lpstr>
      <vt:lpstr>Liên kết động (Dynamic Linking)</vt:lpstr>
      <vt:lpstr>Swapping</vt:lpstr>
      <vt:lpstr>Swapping</vt:lpstr>
      <vt:lpstr>Swapping</vt:lpstr>
      <vt:lpstr>Swapping</vt:lpstr>
      <vt:lpstr>Các mô hình cấp phát bộ nhớ</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liên tục</vt:lpstr>
      <vt:lpstr>Cấp phát không liên tục</vt:lpstr>
      <vt:lpstr>Phân trang (simple paging)</vt:lpstr>
      <vt:lpstr>Phân trang (simple paging)</vt:lpstr>
      <vt:lpstr>Phân trang (simple paging)</vt:lpstr>
      <vt:lpstr>Phân trang (simple paging)</vt:lpstr>
      <vt:lpstr>Phân trang (simple paging)</vt:lpstr>
      <vt:lpstr>Phân trang (simple paging)</vt:lpstr>
      <vt:lpstr>Phân trang (simple paging)</vt:lpstr>
      <vt:lpstr>Phân trang (simple paging)</vt:lpstr>
      <vt:lpstr>Hiện thực bảng phân trang</vt:lpstr>
      <vt:lpstr>Hiện thực bảng phân trang</vt:lpstr>
      <vt:lpstr>Hiện thực bảng phân trang</vt:lpstr>
      <vt:lpstr>Hiện thực bảng phân trang</vt:lpstr>
      <vt:lpstr>Hiện thực bảng phân trang</vt:lpstr>
      <vt:lpstr>Bảo vệ bộ nhớ</vt:lpstr>
      <vt:lpstr>Bảo vệ bộ nhớ</vt:lpstr>
      <vt:lpstr>Cấu trúc của bảng trang</vt:lpstr>
      <vt:lpstr>Bảng trang phân cấp  (Hierarchical Paging)</vt:lpstr>
      <vt:lpstr>Bảng trang phân cấp  (Hierarchical Paging)</vt:lpstr>
      <vt:lpstr>Bảng trang phân cấp  (Hierarchical Paging)</vt:lpstr>
      <vt:lpstr>Bảng trang băm</vt:lpstr>
      <vt:lpstr>Bảng trang băm</vt:lpstr>
      <vt:lpstr>Bảng trang được băm</vt:lpstr>
      <vt:lpstr>Bảng trang đảo</vt:lpstr>
      <vt:lpstr>Bảng trang đảo</vt:lpstr>
      <vt:lpstr>Bảng trang đảo</vt:lpstr>
      <vt:lpstr>Bảng trang đảo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2014-04-30T07:14:21Z</dcterms:created>
  <dcterms:modified xsi:type="dcterms:W3CDTF">2019-03-13T08:29:29Z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