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482" r:id="rId2"/>
    <p:sldId id="1171" r:id="rId3"/>
    <p:sldId id="1173" r:id="rId4"/>
    <p:sldId id="1178" r:id="rId5"/>
    <p:sldId id="1214" r:id="rId6"/>
    <p:sldId id="1234" r:id="rId7"/>
    <p:sldId id="471" r:id="rId8"/>
    <p:sldId id="1232" r:id="rId9"/>
    <p:sldId id="472" r:id="rId10"/>
    <p:sldId id="1216" r:id="rId11"/>
    <p:sldId id="1222" r:id="rId12"/>
    <p:sldId id="1225" r:id="rId13"/>
    <p:sldId id="1231" r:id="rId14"/>
    <p:sldId id="1226" r:id="rId15"/>
    <p:sldId id="1217" r:id="rId16"/>
    <p:sldId id="1224" r:id="rId17"/>
    <p:sldId id="1230" r:id="rId18"/>
    <p:sldId id="1227" r:id="rId19"/>
    <p:sldId id="1218" r:id="rId20"/>
    <p:sldId id="1228" r:id="rId21"/>
    <p:sldId id="1182" r:id="rId22"/>
    <p:sldId id="122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462300"/>
    <a:srgbClr val="542A00"/>
    <a:srgbClr val="996633"/>
    <a:srgbClr val="FF99AD"/>
    <a:srgbClr val="FDAFBF"/>
    <a:srgbClr val="FF91A0"/>
    <a:srgbClr val="FB70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4"/>
    <p:restoredTop sz="93905"/>
  </p:normalViewPr>
  <p:slideViewPr>
    <p:cSldViewPr snapToGrid="0" snapToObjects="1">
      <p:cViewPr varScale="1">
        <p:scale>
          <a:sx n="81" d="100"/>
          <a:sy n="81"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21516-66B9-4E43-BCDB-63C5957F4B09}"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A2F0B-62BB-6B47-AB25-A2E1608C6478}" type="slidenum">
              <a:rPr lang="en-US" smtClean="0"/>
              <a:t>‹#›</a:t>
            </a:fld>
            <a:endParaRPr lang="en-US"/>
          </a:p>
        </p:txBody>
      </p:sp>
    </p:spTree>
    <p:extLst>
      <p:ext uri="{BB962C8B-B14F-4D97-AF65-F5344CB8AC3E}">
        <p14:creationId xmlns:p14="http://schemas.microsoft.com/office/powerpoint/2010/main" val="427282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a:p>
        </p:txBody>
      </p:sp>
    </p:spTree>
    <p:extLst>
      <p:ext uri="{BB962C8B-B14F-4D97-AF65-F5344CB8AC3E}">
        <p14:creationId xmlns:p14="http://schemas.microsoft.com/office/powerpoint/2010/main" val="344254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17</a:t>
            </a:fld>
            <a:endParaRPr lang="en-US"/>
          </a:p>
        </p:txBody>
      </p:sp>
    </p:spTree>
    <p:extLst>
      <p:ext uri="{BB962C8B-B14F-4D97-AF65-F5344CB8AC3E}">
        <p14:creationId xmlns:p14="http://schemas.microsoft.com/office/powerpoint/2010/main" val="325808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20</a:t>
            </a:fld>
            <a:endParaRPr lang="en-US"/>
          </a:p>
        </p:txBody>
      </p:sp>
    </p:spTree>
    <p:extLst>
      <p:ext uri="{BB962C8B-B14F-4D97-AF65-F5344CB8AC3E}">
        <p14:creationId xmlns:p14="http://schemas.microsoft.com/office/powerpoint/2010/main" val="114585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22</a:t>
            </a:fld>
            <a:endParaRPr lang="en-US"/>
          </a:p>
        </p:txBody>
      </p:sp>
    </p:spTree>
    <p:extLst>
      <p:ext uri="{BB962C8B-B14F-4D97-AF65-F5344CB8AC3E}">
        <p14:creationId xmlns:p14="http://schemas.microsoft.com/office/powerpoint/2010/main" val="363500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a:p>
        </p:txBody>
      </p:sp>
    </p:spTree>
    <p:extLst>
      <p:ext uri="{BB962C8B-B14F-4D97-AF65-F5344CB8AC3E}">
        <p14:creationId xmlns:p14="http://schemas.microsoft.com/office/powerpoint/2010/main" val="193877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160106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393586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334426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11</a:t>
            </a:fld>
            <a:endParaRPr lang="en-US"/>
          </a:p>
        </p:txBody>
      </p:sp>
    </p:spTree>
    <p:extLst>
      <p:ext uri="{BB962C8B-B14F-4D97-AF65-F5344CB8AC3E}">
        <p14:creationId xmlns:p14="http://schemas.microsoft.com/office/powerpoint/2010/main" val="263328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12</a:t>
            </a:fld>
            <a:endParaRPr lang="en-US"/>
          </a:p>
        </p:txBody>
      </p:sp>
    </p:spTree>
    <p:extLst>
      <p:ext uri="{BB962C8B-B14F-4D97-AF65-F5344CB8AC3E}">
        <p14:creationId xmlns:p14="http://schemas.microsoft.com/office/powerpoint/2010/main" val="55595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13</a:t>
            </a:fld>
            <a:endParaRPr lang="en-US"/>
          </a:p>
        </p:txBody>
      </p:sp>
    </p:spTree>
    <p:extLst>
      <p:ext uri="{BB962C8B-B14F-4D97-AF65-F5344CB8AC3E}">
        <p14:creationId xmlns:p14="http://schemas.microsoft.com/office/powerpoint/2010/main" val="32777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16</a:t>
            </a:fld>
            <a:endParaRPr lang="en-US"/>
          </a:p>
        </p:txBody>
      </p:sp>
    </p:spTree>
    <p:extLst>
      <p:ext uri="{BB962C8B-B14F-4D97-AF65-F5344CB8AC3E}">
        <p14:creationId xmlns:p14="http://schemas.microsoft.com/office/powerpoint/2010/main" val="201433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E102-74A4-384E-87D3-EB1CE1FEF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271151-EB94-3441-B263-318A8FE59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335A38-6B44-7F41-AEAF-2B1BD7AC9B62}"/>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5" name="Footer Placeholder 4">
            <a:extLst>
              <a:ext uri="{FF2B5EF4-FFF2-40B4-BE49-F238E27FC236}">
                <a16:creationId xmlns:a16="http://schemas.microsoft.com/office/drawing/2014/main" id="{A219F4D5-4F79-1443-89A8-17CEEADD8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198B7-A4D1-E849-955A-5931C44B0F9E}"/>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321236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48E0-910B-D540-AF80-B08F0152B0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DB3AA-8E3F-7846-975C-527C8E9F74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B218B-0241-3046-8EA6-7A23DB776C38}"/>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5" name="Footer Placeholder 4">
            <a:extLst>
              <a:ext uri="{FF2B5EF4-FFF2-40B4-BE49-F238E27FC236}">
                <a16:creationId xmlns:a16="http://schemas.microsoft.com/office/drawing/2014/main" id="{8A47D1DA-C583-8B4A-80EE-52197784D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18DAF-16FF-2843-BD41-EBED1937CAFD}"/>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410077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0CCD07-DD6A-2D4C-A35F-4147A49DCB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6E961C-992C-464F-B9F9-94E4772AC9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C163F-FD08-EA4E-A29E-1F76088E9B67}"/>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5" name="Footer Placeholder 4">
            <a:extLst>
              <a:ext uri="{FF2B5EF4-FFF2-40B4-BE49-F238E27FC236}">
                <a16:creationId xmlns:a16="http://schemas.microsoft.com/office/drawing/2014/main" id="{4CA1F3E7-68E6-CD4E-8193-E4A08781C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98401-2C65-934E-8938-B2EFF915E9CB}"/>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357847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9363-9DDC-B248-8477-F9546D403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B6D17-7AC1-A445-A450-8A4FA86686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F4822-A75B-F14B-8325-9429113361A3}"/>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5" name="Footer Placeholder 4">
            <a:extLst>
              <a:ext uri="{FF2B5EF4-FFF2-40B4-BE49-F238E27FC236}">
                <a16:creationId xmlns:a16="http://schemas.microsoft.com/office/drawing/2014/main" id="{2DB0C20D-005F-7840-ADBD-976D9C964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62B7B-A1A5-3440-839B-4EBECE0493C4}"/>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87862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5B2D-E6E1-4C45-B9AB-14EF0962D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7A8A3-47D1-4943-9A40-FF0020251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90043E-19E0-054C-860E-080441BBF200}"/>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5" name="Footer Placeholder 4">
            <a:extLst>
              <a:ext uri="{FF2B5EF4-FFF2-40B4-BE49-F238E27FC236}">
                <a16:creationId xmlns:a16="http://schemas.microsoft.com/office/drawing/2014/main" id="{CEEE7225-BAA6-C045-8F34-33C3237B4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62C85-0BF3-1749-AEB0-EF80A2B7FAE8}"/>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311755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E20B-6D8F-374A-91EA-29E74C8A4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648E49-E15C-D54D-91C9-62F9009216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7818F7-34AF-4846-A72D-44AA607EE6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B19DD8-AB3F-364B-B265-A3F8AA1C5DE0}"/>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6" name="Footer Placeholder 5">
            <a:extLst>
              <a:ext uri="{FF2B5EF4-FFF2-40B4-BE49-F238E27FC236}">
                <a16:creationId xmlns:a16="http://schemas.microsoft.com/office/drawing/2014/main" id="{83AE0CC3-4D1E-5D4B-8669-45EC49BB3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D6F92-9829-A84C-A8CA-1913F361344B}"/>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132949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26FD-5C65-B347-922B-83C372977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1DA9B-31B6-8B4C-9F12-3186793C3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C993F7-FB06-0A40-8045-FA3ACCB6FE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0E961-FD6E-E347-BF6D-73C5068C5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93E396-58DA-F44A-9FE4-B19F6E6AFA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FC9E6A-8D21-7040-A374-64CD1D8D5001}"/>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8" name="Footer Placeholder 7">
            <a:extLst>
              <a:ext uri="{FF2B5EF4-FFF2-40B4-BE49-F238E27FC236}">
                <a16:creationId xmlns:a16="http://schemas.microsoft.com/office/drawing/2014/main" id="{BC2C9777-CDE6-274F-A39B-FD81D0F08D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DDEA48-365B-2543-BDAE-3C73B2DB7770}"/>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40349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076B-136B-554C-896E-9BDF43C8EC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2F089-5102-2142-8F74-F4372DBDE0C6}"/>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4" name="Footer Placeholder 3">
            <a:extLst>
              <a:ext uri="{FF2B5EF4-FFF2-40B4-BE49-F238E27FC236}">
                <a16:creationId xmlns:a16="http://schemas.microsoft.com/office/drawing/2014/main" id="{C4966361-D4BC-5B4F-A37B-22A54E2C9C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DFD5C-4BBE-034B-859E-F9EF16591D5F}"/>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423257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DD5E8-73D2-C249-9645-033FC195B427}"/>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3" name="Footer Placeholder 2">
            <a:extLst>
              <a:ext uri="{FF2B5EF4-FFF2-40B4-BE49-F238E27FC236}">
                <a16:creationId xmlns:a16="http://schemas.microsoft.com/office/drawing/2014/main" id="{C44AC6EB-83B6-5840-9B00-0CA9DC8A7A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13DB2F-9F18-754F-8A0C-C08EEC4233DE}"/>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109723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B3B9-759A-0D4D-8A39-27FD5ADD2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1A48E1-6302-AB43-8AB2-7405A6213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2896B-44B9-9749-B0E7-551C8F6DB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10D464-F748-2A42-8B46-421644388ED1}"/>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6" name="Footer Placeholder 5">
            <a:extLst>
              <a:ext uri="{FF2B5EF4-FFF2-40B4-BE49-F238E27FC236}">
                <a16:creationId xmlns:a16="http://schemas.microsoft.com/office/drawing/2014/main" id="{CAEEAC36-D353-BB4A-8A43-A25C1835F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DE6EF-71A7-DA4D-A050-FF987114DF8E}"/>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9856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38EC-C33B-0841-92A7-50DE08669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4C5A93-11BB-4849-8272-298A972E5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55E7D9-8E52-D54C-9F0F-2F4AA320D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33411E-9566-1544-B1C3-83BD835A67B7}"/>
              </a:ext>
            </a:extLst>
          </p:cNvPr>
          <p:cNvSpPr>
            <a:spLocks noGrp="1"/>
          </p:cNvSpPr>
          <p:nvPr>
            <p:ph type="dt" sz="half" idx="10"/>
          </p:nvPr>
        </p:nvSpPr>
        <p:spPr/>
        <p:txBody>
          <a:bodyPr/>
          <a:lstStyle/>
          <a:p>
            <a:fld id="{02401893-0551-2D47-ACEB-FD38EA58C98F}" type="datetimeFigureOut">
              <a:rPr lang="en-US" smtClean="0"/>
              <a:t>3/9/2020</a:t>
            </a:fld>
            <a:endParaRPr lang="en-US"/>
          </a:p>
        </p:txBody>
      </p:sp>
      <p:sp>
        <p:nvSpPr>
          <p:cNvPr id="6" name="Footer Placeholder 5">
            <a:extLst>
              <a:ext uri="{FF2B5EF4-FFF2-40B4-BE49-F238E27FC236}">
                <a16:creationId xmlns:a16="http://schemas.microsoft.com/office/drawing/2014/main" id="{0263BC89-DC3C-4D42-838C-2BC648672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D77F6-12B4-3D4F-9C9E-203A81EA09D0}"/>
              </a:ext>
            </a:extLst>
          </p:cNvPr>
          <p:cNvSpPr>
            <a:spLocks noGrp="1"/>
          </p:cNvSpPr>
          <p:nvPr>
            <p:ph type="sldNum" sz="quarter" idx="12"/>
          </p:nvPr>
        </p:nvSpPr>
        <p:spPr/>
        <p:txBody>
          <a:bodyPr/>
          <a:lstStyle/>
          <a:p>
            <a:fld id="{AC319055-0662-A24F-8C7A-1AEC635B93F6}" type="slidenum">
              <a:rPr lang="en-US" smtClean="0"/>
              <a:t>‹#›</a:t>
            </a:fld>
            <a:endParaRPr lang="en-US"/>
          </a:p>
        </p:txBody>
      </p:sp>
    </p:spTree>
    <p:extLst>
      <p:ext uri="{BB962C8B-B14F-4D97-AF65-F5344CB8AC3E}">
        <p14:creationId xmlns:p14="http://schemas.microsoft.com/office/powerpoint/2010/main" val="118469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068C4F-882B-9246-BE4A-56C98F725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60737-730C-BB43-8320-3929488B1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5B466-ACCF-B743-A528-32957ABC8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01893-0551-2D47-ACEB-FD38EA58C98F}" type="datetimeFigureOut">
              <a:rPr lang="en-US" smtClean="0"/>
              <a:t>3/9/2020</a:t>
            </a:fld>
            <a:endParaRPr lang="en-US"/>
          </a:p>
        </p:txBody>
      </p:sp>
      <p:sp>
        <p:nvSpPr>
          <p:cNvPr id="5" name="Footer Placeholder 4">
            <a:extLst>
              <a:ext uri="{FF2B5EF4-FFF2-40B4-BE49-F238E27FC236}">
                <a16:creationId xmlns:a16="http://schemas.microsoft.com/office/drawing/2014/main" id="{815CFB2F-6C4E-ED4B-B3C0-47EFE2E5B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40E391-FB8E-5249-ACA1-2F4F2C6F3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19055-0662-A24F-8C7A-1AEC635B93F6}" type="slidenum">
              <a:rPr lang="en-US" smtClean="0"/>
              <a:t>‹#›</a:t>
            </a:fld>
            <a:endParaRPr lang="en-US"/>
          </a:p>
        </p:txBody>
      </p:sp>
    </p:spTree>
    <p:extLst>
      <p:ext uri="{BB962C8B-B14F-4D97-AF65-F5344CB8AC3E}">
        <p14:creationId xmlns:p14="http://schemas.microsoft.com/office/powerpoint/2010/main" val="25693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F0EC-BEEC-3242-A349-BF70A32978F7}"/>
              </a:ext>
            </a:extLst>
          </p:cNvPr>
          <p:cNvSpPr>
            <a:spLocks noGrp="1"/>
          </p:cNvSpPr>
          <p:nvPr>
            <p:ph type="title"/>
          </p:nvPr>
        </p:nvSpPr>
        <p:spPr>
          <a:xfrm>
            <a:off x="927847" y="5544432"/>
            <a:ext cx="10515600" cy="664778"/>
          </a:xfrm>
        </p:spPr>
        <p:txBody>
          <a:bodyPr>
            <a:normAutofit fontScale="90000"/>
          </a:bodyPr>
          <a:lstStyle/>
          <a:p>
            <a:r>
              <a:rPr lang="en-US" b="1" dirty="0">
                <a:solidFill>
                  <a:schemeClr val="tx1">
                    <a:lumMod val="75000"/>
                    <a:lumOff val="25000"/>
                  </a:schemeClr>
                </a:solidFill>
                <a:latin typeface="Helvetica" pitchFamily="2" charset="0"/>
              </a:rPr>
              <a:t>People Analytics Case Study</a:t>
            </a:r>
            <a:br>
              <a:rPr lang="en-US" sz="3600" b="1" dirty="0">
                <a:solidFill>
                  <a:schemeClr val="tx1">
                    <a:lumMod val="75000"/>
                    <a:lumOff val="25000"/>
                  </a:schemeClr>
                </a:solidFill>
                <a:latin typeface="Helvetica" pitchFamily="2" charset="0"/>
              </a:rPr>
            </a:br>
            <a:r>
              <a:rPr lang="en-US" sz="2200" dirty="0">
                <a:solidFill>
                  <a:schemeClr val="tx1">
                    <a:lumMod val="75000"/>
                    <a:lumOff val="25000"/>
                  </a:schemeClr>
                </a:solidFill>
                <a:latin typeface="Helvetica" pitchFamily="2" charset="0"/>
              </a:rPr>
              <a:t>Thien-Trang Nguyen</a:t>
            </a:r>
          </a:p>
        </p:txBody>
      </p:sp>
      <p:pic>
        <p:nvPicPr>
          <p:cNvPr id="5" name="Picture 4">
            <a:extLst>
              <a:ext uri="{FF2B5EF4-FFF2-40B4-BE49-F238E27FC236}">
                <a16:creationId xmlns:a16="http://schemas.microsoft.com/office/drawing/2014/main" id="{7C76E297-9F47-4E37-A74B-3E9193C280A8}"/>
              </a:ext>
            </a:extLst>
          </p:cNvPr>
          <p:cNvPicPr>
            <a:picLocks noChangeAspect="1"/>
          </p:cNvPicPr>
          <p:nvPr/>
        </p:nvPicPr>
        <p:blipFill rotWithShape="1">
          <a:blip r:embed="rId2"/>
          <a:srcRect l="18676" t="1305" r="10441" b="1315"/>
          <a:stretch/>
        </p:blipFill>
        <p:spPr>
          <a:xfrm>
            <a:off x="2501023" y="548610"/>
            <a:ext cx="7189953" cy="4758495"/>
          </a:xfrm>
          <a:prstGeom prst="rect">
            <a:avLst/>
          </a:prstGeom>
        </p:spPr>
      </p:pic>
    </p:spTree>
    <p:extLst>
      <p:ext uri="{BB962C8B-B14F-4D97-AF65-F5344CB8AC3E}">
        <p14:creationId xmlns:p14="http://schemas.microsoft.com/office/powerpoint/2010/main" val="350881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042DBF5-7F22-44D8-A9BC-C37ECF8FD657}"/>
              </a:ext>
            </a:extLst>
          </p:cNvPr>
          <p:cNvCxnSpPr/>
          <p:nvPr/>
        </p:nvCxnSpPr>
        <p:spPr>
          <a:xfrm>
            <a:off x="2390919" y="3288392"/>
            <a:ext cx="7200900"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BED7329C-B55F-4812-A81C-5D12B273BE2B}"/>
              </a:ext>
            </a:extLst>
          </p:cNvPr>
          <p:cNvSpPr>
            <a:spLocks noGrp="1"/>
          </p:cNvSpPr>
          <p:nvPr>
            <p:ph type="title"/>
          </p:nvPr>
        </p:nvSpPr>
        <p:spPr>
          <a:xfrm>
            <a:off x="3467104" y="3140346"/>
            <a:ext cx="5181600" cy="296093"/>
          </a:xfrm>
          <a:solidFill>
            <a:schemeClr val="bg1"/>
          </a:solidFill>
        </p:spPr>
        <p:txBody>
          <a:bodyPr anchor="ctr">
            <a:noAutofit/>
          </a:bodyPr>
          <a:lstStyle/>
          <a:p>
            <a:pPr algn="ctr"/>
            <a:r>
              <a:rPr lang="en-US" sz="3800" b="1" dirty="0">
                <a:solidFill>
                  <a:schemeClr val="tx1">
                    <a:lumMod val="75000"/>
                    <a:lumOff val="25000"/>
                  </a:schemeClr>
                </a:solidFill>
                <a:latin typeface="Helvetica" panose="020B0604020202020204" pitchFamily="34" charset="0"/>
                <a:cs typeface="Helvetica" panose="020B0604020202020204" pitchFamily="34" charset="0"/>
              </a:rPr>
              <a:t>III. Turnover Analysis</a:t>
            </a:r>
          </a:p>
        </p:txBody>
      </p:sp>
    </p:spTree>
    <p:extLst>
      <p:ext uri="{BB962C8B-B14F-4D97-AF65-F5344CB8AC3E}">
        <p14:creationId xmlns:p14="http://schemas.microsoft.com/office/powerpoint/2010/main" val="75641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Turnover Rate: Definition</a:t>
            </a:r>
          </a:p>
        </p:txBody>
      </p:sp>
      <p:sp>
        <p:nvSpPr>
          <p:cNvPr id="7" name="Slide Number Placeholder 6"/>
          <p:cNvSpPr>
            <a:spLocks noGrp="1"/>
          </p:cNvSpPr>
          <p:nvPr>
            <p:ph type="sldNum" sz="quarter" idx="12"/>
          </p:nvPr>
        </p:nvSpPr>
        <p:spPr/>
        <p:txBody>
          <a:bodyPr/>
          <a:lstStyle/>
          <a:p>
            <a:fld id="{2D88F0F9-74A8-45E4-B405-052EDB68E8BD}" type="slidenum">
              <a:rPr lang="en-US" smtClean="0"/>
              <a:t>11</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615553"/>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Turnover Rate is defined as </a:t>
            </a:r>
            <a:r>
              <a:rPr lang="en-US" sz="2000" i="1" dirty="0">
                <a:solidFill>
                  <a:schemeClr val="tx1">
                    <a:lumMod val="75000"/>
                    <a:lumOff val="25000"/>
                  </a:schemeClr>
                </a:solidFill>
                <a:latin typeface="Helvetica" panose="020B0604020202020204" pitchFamily="34" charset="0"/>
                <a:cs typeface="Helvetica" panose="020B0604020202020204" pitchFamily="34" charset="0"/>
              </a:rPr>
              <a:t>total terminated employees / avg of employee count </a:t>
            </a:r>
            <a:r>
              <a:rPr lang="en-US" sz="2000" dirty="0">
                <a:solidFill>
                  <a:schemeClr val="tx1">
                    <a:lumMod val="75000"/>
                    <a:lumOff val="25000"/>
                  </a:schemeClr>
                </a:solidFill>
                <a:latin typeface="Helvetica" panose="020B0604020202020204" pitchFamily="34" charset="0"/>
                <a:cs typeface="Helvetica" panose="020B0604020202020204" pitchFamily="34" charset="0"/>
              </a:rPr>
              <a:t>at beginning and end of that time period. For our analysis we chose to look at the annual and quarterly turnover rates.</a:t>
            </a:r>
            <a:endParaRPr lang="en-US" sz="2000" i="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E9676668-E8E5-4F0A-9704-5FA523007206}"/>
              </a:ext>
            </a:extLst>
          </p:cNvPr>
          <p:cNvPicPr>
            <a:picLocks noChangeAspect="1"/>
          </p:cNvPicPr>
          <p:nvPr/>
        </p:nvPicPr>
        <p:blipFill>
          <a:blip r:embed="rId3"/>
          <a:stretch>
            <a:fillRect/>
          </a:stretch>
        </p:blipFill>
        <p:spPr>
          <a:xfrm>
            <a:off x="202644" y="1476726"/>
            <a:ext cx="3032926" cy="2737344"/>
          </a:xfrm>
          <a:prstGeom prst="rect">
            <a:avLst/>
          </a:prstGeom>
        </p:spPr>
      </p:pic>
      <p:pic>
        <p:nvPicPr>
          <p:cNvPr id="9" name="Picture 8">
            <a:extLst>
              <a:ext uri="{FF2B5EF4-FFF2-40B4-BE49-F238E27FC236}">
                <a16:creationId xmlns:a16="http://schemas.microsoft.com/office/drawing/2014/main" id="{81A2AE6D-98DD-4A68-8F5F-AD85CBAAFE65}"/>
              </a:ext>
            </a:extLst>
          </p:cNvPr>
          <p:cNvPicPr>
            <a:picLocks noChangeAspect="1"/>
          </p:cNvPicPr>
          <p:nvPr/>
        </p:nvPicPr>
        <p:blipFill>
          <a:blip r:embed="rId4"/>
          <a:stretch>
            <a:fillRect/>
          </a:stretch>
        </p:blipFill>
        <p:spPr>
          <a:xfrm>
            <a:off x="398597" y="4200075"/>
            <a:ext cx="11438373" cy="2607998"/>
          </a:xfrm>
          <a:prstGeom prst="rect">
            <a:avLst/>
          </a:prstGeom>
        </p:spPr>
      </p:pic>
      <p:pic>
        <p:nvPicPr>
          <p:cNvPr id="11" name="Picture 10">
            <a:extLst>
              <a:ext uri="{FF2B5EF4-FFF2-40B4-BE49-F238E27FC236}">
                <a16:creationId xmlns:a16="http://schemas.microsoft.com/office/drawing/2014/main" id="{FDBA704B-BEA9-4919-BAC8-7304CE6D8337}"/>
              </a:ext>
            </a:extLst>
          </p:cNvPr>
          <p:cNvPicPr>
            <a:picLocks noChangeAspect="1"/>
          </p:cNvPicPr>
          <p:nvPr/>
        </p:nvPicPr>
        <p:blipFill>
          <a:blip r:embed="rId5"/>
          <a:stretch>
            <a:fillRect/>
          </a:stretch>
        </p:blipFill>
        <p:spPr>
          <a:xfrm>
            <a:off x="3302239" y="1810579"/>
            <a:ext cx="2164064" cy="1713217"/>
          </a:xfrm>
          <a:prstGeom prst="rect">
            <a:avLst/>
          </a:prstGeom>
        </p:spPr>
      </p:pic>
      <p:pic>
        <p:nvPicPr>
          <p:cNvPr id="14" name="Picture 13">
            <a:extLst>
              <a:ext uri="{FF2B5EF4-FFF2-40B4-BE49-F238E27FC236}">
                <a16:creationId xmlns:a16="http://schemas.microsoft.com/office/drawing/2014/main" id="{232BA6BA-1DFE-49ED-9CAD-5CB477DDA415}"/>
              </a:ext>
            </a:extLst>
          </p:cNvPr>
          <p:cNvPicPr>
            <a:picLocks noChangeAspect="1"/>
          </p:cNvPicPr>
          <p:nvPr/>
        </p:nvPicPr>
        <p:blipFill>
          <a:blip r:embed="rId6"/>
          <a:stretch>
            <a:fillRect/>
          </a:stretch>
        </p:blipFill>
        <p:spPr>
          <a:xfrm>
            <a:off x="5476351" y="1839154"/>
            <a:ext cx="2164064" cy="1674087"/>
          </a:xfrm>
          <a:prstGeom prst="rect">
            <a:avLst/>
          </a:prstGeom>
        </p:spPr>
      </p:pic>
      <p:pic>
        <p:nvPicPr>
          <p:cNvPr id="15" name="Picture 14">
            <a:extLst>
              <a:ext uri="{FF2B5EF4-FFF2-40B4-BE49-F238E27FC236}">
                <a16:creationId xmlns:a16="http://schemas.microsoft.com/office/drawing/2014/main" id="{4B703E58-B048-42D7-B6AB-4AED5FDEF707}"/>
              </a:ext>
            </a:extLst>
          </p:cNvPr>
          <p:cNvPicPr>
            <a:picLocks noChangeAspect="1"/>
          </p:cNvPicPr>
          <p:nvPr/>
        </p:nvPicPr>
        <p:blipFill>
          <a:blip r:embed="rId7"/>
          <a:stretch>
            <a:fillRect/>
          </a:stretch>
        </p:blipFill>
        <p:spPr>
          <a:xfrm>
            <a:off x="7657604" y="1810579"/>
            <a:ext cx="2164064" cy="1755107"/>
          </a:xfrm>
          <a:prstGeom prst="rect">
            <a:avLst/>
          </a:prstGeom>
        </p:spPr>
      </p:pic>
      <p:pic>
        <p:nvPicPr>
          <p:cNvPr id="16" name="Picture 15">
            <a:extLst>
              <a:ext uri="{FF2B5EF4-FFF2-40B4-BE49-F238E27FC236}">
                <a16:creationId xmlns:a16="http://schemas.microsoft.com/office/drawing/2014/main" id="{505E7F86-E5B1-4071-80BE-ED28BBE6F6F7}"/>
              </a:ext>
            </a:extLst>
          </p:cNvPr>
          <p:cNvPicPr>
            <a:picLocks noChangeAspect="1"/>
          </p:cNvPicPr>
          <p:nvPr/>
        </p:nvPicPr>
        <p:blipFill>
          <a:blip r:embed="rId8"/>
          <a:stretch>
            <a:fillRect/>
          </a:stretch>
        </p:blipFill>
        <p:spPr>
          <a:xfrm>
            <a:off x="9878289" y="1849202"/>
            <a:ext cx="2181551" cy="1695847"/>
          </a:xfrm>
          <a:prstGeom prst="rect">
            <a:avLst/>
          </a:prstGeom>
        </p:spPr>
      </p:pic>
    </p:spTree>
    <p:extLst>
      <p:ext uri="{BB962C8B-B14F-4D97-AF65-F5344CB8AC3E}">
        <p14:creationId xmlns:p14="http://schemas.microsoft.com/office/powerpoint/2010/main" val="282068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Termination</a:t>
            </a:r>
          </a:p>
        </p:txBody>
      </p:sp>
      <p:sp>
        <p:nvSpPr>
          <p:cNvPr id="7" name="Slide Number Placeholder 6"/>
          <p:cNvSpPr>
            <a:spLocks noGrp="1"/>
          </p:cNvSpPr>
          <p:nvPr>
            <p:ph type="sldNum" sz="quarter" idx="12"/>
          </p:nvPr>
        </p:nvSpPr>
        <p:spPr/>
        <p:txBody>
          <a:bodyPr/>
          <a:lstStyle/>
          <a:p>
            <a:fld id="{2D88F0F9-74A8-45E4-B405-052EDB68E8BD}" type="slidenum">
              <a:rPr lang="en-US" smtClean="0"/>
              <a:t>12</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615553"/>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In addition to turnover rates, we would like to examine terminations from different angles such as termination count in each month, broken down by separation reason and tenure. </a:t>
            </a:r>
            <a:endParaRPr lang="en-US" sz="2000" i="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3CA09A6F-1B0C-4CBF-AA00-61E02AAA602F}"/>
              </a:ext>
            </a:extLst>
          </p:cNvPr>
          <p:cNvPicPr>
            <a:picLocks noChangeAspect="1"/>
          </p:cNvPicPr>
          <p:nvPr/>
        </p:nvPicPr>
        <p:blipFill>
          <a:blip r:embed="rId3"/>
          <a:stretch>
            <a:fillRect/>
          </a:stretch>
        </p:blipFill>
        <p:spPr>
          <a:xfrm>
            <a:off x="3292512" y="1954914"/>
            <a:ext cx="8807376" cy="1720769"/>
          </a:xfrm>
          <a:prstGeom prst="rect">
            <a:avLst/>
          </a:prstGeom>
        </p:spPr>
      </p:pic>
      <p:pic>
        <p:nvPicPr>
          <p:cNvPr id="5" name="Picture 4">
            <a:extLst>
              <a:ext uri="{FF2B5EF4-FFF2-40B4-BE49-F238E27FC236}">
                <a16:creationId xmlns:a16="http://schemas.microsoft.com/office/drawing/2014/main" id="{78ED4B0F-BAC2-43D0-8A08-DB2A4E66A6EE}"/>
              </a:ext>
            </a:extLst>
          </p:cNvPr>
          <p:cNvPicPr>
            <a:picLocks noChangeAspect="1"/>
          </p:cNvPicPr>
          <p:nvPr/>
        </p:nvPicPr>
        <p:blipFill>
          <a:blip r:embed="rId4"/>
          <a:stretch>
            <a:fillRect/>
          </a:stretch>
        </p:blipFill>
        <p:spPr>
          <a:xfrm>
            <a:off x="0" y="3848082"/>
            <a:ext cx="12192000" cy="2047052"/>
          </a:xfrm>
          <a:prstGeom prst="rect">
            <a:avLst/>
          </a:prstGeom>
        </p:spPr>
      </p:pic>
      <p:pic>
        <p:nvPicPr>
          <p:cNvPr id="6" name="Picture 5">
            <a:extLst>
              <a:ext uri="{FF2B5EF4-FFF2-40B4-BE49-F238E27FC236}">
                <a16:creationId xmlns:a16="http://schemas.microsoft.com/office/drawing/2014/main" id="{CCB6DFAD-ABCA-4F4D-88B8-2B4AB0610602}"/>
              </a:ext>
            </a:extLst>
          </p:cNvPr>
          <p:cNvPicPr>
            <a:picLocks noChangeAspect="1"/>
          </p:cNvPicPr>
          <p:nvPr/>
        </p:nvPicPr>
        <p:blipFill>
          <a:blip r:embed="rId5"/>
          <a:stretch>
            <a:fillRect/>
          </a:stretch>
        </p:blipFill>
        <p:spPr>
          <a:xfrm>
            <a:off x="149262" y="2129024"/>
            <a:ext cx="3143250" cy="1019175"/>
          </a:xfrm>
          <a:prstGeom prst="rect">
            <a:avLst/>
          </a:prstGeom>
        </p:spPr>
      </p:pic>
    </p:spTree>
    <p:extLst>
      <p:ext uri="{BB962C8B-B14F-4D97-AF65-F5344CB8AC3E}">
        <p14:creationId xmlns:p14="http://schemas.microsoft.com/office/powerpoint/2010/main" val="137590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Termination: Distribution</a:t>
            </a:r>
          </a:p>
        </p:txBody>
      </p:sp>
      <p:sp>
        <p:nvSpPr>
          <p:cNvPr id="7" name="Slide Number Placeholder 6"/>
          <p:cNvSpPr>
            <a:spLocks noGrp="1"/>
          </p:cNvSpPr>
          <p:nvPr>
            <p:ph type="sldNum" sz="quarter" idx="12"/>
          </p:nvPr>
        </p:nvSpPr>
        <p:spPr/>
        <p:txBody>
          <a:bodyPr/>
          <a:lstStyle/>
          <a:p>
            <a:fld id="{2D88F0F9-74A8-45E4-B405-052EDB68E8BD}" type="slidenum">
              <a:rPr lang="en-US" smtClean="0"/>
              <a:t>13</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923330"/>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We’d like to compare the employee distributions in terms of gender, age group, ethnicity, pay type and full/part-time for new hires against the distributions for those terminated. Additionally, bad hire as a portion of total terminations is reviewed at the year and month level.</a:t>
            </a:r>
          </a:p>
        </p:txBody>
      </p:sp>
      <p:pic>
        <p:nvPicPr>
          <p:cNvPr id="9" name="Picture 8">
            <a:extLst>
              <a:ext uri="{FF2B5EF4-FFF2-40B4-BE49-F238E27FC236}">
                <a16:creationId xmlns:a16="http://schemas.microsoft.com/office/drawing/2014/main" id="{4E3B8990-2ACE-4EA5-8738-9B9DD8154A59}"/>
              </a:ext>
            </a:extLst>
          </p:cNvPr>
          <p:cNvPicPr>
            <a:picLocks noChangeAspect="1"/>
          </p:cNvPicPr>
          <p:nvPr/>
        </p:nvPicPr>
        <p:blipFill>
          <a:blip r:embed="rId3"/>
          <a:stretch>
            <a:fillRect/>
          </a:stretch>
        </p:blipFill>
        <p:spPr>
          <a:xfrm>
            <a:off x="0" y="1963294"/>
            <a:ext cx="12192000" cy="2303895"/>
          </a:xfrm>
          <a:prstGeom prst="rect">
            <a:avLst/>
          </a:prstGeom>
        </p:spPr>
      </p:pic>
      <p:pic>
        <p:nvPicPr>
          <p:cNvPr id="10" name="Picture 9">
            <a:extLst>
              <a:ext uri="{FF2B5EF4-FFF2-40B4-BE49-F238E27FC236}">
                <a16:creationId xmlns:a16="http://schemas.microsoft.com/office/drawing/2014/main" id="{ACBF98D2-DCFC-4A72-B2E3-580C844BC9D7}"/>
              </a:ext>
            </a:extLst>
          </p:cNvPr>
          <p:cNvPicPr>
            <a:picLocks noChangeAspect="1"/>
          </p:cNvPicPr>
          <p:nvPr/>
        </p:nvPicPr>
        <p:blipFill>
          <a:blip r:embed="rId4"/>
          <a:stretch>
            <a:fillRect/>
          </a:stretch>
        </p:blipFill>
        <p:spPr>
          <a:xfrm>
            <a:off x="92112" y="4197107"/>
            <a:ext cx="3085601" cy="1842247"/>
          </a:xfrm>
          <a:prstGeom prst="rect">
            <a:avLst/>
          </a:prstGeom>
        </p:spPr>
      </p:pic>
      <p:pic>
        <p:nvPicPr>
          <p:cNvPr id="12" name="Picture 11">
            <a:extLst>
              <a:ext uri="{FF2B5EF4-FFF2-40B4-BE49-F238E27FC236}">
                <a16:creationId xmlns:a16="http://schemas.microsoft.com/office/drawing/2014/main" id="{1E96F64D-0348-4EDE-B222-EA989A6E028D}"/>
              </a:ext>
            </a:extLst>
          </p:cNvPr>
          <p:cNvPicPr>
            <a:picLocks noChangeAspect="1"/>
          </p:cNvPicPr>
          <p:nvPr/>
        </p:nvPicPr>
        <p:blipFill>
          <a:blip r:embed="rId5"/>
          <a:stretch>
            <a:fillRect/>
          </a:stretch>
        </p:blipFill>
        <p:spPr>
          <a:xfrm>
            <a:off x="2444900" y="4989449"/>
            <a:ext cx="9654988" cy="1653781"/>
          </a:xfrm>
          <a:prstGeom prst="rect">
            <a:avLst/>
          </a:prstGeom>
        </p:spPr>
      </p:pic>
    </p:spTree>
    <p:extLst>
      <p:ext uri="{BB962C8B-B14F-4D97-AF65-F5344CB8AC3E}">
        <p14:creationId xmlns:p14="http://schemas.microsoft.com/office/powerpoint/2010/main" val="320683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ight Arrow 48">
            <a:extLst>
              <a:ext uri="{FF2B5EF4-FFF2-40B4-BE49-F238E27FC236}">
                <a16:creationId xmlns:a16="http://schemas.microsoft.com/office/drawing/2014/main" id="{212BB8B5-E516-49E7-97FC-AB377C59462C}"/>
              </a:ext>
            </a:extLst>
          </p:cNvPr>
          <p:cNvSpPr/>
          <p:nvPr/>
        </p:nvSpPr>
        <p:spPr>
          <a:xfrm>
            <a:off x="2133600" y="1388012"/>
            <a:ext cx="7760626" cy="1760220"/>
          </a:xfrm>
          <a:prstGeom prst="rightArrow">
            <a:avLst>
              <a:gd name="adj1" fmla="val 66450"/>
              <a:gd name="adj2" fmla="val 50000"/>
            </a:avLst>
          </a:prstGeom>
          <a:solidFill>
            <a:schemeClr val="accent2">
              <a:lumMod val="40000"/>
              <a:lumOff val="6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4" name="Right Arrow 49">
            <a:extLst>
              <a:ext uri="{FF2B5EF4-FFF2-40B4-BE49-F238E27FC236}">
                <a16:creationId xmlns:a16="http://schemas.microsoft.com/office/drawing/2014/main" id="{E975F165-3810-4041-87FD-127739B5B948}"/>
              </a:ext>
            </a:extLst>
          </p:cNvPr>
          <p:cNvSpPr/>
          <p:nvPr/>
        </p:nvSpPr>
        <p:spPr>
          <a:xfrm>
            <a:off x="2143733" y="2927252"/>
            <a:ext cx="6894975" cy="1760220"/>
          </a:xfrm>
          <a:prstGeom prst="rightArrow">
            <a:avLst>
              <a:gd name="adj1" fmla="val 66450"/>
              <a:gd name="adj2" fmla="val 50000"/>
            </a:avLst>
          </a:prstGeom>
          <a:solidFill>
            <a:schemeClr val="accent6">
              <a:lumMod val="40000"/>
              <a:lumOff val="6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5" name="Right Arrow 50">
            <a:extLst>
              <a:ext uri="{FF2B5EF4-FFF2-40B4-BE49-F238E27FC236}">
                <a16:creationId xmlns:a16="http://schemas.microsoft.com/office/drawing/2014/main" id="{1F263DA0-849A-4051-8477-A818C46126AC}"/>
              </a:ext>
            </a:extLst>
          </p:cNvPr>
          <p:cNvSpPr/>
          <p:nvPr/>
        </p:nvSpPr>
        <p:spPr>
          <a:xfrm>
            <a:off x="2121114" y="4443632"/>
            <a:ext cx="7925512" cy="1760220"/>
          </a:xfrm>
          <a:prstGeom prst="rightArrow">
            <a:avLst>
              <a:gd name="adj1" fmla="val 66450"/>
              <a:gd name="adj2" fmla="val 50000"/>
            </a:avLst>
          </a:prstGeom>
          <a:solidFill>
            <a:schemeClr val="accent4">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6" name="Flowchart: Data 9">
            <a:extLst>
              <a:ext uri="{FF2B5EF4-FFF2-40B4-BE49-F238E27FC236}">
                <a16:creationId xmlns:a16="http://schemas.microsoft.com/office/drawing/2014/main" id="{2553D9B3-32B1-4D55-AB1D-1556B0135AD0}"/>
              </a:ext>
            </a:extLst>
          </p:cNvPr>
          <p:cNvSpPr/>
          <p:nvPr/>
        </p:nvSpPr>
        <p:spPr>
          <a:xfrm>
            <a:off x="3103006" y="1484851"/>
            <a:ext cx="1988820" cy="47136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3050"/>
              <a:gd name="connsiteY0" fmla="*/ 10000 h 10000"/>
              <a:gd name="connsiteX1" fmla="*/ 2000 w 13050"/>
              <a:gd name="connsiteY1" fmla="*/ 0 h 10000"/>
              <a:gd name="connsiteX2" fmla="*/ 13050 w 13050"/>
              <a:gd name="connsiteY2" fmla="*/ 0 h 10000"/>
              <a:gd name="connsiteX3" fmla="*/ 8000 w 13050"/>
              <a:gd name="connsiteY3" fmla="*/ 10000 h 10000"/>
              <a:gd name="connsiteX4" fmla="*/ 0 w 13050"/>
              <a:gd name="connsiteY4" fmla="*/ 10000 h 10000"/>
              <a:gd name="connsiteX0" fmla="*/ 0 w 13050"/>
              <a:gd name="connsiteY0" fmla="*/ 10000 h 10000"/>
              <a:gd name="connsiteX1" fmla="*/ 5300 w 13050"/>
              <a:gd name="connsiteY1" fmla="*/ 0 h 10000"/>
              <a:gd name="connsiteX2" fmla="*/ 13050 w 13050"/>
              <a:gd name="connsiteY2" fmla="*/ 0 h 10000"/>
              <a:gd name="connsiteX3" fmla="*/ 8000 w 13050"/>
              <a:gd name="connsiteY3" fmla="*/ 10000 h 10000"/>
              <a:gd name="connsiteX4" fmla="*/ 0 w 1305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0" h="10000">
                <a:moveTo>
                  <a:pt x="0" y="10000"/>
                </a:moveTo>
                <a:lnTo>
                  <a:pt x="5300" y="0"/>
                </a:lnTo>
                <a:lnTo>
                  <a:pt x="13050" y="0"/>
                </a:lnTo>
                <a:lnTo>
                  <a:pt x="8000" y="10000"/>
                </a:lnTo>
                <a:lnTo>
                  <a:pt x="0" y="10000"/>
                </a:lnTo>
                <a:close/>
              </a:path>
            </a:pathLst>
          </a:custGeom>
          <a:solidFill>
            <a:schemeClr val="bg1">
              <a:alpha val="74902"/>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97" name="Half Frame 96">
            <a:extLst>
              <a:ext uri="{FF2B5EF4-FFF2-40B4-BE49-F238E27FC236}">
                <a16:creationId xmlns:a16="http://schemas.microsoft.com/office/drawing/2014/main" id="{1B313E27-D052-43B3-8B2A-B96D6F2F4260}"/>
              </a:ext>
            </a:extLst>
          </p:cNvPr>
          <p:cNvSpPr/>
          <p:nvPr/>
        </p:nvSpPr>
        <p:spPr>
          <a:xfrm rot="8142470">
            <a:off x="4505572" y="1860809"/>
            <a:ext cx="281314" cy="288147"/>
          </a:xfrm>
          <a:prstGeom prst="halfFrame">
            <a:avLst>
              <a:gd name="adj1" fmla="val 26576"/>
              <a:gd name="adj2" fmla="val 25856"/>
            </a:avLst>
          </a:prstGeom>
          <a:solidFill>
            <a:schemeClr val="accent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dirty="0">
              <a:solidFill>
                <a:schemeClr val="accent3">
                  <a:lumMod val="40000"/>
                  <a:lumOff val="60000"/>
                </a:schemeClr>
              </a:solidFill>
              <a:latin typeface="Helvetica" pitchFamily="2" charset="0"/>
            </a:endParaRPr>
          </a:p>
        </p:txBody>
      </p:sp>
      <p:sp>
        <p:nvSpPr>
          <p:cNvPr id="98" name="TextBox 97">
            <a:extLst>
              <a:ext uri="{FF2B5EF4-FFF2-40B4-BE49-F238E27FC236}">
                <a16:creationId xmlns:a16="http://schemas.microsoft.com/office/drawing/2014/main" id="{ED122D99-96E1-4EC1-BE0F-C423525DB543}"/>
              </a:ext>
            </a:extLst>
          </p:cNvPr>
          <p:cNvSpPr txBox="1"/>
          <p:nvPr/>
        </p:nvSpPr>
        <p:spPr>
          <a:xfrm>
            <a:off x="3889724" y="1652569"/>
            <a:ext cx="756507" cy="1015663"/>
          </a:xfrm>
          <a:prstGeom prst="rect">
            <a:avLst/>
          </a:prstGeom>
          <a:noFill/>
        </p:spPr>
        <p:txBody>
          <a:bodyPr wrap="square" lIns="0" tIns="0" rIns="0" bIns="0" rtlCol="0">
            <a:spAutoFit/>
          </a:bodyPr>
          <a:lstStyle/>
          <a:p>
            <a:pPr algn="ctr"/>
            <a:r>
              <a:rPr lang="en-US" sz="6600" dirty="0">
                <a:solidFill>
                  <a:schemeClr val="accent2">
                    <a:lumMod val="40000"/>
                    <a:lumOff val="60000"/>
                  </a:schemeClr>
                </a:solidFill>
                <a:latin typeface="Helvetica" pitchFamily="2" charset="0"/>
              </a:rPr>
              <a:t>1</a:t>
            </a:r>
          </a:p>
        </p:txBody>
      </p:sp>
      <p:sp>
        <p:nvSpPr>
          <p:cNvPr id="99" name="Half Frame 98">
            <a:extLst>
              <a:ext uri="{FF2B5EF4-FFF2-40B4-BE49-F238E27FC236}">
                <a16:creationId xmlns:a16="http://schemas.microsoft.com/office/drawing/2014/main" id="{33884D47-5062-4823-8E63-5603CE9DEC31}"/>
              </a:ext>
            </a:extLst>
          </p:cNvPr>
          <p:cNvSpPr/>
          <p:nvPr/>
        </p:nvSpPr>
        <p:spPr>
          <a:xfrm rot="8142470">
            <a:off x="4335012" y="3407275"/>
            <a:ext cx="281314" cy="288147"/>
          </a:xfrm>
          <a:prstGeom prst="halfFrame">
            <a:avLst>
              <a:gd name="adj1" fmla="val 26576"/>
              <a:gd name="adj2" fmla="val 25856"/>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err="1">
              <a:solidFill>
                <a:schemeClr val="bg2"/>
              </a:solidFill>
            </a:endParaRPr>
          </a:p>
        </p:txBody>
      </p:sp>
      <p:sp>
        <p:nvSpPr>
          <p:cNvPr id="100" name="TextBox 99">
            <a:extLst>
              <a:ext uri="{FF2B5EF4-FFF2-40B4-BE49-F238E27FC236}">
                <a16:creationId xmlns:a16="http://schemas.microsoft.com/office/drawing/2014/main" id="{7440CBBC-3BDB-4FED-9DEA-04443FF8FEC4}"/>
              </a:ext>
            </a:extLst>
          </p:cNvPr>
          <p:cNvSpPr txBox="1"/>
          <p:nvPr/>
        </p:nvSpPr>
        <p:spPr>
          <a:xfrm>
            <a:off x="3638938" y="3191809"/>
            <a:ext cx="911996" cy="1015663"/>
          </a:xfrm>
          <a:prstGeom prst="rect">
            <a:avLst/>
          </a:prstGeom>
          <a:noFill/>
        </p:spPr>
        <p:txBody>
          <a:bodyPr wrap="square" lIns="0" tIns="0" rIns="0" bIns="0" rtlCol="0">
            <a:spAutoFit/>
          </a:bodyPr>
          <a:lstStyle/>
          <a:p>
            <a:pPr algn="ctr"/>
            <a:r>
              <a:rPr lang="en-US" sz="6600" dirty="0">
                <a:solidFill>
                  <a:schemeClr val="accent6">
                    <a:lumMod val="40000"/>
                    <a:lumOff val="60000"/>
                  </a:schemeClr>
                </a:solidFill>
                <a:latin typeface="Helvetica" pitchFamily="2" charset="0"/>
              </a:rPr>
              <a:t>2</a:t>
            </a:r>
            <a:endParaRPr lang="en-US" sz="8000" dirty="0">
              <a:solidFill>
                <a:schemeClr val="accent6">
                  <a:lumMod val="40000"/>
                  <a:lumOff val="60000"/>
                </a:schemeClr>
              </a:solidFill>
            </a:endParaRPr>
          </a:p>
        </p:txBody>
      </p:sp>
      <p:sp>
        <p:nvSpPr>
          <p:cNvPr id="101" name="Half Frame 100">
            <a:extLst>
              <a:ext uri="{FF2B5EF4-FFF2-40B4-BE49-F238E27FC236}">
                <a16:creationId xmlns:a16="http://schemas.microsoft.com/office/drawing/2014/main" id="{80E3476F-2B31-4EA9-8B95-7B87F9E1A1BB}"/>
              </a:ext>
            </a:extLst>
          </p:cNvPr>
          <p:cNvSpPr/>
          <p:nvPr/>
        </p:nvSpPr>
        <p:spPr>
          <a:xfrm rot="8142470">
            <a:off x="4069153" y="4893176"/>
            <a:ext cx="281314" cy="288147"/>
          </a:xfrm>
          <a:prstGeom prst="halfFrame">
            <a:avLst>
              <a:gd name="adj1" fmla="val 26576"/>
              <a:gd name="adj2" fmla="val 25856"/>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err="1">
              <a:solidFill>
                <a:schemeClr val="bg2"/>
              </a:solidFill>
            </a:endParaRPr>
          </a:p>
        </p:txBody>
      </p:sp>
      <p:sp>
        <p:nvSpPr>
          <p:cNvPr id="102" name="TextBox 101">
            <a:extLst>
              <a:ext uri="{FF2B5EF4-FFF2-40B4-BE49-F238E27FC236}">
                <a16:creationId xmlns:a16="http://schemas.microsoft.com/office/drawing/2014/main" id="{A568BB51-974D-4C21-868C-37B2CDCDF3E9}"/>
              </a:ext>
            </a:extLst>
          </p:cNvPr>
          <p:cNvSpPr txBox="1"/>
          <p:nvPr/>
        </p:nvSpPr>
        <p:spPr>
          <a:xfrm>
            <a:off x="3261163" y="4717383"/>
            <a:ext cx="1058224" cy="1015663"/>
          </a:xfrm>
          <a:prstGeom prst="rect">
            <a:avLst/>
          </a:prstGeom>
          <a:noFill/>
        </p:spPr>
        <p:txBody>
          <a:bodyPr wrap="square" lIns="0" tIns="0" rIns="0" bIns="0" rtlCol="0">
            <a:spAutoFit/>
          </a:bodyPr>
          <a:lstStyle/>
          <a:p>
            <a:pPr algn="ctr"/>
            <a:r>
              <a:rPr lang="en-US" sz="6600" dirty="0">
                <a:solidFill>
                  <a:schemeClr val="accent4">
                    <a:lumMod val="20000"/>
                    <a:lumOff val="80000"/>
                  </a:schemeClr>
                </a:solidFill>
                <a:latin typeface="Helvetica" pitchFamily="2" charset="0"/>
              </a:rPr>
              <a:t>3</a:t>
            </a:r>
            <a:endParaRPr lang="en-US" sz="8000" dirty="0">
              <a:solidFill>
                <a:schemeClr val="accent4">
                  <a:lumMod val="20000"/>
                  <a:lumOff val="80000"/>
                </a:schemeClr>
              </a:solidFill>
              <a:latin typeface="Helvetica" pitchFamily="2" charset="0"/>
            </a:endParaRPr>
          </a:p>
        </p:txBody>
      </p:sp>
      <p:sp>
        <p:nvSpPr>
          <p:cNvPr id="103" name="Rectangle 102">
            <a:extLst>
              <a:ext uri="{FF2B5EF4-FFF2-40B4-BE49-F238E27FC236}">
                <a16:creationId xmlns:a16="http://schemas.microsoft.com/office/drawing/2014/main" id="{3D0193F7-092E-4CEC-9BDF-D05A54B18841}"/>
              </a:ext>
            </a:extLst>
          </p:cNvPr>
          <p:cNvSpPr/>
          <p:nvPr/>
        </p:nvSpPr>
        <p:spPr>
          <a:xfrm>
            <a:off x="4858171" y="1663999"/>
            <a:ext cx="4861013" cy="1231106"/>
          </a:xfrm>
          <a:prstGeom prst="rect">
            <a:avLst/>
          </a:prstGeom>
        </p:spPr>
        <p:txBody>
          <a:bodyPr wrap="square" lIns="0" tIns="0" rIns="0" bIns="0">
            <a:spAutoFit/>
          </a:bodyPr>
          <a:lstStyle/>
          <a:p>
            <a:pPr marL="285750" indent="-285750">
              <a:buFontTx/>
              <a:buChar char="-"/>
            </a:pPr>
            <a:r>
              <a:rPr lang="en-US" sz="1600" dirty="0">
                <a:solidFill>
                  <a:schemeClr val="tx1">
                    <a:lumMod val="95000"/>
                    <a:lumOff val="5000"/>
                  </a:schemeClr>
                </a:solidFill>
                <a:latin typeface="Helvetica" pitchFamily="2" charset="0"/>
              </a:rPr>
              <a:t>Turnover rates dramatically increased in 2013 and steadily rises in 2014, as hire rates were higher in Q2, Q3 of 2013-2014, so were turnovers</a:t>
            </a:r>
          </a:p>
          <a:p>
            <a:pPr marL="285750" indent="-285750">
              <a:buFontTx/>
              <a:buChar char="-"/>
            </a:pPr>
            <a:r>
              <a:rPr lang="en-US" sz="1600" dirty="0">
                <a:solidFill>
                  <a:schemeClr val="tx1">
                    <a:lumMod val="95000"/>
                    <a:lumOff val="5000"/>
                  </a:schemeClr>
                </a:solidFill>
                <a:latin typeface="Helvetica" pitchFamily="2" charset="0"/>
              </a:rPr>
              <a:t>Most terminated were Voluntary and non New Hires  </a:t>
            </a:r>
          </a:p>
        </p:txBody>
      </p:sp>
      <p:sp>
        <p:nvSpPr>
          <p:cNvPr id="104" name="Rectangle 103">
            <a:extLst>
              <a:ext uri="{FF2B5EF4-FFF2-40B4-BE49-F238E27FC236}">
                <a16:creationId xmlns:a16="http://schemas.microsoft.com/office/drawing/2014/main" id="{25A2DECA-2084-4075-8628-4EDC5DB54592}"/>
              </a:ext>
            </a:extLst>
          </p:cNvPr>
          <p:cNvSpPr/>
          <p:nvPr/>
        </p:nvSpPr>
        <p:spPr>
          <a:xfrm>
            <a:off x="4599229" y="3376809"/>
            <a:ext cx="4502491" cy="984885"/>
          </a:xfrm>
          <a:prstGeom prst="rect">
            <a:avLst/>
          </a:prstGeom>
        </p:spPr>
        <p:txBody>
          <a:bodyPr wrap="square" lIns="0" tIns="0" rIns="0" bIns="0">
            <a:spAutoFit/>
          </a:bodyPr>
          <a:lstStyle/>
          <a:p>
            <a:pPr marL="285750" indent="-285750">
              <a:buFontTx/>
              <a:buChar char="-"/>
            </a:pPr>
            <a:r>
              <a:rPr lang="en-US" sz="1600" dirty="0">
                <a:solidFill>
                  <a:schemeClr val="tx1">
                    <a:lumMod val="95000"/>
                    <a:lumOff val="5000"/>
                  </a:schemeClr>
                </a:solidFill>
                <a:latin typeface="Helvetica" pitchFamily="2" charset="0"/>
              </a:rPr>
              <a:t>Although terminated employees were not new hires, most quit within a few months to a year</a:t>
            </a:r>
          </a:p>
          <a:p>
            <a:pPr marL="285750" indent="-285750">
              <a:buFontTx/>
              <a:buChar char="-"/>
            </a:pPr>
            <a:r>
              <a:rPr lang="en-US" sz="1600" dirty="0">
                <a:solidFill>
                  <a:schemeClr val="tx1">
                    <a:lumMod val="95000"/>
                    <a:lumOff val="5000"/>
                  </a:schemeClr>
                </a:solidFill>
                <a:latin typeface="Helvetica" pitchFamily="2" charset="0"/>
              </a:rPr>
              <a:t>Bad hires make up a higher % in terminations over time </a:t>
            </a:r>
          </a:p>
        </p:txBody>
      </p:sp>
      <p:sp>
        <p:nvSpPr>
          <p:cNvPr id="105" name="Rectangle 104">
            <a:extLst>
              <a:ext uri="{FF2B5EF4-FFF2-40B4-BE49-F238E27FC236}">
                <a16:creationId xmlns:a16="http://schemas.microsoft.com/office/drawing/2014/main" id="{BDBD57A0-B1C0-4C20-8532-E914D3ACD036}"/>
              </a:ext>
            </a:extLst>
          </p:cNvPr>
          <p:cNvSpPr/>
          <p:nvPr/>
        </p:nvSpPr>
        <p:spPr>
          <a:xfrm>
            <a:off x="4448122" y="4717383"/>
            <a:ext cx="5598504" cy="1231106"/>
          </a:xfrm>
          <a:prstGeom prst="rect">
            <a:avLst/>
          </a:prstGeom>
        </p:spPr>
        <p:txBody>
          <a:bodyPr wrap="square" lIns="0" tIns="0" rIns="0" bIns="0">
            <a:spAutoFit/>
          </a:bodyPr>
          <a:lstStyle/>
          <a:p>
            <a:r>
              <a:rPr lang="en-US" sz="1600" dirty="0">
                <a:solidFill>
                  <a:schemeClr val="tx1">
                    <a:lumMod val="95000"/>
                    <a:lumOff val="5000"/>
                  </a:schemeClr>
                </a:solidFill>
                <a:latin typeface="Helvetica" pitchFamily="2" charset="0"/>
              </a:rPr>
              <a:t>Conclusion: It is possible the BU intended to hire more from &lt;30 age group and part-timers who never intended to stay long, but it could be that the BU was not prepared well for the aggressive hiring in 2012-2014. Factors such as inadequate training and onboarding could leave employees disgruntled.</a:t>
            </a:r>
          </a:p>
        </p:txBody>
      </p:sp>
      <p:grpSp>
        <p:nvGrpSpPr>
          <p:cNvPr id="130" name="Group 844">
            <a:extLst>
              <a:ext uri="{FF2B5EF4-FFF2-40B4-BE49-F238E27FC236}">
                <a16:creationId xmlns:a16="http://schemas.microsoft.com/office/drawing/2014/main" id="{9CE0286C-5750-4494-A6EC-9265A17A363C}"/>
              </a:ext>
            </a:extLst>
          </p:cNvPr>
          <p:cNvGrpSpPr>
            <a:grpSpLocks noChangeAspect="1"/>
          </p:cNvGrpSpPr>
          <p:nvPr/>
        </p:nvGrpSpPr>
        <p:grpSpPr bwMode="auto">
          <a:xfrm>
            <a:off x="2632245" y="1845662"/>
            <a:ext cx="822960" cy="822960"/>
            <a:chOff x="4301" y="3046"/>
            <a:chExt cx="340" cy="340"/>
          </a:xfrm>
          <a:solidFill>
            <a:schemeClr val="tx1">
              <a:lumMod val="65000"/>
              <a:lumOff val="35000"/>
            </a:schemeClr>
          </a:solidFill>
        </p:grpSpPr>
        <p:sp>
          <p:nvSpPr>
            <p:cNvPr id="131" name="Freeform 845">
              <a:extLst>
                <a:ext uri="{FF2B5EF4-FFF2-40B4-BE49-F238E27FC236}">
                  <a16:creationId xmlns:a16="http://schemas.microsoft.com/office/drawing/2014/main" id="{5161E80A-4D1B-421A-8C52-9D6F9383BE38}"/>
                </a:ext>
              </a:extLst>
            </p:cNvPr>
            <p:cNvSpPr>
              <a:spLocks noEditPoints="1"/>
            </p:cNvSpPr>
            <p:nvPr/>
          </p:nvSpPr>
          <p:spPr bwMode="auto">
            <a:xfrm>
              <a:off x="4371" y="3166"/>
              <a:ext cx="57" cy="142"/>
            </a:xfrm>
            <a:custGeom>
              <a:avLst/>
              <a:gdLst>
                <a:gd name="T0" fmla="*/ 54 w 86"/>
                <a:gd name="T1" fmla="*/ 0 h 213"/>
                <a:gd name="T2" fmla="*/ 32 w 86"/>
                <a:gd name="T3" fmla="*/ 0 h 213"/>
                <a:gd name="T4" fmla="*/ 22 w 86"/>
                <a:gd name="T5" fmla="*/ 9 h 213"/>
                <a:gd name="T6" fmla="*/ 1 w 86"/>
                <a:gd name="T7" fmla="*/ 115 h 213"/>
                <a:gd name="T8" fmla="*/ 3 w 86"/>
                <a:gd name="T9" fmla="*/ 124 h 213"/>
                <a:gd name="T10" fmla="*/ 11 w 86"/>
                <a:gd name="T11" fmla="*/ 128 h 213"/>
                <a:gd name="T12" fmla="*/ 11 w 86"/>
                <a:gd name="T13" fmla="*/ 203 h 213"/>
                <a:gd name="T14" fmla="*/ 22 w 86"/>
                <a:gd name="T15" fmla="*/ 213 h 213"/>
                <a:gd name="T16" fmla="*/ 32 w 86"/>
                <a:gd name="T17" fmla="*/ 203 h 213"/>
                <a:gd name="T18" fmla="*/ 32 w 86"/>
                <a:gd name="T19" fmla="*/ 128 h 213"/>
                <a:gd name="T20" fmla="*/ 54 w 86"/>
                <a:gd name="T21" fmla="*/ 128 h 213"/>
                <a:gd name="T22" fmla="*/ 54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4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4" y="0"/>
                  </a:moveTo>
                  <a:cubicBezTo>
                    <a:pt x="32" y="0"/>
                    <a:pt x="32" y="0"/>
                    <a:pt x="32" y="0"/>
                  </a:cubicBezTo>
                  <a:cubicBezTo>
                    <a:pt x="27" y="0"/>
                    <a:pt x="23" y="4"/>
                    <a:pt x="22" y="9"/>
                  </a:cubicBezTo>
                  <a:cubicBezTo>
                    <a:pt x="1" y="115"/>
                    <a:pt x="1" y="115"/>
                    <a:pt x="1" y="115"/>
                  </a:cubicBezTo>
                  <a:cubicBezTo>
                    <a:pt x="0" y="118"/>
                    <a:pt x="1" y="122"/>
                    <a:pt x="3" y="124"/>
                  </a:cubicBezTo>
                  <a:cubicBezTo>
                    <a:pt x="5" y="127"/>
                    <a:pt x="8" y="128"/>
                    <a:pt x="11" y="128"/>
                  </a:cubicBezTo>
                  <a:cubicBezTo>
                    <a:pt x="11" y="203"/>
                    <a:pt x="11" y="203"/>
                    <a:pt x="11" y="203"/>
                  </a:cubicBezTo>
                  <a:cubicBezTo>
                    <a:pt x="11" y="209"/>
                    <a:pt x="16" y="213"/>
                    <a:pt x="22" y="213"/>
                  </a:cubicBezTo>
                  <a:cubicBezTo>
                    <a:pt x="28" y="213"/>
                    <a:pt x="32" y="209"/>
                    <a:pt x="32" y="203"/>
                  </a:cubicBezTo>
                  <a:cubicBezTo>
                    <a:pt x="32" y="128"/>
                    <a:pt x="32" y="128"/>
                    <a:pt x="32" y="128"/>
                  </a:cubicBezTo>
                  <a:cubicBezTo>
                    <a:pt x="54" y="128"/>
                    <a:pt x="54" y="128"/>
                    <a:pt x="54" y="128"/>
                  </a:cubicBezTo>
                  <a:cubicBezTo>
                    <a:pt x="54" y="203"/>
                    <a:pt x="54" y="203"/>
                    <a:pt x="54" y="203"/>
                  </a:cubicBezTo>
                  <a:cubicBezTo>
                    <a:pt x="54"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9" y="0"/>
                    <a:pt x="54"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846">
              <a:extLst>
                <a:ext uri="{FF2B5EF4-FFF2-40B4-BE49-F238E27FC236}">
                  <a16:creationId xmlns:a16="http://schemas.microsoft.com/office/drawing/2014/main" id="{5E583F02-4F4C-4ACE-979F-159A1C1AA95E}"/>
                </a:ext>
              </a:extLst>
            </p:cNvPr>
            <p:cNvSpPr>
              <a:spLocks noEditPoints="1"/>
            </p:cNvSpPr>
            <p:nvPr/>
          </p:nvSpPr>
          <p:spPr bwMode="auto">
            <a:xfrm>
              <a:off x="4379"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847">
              <a:extLst>
                <a:ext uri="{FF2B5EF4-FFF2-40B4-BE49-F238E27FC236}">
                  <a16:creationId xmlns:a16="http://schemas.microsoft.com/office/drawing/2014/main" id="{3DB260B7-D518-4EE8-91AD-75824C737825}"/>
                </a:ext>
              </a:extLst>
            </p:cNvPr>
            <p:cNvSpPr>
              <a:spLocks noEditPoints="1"/>
            </p:cNvSpPr>
            <p:nvPr/>
          </p:nvSpPr>
          <p:spPr bwMode="auto">
            <a:xfrm>
              <a:off x="4513" y="3166"/>
              <a:ext cx="57" cy="142"/>
            </a:xfrm>
            <a:custGeom>
              <a:avLst/>
              <a:gdLst>
                <a:gd name="T0" fmla="*/ 74 w 85"/>
                <a:gd name="T1" fmla="*/ 0 h 213"/>
                <a:gd name="T2" fmla="*/ 10 w 85"/>
                <a:gd name="T3" fmla="*/ 0 h 213"/>
                <a:gd name="T4" fmla="*/ 0 w 85"/>
                <a:gd name="T5" fmla="*/ 11 h 213"/>
                <a:gd name="T6" fmla="*/ 0 w 85"/>
                <a:gd name="T7" fmla="*/ 96 h 213"/>
                <a:gd name="T8" fmla="*/ 10 w 85"/>
                <a:gd name="T9" fmla="*/ 107 h 213"/>
                <a:gd name="T10" fmla="*/ 10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4 w 85"/>
                <a:gd name="T25" fmla="*/ 203 h 213"/>
                <a:gd name="T26" fmla="*/ 74 w 85"/>
                <a:gd name="T27" fmla="*/ 107 h 213"/>
                <a:gd name="T28" fmla="*/ 85 w 85"/>
                <a:gd name="T29" fmla="*/ 96 h 213"/>
                <a:gd name="T30" fmla="*/ 85 w 85"/>
                <a:gd name="T31" fmla="*/ 11 h 213"/>
                <a:gd name="T32" fmla="*/ 74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4" y="0"/>
                  </a:moveTo>
                  <a:cubicBezTo>
                    <a:pt x="10" y="0"/>
                    <a:pt x="10" y="0"/>
                    <a:pt x="10" y="0"/>
                  </a:cubicBezTo>
                  <a:cubicBezTo>
                    <a:pt x="4" y="0"/>
                    <a:pt x="0" y="5"/>
                    <a:pt x="0" y="11"/>
                  </a:cubicBezTo>
                  <a:cubicBezTo>
                    <a:pt x="0" y="96"/>
                    <a:pt x="0" y="96"/>
                    <a:pt x="0" y="96"/>
                  </a:cubicBezTo>
                  <a:cubicBezTo>
                    <a:pt x="0" y="102"/>
                    <a:pt x="4" y="107"/>
                    <a:pt x="10" y="107"/>
                  </a:cubicBezTo>
                  <a:cubicBezTo>
                    <a:pt x="10" y="203"/>
                    <a:pt x="10" y="203"/>
                    <a:pt x="10" y="203"/>
                  </a:cubicBezTo>
                  <a:cubicBezTo>
                    <a:pt x="10"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4" y="209"/>
                    <a:pt x="74" y="203"/>
                  </a:cubicBezTo>
                  <a:cubicBezTo>
                    <a:pt x="74" y="107"/>
                    <a:pt x="74" y="107"/>
                    <a:pt x="74" y="107"/>
                  </a:cubicBezTo>
                  <a:cubicBezTo>
                    <a:pt x="80" y="107"/>
                    <a:pt x="85" y="102"/>
                    <a:pt x="85" y="96"/>
                  </a:cubicBezTo>
                  <a:cubicBezTo>
                    <a:pt x="85" y="11"/>
                    <a:pt x="85" y="11"/>
                    <a:pt x="85" y="11"/>
                  </a:cubicBezTo>
                  <a:cubicBezTo>
                    <a:pt x="85" y="5"/>
                    <a:pt x="80" y="0"/>
                    <a:pt x="74"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848">
              <a:extLst>
                <a:ext uri="{FF2B5EF4-FFF2-40B4-BE49-F238E27FC236}">
                  <a16:creationId xmlns:a16="http://schemas.microsoft.com/office/drawing/2014/main" id="{75BEA8ED-FA86-4CD9-9485-019FCACE59CC}"/>
                </a:ext>
              </a:extLst>
            </p:cNvPr>
            <p:cNvSpPr>
              <a:spLocks noEditPoints="1"/>
            </p:cNvSpPr>
            <p:nvPr/>
          </p:nvSpPr>
          <p:spPr bwMode="auto">
            <a:xfrm>
              <a:off x="4520" y="3110"/>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849">
              <a:extLst>
                <a:ext uri="{FF2B5EF4-FFF2-40B4-BE49-F238E27FC236}">
                  <a16:creationId xmlns:a16="http://schemas.microsoft.com/office/drawing/2014/main" id="{CCBE9631-9FC5-4DFA-9EB9-42F2F2009DB9}"/>
                </a:ext>
              </a:extLst>
            </p:cNvPr>
            <p:cNvSpPr>
              <a:spLocks noEditPoints="1"/>
            </p:cNvSpPr>
            <p:nvPr/>
          </p:nvSpPr>
          <p:spPr bwMode="auto">
            <a:xfrm>
              <a:off x="4442" y="3166"/>
              <a:ext cx="57" cy="142"/>
            </a:xfrm>
            <a:custGeom>
              <a:avLst/>
              <a:gdLst>
                <a:gd name="T0" fmla="*/ 75 w 85"/>
                <a:gd name="T1" fmla="*/ 0 h 213"/>
                <a:gd name="T2" fmla="*/ 11 w 85"/>
                <a:gd name="T3" fmla="*/ 0 h 213"/>
                <a:gd name="T4" fmla="*/ 0 w 85"/>
                <a:gd name="T5" fmla="*/ 11 h 213"/>
                <a:gd name="T6" fmla="*/ 0 w 85"/>
                <a:gd name="T7" fmla="*/ 96 h 213"/>
                <a:gd name="T8" fmla="*/ 11 w 85"/>
                <a:gd name="T9" fmla="*/ 107 h 213"/>
                <a:gd name="T10" fmla="*/ 11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5 w 85"/>
                <a:gd name="T25" fmla="*/ 203 h 213"/>
                <a:gd name="T26" fmla="*/ 75 w 85"/>
                <a:gd name="T27" fmla="*/ 107 h 213"/>
                <a:gd name="T28" fmla="*/ 85 w 85"/>
                <a:gd name="T29" fmla="*/ 96 h 213"/>
                <a:gd name="T30" fmla="*/ 85 w 85"/>
                <a:gd name="T31" fmla="*/ 11 h 213"/>
                <a:gd name="T32" fmla="*/ 75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5" y="0"/>
                  </a:moveTo>
                  <a:cubicBezTo>
                    <a:pt x="11" y="0"/>
                    <a:pt x="11" y="0"/>
                    <a:pt x="11" y="0"/>
                  </a:cubicBezTo>
                  <a:cubicBezTo>
                    <a:pt x="5" y="0"/>
                    <a:pt x="0" y="5"/>
                    <a:pt x="0" y="11"/>
                  </a:cubicBezTo>
                  <a:cubicBezTo>
                    <a:pt x="0" y="96"/>
                    <a:pt x="0" y="96"/>
                    <a:pt x="0" y="96"/>
                  </a:cubicBezTo>
                  <a:cubicBezTo>
                    <a:pt x="0" y="102"/>
                    <a:pt x="5" y="107"/>
                    <a:pt x="11" y="107"/>
                  </a:cubicBezTo>
                  <a:cubicBezTo>
                    <a:pt x="11" y="203"/>
                    <a:pt x="11" y="203"/>
                    <a:pt x="11" y="203"/>
                  </a:cubicBezTo>
                  <a:cubicBezTo>
                    <a:pt x="11"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5" y="209"/>
                    <a:pt x="75" y="203"/>
                  </a:cubicBezTo>
                  <a:cubicBezTo>
                    <a:pt x="75" y="107"/>
                    <a:pt x="75" y="107"/>
                    <a:pt x="75" y="107"/>
                  </a:cubicBezTo>
                  <a:cubicBezTo>
                    <a:pt x="81" y="107"/>
                    <a:pt x="85" y="102"/>
                    <a:pt x="85" y="96"/>
                  </a:cubicBezTo>
                  <a:cubicBezTo>
                    <a:pt x="85" y="11"/>
                    <a:pt x="85" y="11"/>
                    <a:pt x="85" y="11"/>
                  </a:cubicBezTo>
                  <a:cubicBezTo>
                    <a:pt x="85" y="5"/>
                    <a:pt x="81" y="0"/>
                    <a:pt x="75"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850">
              <a:extLst>
                <a:ext uri="{FF2B5EF4-FFF2-40B4-BE49-F238E27FC236}">
                  <a16:creationId xmlns:a16="http://schemas.microsoft.com/office/drawing/2014/main" id="{97EEED58-D697-4952-8CF5-9A0364B26C97}"/>
                </a:ext>
              </a:extLst>
            </p:cNvPr>
            <p:cNvSpPr>
              <a:spLocks noEditPoints="1"/>
            </p:cNvSpPr>
            <p:nvPr/>
          </p:nvSpPr>
          <p:spPr bwMode="auto">
            <a:xfrm>
              <a:off x="4450"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2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49" y="64"/>
                    <a:pt x="64" y="49"/>
                    <a:pt x="64" y="32"/>
                  </a:cubicBezTo>
                  <a:cubicBezTo>
                    <a:pt x="64" y="14"/>
                    <a:pt x="49" y="0"/>
                    <a:pt x="32" y="0"/>
                  </a:cubicBezTo>
                  <a:cubicBezTo>
                    <a:pt x="14" y="0"/>
                    <a:pt x="0" y="14"/>
                    <a:pt x="0" y="32"/>
                  </a:cubicBezTo>
                  <a:cubicBezTo>
                    <a:pt x="0" y="49"/>
                    <a:pt x="14" y="64"/>
                    <a:pt x="32" y="64"/>
                  </a:cubicBezTo>
                  <a:close/>
                  <a:moveTo>
                    <a:pt x="32" y="21"/>
                  </a:moveTo>
                  <a:cubicBezTo>
                    <a:pt x="38" y="21"/>
                    <a:pt x="42" y="26"/>
                    <a:pt x="42" y="32"/>
                  </a:cubicBezTo>
                  <a:cubicBezTo>
                    <a:pt x="42"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851">
              <a:extLst>
                <a:ext uri="{FF2B5EF4-FFF2-40B4-BE49-F238E27FC236}">
                  <a16:creationId xmlns:a16="http://schemas.microsoft.com/office/drawing/2014/main" id="{6D3CA9EA-E51E-4E54-BAAA-1D660BCAFE6E}"/>
                </a:ext>
              </a:extLst>
            </p:cNvPr>
            <p:cNvSpPr>
              <a:spLocks noEditPoints="1"/>
            </p:cNvSpPr>
            <p:nvPr/>
          </p:nvSpPr>
          <p:spPr bwMode="auto">
            <a:xfrm>
              <a:off x="4301" y="304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38" name="Group 892">
            <a:extLst>
              <a:ext uri="{FF2B5EF4-FFF2-40B4-BE49-F238E27FC236}">
                <a16:creationId xmlns:a16="http://schemas.microsoft.com/office/drawing/2014/main" id="{9BFE7688-3E21-44A4-9C0E-549319D6A7BE}"/>
              </a:ext>
            </a:extLst>
          </p:cNvPr>
          <p:cNvGrpSpPr>
            <a:grpSpLocks noChangeAspect="1"/>
          </p:cNvGrpSpPr>
          <p:nvPr/>
        </p:nvGrpSpPr>
        <p:grpSpPr bwMode="auto">
          <a:xfrm>
            <a:off x="2480213" y="3384452"/>
            <a:ext cx="820547" cy="822960"/>
            <a:chOff x="4270" y="3457"/>
            <a:chExt cx="340" cy="341"/>
          </a:xfrm>
          <a:solidFill>
            <a:schemeClr val="tx1">
              <a:lumMod val="65000"/>
              <a:lumOff val="35000"/>
            </a:schemeClr>
          </a:solidFill>
        </p:grpSpPr>
        <p:sp>
          <p:nvSpPr>
            <p:cNvPr id="139" name="Freeform 893">
              <a:extLst>
                <a:ext uri="{FF2B5EF4-FFF2-40B4-BE49-F238E27FC236}">
                  <a16:creationId xmlns:a16="http://schemas.microsoft.com/office/drawing/2014/main" id="{A0575118-6F93-480F-B005-A2391D1F9FA8}"/>
                </a:ext>
              </a:extLst>
            </p:cNvPr>
            <p:cNvSpPr>
              <a:spLocks noEditPoints="1"/>
            </p:cNvSpPr>
            <p:nvPr/>
          </p:nvSpPr>
          <p:spPr bwMode="auto">
            <a:xfrm>
              <a:off x="4334" y="3521"/>
              <a:ext cx="192" cy="192"/>
            </a:xfrm>
            <a:custGeom>
              <a:avLst/>
              <a:gdLst>
                <a:gd name="T0" fmla="*/ 285 w 289"/>
                <a:gd name="T1" fmla="*/ 269 h 288"/>
                <a:gd name="T2" fmla="*/ 189 w 289"/>
                <a:gd name="T3" fmla="*/ 174 h 288"/>
                <a:gd name="T4" fmla="*/ 213 w 289"/>
                <a:gd name="T5" fmla="*/ 106 h 288"/>
                <a:gd name="T6" fmla="*/ 106 w 289"/>
                <a:gd name="T7" fmla="*/ 0 h 288"/>
                <a:gd name="T8" fmla="*/ 0 w 289"/>
                <a:gd name="T9" fmla="*/ 106 h 288"/>
                <a:gd name="T10" fmla="*/ 106 w 289"/>
                <a:gd name="T11" fmla="*/ 213 h 288"/>
                <a:gd name="T12" fmla="*/ 174 w 289"/>
                <a:gd name="T13" fmla="*/ 189 h 288"/>
                <a:gd name="T14" fmla="*/ 269 w 289"/>
                <a:gd name="T15" fmla="*/ 285 h 288"/>
                <a:gd name="T16" fmla="*/ 277 w 289"/>
                <a:gd name="T17" fmla="*/ 288 h 288"/>
                <a:gd name="T18" fmla="*/ 285 w 289"/>
                <a:gd name="T19" fmla="*/ 285 h 288"/>
                <a:gd name="T20" fmla="*/ 285 w 289"/>
                <a:gd name="T21" fmla="*/ 269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285" y="269"/>
                  </a:moveTo>
                  <a:cubicBezTo>
                    <a:pt x="189" y="174"/>
                    <a:pt x="189" y="174"/>
                    <a:pt x="189" y="174"/>
                  </a:cubicBez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Freeform 894">
              <a:extLst>
                <a:ext uri="{FF2B5EF4-FFF2-40B4-BE49-F238E27FC236}">
                  <a16:creationId xmlns:a16="http://schemas.microsoft.com/office/drawing/2014/main" id="{15632957-91A5-4E6A-8511-BCF23A98AD87}"/>
                </a:ext>
              </a:extLst>
            </p:cNvPr>
            <p:cNvSpPr>
              <a:spLocks noEditPoints="1"/>
            </p:cNvSpPr>
            <p:nvPr/>
          </p:nvSpPr>
          <p:spPr bwMode="auto">
            <a:xfrm>
              <a:off x="4270" y="345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41" name="Group 252">
            <a:extLst>
              <a:ext uri="{FF2B5EF4-FFF2-40B4-BE49-F238E27FC236}">
                <a16:creationId xmlns:a16="http://schemas.microsoft.com/office/drawing/2014/main" id="{22B91B05-8DDD-44C3-BFF9-F8A39C2CE4F0}"/>
              </a:ext>
            </a:extLst>
          </p:cNvPr>
          <p:cNvGrpSpPr>
            <a:grpSpLocks noChangeAspect="1"/>
          </p:cNvGrpSpPr>
          <p:nvPr/>
        </p:nvGrpSpPr>
        <p:grpSpPr bwMode="auto">
          <a:xfrm>
            <a:off x="2383195" y="4938628"/>
            <a:ext cx="822960" cy="822960"/>
            <a:chOff x="5024" y="718"/>
            <a:chExt cx="340" cy="340"/>
          </a:xfrm>
          <a:solidFill>
            <a:schemeClr val="tx1">
              <a:lumMod val="65000"/>
              <a:lumOff val="35000"/>
            </a:schemeClr>
          </a:solidFill>
        </p:grpSpPr>
        <p:sp>
          <p:nvSpPr>
            <p:cNvPr id="142" name="Freeform 253">
              <a:extLst>
                <a:ext uri="{FF2B5EF4-FFF2-40B4-BE49-F238E27FC236}">
                  <a16:creationId xmlns:a16="http://schemas.microsoft.com/office/drawing/2014/main" id="{610F7538-DDF4-4206-B910-2A97EA008986}"/>
                </a:ext>
              </a:extLst>
            </p:cNvPr>
            <p:cNvSpPr>
              <a:spLocks/>
            </p:cNvSpPr>
            <p:nvPr/>
          </p:nvSpPr>
          <p:spPr bwMode="auto">
            <a:xfrm>
              <a:off x="5088" y="782"/>
              <a:ext cx="212" cy="212"/>
            </a:xfrm>
            <a:custGeom>
              <a:avLst/>
              <a:gdLst>
                <a:gd name="T0" fmla="*/ 181 w 320"/>
                <a:gd name="T1" fmla="*/ 320 h 320"/>
                <a:gd name="T2" fmla="*/ 181 w 320"/>
                <a:gd name="T3" fmla="*/ 320 h 320"/>
                <a:gd name="T4" fmla="*/ 171 w 320"/>
                <a:gd name="T5" fmla="*/ 311 h 320"/>
                <a:gd name="T6" fmla="*/ 126 w 320"/>
                <a:gd name="T7" fmla="*/ 63 h 320"/>
                <a:gd name="T8" fmla="*/ 95 w 320"/>
                <a:gd name="T9" fmla="*/ 194 h 320"/>
                <a:gd name="T10" fmla="*/ 85 w 320"/>
                <a:gd name="T11" fmla="*/ 202 h 320"/>
                <a:gd name="T12" fmla="*/ 75 w 320"/>
                <a:gd name="T13" fmla="*/ 195 h 320"/>
                <a:gd name="T14" fmla="*/ 60 w 320"/>
                <a:gd name="T15" fmla="*/ 152 h 320"/>
                <a:gd name="T16" fmla="*/ 51 w 320"/>
                <a:gd name="T17" fmla="*/ 166 h 320"/>
                <a:gd name="T18" fmla="*/ 42 w 320"/>
                <a:gd name="T19" fmla="*/ 170 h 320"/>
                <a:gd name="T20" fmla="*/ 10 w 320"/>
                <a:gd name="T21" fmla="*/ 170 h 320"/>
                <a:gd name="T22" fmla="*/ 0 w 320"/>
                <a:gd name="T23" fmla="*/ 160 h 320"/>
                <a:gd name="T24" fmla="*/ 10 w 320"/>
                <a:gd name="T25" fmla="*/ 149 h 320"/>
                <a:gd name="T26" fmla="*/ 37 w 320"/>
                <a:gd name="T27" fmla="*/ 149 h 320"/>
                <a:gd name="T28" fmla="*/ 55 w 320"/>
                <a:gd name="T29" fmla="*/ 122 h 320"/>
                <a:gd name="T30" fmla="*/ 65 w 320"/>
                <a:gd name="T31" fmla="*/ 117 h 320"/>
                <a:gd name="T32" fmla="*/ 74 w 320"/>
                <a:gd name="T33" fmla="*/ 124 h 320"/>
                <a:gd name="T34" fmla="*/ 83 w 320"/>
                <a:gd name="T35" fmla="*/ 153 h 320"/>
                <a:gd name="T36" fmla="*/ 117 w 320"/>
                <a:gd name="T37" fmla="*/ 8 h 320"/>
                <a:gd name="T38" fmla="*/ 128 w 320"/>
                <a:gd name="T39" fmla="*/ 0 h 320"/>
                <a:gd name="T40" fmla="*/ 138 w 320"/>
                <a:gd name="T41" fmla="*/ 8 h 320"/>
                <a:gd name="T42" fmla="*/ 182 w 320"/>
                <a:gd name="T43" fmla="*/ 253 h 320"/>
                <a:gd name="T44" fmla="*/ 213 w 320"/>
                <a:gd name="T45" fmla="*/ 104 h 320"/>
                <a:gd name="T46" fmla="*/ 223 w 320"/>
                <a:gd name="T47" fmla="*/ 96 h 320"/>
                <a:gd name="T48" fmla="*/ 234 w 320"/>
                <a:gd name="T49" fmla="*/ 103 h 320"/>
                <a:gd name="T50" fmla="*/ 254 w 320"/>
                <a:gd name="T51" fmla="*/ 164 h 320"/>
                <a:gd name="T52" fmla="*/ 256 w 320"/>
                <a:gd name="T53" fmla="*/ 157 h 320"/>
                <a:gd name="T54" fmla="*/ 266 w 320"/>
                <a:gd name="T55" fmla="*/ 149 h 320"/>
                <a:gd name="T56" fmla="*/ 309 w 320"/>
                <a:gd name="T57" fmla="*/ 149 h 320"/>
                <a:gd name="T58" fmla="*/ 320 w 320"/>
                <a:gd name="T59" fmla="*/ 160 h 320"/>
                <a:gd name="T60" fmla="*/ 309 w 320"/>
                <a:gd name="T61" fmla="*/ 170 h 320"/>
                <a:gd name="T62" fmla="*/ 275 w 320"/>
                <a:gd name="T63" fmla="*/ 170 h 320"/>
                <a:gd name="T64" fmla="*/ 266 w 320"/>
                <a:gd name="T65" fmla="*/ 205 h 320"/>
                <a:gd name="T66" fmla="*/ 256 w 320"/>
                <a:gd name="T67" fmla="*/ 213 h 320"/>
                <a:gd name="T68" fmla="*/ 246 w 320"/>
                <a:gd name="T69" fmla="*/ 206 h 320"/>
                <a:gd name="T70" fmla="*/ 226 w 320"/>
                <a:gd name="T71" fmla="*/ 147 h 320"/>
                <a:gd name="T72" fmla="*/ 191 w 320"/>
                <a:gd name="T73" fmla="*/ 311 h 320"/>
                <a:gd name="T74" fmla="*/ 181 w 320"/>
                <a:gd name="T75" fmla="*/ 3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320">
                  <a:moveTo>
                    <a:pt x="181" y="320"/>
                  </a:moveTo>
                  <a:cubicBezTo>
                    <a:pt x="181" y="320"/>
                    <a:pt x="181" y="320"/>
                    <a:pt x="181" y="320"/>
                  </a:cubicBezTo>
                  <a:cubicBezTo>
                    <a:pt x="176" y="320"/>
                    <a:pt x="171" y="316"/>
                    <a:pt x="171" y="311"/>
                  </a:cubicBezTo>
                  <a:cubicBezTo>
                    <a:pt x="126" y="63"/>
                    <a:pt x="126" y="63"/>
                    <a:pt x="126" y="63"/>
                  </a:cubicBezTo>
                  <a:cubicBezTo>
                    <a:pt x="95" y="194"/>
                    <a:pt x="95" y="194"/>
                    <a:pt x="95" y="194"/>
                  </a:cubicBezTo>
                  <a:cubicBezTo>
                    <a:pt x="94" y="199"/>
                    <a:pt x="90" y="202"/>
                    <a:pt x="85" y="202"/>
                  </a:cubicBezTo>
                  <a:cubicBezTo>
                    <a:pt x="81" y="203"/>
                    <a:pt x="76" y="200"/>
                    <a:pt x="75" y="195"/>
                  </a:cubicBezTo>
                  <a:cubicBezTo>
                    <a:pt x="60" y="152"/>
                    <a:pt x="60" y="152"/>
                    <a:pt x="60" y="152"/>
                  </a:cubicBezTo>
                  <a:cubicBezTo>
                    <a:pt x="51" y="166"/>
                    <a:pt x="51" y="166"/>
                    <a:pt x="51" y="166"/>
                  </a:cubicBezTo>
                  <a:cubicBezTo>
                    <a:pt x="49" y="169"/>
                    <a:pt x="46" y="170"/>
                    <a:pt x="42" y="170"/>
                  </a:cubicBezTo>
                  <a:cubicBezTo>
                    <a:pt x="10" y="170"/>
                    <a:pt x="10" y="170"/>
                    <a:pt x="10" y="170"/>
                  </a:cubicBezTo>
                  <a:cubicBezTo>
                    <a:pt x="4" y="170"/>
                    <a:pt x="0" y="166"/>
                    <a:pt x="0" y="160"/>
                  </a:cubicBezTo>
                  <a:cubicBezTo>
                    <a:pt x="0" y="154"/>
                    <a:pt x="4" y="149"/>
                    <a:pt x="10" y="149"/>
                  </a:cubicBezTo>
                  <a:cubicBezTo>
                    <a:pt x="37" y="149"/>
                    <a:pt x="37" y="149"/>
                    <a:pt x="37" y="149"/>
                  </a:cubicBezTo>
                  <a:cubicBezTo>
                    <a:pt x="55" y="122"/>
                    <a:pt x="55" y="122"/>
                    <a:pt x="55" y="122"/>
                  </a:cubicBezTo>
                  <a:cubicBezTo>
                    <a:pt x="57" y="118"/>
                    <a:pt x="61" y="117"/>
                    <a:pt x="65" y="117"/>
                  </a:cubicBezTo>
                  <a:cubicBezTo>
                    <a:pt x="69" y="118"/>
                    <a:pt x="72" y="120"/>
                    <a:pt x="74" y="124"/>
                  </a:cubicBezTo>
                  <a:cubicBezTo>
                    <a:pt x="83" y="153"/>
                    <a:pt x="83" y="153"/>
                    <a:pt x="83" y="153"/>
                  </a:cubicBezTo>
                  <a:cubicBezTo>
                    <a:pt x="117" y="8"/>
                    <a:pt x="117" y="8"/>
                    <a:pt x="117" y="8"/>
                  </a:cubicBezTo>
                  <a:cubicBezTo>
                    <a:pt x="118" y="3"/>
                    <a:pt x="123" y="0"/>
                    <a:pt x="128" y="0"/>
                  </a:cubicBezTo>
                  <a:cubicBezTo>
                    <a:pt x="133" y="0"/>
                    <a:pt x="137" y="3"/>
                    <a:pt x="138" y="8"/>
                  </a:cubicBezTo>
                  <a:cubicBezTo>
                    <a:pt x="182" y="253"/>
                    <a:pt x="182" y="253"/>
                    <a:pt x="182" y="253"/>
                  </a:cubicBezTo>
                  <a:cubicBezTo>
                    <a:pt x="213" y="104"/>
                    <a:pt x="213" y="104"/>
                    <a:pt x="213" y="104"/>
                  </a:cubicBezTo>
                  <a:cubicBezTo>
                    <a:pt x="214" y="99"/>
                    <a:pt x="218" y="96"/>
                    <a:pt x="223" y="96"/>
                  </a:cubicBezTo>
                  <a:cubicBezTo>
                    <a:pt x="228" y="95"/>
                    <a:pt x="232" y="98"/>
                    <a:pt x="234" y="103"/>
                  </a:cubicBezTo>
                  <a:cubicBezTo>
                    <a:pt x="254" y="164"/>
                    <a:pt x="254" y="164"/>
                    <a:pt x="254" y="164"/>
                  </a:cubicBezTo>
                  <a:cubicBezTo>
                    <a:pt x="256" y="157"/>
                    <a:pt x="256" y="157"/>
                    <a:pt x="256" y="157"/>
                  </a:cubicBezTo>
                  <a:cubicBezTo>
                    <a:pt x="257" y="152"/>
                    <a:pt x="261" y="149"/>
                    <a:pt x="266" y="149"/>
                  </a:cubicBezTo>
                  <a:cubicBezTo>
                    <a:pt x="309" y="149"/>
                    <a:pt x="309" y="149"/>
                    <a:pt x="309" y="149"/>
                  </a:cubicBezTo>
                  <a:cubicBezTo>
                    <a:pt x="315" y="149"/>
                    <a:pt x="320" y="154"/>
                    <a:pt x="320" y="160"/>
                  </a:cubicBezTo>
                  <a:cubicBezTo>
                    <a:pt x="320" y="166"/>
                    <a:pt x="315" y="170"/>
                    <a:pt x="309" y="170"/>
                  </a:cubicBezTo>
                  <a:cubicBezTo>
                    <a:pt x="275" y="170"/>
                    <a:pt x="275" y="170"/>
                    <a:pt x="275" y="170"/>
                  </a:cubicBezTo>
                  <a:cubicBezTo>
                    <a:pt x="266" y="205"/>
                    <a:pt x="266" y="205"/>
                    <a:pt x="266" y="205"/>
                  </a:cubicBezTo>
                  <a:cubicBezTo>
                    <a:pt x="265" y="210"/>
                    <a:pt x="261" y="213"/>
                    <a:pt x="256" y="213"/>
                  </a:cubicBezTo>
                  <a:cubicBezTo>
                    <a:pt x="251" y="213"/>
                    <a:pt x="247" y="210"/>
                    <a:pt x="246" y="206"/>
                  </a:cubicBezTo>
                  <a:cubicBezTo>
                    <a:pt x="226" y="147"/>
                    <a:pt x="226" y="147"/>
                    <a:pt x="226" y="147"/>
                  </a:cubicBezTo>
                  <a:cubicBezTo>
                    <a:pt x="191" y="311"/>
                    <a:pt x="191" y="311"/>
                    <a:pt x="191" y="311"/>
                  </a:cubicBezTo>
                  <a:cubicBezTo>
                    <a:pt x="190" y="316"/>
                    <a:pt x="186" y="320"/>
                    <a:pt x="181" y="3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254">
              <a:extLst>
                <a:ext uri="{FF2B5EF4-FFF2-40B4-BE49-F238E27FC236}">
                  <a16:creationId xmlns:a16="http://schemas.microsoft.com/office/drawing/2014/main" id="{EEBCD0BB-AA0F-4B41-A660-FC2C424CA97A}"/>
                </a:ext>
              </a:extLst>
            </p:cNvPr>
            <p:cNvSpPr>
              <a:spLocks noEditPoints="1"/>
            </p:cNvSpPr>
            <p:nvPr/>
          </p:nvSpPr>
          <p:spPr bwMode="auto">
            <a:xfrm>
              <a:off x="5024" y="71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4" name="Title 1">
            <a:extLst>
              <a:ext uri="{FF2B5EF4-FFF2-40B4-BE49-F238E27FC236}">
                <a16:creationId xmlns:a16="http://schemas.microsoft.com/office/drawing/2014/main" id="{FC5E4E43-4AA5-0E40-886E-ECA0A518E269}"/>
              </a:ext>
            </a:extLst>
          </p:cNvPr>
          <p:cNvSpPr>
            <a:spLocks noGrp="1"/>
          </p:cNvSpPr>
          <p:nvPr>
            <p:ph type="title"/>
          </p:nvPr>
        </p:nvSpPr>
        <p:spPr>
          <a:xfrm>
            <a:off x="49186" y="75534"/>
            <a:ext cx="10515600" cy="664778"/>
          </a:xfrm>
        </p:spPr>
        <p:txBody>
          <a:bodyPr>
            <a:normAutofit/>
          </a:bodyPr>
          <a:lstStyle/>
          <a:p>
            <a:r>
              <a:rPr lang="en-US" sz="3600" b="1" dirty="0">
                <a:solidFill>
                  <a:schemeClr val="tx1">
                    <a:lumMod val="75000"/>
                    <a:lumOff val="25000"/>
                  </a:schemeClr>
                </a:solidFill>
                <a:latin typeface="Helvetica" pitchFamily="2" charset="0"/>
              </a:rPr>
              <a:t>Turnover: Trends</a:t>
            </a:r>
          </a:p>
        </p:txBody>
      </p:sp>
    </p:spTree>
    <p:extLst>
      <p:ext uri="{BB962C8B-B14F-4D97-AF65-F5344CB8AC3E}">
        <p14:creationId xmlns:p14="http://schemas.microsoft.com/office/powerpoint/2010/main" val="71880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042DBF5-7F22-44D8-A9BC-C37ECF8FD657}"/>
              </a:ext>
            </a:extLst>
          </p:cNvPr>
          <p:cNvCxnSpPr/>
          <p:nvPr/>
        </p:nvCxnSpPr>
        <p:spPr>
          <a:xfrm>
            <a:off x="2390919" y="3288392"/>
            <a:ext cx="7200900"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BED7329C-B55F-4812-A81C-5D12B273BE2B}"/>
              </a:ext>
            </a:extLst>
          </p:cNvPr>
          <p:cNvSpPr>
            <a:spLocks noGrp="1"/>
          </p:cNvSpPr>
          <p:nvPr>
            <p:ph type="title"/>
          </p:nvPr>
        </p:nvSpPr>
        <p:spPr>
          <a:xfrm>
            <a:off x="3467104" y="3140346"/>
            <a:ext cx="5181600" cy="296093"/>
          </a:xfrm>
          <a:solidFill>
            <a:schemeClr val="bg1"/>
          </a:solidFill>
        </p:spPr>
        <p:txBody>
          <a:bodyPr anchor="ctr">
            <a:noAutofit/>
          </a:bodyPr>
          <a:lstStyle/>
          <a:p>
            <a:pPr algn="ctr"/>
            <a:r>
              <a:rPr lang="en-US" sz="3800" b="1" dirty="0">
                <a:solidFill>
                  <a:schemeClr val="tx1">
                    <a:lumMod val="75000"/>
                    <a:lumOff val="25000"/>
                  </a:schemeClr>
                </a:solidFill>
                <a:latin typeface="Helvetica" panose="020B0604020202020204" pitchFamily="34" charset="0"/>
                <a:cs typeface="Helvetica" panose="020B0604020202020204" pitchFamily="34" charset="0"/>
              </a:rPr>
              <a:t>IV. Bad Hire Analysis</a:t>
            </a:r>
          </a:p>
        </p:txBody>
      </p:sp>
    </p:spTree>
    <p:extLst>
      <p:ext uri="{BB962C8B-B14F-4D97-AF65-F5344CB8AC3E}">
        <p14:creationId xmlns:p14="http://schemas.microsoft.com/office/powerpoint/2010/main" val="356158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Bad Hire: Definition</a:t>
            </a:r>
          </a:p>
        </p:txBody>
      </p:sp>
      <p:sp>
        <p:nvSpPr>
          <p:cNvPr id="7" name="Slide Number Placeholder 6"/>
          <p:cNvSpPr>
            <a:spLocks noGrp="1"/>
          </p:cNvSpPr>
          <p:nvPr>
            <p:ph type="sldNum" sz="quarter" idx="12"/>
          </p:nvPr>
        </p:nvSpPr>
        <p:spPr/>
        <p:txBody>
          <a:bodyPr/>
          <a:lstStyle/>
          <a:p>
            <a:fld id="{2D88F0F9-74A8-45E4-B405-052EDB68E8BD}" type="slidenum">
              <a:rPr lang="en-US" smtClean="0"/>
              <a:t>16</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923330"/>
          </a:xfrm>
          <a:prstGeom prst="rect">
            <a:avLst/>
          </a:prstGeom>
          <a:noFill/>
        </p:spPr>
        <p:txBody>
          <a:bodyPr wrap="square" lIns="0" tIns="0" rIns="0" bIns="0">
            <a:spAutoFit/>
          </a:bodyPr>
          <a:lstStyle/>
          <a:p>
            <a:pPr>
              <a:spcBef>
                <a:spcPts val="600"/>
              </a:spcBef>
            </a:pPr>
            <a:r>
              <a:rPr lang="en-US" sz="2000" b="1" dirty="0" err="1">
                <a:solidFill>
                  <a:schemeClr val="tx1">
                    <a:lumMod val="75000"/>
                    <a:lumOff val="25000"/>
                  </a:schemeClr>
                </a:solidFill>
                <a:latin typeface="Helvetica" panose="020B0604020202020204" pitchFamily="34" charset="0"/>
                <a:cs typeface="Helvetica" panose="020B0604020202020204" pitchFamily="34" charset="0"/>
              </a:rPr>
              <a:t>BadHires</a:t>
            </a:r>
            <a:r>
              <a:rPr lang="en-US" sz="2000" b="1" dirty="0">
                <a:solidFill>
                  <a:schemeClr val="tx1">
                    <a:lumMod val="75000"/>
                    <a:lumOff val="25000"/>
                  </a:schemeClr>
                </a:solidFill>
                <a:latin typeface="Helvetica" panose="020B0604020202020204" pitchFamily="34" charset="0"/>
                <a:cs typeface="Helvetica" panose="020B0604020202020204" pitchFamily="34" charset="0"/>
              </a:rPr>
              <a:t> </a:t>
            </a:r>
            <a:r>
              <a:rPr lang="en-US" sz="2000" dirty="0">
                <a:solidFill>
                  <a:schemeClr val="tx1">
                    <a:lumMod val="75000"/>
                    <a:lumOff val="25000"/>
                  </a:schemeClr>
                </a:solidFill>
                <a:latin typeface="Helvetica" panose="020B0604020202020204" pitchFamily="34" charset="0"/>
                <a:cs typeface="Helvetica" panose="020B0604020202020204" pitchFamily="34" charset="0"/>
              </a:rPr>
              <a:t>are associated with termination dates only, so we know it is defined based on termination and not job performance factors. Max tenure of 58 days suggest that an employee is considered a “bad hired if s/he terminated less than two months.  </a:t>
            </a:r>
            <a:endParaRPr lang="en-US" sz="2000" b="1" i="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06DEFE5E-3B8D-4DF7-AC7F-71AD0CB5C495}"/>
              </a:ext>
            </a:extLst>
          </p:cNvPr>
          <p:cNvPicPr>
            <a:picLocks noChangeAspect="1"/>
          </p:cNvPicPr>
          <p:nvPr/>
        </p:nvPicPr>
        <p:blipFill>
          <a:blip r:embed="rId3"/>
          <a:stretch>
            <a:fillRect/>
          </a:stretch>
        </p:blipFill>
        <p:spPr>
          <a:xfrm>
            <a:off x="240874" y="2038158"/>
            <a:ext cx="1073187" cy="902614"/>
          </a:xfrm>
          <a:prstGeom prst="rect">
            <a:avLst/>
          </a:prstGeom>
        </p:spPr>
      </p:pic>
      <p:pic>
        <p:nvPicPr>
          <p:cNvPr id="5" name="Picture 4">
            <a:extLst>
              <a:ext uri="{FF2B5EF4-FFF2-40B4-BE49-F238E27FC236}">
                <a16:creationId xmlns:a16="http://schemas.microsoft.com/office/drawing/2014/main" id="{01D78C51-BA49-4909-800D-87B29A9D268D}"/>
              </a:ext>
            </a:extLst>
          </p:cNvPr>
          <p:cNvPicPr>
            <a:picLocks noChangeAspect="1"/>
          </p:cNvPicPr>
          <p:nvPr/>
        </p:nvPicPr>
        <p:blipFill>
          <a:blip r:embed="rId4"/>
          <a:stretch>
            <a:fillRect/>
          </a:stretch>
        </p:blipFill>
        <p:spPr>
          <a:xfrm>
            <a:off x="92112" y="2781138"/>
            <a:ext cx="1334853" cy="615554"/>
          </a:xfrm>
          <a:prstGeom prst="rect">
            <a:avLst/>
          </a:prstGeom>
        </p:spPr>
      </p:pic>
      <p:pic>
        <p:nvPicPr>
          <p:cNvPr id="6" name="Picture 5">
            <a:extLst>
              <a:ext uri="{FF2B5EF4-FFF2-40B4-BE49-F238E27FC236}">
                <a16:creationId xmlns:a16="http://schemas.microsoft.com/office/drawing/2014/main" id="{605E4344-A841-4918-8008-1F4722CA2EFB}"/>
              </a:ext>
            </a:extLst>
          </p:cNvPr>
          <p:cNvPicPr>
            <a:picLocks noChangeAspect="1"/>
          </p:cNvPicPr>
          <p:nvPr/>
        </p:nvPicPr>
        <p:blipFill>
          <a:blip r:embed="rId5"/>
          <a:stretch>
            <a:fillRect/>
          </a:stretch>
        </p:blipFill>
        <p:spPr>
          <a:xfrm>
            <a:off x="92112" y="3441386"/>
            <a:ext cx="1334853" cy="620707"/>
          </a:xfrm>
          <a:prstGeom prst="rect">
            <a:avLst/>
          </a:prstGeom>
        </p:spPr>
      </p:pic>
      <p:pic>
        <p:nvPicPr>
          <p:cNvPr id="9" name="Picture 8">
            <a:extLst>
              <a:ext uri="{FF2B5EF4-FFF2-40B4-BE49-F238E27FC236}">
                <a16:creationId xmlns:a16="http://schemas.microsoft.com/office/drawing/2014/main" id="{8C75C242-A843-44EA-BFCD-72CA993E13C1}"/>
              </a:ext>
            </a:extLst>
          </p:cNvPr>
          <p:cNvPicPr>
            <a:picLocks noChangeAspect="1"/>
          </p:cNvPicPr>
          <p:nvPr/>
        </p:nvPicPr>
        <p:blipFill>
          <a:blip r:embed="rId6"/>
          <a:stretch>
            <a:fillRect/>
          </a:stretch>
        </p:blipFill>
        <p:spPr>
          <a:xfrm>
            <a:off x="1426965" y="2241187"/>
            <a:ext cx="10699708" cy="1783395"/>
          </a:xfrm>
          <a:prstGeom prst="rect">
            <a:avLst/>
          </a:prstGeom>
        </p:spPr>
      </p:pic>
      <p:pic>
        <p:nvPicPr>
          <p:cNvPr id="10" name="Picture 9">
            <a:extLst>
              <a:ext uri="{FF2B5EF4-FFF2-40B4-BE49-F238E27FC236}">
                <a16:creationId xmlns:a16="http://schemas.microsoft.com/office/drawing/2014/main" id="{E93A7407-1AC9-4D65-A02B-2EEB7092E0A8}"/>
              </a:ext>
            </a:extLst>
          </p:cNvPr>
          <p:cNvPicPr>
            <a:picLocks noChangeAspect="1"/>
          </p:cNvPicPr>
          <p:nvPr/>
        </p:nvPicPr>
        <p:blipFill>
          <a:blip r:embed="rId7"/>
          <a:stretch>
            <a:fillRect/>
          </a:stretch>
        </p:blipFill>
        <p:spPr>
          <a:xfrm>
            <a:off x="47286" y="4415973"/>
            <a:ext cx="6061279" cy="1877264"/>
          </a:xfrm>
          <a:prstGeom prst="rect">
            <a:avLst/>
          </a:prstGeom>
        </p:spPr>
      </p:pic>
      <p:pic>
        <p:nvPicPr>
          <p:cNvPr id="11" name="Picture 10">
            <a:extLst>
              <a:ext uri="{FF2B5EF4-FFF2-40B4-BE49-F238E27FC236}">
                <a16:creationId xmlns:a16="http://schemas.microsoft.com/office/drawing/2014/main" id="{83D278CD-B68F-4F93-B323-021EFFFD8331}"/>
              </a:ext>
            </a:extLst>
          </p:cNvPr>
          <p:cNvPicPr>
            <a:picLocks noChangeAspect="1"/>
          </p:cNvPicPr>
          <p:nvPr/>
        </p:nvPicPr>
        <p:blipFill>
          <a:blip r:embed="rId8"/>
          <a:stretch>
            <a:fillRect/>
          </a:stretch>
        </p:blipFill>
        <p:spPr>
          <a:xfrm>
            <a:off x="6089978" y="4317358"/>
            <a:ext cx="6054735" cy="2068955"/>
          </a:xfrm>
          <a:prstGeom prst="rect">
            <a:avLst/>
          </a:prstGeom>
        </p:spPr>
      </p:pic>
    </p:spTree>
    <p:extLst>
      <p:ext uri="{BB962C8B-B14F-4D97-AF65-F5344CB8AC3E}">
        <p14:creationId xmlns:p14="http://schemas.microsoft.com/office/powerpoint/2010/main" val="376760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Bad Hire: Distribution</a:t>
            </a:r>
          </a:p>
        </p:txBody>
      </p:sp>
      <p:sp>
        <p:nvSpPr>
          <p:cNvPr id="7" name="Slide Number Placeholder 6"/>
          <p:cNvSpPr>
            <a:spLocks noGrp="1"/>
          </p:cNvSpPr>
          <p:nvPr>
            <p:ph type="sldNum" sz="quarter" idx="12"/>
          </p:nvPr>
        </p:nvSpPr>
        <p:spPr/>
        <p:txBody>
          <a:bodyPr/>
          <a:lstStyle/>
          <a:p>
            <a:fld id="{2D88F0F9-74A8-45E4-B405-052EDB68E8BD}" type="slidenum">
              <a:rPr lang="en-US" smtClean="0"/>
              <a:t>17</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615553"/>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We’d like to compare the employee distributions in terms of gender, age group, ethnicity, pay type and full/part-time for bad hires.</a:t>
            </a:r>
            <a:endParaRPr lang="en-US" sz="2000" i="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99E1233C-2720-4EE6-8D50-1227C239ABC1}"/>
              </a:ext>
            </a:extLst>
          </p:cNvPr>
          <p:cNvPicPr>
            <a:picLocks noChangeAspect="1"/>
          </p:cNvPicPr>
          <p:nvPr/>
        </p:nvPicPr>
        <p:blipFill>
          <a:blip r:embed="rId3"/>
          <a:stretch>
            <a:fillRect/>
          </a:stretch>
        </p:blipFill>
        <p:spPr>
          <a:xfrm>
            <a:off x="0" y="2248378"/>
            <a:ext cx="12192000" cy="2361244"/>
          </a:xfrm>
          <a:prstGeom prst="rect">
            <a:avLst/>
          </a:prstGeom>
        </p:spPr>
      </p:pic>
    </p:spTree>
    <p:extLst>
      <p:ext uri="{BB962C8B-B14F-4D97-AF65-F5344CB8AC3E}">
        <p14:creationId xmlns:p14="http://schemas.microsoft.com/office/powerpoint/2010/main" val="401921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ight Arrow 48">
            <a:extLst>
              <a:ext uri="{FF2B5EF4-FFF2-40B4-BE49-F238E27FC236}">
                <a16:creationId xmlns:a16="http://schemas.microsoft.com/office/drawing/2014/main" id="{212BB8B5-E516-49E7-97FC-AB377C59462C}"/>
              </a:ext>
            </a:extLst>
          </p:cNvPr>
          <p:cNvSpPr/>
          <p:nvPr/>
        </p:nvSpPr>
        <p:spPr>
          <a:xfrm>
            <a:off x="2133600" y="1388012"/>
            <a:ext cx="7760626" cy="1760220"/>
          </a:xfrm>
          <a:prstGeom prst="rightArrow">
            <a:avLst>
              <a:gd name="adj1" fmla="val 66450"/>
              <a:gd name="adj2" fmla="val 50000"/>
            </a:avLst>
          </a:prstGeom>
          <a:solidFill>
            <a:schemeClr val="accent1">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4" name="Right Arrow 49">
            <a:extLst>
              <a:ext uri="{FF2B5EF4-FFF2-40B4-BE49-F238E27FC236}">
                <a16:creationId xmlns:a16="http://schemas.microsoft.com/office/drawing/2014/main" id="{E975F165-3810-4041-87FD-127739B5B948}"/>
              </a:ext>
            </a:extLst>
          </p:cNvPr>
          <p:cNvSpPr/>
          <p:nvPr/>
        </p:nvSpPr>
        <p:spPr>
          <a:xfrm>
            <a:off x="2143733" y="2927252"/>
            <a:ext cx="6894975" cy="1760220"/>
          </a:xfrm>
          <a:prstGeom prst="rightArrow">
            <a:avLst>
              <a:gd name="adj1" fmla="val 66450"/>
              <a:gd name="adj2" fmla="val 50000"/>
            </a:avLst>
          </a:prstGeom>
          <a:solidFill>
            <a:schemeClr val="accent6">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5" name="Right Arrow 50">
            <a:extLst>
              <a:ext uri="{FF2B5EF4-FFF2-40B4-BE49-F238E27FC236}">
                <a16:creationId xmlns:a16="http://schemas.microsoft.com/office/drawing/2014/main" id="{1F263DA0-849A-4051-8477-A818C46126AC}"/>
              </a:ext>
            </a:extLst>
          </p:cNvPr>
          <p:cNvSpPr/>
          <p:nvPr/>
        </p:nvSpPr>
        <p:spPr>
          <a:xfrm>
            <a:off x="2121114" y="4443632"/>
            <a:ext cx="7925512" cy="1760220"/>
          </a:xfrm>
          <a:prstGeom prst="rightArrow">
            <a:avLst>
              <a:gd name="adj1" fmla="val 66450"/>
              <a:gd name="adj2" fmla="val 50000"/>
            </a:avLst>
          </a:prstGeom>
          <a:solidFill>
            <a:schemeClr val="bg1">
              <a:lumMod val="95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6" name="Flowchart: Data 9">
            <a:extLst>
              <a:ext uri="{FF2B5EF4-FFF2-40B4-BE49-F238E27FC236}">
                <a16:creationId xmlns:a16="http://schemas.microsoft.com/office/drawing/2014/main" id="{2553D9B3-32B1-4D55-AB1D-1556B0135AD0}"/>
              </a:ext>
            </a:extLst>
          </p:cNvPr>
          <p:cNvSpPr/>
          <p:nvPr/>
        </p:nvSpPr>
        <p:spPr>
          <a:xfrm>
            <a:off x="3103006" y="1484851"/>
            <a:ext cx="1988820" cy="47136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3050"/>
              <a:gd name="connsiteY0" fmla="*/ 10000 h 10000"/>
              <a:gd name="connsiteX1" fmla="*/ 2000 w 13050"/>
              <a:gd name="connsiteY1" fmla="*/ 0 h 10000"/>
              <a:gd name="connsiteX2" fmla="*/ 13050 w 13050"/>
              <a:gd name="connsiteY2" fmla="*/ 0 h 10000"/>
              <a:gd name="connsiteX3" fmla="*/ 8000 w 13050"/>
              <a:gd name="connsiteY3" fmla="*/ 10000 h 10000"/>
              <a:gd name="connsiteX4" fmla="*/ 0 w 13050"/>
              <a:gd name="connsiteY4" fmla="*/ 10000 h 10000"/>
              <a:gd name="connsiteX0" fmla="*/ 0 w 13050"/>
              <a:gd name="connsiteY0" fmla="*/ 10000 h 10000"/>
              <a:gd name="connsiteX1" fmla="*/ 5300 w 13050"/>
              <a:gd name="connsiteY1" fmla="*/ 0 h 10000"/>
              <a:gd name="connsiteX2" fmla="*/ 13050 w 13050"/>
              <a:gd name="connsiteY2" fmla="*/ 0 h 10000"/>
              <a:gd name="connsiteX3" fmla="*/ 8000 w 13050"/>
              <a:gd name="connsiteY3" fmla="*/ 10000 h 10000"/>
              <a:gd name="connsiteX4" fmla="*/ 0 w 1305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0" h="10000">
                <a:moveTo>
                  <a:pt x="0" y="10000"/>
                </a:moveTo>
                <a:lnTo>
                  <a:pt x="5300" y="0"/>
                </a:lnTo>
                <a:lnTo>
                  <a:pt x="13050" y="0"/>
                </a:lnTo>
                <a:lnTo>
                  <a:pt x="8000" y="10000"/>
                </a:lnTo>
                <a:lnTo>
                  <a:pt x="0" y="10000"/>
                </a:lnTo>
                <a:close/>
              </a:path>
            </a:pathLst>
          </a:custGeom>
          <a:solidFill>
            <a:schemeClr val="bg1">
              <a:alpha val="74902"/>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97" name="Half Frame 96">
            <a:extLst>
              <a:ext uri="{FF2B5EF4-FFF2-40B4-BE49-F238E27FC236}">
                <a16:creationId xmlns:a16="http://schemas.microsoft.com/office/drawing/2014/main" id="{1B313E27-D052-43B3-8B2A-B96D6F2F4260}"/>
              </a:ext>
            </a:extLst>
          </p:cNvPr>
          <p:cNvSpPr/>
          <p:nvPr/>
        </p:nvSpPr>
        <p:spPr>
          <a:xfrm rot="8142470">
            <a:off x="4505572" y="1860809"/>
            <a:ext cx="281314" cy="288147"/>
          </a:xfrm>
          <a:prstGeom prst="halfFrame">
            <a:avLst>
              <a:gd name="adj1" fmla="val 26576"/>
              <a:gd name="adj2" fmla="val 25856"/>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dirty="0">
              <a:solidFill>
                <a:schemeClr val="accent3">
                  <a:lumMod val="40000"/>
                  <a:lumOff val="60000"/>
                </a:schemeClr>
              </a:solidFill>
              <a:latin typeface="Helvetica" pitchFamily="2" charset="0"/>
            </a:endParaRPr>
          </a:p>
        </p:txBody>
      </p:sp>
      <p:sp>
        <p:nvSpPr>
          <p:cNvPr id="98" name="TextBox 97">
            <a:extLst>
              <a:ext uri="{FF2B5EF4-FFF2-40B4-BE49-F238E27FC236}">
                <a16:creationId xmlns:a16="http://schemas.microsoft.com/office/drawing/2014/main" id="{ED122D99-96E1-4EC1-BE0F-C423525DB543}"/>
              </a:ext>
            </a:extLst>
          </p:cNvPr>
          <p:cNvSpPr txBox="1"/>
          <p:nvPr/>
        </p:nvSpPr>
        <p:spPr>
          <a:xfrm>
            <a:off x="3889724" y="1652569"/>
            <a:ext cx="756507" cy="1015663"/>
          </a:xfrm>
          <a:prstGeom prst="rect">
            <a:avLst/>
          </a:prstGeom>
          <a:noFill/>
        </p:spPr>
        <p:txBody>
          <a:bodyPr wrap="square" lIns="0" tIns="0" rIns="0" bIns="0" rtlCol="0">
            <a:spAutoFit/>
          </a:bodyPr>
          <a:lstStyle/>
          <a:p>
            <a:pPr algn="ctr"/>
            <a:r>
              <a:rPr lang="en-US" sz="6600" dirty="0">
                <a:solidFill>
                  <a:schemeClr val="accent1">
                    <a:lumMod val="20000"/>
                    <a:lumOff val="80000"/>
                  </a:schemeClr>
                </a:solidFill>
                <a:latin typeface="Helvetica" pitchFamily="2" charset="0"/>
              </a:rPr>
              <a:t>1</a:t>
            </a:r>
          </a:p>
        </p:txBody>
      </p:sp>
      <p:sp>
        <p:nvSpPr>
          <p:cNvPr id="99" name="Half Frame 98">
            <a:extLst>
              <a:ext uri="{FF2B5EF4-FFF2-40B4-BE49-F238E27FC236}">
                <a16:creationId xmlns:a16="http://schemas.microsoft.com/office/drawing/2014/main" id="{33884D47-5062-4823-8E63-5603CE9DEC31}"/>
              </a:ext>
            </a:extLst>
          </p:cNvPr>
          <p:cNvSpPr/>
          <p:nvPr/>
        </p:nvSpPr>
        <p:spPr>
          <a:xfrm rot="8142470">
            <a:off x="4335012" y="3407275"/>
            <a:ext cx="281314" cy="288147"/>
          </a:xfrm>
          <a:prstGeom prst="halfFrame">
            <a:avLst>
              <a:gd name="adj1" fmla="val 26576"/>
              <a:gd name="adj2" fmla="val 25856"/>
            </a:avLst>
          </a:pr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err="1">
              <a:solidFill>
                <a:schemeClr val="bg2"/>
              </a:solidFill>
            </a:endParaRPr>
          </a:p>
        </p:txBody>
      </p:sp>
      <p:sp>
        <p:nvSpPr>
          <p:cNvPr id="100" name="TextBox 99">
            <a:extLst>
              <a:ext uri="{FF2B5EF4-FFF2-40B4-BE49-F238E27FC236}">
                <a16:creationId xmlns:a16="http://schemas.microsoft.com/office/drawing/2014/main" id="{7440CBBC-3BDB-4FED-9DEA-04443FF8FEC4}"/>
              </a:ext>
            </a:extLst>
          </p:cNvPr>
          <p:cNvSpPr txBox="1"/>
          <p:nvPr/>
        </p:nvSpPr>
        <p:spPr>
          <a:xfrm>
            <a:off x="3638938" y="3191809"/>
            <a:ext cx="911996" cy="1015663"/>
          </a:xfrm>
          <a:prstGeom prst="rect">
            <a:avLst/>
          </a:prstGeom>
          <a:noFill/>
        </p:spPr>
        <p:txBody>
          <a:bodyPr wrap="square" lIns="0" tIns="0" rIns="0" bIns="0" rtlCol="0">
            <a:spAutoFit/>
          </a:bodyPr>
          <a:lstStyle/>
          <a:p>
            <a:pPr algn="ctr"/>
            <a:r>
              <a:rPr lang="en-US" sz="6600" dirty="0">
                <a:solidFill>
                  <a:schemeClr val="accent6">
                    <a:lumMod val="20000"/>
                    <a:lumOff val="80000"/>
                  </a:schemeClr>
                </a:solidFill>
                <a:latin typeface="Helvetica" pitchFamily="2" charset="0"/>
              </a:rPr>
              <a:t>2</a:t>
            </a:r>
            <a:endParaRPr lang="en-US" sz="8000" dirty="0">
              <a:solidFill>
                <a:schemeClr val="accent6">
                  <a:lumMod val="20000"/>
                  <a:lumOff val="80000"/>
                </a:schemeClr>
              </a:solidFill>
            </a:endParaRPr>
          </a:p>
        </p:txBody>
      </p:sp>
      <p:sp>
        <p:nvSpPr>
          <p:cNvPr id="101" name="Half Frame 100">
            <a:extLst>
              <a:ext uri="{FF2B5EF4-FFF2-40B4-BE49-F238E27FC236}">
                <a16:creationId xmlns:a16="http://schemas.microsoft.com/office/drawing/2014/main" id="{80E3476F-2B31-4EA9-8B95-7B87F9E1A1BB}"/>
              </a:ext>
            </a:extLst>
          </p:cNvPr>
          <p:cNvSpPr/>
          <p:nvPr/>
        </p:nvSpPr>
        <p:spPr>
          <a:xfrm rot="8142470">
            <a:off x="4069153" y="4893176"/>
            <a:ext cx="281314" cy="288147"/>
          </a:xfrm>
          <a:prstGeom prst="halfFrame">
            <a:avLst>
              <a:gd name="adj1" fmla="val 26576"/>
              <a:gd name="adj2" fmla="val 25856"/>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err="1">
              <a:solidFill>
                <a:schemeClr val="bg2"/>
              </a:solidFill>
            </a:endParaRPr>
          </a:p>
        </p:txBody>
      </p:sp>
      <p:sp>
        <p:nvSpPr>
          <p:cNvPr id="102" name="TextBox 101">
            <a:extLst>
              <a:ext uri="{FF2B5EF4-FFF2-40B4-BE49-F238E27FC236}">
                <a16:creationId xmlns:a16="http://schemas.microsoft.com/office/drawing/2014/main" id="{A568BB51-974D-4C21-868C-37B2CDCDF3E9}"/>
              </a:ext>
            </a:extLst>
          </p:cNvPr>
          <p:cNvSpPr txBox="1"/>
          <p:nvPr/>
        </p:nvSpPr>
        <p:spPr>
          <a:xfrm>
            <a:off x="3261163" y="4717383"/>
            <a:ext cx="1058224" cy="1015663"/>
          </a:xfrm>
          <a:prstGeom prst="rect">
            <a:avLst/>
          </a:prstGeom>
          <a:noFill/>
        </p:spPr>
        <p:txBody>
          <a:bodyPr wrap="square" lIns="0" tIns="0" rIns="0" bIns="0" rtlCol="0">
            <a:spAutoFit/>
          </a:bodyPr>
          <a:lstStyle/>
          <a:p>
            <a:pPr algn="ctr"/>
            <a:r>
              <a:rPr lang="en-US" sz="6600" dirty="0">
                <a:solidFill>
                  <a:schemeClr val="bg1">
                    <a:lumMod val="95000"/>
                  </a:schemeClr>
                </a:solidFill>
                <a:latin typeface="Helvetica" pitchFamily="2" charset="0"/>
              </a:rPr>
              <a:t>3</a:t>
            </a:r>
            <a:endParaRPr lang="en-US" sz="8000" dirty="0">
              <a:solidFill>
                <a:schemeClr val="bg1">
                  <a:lumMod val="95000"/>
                </a:schemeClr>
              </a:solidFill>
              <a:latin typeface="Helvetica" pitchFamily="2" charset="0"/>
            </a:endParaRPr>
          </a:p>
        </p:txBody>
      </p:sp>
      <p:sp>
        <p:nvSpPr>
          <p:cNvPr id="103" name="Rectangle 102">
            <a:extLst>
              <a:ext uri="{FF2B5EF4-FFF2-40B4-BE49-F238E27FC236}">
                <a16:creationId xmlns:a16="http://schemas.microsoft.com/office/drawing/2014/main" id="{3D0193F7-092E-4CEC-9BDF-D05A54B18841}"/>
              </a:ext>
            </a:extLst>
          </p:cNvPr>
          <p:cNvSpPr/>
          <p:nvPr/>
        </p:nvSpPr>
        <p:spPr>
          <a:xfrm>
            <a:off x="5125713" y="1744904"/>
            <a:ext cx="4358946" cy="984885"/>
          </a:xfrm>
          <a:prstGeom prst="rect">
            <a:avLst/>
          </a:prstGeom>
        </p:spPr>
        <p:txBody>
          <a:bodyPr wrap="square" lIns="0" tIns="0" rIns="0" bIns="0">
            <a:spAutoFit/>
          </a:bodyPr>
          <a:lstStyle/>
          <a:p>
            <a:r>
              <a:rPr lang="en-US" sz="1600" dirty="0">
                <a:solidFill>
                  <a:schemeClr val="tx1">
                    <a:lumMod val="95000"/>
                    <a:lumOff val="5000"/>
                  </a:schemeClr>
                </a:solidFill>
                <a:latin typeface="Helvetica" pitchFamily="2" charset="0"/>
              </a:rPr>
              <a:t>- There were 407 employees flagged as “bad hires”. An overwhelming portion of this group was hired in May, Jul, and Aug 2014. 99% was hired in 2013, 2014.</a:t>
            </a:r>
          </a:p>
        </p:txBody>
      </p:sp>
      <p:sp>
        <p:nvSpPr>
          <p:cNvPr id="104" name="Rectangle 103">
            <a:extLst>
              <a:ext uri="{FF2B5EF4-FFF2-40B4-BE49-F238E27FC236}">
                <a16:creationId xmlns:a16="http://schemas.microsoft.com/office/drawing/2014/main" id="{25A2DECA-2084-4075-8628-4EDC5DB54592}"/>
              </a:ext>
            </a:extLst>
          </p:cNvPr>
          <p:cNvSpPr/>
          <p:nvPr/>
        </p:nvSpPr>
        <p:spPr>
          <a:xfrm>
            <a:off x="4800600" y="3310321"/>
            <a:ext cx="4148207" cy="1231106"/>
          </a:xfrm>
          <a:prstGeom prst="rect">
            <a:avLst/>
          </a:prstGeom>
        </p:spPr>
        <p:txBody>
          <a:bodyPr wrap="square" lIns="0" tIns="0" rIns="0" bIns="0">
            <a:spAutoFit/>
          </a:bodyPr>
          <a:lstStyle/>
          <a:p>
            <a:pPr marL="285750" indent="-285750">
              <a:buFontTx/>
              <a:buChar char="-"/>
            </a:pPr>
            <a:r>
              <a:rPr lang="en-US" sz="1600" dirty="0">
                <a:solidFill>
                  <a:schemeClr val="tx1">
                    <a:lumMod val="95000"/>
                    <a:lumOff val="5000"/>
                  </a:schemeClr>
                </a:solidFill>
                <a:latin typeface="Helvetica" pitchFamily="2" charset="0"/>
              </a:rPr>
              <a:t>Most bad hires had tenure of less than one month</a:t>
            </a:r>
          </a:p>
          <a:p>
            <a:pPr marL="285750" indent="-285750">
              <a:buFontTx/>
              <a:buChar char="-"/>
            </a:pPr>
            <a:r>
              <a:rPr lang="en-US" sz="1600" dirty="0">
                <a:solidFill>
                  <a:schemeClr val="tx1">
                    <a:lumMod val="95000"/>
                    <a:lumOff val="5000"/>
                  </a:schemeClr>
                </a:solidFill>
                <a:latin typeface="Helvetica" pitchFamily="2" charset="0"/>
              </a:rPr>
              <a:t>Majority of bad hires was hired/terminates in Q2, Q3 of 2014</a:t>
            </a:r>
          </a:p>
          <a:p>
            <a:pPr marL="285750" indent="-285750">
              <a:buFontTx/>
              <a:buChar char="-"/>
            </a:pPr>
            <a:endParaRPr lang="en-US" sz="1600" dirty="0">
              <a:solidFill>
                <a:schemeClr val="tx1">
                  <a:lumMod val="95000"/>
                  <a:lumOff val="5000"/>
                </a:schemeClr>
              </a:solidFill>
              <a:latin typeface="Helvetica" pitchFamily="2" charset="0"/>
            </a:endParaRPr>
          </a:p>
        </p:txBody>
      </p:sp>
      <p:sp>
        <p:nvSpPr>
          <p:cNvPr id="105" name="Rectangle 104">
            <a:extLst>
              <a:ext uri="{FF2B5EF4-FFF2-40B4-BE49-F238E27FC236}">
                <a16:creationId xmlns:a16="http://schemas.microsoft.com/office/drawing/2014/main" id="{BDBD57A0-B1C0-4C20-8532-E914D3ACD036}"/>
              </a:ext>
            </a:extLst>
          </p:cNvPr>
          <p:cNvSpPr/>
          <p:nvPr/>
        </p:nvSpPr>
        <p:spPr>
          <a:xfrm>
            <a:off x="4390361" y="4708189"/>
            <a:ext cx="5708026" cy="1231106"/>
          </a:xfrm>
          <a:prstGeom prst="rect">
            <a:avLst/>
          </a:prstGeom>
        </p:spPr>
        <p:txBody>
          <a:bodyPr wrap="square" lIns="0" tIns="0" rIns="0" bIns="0">
            <a:spAutoFit/>
          </a:bodyPr>
          <a:lstStyle/>
          <a:p>
            <a:r>
              <a:rPr lang="en-US" sz="1600" dirty="0">
                <a:solidFill>
                  <a:schemeClr val="tx1">
                    <a:lumMod val="95000"/>
                    <a:lumOff val="5000"/>
                  </a:schemeClr>
                </a:solidFill>
                <a:latin typeface="Helvetica" pitchFamily="2" charset="0"/>
              </a:rPr>
              <a:t>Conclusion: Although a lot more hires happened in Q2, Q3 of 2013 and 2014, which would naturally have more bad hires, the fact that many terminations are those who have been on the job for less than a year shows the BU can focus on factors that can make relatively new employees more successful.</a:t>
            </a:r>
          </a:p>
        </p:txBody>
      </p:sp>
      <p:grpSp>
        <p:nvGrpSpPr>
          <p:cNvPr id="130" name="Group 844">
            <a:extLst>
              <a:ext uri="{FF2B5EF4-FFF2-40B4-BE49-F238E27FC236}">
                <a16:creationId xmlns:a16="http://schemas.microsoft.com/office/drawing/2014/main" id="{9CE0286C-5750-4494-A6EC-9265A17A363C}"/>
              </a:ext>
            </a:extLst>
          </p:cNvPr>
          <p:cNvGrpSpPr>
            <a:grpSpLocks noChangeAspect="1"/>
          </p:cNvGrpSpPr>
          <p:nvPr/>
        </p:nvGrpSpPr>
        <p:grpSpPr bwMode="auto">
          <a:xfrm>
            <a:off x="2632245" y="1845662"/>
            <a:ext cx="822960" cy="822960"/>
            <a:chOff x="4301" y="3046"/>
            <a:chExt cx="340" cy="340"/>
          </a:xfrm>
          <a:solidFill>
            <a:schemeClr val="tx1">
              <a:lumMod val="65000"/>
              <a:lumOff val="35000"/>
            </a:schemeClr>
          </a:solidFill>
        </p:grpSpPr>
        <p:sp>
          <p:nvSpPr>
            <p:cNvPr id="131" name="Freeform 845">
              <a:extLst>
                <a:ext uri="{FF2B5EF4-FFF2-40B4-BE49-F238E27FC236}">
                  <a16:creationId xmlns:a16="http://schemas.microsoft.com/office/drawing/2014/main" id="{5161E80A-4D1B-421A-8C52-9D6F9383BE38}"/>
                </a:ext>
              </a:extLst>
            </p:cNvPr>
            <p:cNvSpPr>
              <a:spLocks noEditPoints="1"/>
            </p:cNvSpPr>
            <p:nvPr/>
          </p:nvSpPr>
          <p:spPr bwMode="auto">
            <a:xfrm>
              <a:off x="4371" y="3166"/>
              <a:ext cx="57" cy="142"/>
            </a:xfrm>
            <a:custGeom>
              <a:avLst/>
              <a:gdLst>
                <a:gd name="T0" fmla="*/ 54 w 86"/>
                <a:gd name="T1" fmla="*/ 0 h 213"/>
                <a:gd name="T2" fmla="*/ 32 w 86"/>
                <a:gd name="T3" fmla="*/ 0 h 213"/>
                <a:gd name="T4" fmla="*/ 22 w 86"/>
                <a:gd name="T5" fmla="*/ 9 h 213"/>
                <a:gd name="T6" fmla="*/ 1 w 86"/>
                <a:gd name="T7" fmla="*/ 115 h 213"/>
                <a:gd name="T8" fmla="*/ 3 w 86"/>
                <a:gd name="T9" fmla="*/ 124 h 213"/>
                <a:gd name="T10" fmla="*/ 11 w 86"/>
                <a:gd name="T11" fmla="*/ 128 h 213"/>
                <a:gd name="T12" fmla="*/ 11 w 86"/>
                <a:gd name="T13" fmla="*/ 203 h 213"/>
                <a:gd name="T14" fmla="*/ 22 w 86"/>
                <a:gd name="T15" fmla="*/ 213 h 213"/>
                <a:gd name="T16" fmla="*/ 32 w 86"/>
                <a:gd name="T17" fmla="*/ 203 h 213"/>
                <a:gd name="T18" fmla="*/ 32 w 86"/>
                <a:gd name="T19" fmla="*/ 128 h 213"/>
                <a:gd name="T20" fmla="*/ 54 w 86"/>
                <a:gd name="T21" fmla="*/ 128 h 213"/>
                <a:gd name="T22" fmla="*/ 54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4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4" y="0"/>
                  </a:moveTo>
                  <a:cubicBezTo>
                    <a:pt x="32" y="0"/>
                    <a:pt x="32" y="0"/>
                    <a:pt x="32" y="0"/>
                  </a:cubicBezTo>
                  <a:cubicBezTo>
                    <a:pt x="27" y="0"/>
                    <a:pt x="23" y="4"/>
                    <a:pt x="22" y="9"/>
                  </a:cubicBezTo>
                  <a:cubicBezTo>
                    <a:pt x="1" y="115"/>
                    <a:pt x="1" y="115"/>
                    <a:pt x="1" y="115"/>
                  </a:cubicBezTo>
                  <a:cubicBezTo>
                    <a:pt x="0" y="118"/>
                    <a:pt x="1" y="122"/>
                    <a:pt x="3" y="124"/>
                  </a:cubicBezTo>
                  <a:cubicBezTo>
                    <a:pt x="5" y="127"/>
                    <a:pt x="8" y="128"/>
                    <a:pt x="11" y="128"/>
                  </a:cubicBezTo>
                  <a:cubicBezTo>
                    <a:pt x="11" y="203"/>
                    <a:pt x="11" y="203"/>
                    <a:pt x="11" y="203"/>
                  </a:cubicBezTo>
                  <a:cubicBezTo>
                    <a:pt x="11" y="209"/>
                    <a:pt x="16" y="213"/>
                    <a:pt x="22" y="213"/>
                  </a:cubicBezTo>
                  <a:cubicBezTo>
                    <a:pt x="28" y="213"/>
                    <a:pt x="32" y="209"/>
                    <a:pt x="32" y="203"/>
                  </a:cubicBezTo>
                  <a:cubicBezTo>
                    <a:pt x="32" y="128"/>
                    <a:pt x="32" y="128"/>
                    <a:pt x="32" y="128"/>
                  </a:cubicBezTo>
                  <a:cubicBezTo>
                    <a:pt x="54" y="128"/>
                    <a:pt x="54" y="128"/>
                    <a:pt x="54" y="128"/>
                  </a:cubicBezTo>
                  <a:cubicBezTo>
                    <a:pt x="54" y="203"/>
                    <a:pt x="54" y="203"/>
                    <a:pt x="54" y="203"/>
                  </a:cubicBezTo>
                  <a:cubicBezTo>
                    <a:pt x="54"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9" y="0"/>
                    <a:pt x="54"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846">
              <a:extLst>
                <a:ext uri="{FF2B5EF4-FFF2-40B4-BE49-F238E27FC236}">
                  <a16:creationId xmlns:a16="http://schemas.microsoft.com/office/drawing/2014/main" id="{5E583F02-4F4C-4ACE-979F-159A1C1AA95E}"/>
                </a:ext>
              </a:extLst>
            </p:cNvPr>
            <p:cNvSpPr>
              <a:spLocks noEditPoints="1"/>
            </p:cNvSpPr>
            <p:nvPr/>
          </p:nvSpPr>
          <p:spPr bwMode="auto">
            <a:xfrm>
              <a:off x="4379"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847">
              <a:extLst>
                <a:ext uri="{FF2B5EF4-FFF2-40B4-BE49-F238E27FC236}">
                  <a16:creationId xmlns:a16="http://schemas.microsoft.com/office/drawing/2014/main" id="{3DB260B7-D518-4EE8-91AD-75824C737825}"/>
                </a:ext>
              </a:extLst>
            </p:cNvPr>
            <p:cNvSpPr>
              <a:spLocks noEditPoints="1"/>
            </p:cNvSpPr>
            <p:nvPr/>
          </p:nvSpPr>
          <p:spPr bwMode="auto">
            <a:xfrm>
              <a:off x="4513" y="3166"/>
              <a:ext cx="57" cy="142"/>
            </a:xfrm>
            <a:custGeom>
              <a:avLst/>
              <a:gdLst>
                <a:gd name="T0" fmla="*/ 74 w 85"/>
                <a:gd name="T1" fmla="*/ 0 h 213"/>
                <a:gd name="T2" fmla="*/ 10 w 85"/>
                <a:gd name="T3" fmla="*/ 0 h 213"/>
                <a:gd name="T4" fmla="*/ 0 w 85"/>
                <a:gd name="T5" fmla="*/ 11 h 213"/>
                <a:gd name="T6" fmla="*/ 0 w 85"/>
                <a:gd name="T7" fmla="*/ 96 h 213"/>
                <a:gd name="T8" fmla="*/ 10 w 85"/>
                <a:gd name="T9" fmla="*/ 107 h 213"/>
                <a:gd name="T10" fmla="*/ 10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4 w 85"/>
                <a:gd name="T25" fmla="*/ 203 h 213"/>
                <a:gd name="T26" fmla="*/ 74 w 85"/>
                <a:gd name="T27" fmla="*/ 107 h 213"/>
                <a:gd name="T28" fmla="*/ 85 w 85"/>
                <a:gd name="T29" fmla="*/ 96 h 213"/>
                <a:gd name="T30" fmla="*/ 85 w 85"/>
                <a:gd name="T31" fmla="*/ 11 h 213"/>
                <a:gd name="T32" fmla="*/ 74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4" y="0"/>
                  </a:moveTo>
                  <a:cubicBezTo>
                    <a:pt x="10" y="0"/>
                    <a:pt x="10" y="0"/>
                    <a:pt x="10" y="0"/>
                  </a:cubicBezTo>
                  <a:cubicBezTo>
                    <a:pt x="4" y="0"/>
                    <a:pt x="0" y="5"/>
                    <a:pt x="0" y="11"/>
                  </a:cubicBezTo>
                  <a:cubicBezTo>
                    <a:pt x="0" y="96"/>
                    <a:pt x="0" y="96"/>
                    <a:pt x="0" y="96"/>
                  </a:cubicBezTo>
                  <a:cubicBezTo>
                    <a:pt x="0" y="102"/>
                    <a:pt x="4" y="107"/>
                    <a:pt x="10" y="107"/>
                  </a:cubicBezTo>
                  <a:cubicBezTo>
                    <a:pt x="10" y="203"/>
                    <a:pt x="10" y="203"/>
                    <a:pt x="10" y="203"/>
                  </a:cubicBezTo>
                  <a:cubicBezTo>
                    <a:pt x="10"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4" y="209"/>
                    <a:pt x="74" y="203"/>
                  </a:cubicBezTo>
                  <a:cubicBezTo>
                    <a:pt x="74" y="107"/>
                    <a:pt x="74" y="107"/>
                    <a:pt x="74" y="107"/>
                  </a:cubicBezTo>
                  <a:cubicBezTo>
                    <a:pt x="80" y="107"/>
                    <a:pt x="85" y="102"/>
                    <a:pt x="85" y="96"/>
                  </a:cubicBezTo>
                  <a:cubicBezTo>
                    <a:pt x="85" y="11"/>
                    <a:pt x="85" y="11"/>
                    <a:pt x="85" y="11"/>
                  </a:cubicBezTo>
                  <a:cubicBezTo>
                    <a:pt x="85" y="5"/>
                    <a:pt x="80" y="0"/>
                    <a:pt x="74"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848">
              <a:extLst>
                <a:ext uri="{FF2B5EF4-FFF2-40B4-BE49-F238E27FC236}">
                  <a16:creationId xmlns:a16="http://schemas.microsoft.com/office/drawing/2014/main" id="{75BEA8ED-FA86-4CD9-9485-019FCACE59CC}"/>
                </a:ext>
              </a:extLst>
            </p:cNvPr>
            <p:cNvSpPr>
              <a:spLocks noEditPoints="1"/>
            </p:cNvSpPr>
            <p:nvPr/>
          </p:nvSpPr>
          <p:spPr bwMode="auto">
            <a:xfrm>
              <a:off x="4520" y="3110"/>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849">
              <a:extLst>
                <a:ext uri="{FF2B5EF4-FFF2-40B4-BE49-F238E27FC236}">
                  <a16:creationId xmlns:a16="http://schemas.microsoft.com/office/drawing/2014/main" id="{CCBE9631-9FC5-4DFA-9EB9-42F2F2009DB9}"/>
                </a:ext>
              </a:extLst>
            </p:cNvPr>
            <p:cNvSpPr>
              <a:spLocks noEditPoints="1"/>
            </p:cNvSpPr>
            <p:nvPr/>
          </p:nvSpPr>
          <p:spPr bwMode="auto">
            <a:xfrm>
              <a:off x="4442" y="3166"/>
              <a:ext cx="57" cy="142"/>
            </a:xfrm>
            <a:custGeom>
              <a:avLst/>
              <a:gdLst>
                <a:gd name="T0" fmla="*/ 75 w 85"/>
                <a:gd name="T1" fmla="*/ 0 h 213"/>
                <a:gd name="T2" fmla="*/ 11 w 85"/>
                <a:gd name="T3" fmla="*/ 0 h 213"/>
                <a:gd name="T4" fmla="*/ 0 w 85"/>
                <a:gd name="T5" fmla="*/ 11 h 213"/>
                <a:gd name="T6" fmla="*/ 0 w 85"/>
                <a:gd name="T7" fmla="*/ 96 h 213"/>
                <a:gd name="T8" fmla="*/ 11 w 85"/>
                <a:gd name="T9" fmla="*/ 107 h 213"/>
                <a:gd name="T10" fmla="*/ 11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5 w 85"/>
                <a:gd name="T25" fmla="*/ 203 h 213"/>
                <a:gd name="T26" fmla="*/ 75 w 85"/>
                <a:gd name="T27" fmla="*/ 107 h 213"/>
                <a:gd name="T28" fmla="*/ 85 w 85"/>
                <a:gd name="T29" fmla="*/ 96 h 213"/>
                <a:gd name="T30" fmla="*/ 85 w 85"/>
                <a:gd name="T31" fmla="*/ 11 h 213"/>
                <a:gd name="T32" fmla="*/ 75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5" y="0"/>
                  </a:moveTo>
                  <a:cubicBezTo>
                    <a:pt x="11" y="0"/>
                    <a:pt x="11" y="0"/>
                    <a:pt x="11" y="0"/>
                  </a:cubicBezTo>
                  <a:cubicBezTo>
                    <a:pt x="5" y="0"/>
                    <a:pt x="0" y="5"/>
                    <a:pt x="0" y="11"/>
                  </a:cubicBezTo>
                  <a:cubicBezTo>
                    <a:pt x="0" y="96"/>
                    <a:pt x="0" y="96"/>
                    <a:pt x="0" y="96"/>
                  </a:cubicBezTo>
                  <a:cubicBezTo>
                    <a:pt x="0" y="102"/>
                    <a:pt x="5" y="107"/>
                    <a:pt x="11" y="107"/>
                  </a:cubicBezTo>
                  <a:cubicBezTo>
                    <a:pt x="11" y="203"/>
                    <a:pt x="11" y="203"/>
                    <a:pt x="11" y="203"/>
                  </a:cubicBezTo>
                  <a:cubicBezTo>
                    <a:pt x="11"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5" y="209"/>
                    <a:pt x="75" y="203"/>
                  </a:cubicBezTo>
                  <a:cubicBezTo>
                    <a:pt x="75" y="107"/>
                    <a:pt x="75" y="107"/>
                    <a:pt x="75" y="107"/>
                  </a:cubicBezTo>
                  <a:cubicBezTo>
                    <a:pt x="81" y="107"/>
                    <a:pt x="85" y="102"/>
                    <a:pt x="85" y="96"/>
                  </a:cubicBezTo>
                  <a:cubicBezTo>
                    <a:pt x="85" y="11"/>
                    <a:pt x="85" y="11"/>
                    <a:pt x="85" y="11"/>
                  </a:cubicBezTo>
                  <a:cubicBezTo>
                    <a:pt x="85" y="5"/>
                    <a:pt x="81" y="0"/>
                    <a:pt x="75"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850">
              <a:extLst>
                <a:ext uri="{FF2B5EF4-FFF2-40B4-BE49-F238E27FC236}">
                  <a16:creationId xmlns:a16="http://schemas.microsoft.com/office/drawing/2014/main" id="{97EEED58-D697-4952-8CF5-9A0364B26C97}"/>
                </a:ext>
              </a:extLst>
            </p:cNvPr>
            <p:cNvSpPr>
              <a:spLocks noEditPoints="1"/>
            </p:cNvSpPr>
            <p:nvPr/>
          </p:nvSpPr>
          <p:spPr bwMode="auto">
            <a:xfrm>
              <a:off x="4450"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2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49" y="64"/>
                    <a:pt x="64" y="49"/>
                    <a:pt x="64" y="32"/>
                  </a:cubicBezTo>
                  <a:cubicBezTo>
                    <a:pt x="64" y="14"/>
                    <a:pt x="49" y="0"/>
                    <a:pt x="32" y="0"/>
                  </a:cubicBezTo>
                  <a:cubicBezTo>
                    <a:pt x="14" y="0"/>
                    <a:pt x="0" y="14"/>
                    <a:pt x="0" y="32"/>
                  </a:cubicBezTo>
                  <a:cubicBezTo>
                    <a:pt x="0" y="49"/>
                    <a:pt x="14" y="64"/>
                    <a:pt x="32" y="64"/>
                  </a:cubicBezTo>
                  <a:close/>
                  <a:moveTo>
                    <a:pt x="32" y="21"/>
                  </a:moveTo>
                  <a:cubicBezTo>
                    <a:pt x="38" y="21"/>
                    <a:pt x="42" y="26"/>
                    <a:pt x="42" y="32"/>
                  </a:cubicBezTo>
                  <a:cubicBezTo>
                    <a:pt x="42"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851">
              <a:extLst>
                <a:ext uri="{FF2B5EF4-FFF2-40B4-BE49-F238E27FC236}">
                  <a16:creationId xmlns:a16="http://schemas.microsoft.com/office/drawing/2014/main" id="{6D3CA9EA-E51E-4E54-BAAA-1D660BCAFE6E}"/>
                </a:ext>
              </a:extLst>
            </p:cNvPr>
            <p:cNvSpPr>
              <a:spLocks noEditPoints="1"/>
            </p:cNvSpPr>
            <p:nvPr/>
          </p:nvSpPr>
          <p:spPr bwMode="auto">
            <a:xfrm>
              <a:off x="4301" y="304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38" name="Group 892">
            <a:extLst>
              <a:ext uri="{FF2B5EF4-FFF2-40B4-BE49-F238E27FC236}">
                <a16:creationId xmlns:a16="http://schemas.microsoft.com/office/drawing/2014/main" id="{9BFE7688-3E21-44A4-9C0E-549319D6A7BE}"/>
              </a:ext>
            </a:extLst>
          </p:cNvPr>
          <p:cNvGrpSpPr>
            <a:grpSpLocks noChangeAspect="1"/>
          </p:cNvGrpSpPr>
          <p:nvPr/>
        </p:nvGrpSpPr>
        <p:grpSpPr bwMode="auto">
          <a:xfrm>
            <a:off x="2480213" y="3384452"/>
            <a:ext cx="820547" cy="822960"/>
            <a:chOff x="4270" y="3457"/>
            <a:chExt cx="340" cy="341"/>
          </a:xfrm>
          <a:solidFill>
            <a:schemeClr val="tx1">
              <a:lumMod val="65000"/>
              <a:lumOff val="35000"/>
            </a:schemeClr>
          </a:solidFill>
        </p:grpSpPr>
        <p:sp>
          <p:nvSpPr>
            <p:cNvPr id="139" name="Freeform 893">
              <a:extLst>
                <a:ext uri="{FF2B5EF4-FFF2-40B4-BE49-F238E27FC236}">
                  <a16:creationId xmlns:a16="http://schemas.microsoft.com/office/drawing/2014/main" id="{A0575118-6F93-480F-B005-A2391D1F9FA8}"/>
                </a:ext>
              </a:extLst>
            </p:cNvPr>
            <p:cNvSpPr>
              <a:spLocks noEditPoints="1"/>
            </p:cNvSpPr>
            <p:nvPr/>
          </p:nvSpPr>
          <p:spPr bwMode="auto">
            <a:xfrm>
              <a:off x="4334" y="3521"/>
              <a:ext cx="192" cy="192"/>
            </a:xfrm>
            <a:custGeom>
              <a:avLst/>
              <a:gdLst>
                <a:gd name="T0" fmla="*/ 285 w 289"/>
                <a:gd name="T1" fmla="*/ 269 h 288"/>
                <a:gd name="T2" fmla="*/ 189 w 289"/>
                <a:gd name="T3" fmla="*/ 174 h 288"/>
                <a:gd name="T4" fmla="*/ 213 w 289"/>
                <a:gd name="T5" fmla="*/ 106 h 288"/>
                <a:gd name="T6" fmla="*/ 106 w 289"/>
                <a:gd name="T7" fmla="*/ 0 h 288"/>
                <a:gd name="T8" fmla="*/ 0 w 289"/>
                <a:gd name="T9" fmla="*/ 106 h 288"/>
                <a:gd name="T10" fmla="*/ 106 w 289"/>
                <a:gd name="T11" fmla="*/ 213 h 288"/>
                <a:gd name="T12" fmla="*/ 174 w 289"/>
                <a:gd name="T13" fmla="*/ 189 h 288"/>
                <a:gd name="T14" fmla="*/ 269 w 289"/>
                <a:gd name="T15" fmla="*/ 285 h 288"/>
                <a:gd name="T16" fmla="*/ 277 w 289"/>
                <a:gd name="T17" fmla="*/ 288 h 288"/>
                <a:gd name="T18" fmla="*/ 285 w 289"/>
                <a:gd name="T19" fmla="*/ 285 h 288"/>
                <a:gd name="T20" fmla="*/ 285 w 289"/>
                <a:gd name="T21" fmla="*/ 269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285" y="269"/>
                  </a:moveTo>
                  <a:cubicBezTo>
                    <a:pt x="189" y="174"/>
                    <a:pt x="189" y="174"/>
                    <a:pt x="189" y="174"/>
                  </a:cubicBez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Freeform 894">
              <a:extLst>
                <a:ext uri="{FF2B5EF4-FFF2-40B4-BE49-F238E27FC236}">
                  <a16:creationId xmlns:a16="http://schemas.microsoft.com/office/drawing/2014/main" id="{15632957-91A5-4E6A-8511-BCF23A98AD87}"/>
                </a:ext>
              </a:extLst>
            </p:cNvPr>
            <p:cNvSpPr>
              <a:spLocks noEditPoints="1"/>
            </p:cNvSpPr>
            <p:nvPr/>
          </p:nvSpPr>
          <p:spPr bwMode="auto">
            <a:xfrm>
              <a:off x="4270" y="345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41" name="Group 252">
            <a:extLst>
              <a:ext uri="{FF2B5EF4-FFF2-40B4-BE49-F238E27FC236}">
                <a16:creationId xmlns:a16="http://schemas.microsoft.com/office/drawing/2014/main" id="{22B91B05-8DDD-44C3-BFF9-F8A39C2CE4F0}"/>
              </a:ext>
            </a:extLst>
          </p:cNvPr>
          <p:cNvGrpSpPr>
            <a:grpSpLocks noChangeAspect="1"/>
          </p:cNvGrpSpPr>
          <p:nvPr/>
        </p:nvGrpSpPr>
        <p:grpSpPr bwMode="auto">
          <a:xfrm>
            <a:off x="2383195" y="4938628"/>
            <a:ext cx="822960" cy="822960"/>
            <a:chOff x="5024" y="718"/>
            <a:chExt cx="340" cy="340"/>
          </a:xfrm>
          <a:solidFill>
            <a:schemeClr val="tx1">
              <a:lumMod val="65000"/>
              <a:lumOff val="35000"/>
            </a:schemeClr>
          </a:solidFill>
        </p:grpSpPr>
        <p:sp>
          <p:nvSpPr>
            <p:cNvPr id="142" name="Freeform 253">
              <a:extLst>
                <a:ext uri="{FF2B5EF4-FFF2-40B4-BE49-F238E27FC236}">
                  <a16:creationId xmlns:a16="http://schemas.microsoft.com/office/drawing/2014/main" id="{610F7538-DDF4-4206-B910-2A97EA008986}"/>
                </a:ext>
              </a:extLst>
            </p:cNvPr>
            <p:cNvSpPr>
              <a:spLocks/>
            </p:cNvSpPr>
            <p:nvPr/>
          </p:nvSpPr>
          <p:spPr bwMode="auto">
            <a:xfrm>
              <a:off x="5088" y="782"/>
              <a:ext cx="212" cy="212"/>
            </a:xfrm>
            <a:custGeom>
              <a:avLst/>
              <a:gdLst>
                <a:gd name="T0" fmla="*/ 181 w 320"/>
                <a:gd name="T1" fmla="*/ 320 h 320"/>
                <a:gd name="T2" fmla="*/ 181 w 320"/>
                <a:gd name="T3" fmla="*/ 320 h 320"/>
                <a:gd name="T4" fmla="*/ 171 w 320"/>
                <a:gd name="T5" fmla="*/ 311 h 320"/>
                <a:gd name="T6" fmla="*/ 126 w 320"/>
                <a:gd name="T7" fmla="*/ 63 h 320"/>
                <a:gd name="T8" fmla="*/ 95 w 320"/>
                <a:gd name="T9" fmla="*/ 194 h 320"/>
                <a:gd name="T10" fmla="*/ 85 w 320"/>
                <a:gd name="T11" fmla="*/ 202 h 320"/>
                <a:gd name="T12" fmla="*/ 75 w 320"/>
                <a:gd name="T13" fmla="*/ 195 h 320"/>
                <a:gd name="T14" fmla="*/ 60 w 320"/>
                <a:gd name="T15" fmla="*/ 152 h 320"/>
                <a:gd name="T16" fmla="*/ 51 w 320"/>
                <a:gd name="T17" fmla="*/ 166 h 320"/>
                <a:gd name="T18" fmla="*/ 42 w 320"/>
                <a:gd name="T19" fmla="*/ 170 h 320"/>
                <a:gd name="T20" fmla="*/ 10 w 320"/>
                <a:gd name="T21" fmla="*/ 170 h 320"/>
                <a:gd name="T22" fmla="*/ 0 w 320"/>
                <a:gd name="T23" fmla="*/ 160 h 320"/>
                <a:gd name="T24" fmla="*/ 10 w 320"/>
                <a:gd name="T25" fmla="*/ 149 h 320"/>
                <a:gd name="T26" fmla="*/ 37 w 320"/>
                <a:gd name="T27" fmla="*/ 149 h 320"/>
                <a:gd name="T28" fmla="*/ 55 w 320"/>
                <a:gd name="T29" fmla="*/ 122 h 320"/>
                <a:gd name="T30" fmla="*/ 65 w 320"/>
                <a:gd name="T31" fmla="*/ 117 h 320"/>
                <a:gd name="T32" fmla="*/ 74 w 320"/>
                <a:gd name="T33" fmla="*/ 124 h 320"/>
                <a:gd name="T34" fmla="*/ 83 w 320"/>
                <a:gd name="T35" fmla="*/ 153 h 320"/>
                <a:gd name="T36" fmla="*/ 117 w 320"/>
                <a:gd name="T37" fmla="*/ 8 h 320"/>
                <a:gd name="T38" fmla="*/ 128 w 320"/>
                <a:gd name="T39" fmla="*/ 0 h 320"/>
                <a:gd name="T40" fmla="*/ 138 w 320"/>
                <a:gd name="T41" fmla="*/ 8 h 320"/>
                <a:gd name="T42" fmla="*/ 182 w 320"/>
                <a:gd name="T43" fmla="*/ 253 h 320"/>
                <a:gd name="T44" fmla="*/ 213 w 320"/>
                <a:gd name="T45" fmla="*/ 104 h 320"/>
                <a:gd name="T46" fmla="*/ 223 w 320"/>
                <a:gd name="T47" fmla="*/ 96 h 320"/>
                <a:gd name="T48" fmla="*/ 234 w 320"/>
                <a:gd name="T49" fmla="*/ 103 h 320"/>
                <a:gd name="T50" fmla="*/ 254 w 320"/>
                <a:gd name="T51" fmla="*/ 164 h 320"/>
                <a:gd name="T52" fmla="*/ 256 w 320"/>
                <a:gd name="T53" fmla="*/ 157 h 320"/>
                <a:gd name="T54" fmla="*/ 266 w 320"/>
                <a:gd name="T55" fmla="*/ 149 h 320"/>
                <a:gd name="T56" fmla="*/ 309 w 320"/>
                <a:gd name="T57" fmla="*/ 149 h 320"/>
                <a:gd name="T58" fmla="*/ 320 w 320"/>
                <a:gd name="T59" fmla="*/ 160 h 320"/>
                <a:gd name="T60" fmla="*/ 309 w 320"/>
                <a:gd name="T61" fmla="*/ 170 h 320"/>
                <a:gd name="T62" fmla="*/ 275 w 320"/>
                <a:gd name="T63" fmla="*/ 170 h 320"/>
                <a:gd name="T64" fmla="*/ 266 w 320"/>
                <a:gd name="T65" fmla="*/ 205 h 320"/>
                <a:gd name="T66" fmla="*/ 256 w 320"/>
                <a:gd name="T67" fmla="*/ 213 h 320"/>
                <a:gd name="T68" fmla="*/ 246 w 320"/>
                <a:gd name="T69" fmla="*/ 206 h 320"/>
                <a:gd name="T70" fmla="*/ 226 w 320"/>
                <a:gd name="T71" fmla="*/ 147 h 320"/>
                <a:gd name="T72" fmla="*/ 191 w 320"/>
                <a:gd name="T73" fmla="*/ 311 h 320"/>
                <a:gd name="T74" fmla="*/ 181 w 320"/>
                <a:gd name="T75" fmla="*/ 3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320">
                  <a:moveTo>
                    <a:pt x="181" y="320"/>
                  </a:moveTo>
                  <a:cubicBezTo>
                    <a:pt x="181" y="320"/>
                    <a:pt x="181" y="320"/>
                    <a:pt x="181" y="320"/>
                  </a:cubicBezTo>
                  <a:cubicBezTo>
                    <a:pt x="176" y="320"/>
                    <a:pt x="171" y="316"/>
                    <a:pt x="171" y="311"/>
                  </a:cubicBezTo>
                  <a:cubicBezTo>
                    <a:pt x="126" y="63"/>
                    <a:pt x="126" y="63"/>
                    <a:pt x="126" y="63"/>
                  </a:cubicBezTo>
                  <a:cubicBezTo>
                    <a:pt x="95" y="194"/>
                    <a:pt x="95" y="194"/>
                    <a:pt x="95" y="194"/>
                  </a:cubicBezTo>
                  <a:cubicBezTo>
                    <a:pt x="94" y="199"/>
                    <a:pt x="90" y="202"/>
                    <a:pt x="85" y="202"/>
                  </a:cubicBezTo>
                  <a:cubicBezTo>
                    <a:pt x="81" y="203"/>
                    <a:pt x="76" y="200"/>
                    <a:pt x="75" y="195"/>
                  </a:cubicBezTo>
                  <a:cubicBezTo>
                    <a:pt x="60" y="152"/>
                    <a:pt x="60" y="152"/>
                    <a:pt x="60" y="152"/>
                  </a:cubicBezTo>
                  <a:cubicBezTo>
                    <a:pt x="51" y="166"/>
                    <a:pt x="51" y="166"/>
                    <a:pt x="51" y="166"/>
                  </a:cubicBezTo>
                  <a:cubicBezTo>
                    <a:pt x="49" y="169"/>
                    <a:pt x="46" y="170"/>
                    <a:pt x="42" y="170"/>
                  </a:cubicBezTo>
                  <a:cubicBezTo>
                    <a:pt x="10" y="170"/>
                    <a:pt x="10" y="170"/>
                    <a:pt x="10" y="170"/>
                  </a:cubicBezTo>
                  <a:cubicBezTo>
                    <a:pt x="4" y="170"/>
                    <a:pt x="0" y="166"/>
                    <a:pt x="0" y="160"/>
                  </a:cubicBezTo>
                  <a:cubicBezTo>
                    <a:pt x="0" y="154"/>
                    <a:pt x="4" y="149"/>
                    <a:pt x="10" y="149"/>
                  </a:cubicBezTo>
                  <a:cubicBezTo>
                    <a:pt x="37" y="149"/>
                    <a:pt x="37" y="149"/>
                    <a:pt x="37" y="149"/>
                  </a:cubicBezTo>
                  <a:cubicBezTo>
                    <a:pt x="55" y="122"/>
                    <a:pt x="55" y="122"/>
                    <a:pt x="55" y="122"/>
                  </a:cubicBezTo>
                  <a:cubicBezTo>
                    <a:pt x="57" y="118"/>
                    <a:pt x="61" y="117"/>
                    <a:pt x="65" y="117"/>
                  </a:cubicBezTo>
                  <a:cubicBezTo>
                    <a:pt x="69" y="118"/>
                    <a:pt x="72" y="120"/>
                    <a:pt x="74" y="124"/>
                  </a:cubicBezTo>
                  <a:cubicBezTo>
                    <a:pt x="83" y="153"/>
                    <a:pt x="83" y="153"/>
                    <a:pt x="83" y="153"/>
                  </a:cubicBezTo>
                  <a:cubicBezTo>
                    <a:pt x="117" y="8"/>
                    <a:pt x="117" y="8"/>
                    <a:pt x="117" y="8"/>
                  </a:cubicBezTo>
                  <a:cubicBezTo>
                    <a:pt x="118" y="3"/>
                    <a:pt x="123" y="0"/>
                    <a:pt x="128" y="0"/>
                  </a:cubicBezTo>
                  <a:cubicBezTo>
                    <a:pt x="133" y="0"/>
                    <a:pt x="137" y="3"/>
                    <a:pt x="138" y="8"/>
                  </a:cubicBezTo>
                  <a:cubicBezTo>
                    <a:pt x="182" y="253"/>
                    <a:pt x="182" y="253"/>
                    <a:pt x="182" y="253"/>
                  </a:cubicBezTo>
                  <a:cubicBezTo>
                    <a:pt x="213" y="104"/>
                    <a:pt x="213" y="104"/>
                    <a:pt x="213" y="104"/>
                  </a:cubicBezTo>
                  <a:cubicBezTo>
                    <a:pt x="214" y="99"/>
                    <a:pt x="218" y="96"/>
                    <a:pt x="223" y="96"/>
                  </a:cubicBezTo>
                  <a:cubicBezTo>
                    <a:pt x="228" y="95"/>
                    <a:pt x="232" y="98"/>
                    <a:pt x="234" y="103"/>
                  </a:cubicBezTo>
                  <a:cubicBezTo>
                    <a:pt x="254" y="164"/>
                    <a:pt x="254" y="164"/>
                    <a:pt x="254" y="164"/>
                  </a:cubicBezTo>
                  <a:cubicBezTo>
                    <a:pt x="256" y="157"/>
                    <a:pt x="256" y="157"/>
                    <a:pt x="256" y="157"/>
                  </a:cubicBezTo>
                  <a:cubicBezTo>
                    <a:pt x="257" y="152"/>
                    <a:pt x="261" y="149"/>
                    <a:pt x="266" y="149"/>
                  </a:cubicBezTo>
                  <a:cubicBezTo>
                    <a:pt x="309" y="149"/>
                    <a:pt x="309" y="149"/>
                    <a:pt x="309" y="149"/>
                  </a:cubicBezTo>
                  <a:cubicBezTo>
                    <a:pt x="315" y="149"/>
                    <a:pt x="320" y="154"/>
                    <a:pt x="320" y="160"/>
                  </a:cubicBezTo>
                  <a:cubicBezTo>
                    <a:pt x="320" y="166"/>
                    <a:pt x="315" y="170"/>
                    <a:pt x="309" y="170"/>
                  </a:cubicBezTo>
                  <a:cubicBezTo>
                    <a:pt x="275" y="170"/>
                    <a:pt x="275" y="170"/>
                    <a:pt x="275" y="170"/>
                  </a:cubicBezTo>
                  <a:cubicBezTo>
                    <a:pt x="266" y="205"/>
                    <a:pt x="266" y="205"/>
                    <a:pt x="266" y="205"/>
                  </a:cubicBezTo>
                  <a:cubicBezTo>
                    <a:pt x="265" y="210"/>
                    <a:pt x="261" y="213"/>
                    <a:pt x="256" y="213"/>
                  </a:cubicBezTo>
                  <a:cubicBezTo>
                    <a:pt x="251" y="213"/>
                    <a:pt x="247" y="210"/>
                    <a:pt x="246" y="206"/>
                  </a:cubicBezTo>
                  <a:cubicBezTo>
                    <a:pt x="226" y="147"/>
                    <a:pt x="226" y="147"/>
                    <a:pt x="226" y="147"/>
                  </a:cubicBezTo>
                  <a:cubicBezTo>
                    <a:pt x="191" y="311"/>
                    <a:pt x="191" y="311"/>
                    <a:pt x="191" y="311"/>
                  </a:cubicBezTo>
                  <a:cubicBezTo>
                    <a:pt x="190" y="316"/>
                    <a:pt x="186" y="320"/>
                    <a:pt x="181" y="3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254">
              <a:extLst>
                <a:ext uri="{FF2B5EF4-FFF2-40B4-BE49-F238E27FC236}">
                  <a16:creationId xmlns:a16="http://schemas.microsoft.com/office/drawing/2014/main" id="{EEBCD0BB-AA0F-4B41-A660-FC2C424CA97A}"/>
                </a:ext>
              </a:extLst>
            </p:cNvPr>
            <p:cNvSpPr>
              <a:spLocks noEditPoints="1"/>
            </p:cNvSpPr>
            <p:nvPr/>
          </p:nvSpPr>
          <p:spPr bwMode="auto">
            <a:xfrm>
              <a:off x="5024" y="71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4" name="Title 1">
            <a:extLst>
              <a:ext uri="{FF2B5EF4-FFF2-40B4-BE49-F238E27FC236}">
                <a16:creationId xmlns:a16="http://schemas.microsoft.com/office/drawing/2014/main" id="{FC5E4E43-4AA5-0E40-886E-ECA0A518E269}"/>
              </a:ext>
            </a:extLst>
          </p:cNvPr>
          <p:cNvSpPr>
            <a:spLocks noGrp="1"/>
          </p:cNvSpPr>
          <p:nvPr>
            <p:ph type="title"/>
          </p:nvPr>
        </p:nvSpPr>
        <p:spPr>
          <a:xfrm>
            <a:off x="49186" y="75534"/>
            <a:ext cx="10515600" cy="664778"/>
          </a:xfrm>
        </p:spPr>
        <p:txBody>
          <a:bodyPr>
            <a:normAutofit/>
          </a:bodyPr>
          <a:lstStyle/>
          <a:p>
            <a:r>
              <a:rPr lang="en-US" sz="3600" b="1" dirty="0">
                <a:solidFill>
                  <a:schemeClr val="tx1">
                    <a:lumMod val="75000"/>
                    <a:lumOff val="25000"/>
                  </a:schemeClr>
                </a:solidFill>
                <a:latin typeface="Helvetica" pitchFamily="2" charset="0"/>
              </a:rPr>
              <a:t>Bad Hire: Trends</a:t>
            </a:r>
          </a:p>
        </p:txBody>
      </p:sp>
    </p:spTree>
    <p:extLst>
      <p:ext uri="{BB962C8B-B14F-4D97-AF65-F5344CB8AC3E}">
        <p14:creationId xmlns:p14="http://schemas.microsoft.com/office/powerpoint/2010/main" val="38950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042DBF5-7F22-44D8-A9BC-C37ECF8FD657}"/>
              </a:ext>
            </a:extLst>
          </p:cNvPr>
          <p:cNvCxnSpPr/>
          <p:nvPr/>
        </p:nvCxnSpPr>
        <p:spPr>
          <a:xfrm>
            <a:off x="2390919" y="3288392"/>
            <a:ext cx="7200900"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BED7329C-B55F-4812-A81C-5D12B273BE2B}"/>
              </a:ext>
            </a:extLst>
          </p:cNvPr>
          <p:cNvSpPr>
            <a:spLocks noGrp="1"/>
          </p:cNvSpPr>
          <p:nvPr>
            <p:ph type="title"/>
          </p:nvPr>
        </p:nvSpPr>
        <p:spPr>
          <a:xfrm>
            <a:off x="3467104" y="3140346"/>
            <a:ext cx="5181600" cy="296093"/>
          </a:xfrm>
          <a:solidFill>
            <a:schemeClr val="bg1"/>
          </a:solidFill>
        </p:spPr>
        <p:txBody>
          <a:bodyPr anchor="ctr">
            <a:noAutofit/>
          </a:bodyPr>
          <a:lstStyle/>
          <a:p>
            <a:pPr algn="ctr"/>
            <a:r>
              <a:rPr lang="en-US" sz="3800" b="1" dirty="0">
                <a:solidFill>
                  <a:schemeClr val="tx1">
                    <a:lumMod val="75000"/>
                    <a:lumOff val="25000"/>
                  </a:schemeClr>
                </a:solidFill>
                <a:latin typeface="Helvetica" panose="020B0604020202020204" pitchFamily="34" charset="0"/>
                <a:cs typeface="Helvetica" panose="020B0604020202020204" pitchFamily="34" charset="0"/>
              </a:rPr>
              <a:t>V. Recommendation</a:t>
            </a:r>
          </a:p>
        </p:txBody>
      </p:sp>
    </p:spTree>
    <p:extLst>
      <p:ext uri="{BB962C8B-B14F-4D97-AF65-F5344CB8AC3E}">
        <p14:creationId xmlns:p14="http://schemas.microsoft.com/office/powerpoint/2010/main" val="54364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51EAA63-D034-42AE-91FA-B13B9518C7BE}" type="slidenum">
              <a:rPr lang="en-US" smtClean="0"/>
              <a:pPr/>
              <a:t>2</a:t>
            </a:fld>
            <a:endParaRPr lang="en-US"/>
          </a:p>
        </p:txBody>
      </p:sp>
      <p:sp>
        <p:nvSpPr>
          <p:cNvPr id="33" name="Rectangle 32"/>
          <p:cNvSpPr/>
          <p:nvPr/>
        </p:nvSpPr>
        <p:spPr>
          <a:xfrm>
            <a:off x="2182246" y="1507852"/>
            <a:ext cx="1317942" cy="693420"/>
          </a:xfrm>
          <a:prstGeom prst="rect">
            <a:avLst/>
          </a:prstGeom>
          <a:solidFill>
            <a:schemeClr val="accent4">
              <a:lumMod val="20000"/>
              <a:lumOff val="80000"/>
            </a:schemeClr>
          </a:solidFill>
          <a:ln w="12700" cap="flat" cmpd="sng" algn="ctr">
            <a:solidFill>
              <a:schemeClr val="bg2">
                <a:lumMod val="10000"/>
              </a:schemeClr>
            </a:solidFill>
            <a:prstDash val="solid"/>
            <a:miter lim="800000"/>
          </a:ln>
          <a:effectLst/>
        </p:spPr>
        <p:txBody>
          <a:bodyPr lIns="91440" tIns="91440" rIns="91440" bIns="9144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34" name="Rectangle 33"/>
          <p:cNvSpPr/>
          <p:nvPr/>
        </p:nvSpPr>
        <p:spPr>
          <a:xfrm>
            <a:off x="2182246" y="3329395"/>
            <a:ext cx="1317942" cy="693420"/>
          </a:xfrm>
          <a:prstGeom prst="rect">
            <a:avLst/>
          </a:prstGeom>
          <a:solidFill>
            <a:schemeClr val="accent1">
              <a:lumMod val="40000"/>
              <a:lumOff val="60000"/>
            </a:schemeClr>
          </a:solidFill>
          <a:ln w="12700" cap="flat" cmpd="sng" algn="ctr">
            <a:solidFill>
              <a:schemeClr val="accent2"/>
            </a:solidFill>
            <a:prstDash val="solid"/>
            <a:miter lim="800000"/>
          </a:ln>
          <a:effectLst/>
        </p:spPr>
        <p:txBody>
          <a:bodyPr lIns="91440" tIns="91440" rIns="91440" bIns="9144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35" name="Rectangle 34"/>
          <p:cNvSpPr/>
          <p:nvPr/>
        </p:nvSpPr>
        <p:spPr>
          <a:xfrm>
            <a:off x="2182246" y="2432895"/>
            <a:ext cx="1317942" cy="693420"/>
          </a:xfrm>
          <a:prstGeom prst="rect">
            <a:avLst/>
          </a:prstGeom>
          <a:solidFill>
            <a:schemeClr val="bg2">
              <a:lumMod val="75000"/>
            </a:schemeClr>
          </a:solidFill>
          <a:ln w="12700" cap="flat" cmpd="sng" algn="ctr">
            <a:solidFill>
              <a:schemeClr val="accent4">
                <a:lumMod val="60000"/>
                <a:lumOff val="40000"/>
              </a:schemeClr>
            </a:solidFill>
            <a:prstDash val="solid"/>
            <a:miter lim="800000"/>
          </a:ln>
          <a:effectLst/>
        </p:spPr>
        <p:txBody>
          <a:bodyPr lIns="91440" tIns="91440" rIns="91440" bIns="9144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36" name="Rectangle 35"/>
          <p:cNvSpPr/>
          <p:nvPr/>
        </p:nvSpPr>
        <p:spPr>
          <a:xfrm>
            <a:off x="2182246" y="4235812"/>
            <a:ext cx="1317942" cy="693420"/>
          </a:xfrm>
          <a:prstGeom prst="rect">
            <a:avLst/>
          </a:prstGeom>
          <a:solidFill>
            <a:schemeClr val="accent2">
              <a:lumMod val="40000"/>
              <a:lumOff val="60000"/>
            </a:schemeClr>
          </a:solidFill>
          <a:ln w="12700" cap="flat" cmpd="sng" algn="ctr">
            <a:solidFill>
              <a:srgbClr val="31565D"/>
            </a:solidFill>
            <a:prstDash val="solid"/>
            <a:miter lim="800000"/>
          </a:ln>
          <a:effectLst/>
        </p:spPr>
        <p:txBody>
          <a:bodyPr lIns="91440" tIns="91440" rIns="91440" bIns="9144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37" name="Isosceles Triangle 36"/>
          <p:cNvSpPr/>
          <p:nvPr/>
        </p:nvSpPr>
        <p:spPr>
          <a:xfrm rot="16200000">
            <a:off x="3121890" y="2748013"/>
            <a:ext cx="246381" cy="510222"/>
          </a:xfrm>
          <a:prstGeom prst="triangle">
            <a:avLst/>
          </a:prstGeom>
          <a:solidFill>
            <a:schemeClr val="accent4">
              <a:lumMod val="60000"/>
              <a:lumOff val="40000"/>
            </a:schemeClr>
          </a:solidFill>
          <a:ln w="12700" cap="flat" cmpd="sng" algn="ctr">
            <a:noFill/>
            <a:prstDash val="solid"/>
            <a:miter lim="800000"/>
          </a:ln>
          <a:effectLst/>
        </p:spPr>
        <p:txBody>
          <a:bodyPr lIns="36000" tIns="36000" rIns="36000" bIns="3600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38" name="Round Same Side Corner Rectangle 37"/>
          <p:cNvSpPr/>
          <p:nvPr/>
        </p:nvSpPr>
        <p:spPr>
          <a:xfrm rot="5400000">
            <a:off x="6086705" y="-783220"/>
            <a:ext cx="673101" cy="6866575"/>
          </a:xfrm>
          <a:prstGeom prst="round2SameRect">
            <a:avLst>
              <a:gd name="adj1" fmla="val 50000"/>
              <a:gd name="adj2" fmla="val 0"/>
            </a:avLst>
          </a:prstGeom>
          <a:solidFill>
            <a:schemeClr val="bg2">
              <a:lumMod val="75000"/>
            </a:schemeClr>
          </a:solidFill>
          <a:ln w="9525" cap="flat" cmpd="sng" algn="ctr">
            <a:solidFill>
              <a:schemeClr val="accent4">
                <a:lumMod val="60000"/>
                <a:lumOff val="40000"/>
              </a:schemeClr>
            </a:solidFill>
            <a:prstDash val="solid"/>
            <a:miter lim="800000"/>
          </a:ln>
          <a:effectLst/>
        </p:spPr>
        <p:txBody>
          <a:bodyPr lIns="91440" tIns="91440" rIns="91440" bIns="91440" rtlCol="0" anchor="ctr">
            <a:noAutofit/>
          </a:bodyPr>
          <a:lstStyle/>
          <a:p>
            <a:pPr algn="ctr">
              <a:defRPr/>
            </a:pPr>
            <a:endParaRPr lang="en-US" sz="2000" kern="0" dirty="0">
              <a:solidFill>
                <a:prstClr val="white"/>
              </a:solidFill>
              <a:latin typeface="Calibri" panose="020F0502020204030204"/>
            </a:endParaRPr>
          </a:p>
        </p:txBody>
      </p:sp>
      <p:sp>
        <p:nvSpPr>
          <p:cNvPr id="39" name="Isosceles Triangle 38"/>
          <p:cNvSpPr/>
          <p:nvPr/>
        </p:nvSpPr>
        <p:spPr>
          <a:xfrm rot="16200000">
            <a:off x="3107602" y="4536644"/>
            <a:ext cx="274956" cy="510222"/>
          </a:xfrm>
          <a:prstGeom prst="triangle">
            <a:avLst/>
          </a:prstGeom>
          <a:solidFill>
            <a:srgbClr val="31565D"/>
          </a:solidFill>
          <a:ln w="12700" cap="flat" cmpd="sng" algn="ctr">
            <a:noFill/>
            <a:prstDash val="solid"/>
            <a:miter lim="800000"/>
          </a:ln>
          <a:effectLst/>
        </p:spPr>
        <p:txBody>
          <a:bodyPr lIns="36000" tIns="36000" rIns="36000" bIns="3600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40" name="Round Same Side Corner Rectangle 39"/>
          <p:cNvSpPr/>
          <p:nvPr/>
        </p:nvSpPr>
        <p:spPr>
          <a:xfrm rot="5400000">
            <a:off x="6086705" y="1007633"/>
            <a:ext cx="673101" cy="6866575"/>
          </a:xfrm>
          <a:prstGeom prst="round2SameRect">
            <a:avLst>
              <a:gd name="adj1" fmla="val 50000"/>
              <a:gd name="adj2" fmla="val 0"/>
            </a:avLst>
          </a:prstGeom>
          <a:solidFill>
            <a:schemeClr val="accent2">
              <a:lumMod val="40000"/>
              <a:lumOff val="60000"/>
            </a:schemeClr>
          </a:solidFill>
          <a:ln w="9525" cap="flat" cmpd="sng" algn="ctr">
            <a:solidFill>
              <a:srgbClr val="31565D"/>
            </a:solidFill>
            <a:prstDash val="solid"/>
            <a:miter lim="800000"/>
          </a:ln>
          <a:effectLst/>
        </p:spPr>
        <p:txBody>
          <a:bodyPr lIns="91440" tIns="91440" rIns="91440" bIns="91440" rtlCol="0" anchor="ctr">
            <a:noAutofit/>
          </a:bodyPr>
          <a:lstStyle/>
          <a:p>
            <a:pPr algn="ctr">
              <a:defRPr/>
            </a:pPr>
            <a:endParaRPr lang="en-US" sz="2000" kern="0" err="1">
              <a:solidFill>
                <a:prstClr val="white"/>
              </a:solidFill>
              <a:latin typeface="Calibri" panose="020F0502020204030204"/>
            </a:endParaRPr>
          </a:p>
        </p:txBody>
      </p:sp>
      <p:sp>
        <p:nvSpPr>
          <p:cNvPr id="41" name="Isosceles Triangle 40"/>
          <p:cNvSpPr/>
          <p:nvPr/>
        </p:nvSpPr>
        <p:spPr>
          <a:xfrm rot="16200000">
            <a:off x="3121891" y="3644513"/>
            <a:ext cx="246381" cy="510222"/>
          </a:xfrm>
          <a:prstGeom prst="triangle">
            <a:avLst/>
          </a:prstGeom>
          <a:solidFill>
            <a:schemeClr val="accent2"/>
          </a:solidFill>
          <a:ln w="12700" cap="flat" cmpd="sng" algn="ctr">
            <a:noFill/>
            <a:prstDash val="solid"/>
            <a:miter lim="800000"/>
          </a:ln>
          <a:effectLst/>
        </p:spPr>
        <p:txBody>
          <a:bodyPr lIns="36000" tIns="36000" rIns="36000" bIns="3600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42" name="Round Same Side Corner Rectangle 41"/>
          <p:cNvSpPr/>
          <p:nvPr/>
        </p:nvSpPr>
        <p:spPr>
          <a:xfrm rot="5400000">
            <a:off x="6086705" y="127689"/>
            <a:ext cx="673101" cy="6866575"/>
          </a:xfrm>
          <a:prstGeom prst="round2SameRect">
            <a:avLst>
              <a:gd name="adj1" fmla="val 50000"/>
              <a:gd name="adj2" fmla="val 0"/>
            </a:avLst>
          </a:prstGeom>
          <a:solidFill>
            <a:schemeClr val="accent1">
              <a:lumMod val="40000"/>
              <a:lumOff val="60000"/>
            </a:schemeClr>
          </a:solidFill>
          <a:ln w="9525" cap="flat" cmpd="sng" algn="ctr">
            <a:solidFill>
              <a:schemeClr val="accent2"/>
            </a:solidFill>
            <a:prstDash val="solid"/>
            <a:miter lim="800000"/>
          </a:ln>
          <a:effectLst/>
        </p:spPr>
        <p:txBody>
          <a:bodyPr lIns="91440" tIns="91440" rIns="91440" bIns="91440" rtlCol="0" anchor="ctr">
            <a:noAutofit/>
          </a:bodyPr>
          <a:lstStyle/>
          <a:p>
            <a:pPr algn="ctr">
              <a:defRPr/>
            </a:pPr>
            <a:endParaRPr lang="en-US" sz="2000" kern="0" dirty="0">
              <a:solidFill>
                <a:prstClr val="white"/>
              </a:solidFill>
              <a:latin typeface="Calibri" panose="020F0502020204030204"/>
            </a:endParaRPr>
          </a:p>
        </p:txBody>
      </p:sp>
      <p:sp>
        <p:nvSpPr>
          <p:cNvPr id="43" name="Isosceles Triangle 42"/>
          <p:cNvSpPr/>
          <p:nvPr/>
        </p:nvSpPr>
        <p:spPr>
          <a:xfrm rot="16200000">
            <a:off x="3121892" y="1822970"/>
            <a:ext cx="246381" cy="510222"/>
          </a:xfrm>
          <a:prstGeom prst="triangle">
            <a:avLst/>
          </a:prstGeom>
          <a:solidFill>
            <a:schemeClr val="bg2">
              <a:lumMod val="10000"/>
            </a:schemeClr>
          </a:solidFill>
          <a:ln w="12700" cap="flat" cmpd="sng" algn="ctr">
            <a:noFill/>
            <a:prstDash val="solid"/>
            <a:miter lim="800000"/>
          </a:ln>
          <a:effectLst/>
        </p:spPr>
        <p:txBody>
          <a:bodyPr lIns="36000" tIns="36000" rIns="36000" bIns="3600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44" name="Round Same Side Corner Rectangle 43"/>
          <p:cNvSpPr/>
          <p:nvPr/>
        </p:nvSpPr>
        <p:spPr>
          <a:xfrm rot="5400000">
            <a:off x="6086705" y="-1699374"/>
            <a:ext cx="673101" cy="6866575"/>
          </a:xfrm>
          <a:prstGeom prst="round2SameRect">
            <a:avLst>
              <a:gd name="adj1" fmla="val 50000"/>
              <a:gd name="adj2" fmla="val 0"/>
            </a:avLst>
          </a:prstGeom>
          <a:solidFill>
            <a:schemeClr val="accent4">
              <a:lumMod val="20000"/>
              <a:lumOff val="80000"/>
            </a:schemeClr>
          </a:solidFill>
          <a:ln w="9525" cap="flat" cmpd="sng" algn="ctr">
            <a:solidFill>
              <a:schemeClr val="bg2">
                <a:lumMod val="10000"/>
              </a:schemeClr>
            </a:solidFill>
            <a:prstDash val="solid"/>
            <a:miter lim="800000"/>
          </a:ln>
          <a:effectLst/>
        </p:spPr>
        <p:txBody>
          <a:bodyPr lIns="91440" tIns="91440" rIns="91440" bIns="91440" rtlCol="0" anchor="ctr">
            <a:noAutofit/>
          </a:bodyPr>
          <a:lstStyle/>
          <a:p>
            <a:pPr algn="ctr">
              <a:defRPr/>
            </a:pPr>
            <a:endParaRPr lang="en-US" sz="2000" kern="0" dirty="0">
              <a:solidFill>
                <a:prstClr val="white"/>
              </a:solidFill>
              <a:latin typeface="Calibri" panose="020F0502020204030204"/>
            </a:endParaRPr>
          </a:p>
        </p:txBody>
      </p:sp>
      <p:sp>
        <p:nvSpPr>
          <p:cNvPr id="45" name="TextBox 44"/>
          <p:cNvSpPr txBox="1"/>
          <p:nvPr/>
        </p:nvSpPr>
        <p:spPr>
          <a:xfrm>
            <a:off x="2241132" y="1471405"/>
            <a:ext cx="691028" cy="430887"/>
          </a:xfrm>
          <a:prstGeom prst="rect">
            <a:avLst/>
          </a:prstGeom>
          <a:noFill/>
        </p:spPr>
        <p:txBody>
          <a:bodyPr wrap="square" lIns="0" tIns="0" rIns="0" bIns="0" rtlCol="0">
            <a:spAutoFit/>
          </a:bodyPr>
          <a:lstStyle/>
          <a:p>
            <a:pPr algn="ctr">
              <a:defRPr/>
            </a:pPr>
            <a:r>
              <a:rPr lang="en-US" sz="2800" b="1" kern="0" dirty="0">
                <a:solidFill>
                  <a:srgbClr val="323232"/>
                </a:solidFill>
                <a:latin typeface="Helvetica" panose="020B0604020202020204" pitchFamily="34" charset="0"/>
                <a:cs typeface="Helvetica" panose="020B0604020202020204" pitchFamily="34" charset="0"/>
              </a:rPr>
              <a:t>I.</a:t>
            </a:r>
          </a:p>
        </p:txBody>
      </p:sp>
      <p:sp>
        <p:nvSpPr>
          <p:cNvPr id="46" name="TextBox 45"/>
          <p:cNvSpPr txBox="1"/>
          <p:nvPr/>
        </p:nvSpPr>
        <p:spPr>
          <a:xfrm>
            <a:off x="2241132" y="3306998"/>
            <a:ext cx="691028" cy="430887"/>
          </a:xfrm>
          <a:prstGeom prst="rect">
            <a:avLst/>
          </a:prstGeom>
          <a:noFill/>
        </p:spPr>
        <p:txBody>
          <a:bodyPr wrap="square" lIns="0" tIns="0" rIns="0" bIns="0" rtlCol="0">
            <a:spAutoFit/>
          </a:bodyPr>
          <a:lstStyle/>
          <a:p>
            <a:pPr algn="ctr">
              <a:defRPr/>
            </a:pPr>
            <a:r>
              <a:rPr lang="en-US" sz="2800" b="1" kern="0" dirty="0">
                <a:solidFill>
                  <a:srgbClr val="323232"/>
                </a:solidFill>
                <a:latin typeface="Helvetica" panose="020B0604020202020204" pitchFamily="34" charset="0"/>
                <a:cs typeface="Helvetica" panose="020B0604020202020204" pitchFamily="34" charset="0"/>
              </a:rPr>
              <a:t>III.</a:t>
            </a:r>
          </a:p>
        </p:txBody>
      </p:sp>
      <p:sp>
        <p:nvSpPr>
          <p:cNvPr id="47" name="TextBox 46"/>
          <p:cNvSpPr txBox="1"/>
          <p:nvPr/>
        </p:nvSpPr>
        <p:spPr>
          <a:xfrm>
            <a:off x="2241132" y="2410498"/>
            <a:ext cx="691028" cy="430887"/>
          </a:xfrm>
          <a:prstGeom prst="rect">
            <a:avLst/>
          </a:prstGeom>
          <a:noFill/>
        </p:spPr>
        <p:txBody>
          <a:bodyPr wrap="square" lIns="0" tIns="0" rIns="0" bIns="0" rtlCol="0">
            <a:spAutoFit/>
          </a:bodyPr>
          <a:lstStyle/>
          <a:p>
            <a:pPr algn="ctr">
              <a:defRPr/>
            </a:pPr>
            <a:r>
              <a:rPr lang="en-US" sz="2800" b="1" kern="0" dirty="0">
                <a:solidFill>
                  <a:schemeClr val="bg2">
                    <a:lumMod val="25000"/>
                  </a:schemeClr>
                </a:solidFill>
                <a:latin typeface="Helvetica" panose="020B0604020202020204" pitchFamily="34" charset="0"/>
                <a:cs typeface="Helvetica" panose="020B0604020202020204" pitchFamily="34" charset="0"/>
              </a:rPr>
              <a:t>II.</a:t>
            </a:r>
          </a:p>
        </p:txBody>
      </p:sp>
      <p:sp>
        <p:nvSpPr>
          <p:cNvPr id="48" name="Rectangle 47"/>
          <p:cNvSpPr/>
          <p:nvPr/>
        </p:nvSpPr>
        <p:spPr>
          <a:xfrm>
            <a:off x="3159512" y="1434449"/>
            <a:ext cx="6355715" cy="430887"/>
          </a:xfrm>
          <a:prstGeom prst="rect">
            <a:avLst/>
          </a:prstGeom>
        </p:spPr>
        <p:txBody>
          <a:bodyPr wrap="square" lIns="0" tIns="0" rIns="0" bIns="0">
            <a:spAutoFit/>
          </a:bodyPr>
          <a:lstStyle/>
          <a:p>
            <a:pPr>
              <a:defRPr/>
            </a:pPr>
            <a:r>
              <a:rPr lang="en-US" sz="2800" b="1" kern="0" dirty="0">
                <a:solidFill>
                  <a:srgbClr val="323232"/>
                </a:solidFill>
                <a:latin typeface="Helvetica" panose="020B0604020202020204" pitchFamily="34" charset="0"/>
                <a:cs typeface="Helvetica" panose="020B0604020202020204" pitchFamily="34" charset="0"/>
              </a:rPr>
              <a:t>Problem Statement</a:t>
            </a:r>
          </a:p>
        </p:txBody>
      </p:sp>
      <p:sp>
        <p:nvSpPr>
          <p:cNvPr id="49" name="Rectangle 48"/>
          <p:cNvSpPr/>
          <p:nvPr/>
        </p:nvSpPr>
        <p:spPr>
          <a:xfrm>
            <a:off x="3159512" y="3239157"/>
            <a:ext cx="6355715" cy="430887"/>
          </a:xfrm>
          <a:prstGeom prst="rect">
            <a:avLst/>
          </a:prstGeom>
        </p:spPr>
        <p:txBody>
          <a:bodyPr wrap="square" lIns="0" tIns="0" rIns="0" bIns="0">
            <a:spAutoFit/>
          </a:bodyPr>
          <a:lstStyle/>
          <a:p>
            <a:r>
              <a:rPr lang="en-US" sz="2800" b="1" dirty="0">
                <a:solidFill>
                  <a:srgbClr val="323232"/>
                </a:solidFill>
                <a:latin typeface="Helvetica" panose="020B0604020202020204" pitchFamily="34" charset="0"/>
                <a:cs typeface="Helvetica" panose="020B0604020202020204" pitchFamily="34" charset="0"/>
              </a:rPr>
              <a:t>Turnover Analysis</a:t>
            </a:r>
          </a:p>
        </p:txBody>
      </p:sp>
      <p:sp>
        <p:nvSpPr>
          <p:cNvPr id="50" name="Rectangle 49"/>
          <p:cNvSpPr/>
          <p:nvPr/>
        </p:nvSpPr>
        <p:spPr>
          <a:xfrm>
            <a:off x="3159512" y="2338905"/>
            <a:ext cx="6355715" cy="430887"/>
          </a:xfrm>
          <a:prstGeom prst="rect">
            <a:avLst/>
          </a:prstGeom>
        </p:spPr>
        <p:txBody>
          <a:bodyPr wrap="square" lIns="0" tIns="0" rIns="0" bIns="0">
            <a:spAutoFit/>
          </a:bodyPr>
          <a:lstStyle/>
          <a:p>
            <a:pPr lvl="0">
              <a:defRPr/>
            </a:pPr>
            <a:r>
              <a:rPr lang="en-US" sz="2800" b="1" kern="0" dirty="0">
                <a:solidFill>
                  <a:schemeClr val="bg2">
                    <a:lumMod val="25000"/>
                  </a:schemeClr>
                </a:solidFill>
                <a:latin typeface="Helvetica" panose="020B0604020202020204" pitchFamily="34" charset="0"/>
                <a:cs typeface="Helvetica" panose="020B0604020202020204" pitchFamily="34" charset="0"/>
              </a:rPr>
              <a:t>New Hire Analysis</a:t>
            </a:r>
          </a:p>
        </p:txBody>
      </p:sp>
      <p:sp>
        <p:nvSpPr>
          <p:cNvPr id="51" name="Rectangle 50"/>
          <p:cNvSpPr/>
          <p:nvPr/>
        </p:nvSpPr>
        <p:spPr>
          <a:xfrm>
            <a:off x="3159512" y="4144303"/>
            <a:ext cx="6355715" cy="430887"/>
          </a:xfrm>
          <a:prstGeom prst="rect">
            <a:avLst/>
          </a:prstGeom>
        </p:spPr>
        <p:txBody>
          <a:bodyPr wrap="square" lIns="0" tIns="0" rIns="0" bIns="0">
            <a:spAutoFit/>
          </a:bodyPr>
          <a:lstStyle/>
          <a:p>
            <a:r>
              <a:rPr lang="en-US" sz="2800" b="1" dirty="0">
                <a:solidFill>
                  <a:schemeClr val="bg2">
                    <a:lumMod val="25000"/>
                  </a:schemeClr>
                </a:solidFill>
                <a:latin typeface="Helvetica" panose="020B0604020202020204" pitchFamily="34" charset="0"/>
                <a:cs typeface="Helvetica" panose="020B0604020202020204" pitchFamily="34" charset="0"/>
              </a:rPr>
              <a:t>Bad Hire Analysis</a:t>
            </a:r>
          </a:p>
        </p:txBody>
      </p:sp>
      <p:sp>
        <p:nvSpPr>
          <p:cNvPr id="52" name="TextBox 51"/>
          <p:cNvSpPr txBox="1"/>
          <p:nvPr/>
        </p:nvSpPr>
        <p:spPr>
          <a:xfrm>
            <a:off x="2241132" y="4213415"/>
            <a:ext cx="691028" cy="430887"/>
          </a:xfrm>
          <a:prstGeom prst="rect">
            <a:avLst/>
          </a:prstGeom>
          <a:noFill/>
        </p:spPr>
        <p:txBody>
          <a:bodyPr wrap="square" lIns="0" tIns="0" rIns="0" bIns="0" rtlCol="0">
            <a:spAutoFit/>
          </a:bodyPr>
          <a:lstStyle/>
          <a:p>
            <a:pPr algn="ctr"/>
            <a:r>
              <a:rPr lang="en-US" sz="2800" b="1" dirty="0">
                <a:solidFill>
                  <a:schemeClr val="bg2">
                    <a:lumMod val="25000"/>
                  </a:schemeClr>
                </a:solidFill>
                <a:latin typeface="Helvetica" panose="020B0604020202020204" pitchFamily="34" charset="0"/>
                <a:cs typeface="Helvetica" panose="020B0604020202020204" pitchFamily="34" charset="0"/>
              </a:rPr>
              <a:t>IV.</a:t>
            </a:r>
          </a:p>
        </p:txBody>
      </p:sp>
      <p:sp>
        <p:nvSpPr>
          <p:cNvPr id="26" name="Title 1">
            <a:extLst>
              <a:ext uri="{FF2B5EF4-FFF2-40B4-BE49-F238E27FC236}">
                <a16:creationId xmlns:a16="http://schemas.microsoft.com/office/drawing/2014/main" id="{C16FE58C-520B-4205-B070-6A781CE6EC84}"/>
              </a:ext>
            </a:extLst>
          </p:cNvPr>
          <p:cNvSpPr>
            <a:spLocks noGrp="1"/>
          </p:cNvSpPr>
          <p:nvPr>
            <p:ph type="title"/>
          </p:nvPr>
        </p:nvSpPr>
        <p:spPr>
          <a:xfrm>
            <a:off x="838200" y="365126"/>
            <a:ext cx="10515600" cy="664778"/>
          </a:xfrm>
        </p:spPr>
        <p:txBody>
          <a:bodyPr>
            <a:normAutofit/>
          </a:bodyPr>
          <a:lstStyle/>
          <a:p>
            <a:r>
              <a:rPr lang="en-US" sz="3600" b="1" dirty="0">
                <a:solidFill>
                  <a:schemeClr val="tx1">
                    <a:lumMod val="75000"/>
                    <a:lumOff val="25000"/>
                  </a:schemeClr>
                </a:solidFill>
                <a:latin typeface="Helvetica" pitchFamily="2" charset="0"/>
              </a:rPr>
              <a:t>Agenda</a:t>
            </a:r>
          </a:p>
        </p:txBody>
      </p:sp>
      <p:sp>
        <p:nvSpPr>
          <p:cNvPr id="29" name="Rectangle 28">
            <a:extLst>
              <a:ext uri="{FF2B5EF4-FFF2-40B4-BE49-F238E27FC236}">
                <a16:creationId xmlns:a16="http://schemas.microsoft.com/office/drawing/2014/main" id="{2C74D578-210C-4A4B-9188-67ADDEA0301D}"/>
              </a:ext>
            </a:extLst>
          </p:cNvPr>
          <p:cNvSpPr/>
          <p:nvPr/>
        </p:nvSpPr>
        <p:spPr>
          <a:xfrm>
            <a:off x="2182246" y="5176273"/>
            <a:ext cx="1317942" cy="693420"/>
          </a:xfrm>
          <a:prstGeom prst="rect">
            <a:avLst/>
          </a:prstGeom>
          <a:solidFill>
            <a:schemeClr val="accent6">
              <a:lumMod val="40000"/>
              <a:lumOff val="60000"/>
            </a:schemeClr>
          </a:solidFill>
          <a:ln w="12700" cap="flat" cmpd="sng" algn="ctr">
            <a:solidFill>
              <a:schemeClr val="accent4">
                <a:lumMod val="75000"/>
              </a:schemeClr>
            </a:solidFill>
            <a:prstDash val="solid"/>
            <a:miter lim="800000"/>
          </a:ln>
          <a:effectLst/>
        </p:spPr>
        <p:txBody>
          <a:bodyPr lIns="91440" tIns="91440" rIns="91440" bIns="9144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30" name="Isosceles Triangle 29">
            <a:extLst>
              <a:ext uri="{FF2B5EF4-FFF2-40B4-BE49-F238E27FC236}">
                <a16:creationId xmlns:a16="http://schemas.microsoft.com/office/drawing/2014/main" id="{D32AFC40-1DE8-4798-8038-AF344F88B58C}"/>
              </a:ext>
            </a:extLst>
          </p:cNvPr>
          <p:cNvSpPr/>
          <p:nvPr/>
        </p:nvSpPr>
        <p:spPr>
          <a:xfrm rot="16200000">
            <a:off x="3107602" y="5477105"/>
            <a:ext cx="274956" cy="510222"/>
          </a:xfrm>
          <a:prstGeom prst="triangle">
            <a:avLst/>
          </a:prstGeom>
          <a:solidFill>
            <a:schemeClr val="accent4">
              <a:lumMod val="75000"/>
            </a:schemeClr>
          </a:solidFill>
          <a:ln w="12700" cap="flat" cmpd="sng" algn="ctr">
            <a:noFill/>
            <a:prstDash val="solid"/>
            <a:miter lim="800000"/>
          </a:ln>
          <a:effectLst/>
        </p:spPr>
        <p:txBody>
          <a:bodyPr lIns="36000" tIns="36000" rIns="36000" bIns="36000" rtlCol="0" anchor="ctr">
            <a:noAutofit/>
          </a:bodyPr>
          <a:lstStyle/>
          <a:p>
            <a:pPr algn="ctr">
              <a:defRPr/>
            </a:pPr>
            <a:endParaRPr lang="en-US" sz="1400" kern="0" err="1">
              <a:solidFill>
                <a:srgbClr val="323232"/>
              </a:solidFill>
              <a:latin typeface="Helvetica" panose="020B0604020202020204" pitchFamily="34" charset="0"/>
              <a:cs typeface="Helvetica" panose="020B0604020202020204" pitchFamily="34" charset="0"/>
            </a:endParaRPr>
          </a:p>
        </p:txBody>
      </p:sp>
      <p:sp>
        <p:nvSpPr>
          <p:cNvPr id="31" name="Round Same Side Corner Rectangle 39">
            <a:extLst>
              <a:ext uri="{FF2B5EF4-FFF2-40B4-BE49-F238E27FC236}">
                <a16:creationId xmlns:a16="http://schemas.microsoft.com/office/drawing/2014/main" id="{03136CF7-51C4-4DDE-AEF3-7F59119F11F8}"/>
              </a:ext>
            </a:extLst>
          </p:cNvPr>
          <p:cNvSpPr/>
          <p:nvPr/>
        </p:nvSpPr>
        <p:spPr>
          <a:xfrm rot="5400000">
            <a:off x="6086705" y="1948094"/>
            <a:ext cx="673101" cy="6866575"/>
          </a:xfrm>
          <a:prstGeom prst="round2SameRect">
            <a:avLst>
              <a:gd name="adj1" fmla="val 50000"/>
              <a:gd name="adj2" fmla="val 0"/>
            </a:avLst>
          </a:prstGeom>
          <a:solidFill>
            <a:schemeClr val="accent6">
              <a:lumMod val="40000"/>
              <a:lumOff val="60000"/>
            </a:schemeClr>
          </a:solidFill>
          <a:ln w="9525" cap="flat" cmpd="sng" algn="ctr">
            <a:solidFill>
              <a:schemeClr val="accent4">
                <a:lumMod val="75000"/>
              </a:schemeClr>
            </a:solidFill>
            <a:prstDash val="solid"/>
            <a:miter lim="800000"/>
          </a:ln>
          <a:effectLst/>
        </p:spPr>
        <p:txBody>
          <a:bodyPr lIns="91440" tIns="91440" rIns="91440" bIns="91440" rtlCol="0" anchor="ctr">
            <a:noAutofit/>
          </a:bodyPr>
          <a:lstStyle/>
          <a:p>
            <a:pPr algn="ctr">
              <a:defRPr/>
            </a:pPr>
            <a:endParaRPr lang="en-US" sz="2000" kern="0" err="1">
              <a:solidFill>
                <a:prstClr val="white"/>
              </a:solidFill>
              <a:latin typeface="Calibri" panose="020F0502020204030204"/>
            </a:endParaRPr>
          </a:p>
        </p:txBody>
      </p:sp>
      <p:sp>
        <p:nvSpPr>
          <p:cNvPr id="32" name="Rectangle 31">
            <a:extLst>
              <a:ext uri="{FF2B5EF4-FFF2-40B4-BE49-F238E27FC236}">
                <a16:creationId xmlns:a16="http://schemas.microsoft.com/office/drawing/2014/main" id="{B1314180-C859-4189-9C4A-0061E55501AC}"/>
              </a:ext>
            </a:extLst>
          </p:cNvPr>
          <p:cNvSpPr/>
          <p:nvPr/>
        </p:nvSpPr>
        <p:spPr>
          <a:xfrm>
            <a:off x="3159512" y="5084764"/>
            <a:ext cx="6355715" cy="430887"/>
          </a:xfrm>
          <a:prstGeom prst="rect">
            <a:avLst/>
          </a:prstGeom>
        </p:spPr>
        <p:txBody>
          <a:bodyPr wrap="square" lIns="0" tIns="0" rIns="0" bIns="0">
            <a:spAutoFit/>
          </a:bodyPr>
          <a:lstStyle/>
          <a:p>
            <a:r>
              <a:rPr lang="en-US" sz="2800" b="1" dirty="0">
                <a:solidFill>
                  <a:schemeClr val="bg2">
                    <a:lumMod val="25000"/>
                  </a:schemeClr>
                </a:solidFill>
                <a:latin typeface="Helvetica" panose="020B0604020202020204" pitchFamily="34" charset="0"/>
                <a:cs typeface="Helvetica" panose="020B0604020202020204" pitchFamily="34" charset="0"/>
              </a:rPr>
              <a:t>Recommendation</a:t>
            </a:r>
          </a:p>
        </p:txBody>
      </p:sp>
      <p:sp>
        <p:nvSpPr>
          <p:cNvPr id="53" name="TextBox 52">
            <a:extLst>
              <a:ext uri="{FF2B5EF4-FFF2-40B4-BE49-F238E27FC236}">
                <a16:creationId xmlns:a16="http://schemas.microsoft.com/office/drawing/2014/main" id="{13C5F50C-151A-4AA8-9CDC-5A1494A960F7}"/>
              </a:ext>
            </a:extLst>
          </p:cNvPr>
          <p:cNvSpPr txBox="1"/>
          <p:nvPr/>
        </p:nvSpPr>
        <p:spPr>
          <a:xfrm>
            <a:off x="2241132" y="5153876"/>
            <a:ext cx="691028" cy="430887"/>
          </a:xfrm>
          <a:prstGeom prst="rect">
            <a:avLst/>
          </a:prstGeom>
          <a:noFill/>
        </p:spPr>
        <p:txBody>
          <a:bodyPr wrap="square" lIns="0" tIns="0" rIns="0" bIns="0" rtlCol="0">
            <a:spAutoFit/>
          </a:bodyPr>
          <a:lstStyle/>
          <a:p>
            <a:pPr algn="ctr"/>
            <a:r>
              <a:rPr lang="en-US" sz="2800" b="1" dirty="0">
                <a:solidFill>
                  <a:schemeClr val="bg2">
                    <a:lumMod val="25000"/>
                  </a:schemeClr>
                </a:solidFill>
                <a:latin typeface="Helvetica" panose="020B0604020202020204" pitchFamily="34" charset="0"/>
                <a:cs typeface="Helvetica" panose="020B0604020202020204" pitchFamily="34" charset="0"/>
              </a:rPr>
              <a:t>V.</a:t>
            </a:r>
          </a:p>
        </p:txBody>
      </p:sp>
    </p:spTree>
    <p:extLst>
      <p:ext uri="{BB962C8B-B14F-4D97-AF65-F5344CB8AC3E}">
        <p14:creationId xmlns:p14="http://schemas.microsoft.com/office/powerpoint/2010/main" val="141592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10719914"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Predictive Modeling: Tenure Days Prediction</a:t>
            </a:r>
          </a:p>
        </p:txBody>
      </p:sp>
      <p:sp>
        <p:nvSpPr>
          <p:cNvPr id="7" name="Slide Number Placeholder 6"/>
          <p:cNvSpPr>
            <a:spLocks noGrp="1"/>
          </p:cNvSpPr>
          <p:nvPr>
            <p:ph type="sldNum" sz="quarter" idx="12"/>
          </p:nvPr>
        </p:nvSpPr>
        <p:spPr/>
        <p:txBody>
          <a:bodyPr/>
          <a:lstStyle/>
          <a:p>
            <a:fld id="{2D88F0F9-74A8-45E4-B405-052EDB68E8BD}" type="slidenum">
              <a:rPr lang="en-US" smtClean="0"/>
              <a:t>20</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923330"/>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In addition to insights above, we can leverage predictive algorithms to build a model that can predict how long an employee is likely to stay, which can be represented by tenure (days). We built regression model leveraging features in the dataset. (see Appendix for full notebook)</a:t>
            </a:r>
            <a:endParaRPr lang="en-US" sz="2000" i="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FD5097B7-5873-4411-A5CE-D54F08D8A4FF}"/>
              </a:ext>
            </a:extLst>
          </p:cNvPr>
          <p:cNvPicPr>
            <a:picLocks noChangeAspect="1"/>
          </p:cNvPicPr>
          <p:nvPr/>
        </p:nvPicPr>
        <p:blipFill>
          <a:blip r:embed="rId3"/>
          <a:stretch>
            <a:fillRect/>
          </a:stretch>
        </p:blipFill>
        <p:spPr>
          <a:xfrm>
            <a:off x="6932547" y="2192211"/>
            <a:ext cx="5021356" cy="4000173"/>
          </a:xfrm>
          <a:prstGeom prst="rect">
            <a:avLst/>
          </a:prstGeom>
        </p:spPr>
      </p:pic>
      <p:pic>
        <p:nvPicPr>
          <p:cNvPr id="5" name="Picture 4">
            <a:extLst>
              <a:ext uri="{FF2B5EF4-FFF2-40B4-BE49-F238E27FC236}">
                <a16:creationId xmlns:a16="http://schemas.microsoft.com/office/drawing/2014/main" id="{A408AFAB-2C09-4ADF-9BE0-D9F5E7724561}"/>
              </a:ext>
            </a:extLst>
          </p:cNvPr>
          <p:cNvPicPr>
            <a:picLocks noChangeAspect="1"/>
          </p:cNvPicPr>
          <p:nvPr/>
        </p:nvPicPr>
        <p:blipFill>
          <a:blip r:embed="rId4"/>
          <a:stretch>
            <a:fillRect/>
          </a:stretch>
        </p:blipFill>
        <p:spPr>
          <a:xfrm>
            <a:off x="5465649" y="1843545"/>
            <a:ext cx="1445386" cy="4697505"/>
          </a:xfrm>
          <a:prstGeom prst="rect">
            <a:avLst/>
          </a:prstGeom>
        </p:spPr>
      </p:pic>
      <p:sp>
        <p:nvSpPr>
          <p:cNvPr id="9" name="Oval 2">
            <a:extLst>
              <a:ext uri="{FF2B5EF4-FFF2-40B4-BE49-F238E27FC236}">
                <a16:creationId xmlns:a16="http://schemas.microsoft.com/office/drawing/2014/main" id="{93BF1D93-7D89-4BD0-8EE4-F1371F057765}"/>
              </a:ext>
            </a:extLst>
          </p:cNvPr>
          <p:cNvSpPr>
            <a:spLocks noChangeAspect="1"/>
          </p:cNvSpPr>
          <p:nvPr/>
        </p:nvSpPr>
        <p:spPr bwMode="gray">
          <a:xfrm rot="2568797">
            <a:off x="301448" y="2762560"/>
            <a:ext cx="2746423" cy="2286000"/>
          </a:xfrm>
          <a:custGeom>
            <a:avLst/>
            <a:gdLst/>
            <a:ahLst/>
            <a:cxnLst/>
            <a:rect l="l" t="t" r="r" b="b"/>
            <a:pathLst>
              <a:path w="1991762" h="1729212">
                <a:moveTo>
                  <a:pt x="1127156" y="0"/>
                </a:moveTo>
                <a:cubicBezTo>
                  <a:pt x="1604665" y="0"/>
                  <a:pt x="1991762" y="387097"/>
                  <a:pt x="1991762" y="864606"/>
                </a:cubicBezTo>
                <a:cubicBezTo>
                  <a:pt x="1991762" y="1342115"/>
                  <a:pt x="1604665" y="1729212"/>
                  <a:pt x="1127156" y="1729212"/>
                </a:cubicBezTo>
                <a:cubicBezTo>
                  <a:pt x="854437" y="1729212"/>
                  <a:pt x="611209" y="1602946"/>
                  <a:pt x="455780" y="1403245"/>
                </a:cubicBezTo>
                <a:cubicBezTo>
                  <a:pt x="297421" y="1231998"/>
                  <a:pt x="164430" y="1008390"/>
                  <a:pt x="0" y="851026"/>
                </a:cubicBezTo>
                <a:cubicBezTo>
                  <a:pt x="222938" y="845780"/>
                  <a:pt x="235708" y="758685"/>
                  <a:pt x="293792" y="637170"/>
                </a:cubicBezTo>
                <a:cubicBezTo>
                  <a:pt x="392780" y="269872"/>
                  <a:pt x="728452" y="0"/>
                  <a:pt x="1127156" y="0"/>
                </a:cubicBezTo>
                <a:close/>
              </a:path>
            </a:pathLst>
          </a:custGeom>
          <a:solidFill>
            <a:schemeClr val="accent2">
              <a:lumMod val="20000"/>
              <a:lumOff val="80000"/>
            </a:schemeClr>
          </a:solidFill>
          <a:ln w="19050" algn="ctr">
            <a:solidFill>
              <a:schemeClr val="accent5">
                <a:lumMod val="50000"/>
              </a:schemeClr>
            </a:solidFill>
            <a:miter lim="800000"/>
            <a:headEnd/>
            <a:tailEnd/>
          </a:ln>
        </p:spPr>
        <p:txBody>
          <a:bodyPr wrap="square" lIns="88900" tIns="88900" rIns="88900" bIns="88900" rtlCol="0" anchor="ctr"/>
          <a:lstStyle/>
          <a:p>
            <a:pPr algn="ctr">
              <a:lnSpc>
                <a:spcPct val="106000"/>
              </a:lnSpc>
            </a:pPr>
            <a:endParaRPr lang="en-US" sz="1600" b="1" dirty="0">
              <a:solidFill>
                <a:schemeClr val="bg1"/>
              </a:solidFill>
            </a:endParaRPr>
          </a:p>
        </p:txBody>
      </p:sp>
      <p:sp>
        <p:nvSpPr>
          <p:cNvPr id="10" name="Rectangle 9">
            <a:extLst>
              <a:ext uri="{FF2B5EF4-FFF2-40B4-BE49-F238E27FC236}">
                <a16:creationId xmlns:a16="http://schemas.microsoft.com/office/drawing/2014/main" id="{C2C1C89B-C2C8-4A9C-87AE-F3BF65BA3D3D}"/>
              </a:ext>
            </a:extLst>
          </p:cNvPr>
          <p:cNvSpPr/>
          <p:nvPr/>
        </p:nvSpPr>
        <p:spPr>
          <a:xfrm>
            <a:off x="818945" y="3196352"/>
            <a:ext cx="2166302" cy="1478197"/>
          </a:xfrm>
          <a:prstGeom prst="rect">
            <a:avLst/>
          </a:prstGeom>
        </p:spPr>
        <p:txBody>
          <a:bodyPr wrap="square" lIns="0" tIns="0" rIns="0" bIns="0" anchor="ctr" anchorCtr="0">
            <a:noAutofit/>
          </a:bodyPr>
          <a:lstStyle/>
          <a:p>
            <a:r>
              <a:rPr lang="en-US" sz="1400" dirty="0">
                <a:solidFill>
                  <a:schemeClr val="tx1">
                    <a:lumMod val="95000"/>
                    <a:lumOff val="5000"/>
                  </a:schemeClr>
                </a:solidFill>
                <a:latin typeface="Helvetica" pitchFamily="2" charset="0"/>
              </a:rPr>
              <a:t>The model included features such as new hire flag, year of hire, male, female, full/part-time, salary, hourly, hire months, ethnicities, and different age groups</a:t>
            </a:r>
          </a:p>
        </p:txBody>
      </p:sp>
      <p:pic>
        <p:nvPicPr>
          <p:cNvPr id="14" name="Picture 13">
            <a:extLst>
              <a:ext uri="{FF2B5EF4-FFF2-40B4-BE49-F238E27FC236}">
                <a16:creationId xmlns:a16="http://schemas.microsoft.com/office/drawing/2014/main" id="{432CD5CE-EC85-4CBE-A2EC-984EA894E783}"/>
              </a:ext>
            </a:extLst>
          </p:cNvPr>
          <p:cNvPicPr>
            <a:picLocks noChangeAspect="1"/>
          </p:cNvPicPr>
          <p:nvPr/>
        </p:nvPicPr>
        <p:blipFill>
          <a:blip r:embed="rId5"/>
          <a:stretch>
            <a:fillRect/>
          </a:stretch>
        </p:blipFill>
        <p:spPr>
          <a:xfrm>
            <a:off x="0" y="1841407"/>
            <a:ext cx="5297330" cy="897060"/>
          </a:xfrm>
          <a:prstGeom prst="rect">
            <a:avLst/>
          </a:prstGeom>
        </p:spPr>
      </p:pic>
      <p:sp>
        <p:nvSpPr>
          <p:cNvPr id="17" name="Teardrop 25">
            <a:extLst>
              <a:ext uri="{FF2B5EF4-FFF2-40B4-BE49-F238E27FC236}">
                <a16:creationId xmlns:a16="http://schemas.microsoft.com/office/drawing/2014/main" id="{8D8C5383-CECC-4E22-A488-B3BCF7A5F22C}"/>
              </a:ext>
            </a:extLst>
          </p:cNvPr>
          <p:cNvSpPr>
            <a:spLocks noChangeAspect="1"/>
          </p:cNvSpPr>
          <p:nvPr/>
        </p:nvSpPr>
        <p:spPr bwMode="gray">
          <a:xfrm rot="6781016" flipH="1">
            <a:off x="2741215" y="4493018"/>
            <a:ext cx="2220656" cy="2368533"/>
          </a:xfrm>
          <a:custGeom>
            <a:avLst/>
            <a:gdLst>
              <a:gd name="connsiteX0" fmla="*/ 0 w 1963243"/>
              <a:gd name="connsiteY0" fmla="*/ 981622 h 1963243"/>
              <a:gd name="connsiteX1" fmla="*/ 981622 w 1963243"/>
              <a:gd name="connsiteY1" fmla="*/ 0 h 1963243"/>
              <a:gd name="connsiteX2" fmla="*/ 1963243 w 1963243"/>
              <a:gd name="connsiteY2" fmla="*/ 0 h 1963243"/>
              <a:gd name="connsiteX3" fmla="*/ 1963243 w 1963243"/>
              <a:gd name="connsiteY3" fmla="*/ 981622 h 1963243"/>
              <a:gd name="connsiteX4" fmla="*/ 981621 w 1963243"/>
              <a:gd name="connsiteY4" fmla="*/ 1963244 h 1963243"/>
              <a:gd name="connsiteX5" fmla="*/ -1 w 1963243"/>
              <a:gd name="connsiteY5" fmla="*/ 981622 h 1963243"/>
              <a:gd name="connsiteX6" fmla="*/ 0 w 1963243"/>
              <a:gd name="connsiteY6" fmla="*/ 981622 h 1963243"/>
              <a:gd name="connsiteX0" fmla="*/ 1 w 1988851"/>
              <a:gd name="connsiteY0" fmla="*/ 981622 h 1963244"/>
              <a:gd name="connsiteX1" fmla="*/ 981623 w 1988851"/>
              <a:gd name="connsiteY1" fmla="*/ 0 h 1963244"/>
              <a:gd name="connsiteX2" fmla="*/ 1988851 w 1988851"/>
              <a:gd name="connsiteY2" fmla="*/ 115231 h 1963244"/>
              <a:gd name="connsiteX3" fmla="*/ 1963244 w 1988851"/>
              <a:gd name="connsiteY3" fmla="*/ 981622 h 1963244"/>
              <a:gd name="connsiteX4" fmla="*/ 981622 w 1988851"/>
              <a:gd name="connsiteY4" fmla="*/ 1963244 h 1963244"/>
              <a:gd name="connsiteX5" fmla="*/ 0 w 1988851"/>
              <a:gd name="connsiteY5" fmla="*/ 981622 h 1963244"/>
              <a:gd name="connsiteX6" fmla="*/ 1 w 1988851"/>
              <a:gd name="connsiteY6" fmla="*/ 981622 h 1963244"/>
              <a:gd name="connsiteX0" fmla="*/ 1 w 1988851"/>
              <a:gd name="connsiteY0" fmla="*/ 987436 h 1969058"/>
              <a:gd name="connsiteX1" fmla="*/ 981623 w 1988851"/>
              <a:gd name="connsiteY1" fmla="*/ 5814 h 1969058"/>
              <a:gd name="connsiteX2" fmla="*/ 1988851 w 1988851"/>
              <a:gd name="connsiteY2" fmla="*/ 121045 h 1969058"/>
              <a:gd name="connsiteX3" fmla="*/ 1963244 w 1988851"/>
              <a:gd name="connsiteY3" fmla="*/ 987436 h 1969058"/>
              <a:gd name="connsiteX4" fmla="*/ 981622 w 1988851"/>
              <a:gd name="connsiteY4" fmla="*/ 1969058 h 1969058"/>
              <a:gd name="connsiteX5" fmla="*/ 0 w 1988851"/>
              <a:gd name="connsiteY5" fmla="*/ 987436 h 1969058"/>
              <a:gd name="connsiteX6" fmla="*/ 1 w 1988851"/>
              <a:gd name="connsiteY6" fmla="*/ 987436 h 1969058"/>
              <a:gd name="connsiteX0" fmla="*/ 1 w 1974354"/>
              <a:gd name="connsiteY0" fmla="*/ 987837 h 1969459"/>
              <a:gd name="connsiteX1" fmla="*/ 981623 w 1974354"/>
              <a:gd name="connsiteY1" fmla="*/ 6215 h 1969459"/>
              <a:gd name="connsiteX2" fmla="*/ 1974354 w 1974354"/>
              <a:gd name="connsiteY2" fmla="*/ 112748 h 1969459"/>
              <a:gd name="connsiteX3" fmla="*/ 1963244 w 1974354"/>
              <a:gd name="connsiteY3" fmla="*/ 987837 h 1969459"/>
              <a:gd name="connsiteX4" fmla="*/ 981622 w 1974354"/>
              <a:gd name="connsiteY4" fmla="*/ 1969459 h 1969459"/>
              <a:gd name="connsiteX5" fmla="*/ 0 w 1974354"/>
              <a:gd name="connsiteY5" fmla="*/ 987837 h 1969459"/>
              <a:gd name="connsiteX6" fmla="*/ 1 w 1974354"/>
              <a:gd name="connsiteY6" fmla="*/ 987837 h 1969459"/>
              <a:gd name="connsiteX0" fmla="*/ 1 w 1963244"/>
              <a:gd name="connsiteY0" fmla="*/ 987565 h 1969187"/>
              <a:gd name="connsiteX1" fmla="*/ 981623 w 1963244"/>
              <a:gd name="connsiteY1" fmla="*/ 5943 h 1969187"/>
              <a:gd name="connsiteX2" fmla="*/ 1962757 w 1963244"/>
              <a:gd name="connsiteY2" fmla="*/ 118275 h 1969187"/>
              <a:gd name="connsiteX3" fmla="*/ 1963244 w 1963244"/>
              <a:gd name="connsiteY3" fmla="*/ 987565 h 1969187"/>
              <a:gd name="connsiteX4" fmla="*/ 981622 w 1963244"/>
              <a:gd name="connsiteY4" fmla="*/ 1969187 h 1969187"/>
              <a:gd name="connsiteX5" fmla="*/ 0 w 1963244"/>
              <a:gd name="connsiteY5" fmla="*/ 987565 h 1969187"/>
              <a:gd name="connsiteX6" fmla="*/ 1 w 1963244"/>
              <a:gd name="connsiteY6" fmla="*/ 987565 h 1969187"/>
              <a:gd name="connsiteX0" fmla="*/ 1 w 1963244"/>
              <a:gd name="connsiteY0" fmla="*/ 1005501 h 1987123"/>
              <a:gd name="connsiteX1" fmla="*/ 981623 w 1963244"/>
              <a:gd name="connsiteY1" fmla="*/ 23879 h 1987123"/>
              <a:gd name="connsiteX2" fmla="*/ 1924909 w 1963244"/>
              <a:gd name="connsiteY2" fmla="*/ 28973 h 1987123"/>
              <a:gd name="connsiteX3" fmla="*/ 1963244 w 1963244"/>
              <a:gd name="connsiteY3" fmla="*/ 1005501 h 1987123"/>
              <a:gd name="connsiteX4" fmla="*/ 981622 w 1963244"/>
              <a:gd name="connsiteY4" fmla="*/ 1987123 h 1987123"/>
              <a:gd name="connsiteX5" fmla="*/ 0 w 1963244"/>
              <a:gd name="connsiteY5" fmla="*/ 1005501 h 1987123"/>
              <a:gd name="connsiteX6" fmla="*/ 1 w 1963244"/>
              <a:gd name="connsiteY6" fmla="*/ 1005501 h 1987123"/>
              <a:gd name="connsiteX0" fmla="*/ 1 w 1963244"/>
              <a:gd name="connsiteY0" fmla="*/ 1018555 h 2000177"/>
              <a:gd name="connsiteX1" fmla="*/ 981623 w 1963244"/>
              <a:gd name="connsiteY1" fmla="*/ 36933 h 2000177"/>
              <a:gd name="connsiteX2" fmla="*/ 1940680 w 1963244"/>
              <a:gd name="connsiteY2" fmla="*/ 19949 h 2000177"/>
              <a:gd name="connsiteX3" fmla="*/ 1963244 w 1963244"/>
              <a:gd name="connsiteY3" fmla="*/ 1018555 h 2000177"/>
              <a:gd name="connsiteX4" fmla="*/ 981622 w 1963244"/>
              <a:gd name="connsiteY4" fmla="*/ 2000177 h 2000177"/>
              <a:gd name="connsiteX5" fmla="*/ 0 w 1963244"/>
              <a:gd name="connsiteY5" fmla="*/ 1018555 h 2000177"/>
              <a:gd name="connsiteX6" fmla="*/ 1 w 1963244"/>
              <a:gd name="connsiteY6" fmla="*/ 1018555 h 2000177"/>
              <a:gd name="connsiteX0" fmla="*/ 1 w 1963244"/>
              <a:gd name="connsiteY0" fmla="*/ 998606 h 1980228"/>
              <a:gd name="connsiteX1" fmla="*/ 981623 w 1963244"/>
              <a:gd name="connsiteY1" fmla="*/ 16984 h 1980228"/>
              <a:gd name="connsiteX2" fmla="*/ 1940680 w 1963244"/>
              <a:gd name="connsiteY2" fmla="*/ 0 h 1980228"/>
              <a:gd name="connsiteX3" fmla="*/ 1963244 w 1963244"/>
              <a:gd name="connsiteY3" fmla="*/ 998606 h 1980228"/>
              <a:gd name="connsiteX4" fmla="*/ 981622 w 1963244"/>
              <a:gd name="connsiteY4" fmla="*/ 1980228 h 1980228"/>
              <a:gd name="connsiteX5" fmla="*/ 0 w 1963244"/>
              <a:gd name="connsiteY5" fmla="*/ 998606 h 1980228"/>
              <a:gd name="connsiteX6" fmla="*/ 1 w 1963244"/>
              <a:gd name="connsiteY6" fmla="*/ 998606 h 1980228"/>
              <a:gd name="connsiteX0" fmla="*/ 1 w 1963244"/>
              <a:gd name="connsiteY0" fmla="*/ 998606 h 1980228"/>
              <a:gd name="connsiteX1" fmla="*/ 981623 w 1963244"/>
              <a:gd name="connsiteY1" fmla="*/ 16984 h 1980228"/>
              <a:gd name="connsiteX2" fmla="*/ 1940680 w 1963244"/>
              <a:gd name="connsiteY2" fmla="*/ 0 h 1980228"/>
              <a:gd name="connsiteX3" fmla="*/ 1963244 w 1963244"/>
              <a:gd name="connsiteY3" fmla="*/ 998606 h 1980228"/>
              <a:gd name="connsiteX4" fmla="*/ 981622 w 1963244"/>
              <a:gd name="connsiteY4" fmla="*/ 1980228 h 1980228"/>
              <a:gd name="connsiteX5" fmla="*/ 0 w 1963244"/>
              <a:gd name="connsiteY5" fmla="*/ 998606 h 1980228"/>
              <a:gd name="connsiteX6" fmla="*/ 1 w 1963244"/>
              <a:gd name="connsiteY6" fmla="*/ 998606 h 1980228"/>
              <a:gd name="connsiteX0" fmla="*/ 1 w 1966287"/>
              <a:gd name="connsiteY0" fmla="*/ 1088231 h 2069853"/>
              <a:gd name="connsiteX1" fmla="*/ 981623 w 1966287"/>
              <a:gd name="connsiteY1" fmla="*/ 106609 h 2069853"/>
              <a:gd name="connsiteX2" fmla="*/ 1966287 w 1966287"/>
              <a:gd name="connsiteY2" fmla="*/ 0 h 2069853"/>
              <a:gd name="connsiteX3" fmla="*/ 1963244 w 1966287"/>
              <a:gd name="connsiteY3" fmla="*/ 1088231 h 2069853"/>
              <a:gd name="connsiteX4" fmla="*/ 981622 w 1966287"/>
              <a:gd name="connsiteY4" fmla="*/ 2069853 h 2069853"/>
              <a:gd name="connsiteX5" fmla="*/ 0 w 1966287"/>
              <a:gd name="connsiteY5" fmla="*/ 1088231 h 2069853"/>
              <a:gd name="connsiteX6" fmla="*/ 1 w 1966287"/>
              <a:gd name="connsiteY6" fmla="*/ 1088231 h 2069853"/>
              <a:gd name="connsiteX0" fmla="*/ 1 w 1966287"/>
              <a:gd name="connsiteY0" fmla="*/ 1088231 h 2069853"/>
              <a:gd name="connsiteX1" fmla="*/ 981623 w 1966287"/>
              <a:gd name="connsiteY1" fmla="*/ 106609 h 2069853"/>
              <a:gd name="connsiteX2" fmla="*/ 1966287 w 1966287"/>
              <a:gd name="connsiteY2" fmla="*/ 0 h 2069853"/>
              <a:gd name="connsiteX3" fmla="*/ 1963244 w 1966287"/>
              <a:gd name="connsiteY3" fmla="*/ 1088231 h 2069853"/>
              <a:gd name="connsiteX4" fmla="*/ 981622 w 1966287"/>
              <a:gd name="connsiteY4" fmla="*/ 2069853 h 2069853"/>
              <a:gd name="connsiteX5" fmla="*/ 0 w 1966287"/>
              <a:gd name="connsiteY5" fmla="*/ 1088231 h 2069853"/>
              <a:gd name="connsiteX6" fmla="*/ 1 w 1966287"/>
              <a:gd name="connsiteY6" fmla="*/ 1088231 h 2069853"/>
              <a:gd name="connsiteX0" fmla="*/ 1 w 1966287"/>
              <a:gd name="connsiteY0" fmla="*/ 1088231 h 2069853"/>
              <a:gd name="connsiteX1" fmla="*/ 981623 w 1966287"/>
              <a:gd name="connsiteY1" fmla="*/ 106609 h 2069853"/>
              <a:gd name="connsiteX2" fmla="*/ 1966287 w 1966287"/>
              <a:gd name="connsiteY2" fmla="*/ 0 h 2069853"/>
              <a:gd name="connsiteX3" fmla="*/ 1963244 w 1966287"/>
              <a:gd name="connsiteY3" fmla="*/ 1088231 h 2069853"/>
              <a:gd name="connsiteX4" fmla="*/ 981622 w 1966287"/>
              <a:gd name="connsiteY4" fmla="*/ 2069853 h 2069853"/>
              <a:gd name="connsiteX5" fmla="*/ 0 w 1966287"/>
              <a:gd name="connsiteY5" fmla="*/ 1088231 h 2069853"/>
              <a:gd name="connsiteX6" fmla="*/ 1 w 1966287"/>
              <a:gd name="connsiteY6" fmla="*/ 1088231 h 2069853"/>
              <a:gd name="connsiteX0" fmla="*/ 1 w 1966287"/>
              <a:gd name="connsiteY0" fmla="*/ 1088231 h 2069853"/>
              <a:gd name="connsiteX1" fmla="*/ 981623 w 1966287"/>
              <a:gd name="connsiteY1" fmla="*/ 106609 h 2069853"/>
              <a:gd name="connsiteX2" fmla="*/ 1966287 w 1966287"/>
              <a:gd name="connsiteY2" fmla="*/ 0 h 2069853"/>
              <a:gd name="connsiteX3" fmla="*/ 1963244 w 1966287"/>
              <a:gd name="connsiteY3" fmla="*/ 1088231 h 2069853"/>
              <a:gd name="connsiteX4" fmla="*/ 981622 w 1966287"/>
              <a:gd name="connsiteY4" fmla="*/ 2069853 h 2069853"/>
              <a:gd name="connsiteX5" fmla="*/ 0 w 1966287"/>
              <a:gd name="connsiteY5" fmla="*/ 1088231 h 2069853"/>
              <a:gd name="connsiteX6" fmla="*/ 1 w 1966287"/>
              <a:gd name="connsiteY6" fmla="*/ 1088231 h 2069853"/>
              <a:gd name="connsiteX0" fmla="*/ 1 w 1963244"/>
              <a:gd name="connsiteY0" fmla="*/ 1112357 h 2093979"/>
              <a:gd name="connsiteX1" fmla="*/ 981623 w 1963244"/>
              <a:gd name="connsiteY1" fmla="*/ 130735 h 2093979"/>
              <a:gd name="connsiteX2" fmla="*/ 1942160 w 1963244"/>
              <a:gd name="connsiteY2" fmla="*/ 0 h 2093979"/>
              <a:gd name="connsiteX3" fmla="*/ 1963244 w 1963244"/>
              <a:gd name="connsiteY3" fmla="*/ 1112357 h 2093979"/>
              <a:gd name="connsiteX4" fmla="*/ 981622 w 1963244"/>
              <a:gd name="connsiteY4" fmla="*/ 2093979 h 2093979"/>
              <a:gd name="connsiteX5" fmla="*/ 0 w 1963244"/>
              <a:gd name="connsiteY5" fmla="*/ 1112357 h 2093979"/>
              <a:gd name="connsiteX6" fmla="*/ 1 w 1963244"/>
              <a:gd name="connsiteY6" fmla="*/ 1112357 h 2093979"/>
              <a:gd name="connsiteX0" fmla="*/ 1 w 1963244"/>
              <a:gd name="connsiteY0" fmla="*/ 1112357 h 2093979"/>
              <a:gd name="connsiteX1" fmla="*/ 981623 w 1963244"/>
              <a:gd name="connsiteY1" fmla="*/ 130735 h 2093979"/>
              <a:gd name="connsiteX2" fmla="*/ 1942160 w 1963244"/>
              <a:gd name="connsiteY2" fmla="*/ 0 h 2093979"/>
              <a:gd name="connsiteX3" fmla="*/ 1963244 w 1963244"/>
              <a:gd name="connsiteY3" fmla="*/ 1112357 h 2093979"/>
              <a:gd name="connsiteX4" fmla="*/ 981622 w 1963244"/>
              <a:gd name="connsiteY4" fmla="*/ 2093979 h 2093979"/>
              <a:gd name="connsiteX5" fmla="*/ 0 w 1963244"/>
              <a:gd name="connsiteY5" fmla="*/ 1112357 h 2093979"/>
              <a:gd name="connsiteX6" fmla="*/ 1 w 1963244"/>
              <a:gd name="connsiteY6" fmla="*/ 1112357 h 209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244" h="2093979">
                <a:moveTo>
                  <a:pt x="1" y="1112357"/>
                </a:moveTo>
                <a:cubicBezTo>
                  <a:pt x="1" y="570222"/>
                  <a:pt x="439488" y="130735"/>
                  <a:pt x="981623" y="130735"/>
                </a:cubicBezTo>
                <a:cubicBezTo>
                  <a:pt x="1310964" y="98726"/>
                  <a:pt x="1603802" y="154382"/>
                  <a:pt x="1942160" y="0"/>
                </a:cubicBezTo>
                <a:cubicBezTo>
                  <a:pt x="1831091" y="454143"/>
                  <a:pt x="1963244" y="785150"/>
                  <a:pt x="1963244" y="1112357"/>
                </a:cubicBezTo>
                <a:cubicBezTo>
                  <a:pt x="1963244" y="1654492"/>
                  <a:pt x="1523757" y="2093979"/>
                  <a:pt x="981622" y="2093979"/>
                </a:cubicBezTo>
                <a:cubicBezTo>
                  <a:pt x="439487" y="2093979"/>
                  <a:pt x="0" y="1654492"/>
                  <a:pt x="0" y="1112357"/>
                </a:cubicBezTo>
                <a:lnTo>
                  <a:pt x="1" y="1112357"/>
                </a:lnTo>
                <a:close/>
              </a:path>
            </a:pathLst>
          </a:custGeom>
          <a:solidFill>
            <a:schemeClr val="accent1">
              <a:lumMod val="20000"/>
              <a:lumOff val="80000"/>
            </a:schemeClr>
          </a:solidFill>
          <a:ln w="12700" algn="ctr">
            <a:solidFill>
              <a:schemeClr val="accent2">
                <a:lumMod val="50000"/>
              </a:schemeClr>
            </a:solidFill>
            <a:miter lim="800000"/>
            <a:headEnd/>
            <a:tailEnd/>
          </a:ln>
        </p:spPr>
        <p:txBody>
          <a:bodyPr wrap="square" lIns="88900" tIns="88900" rIns="88900" bIns="88900" rtlCol="0" anchor="ctr"/>
          <a:lstStyle/>
          <a:p>
            <a:pPr algn="ctr">
              <a:lnSpc>
                <a:spcPct val="106000"/>
              </a:lnSpc>
            </a:pPr>
            <a:endParaRPr lang="en-US" sz="1600" b="1" dirty="0">
              <a:solidFill>
                <a:schemeClr val="bg1"/>
              </a:solidFill>
            </a:endParaRPr>
          </a:p>
        </p:txBody>
      </p:sp>
      <p:sp>
        <p:nvSpPr>
          <p:cNvPr id="18" name="Rectangle 17">
            <a:extLst>
              <a:ext uri="{FF2B5EF4-FFF2-40B4-BE49-F238E27FC236}">
                <a16:creationId xmlns:a16="http://schemas.microsoft.com/office/drawing/2014/main" id="{DD10F922-02B0-49FA-9737-01B5526D27F6}"/>
              </a:ext>
            </a:extLst>
          </p:cNvPr>
          <p:cNvSpPr/>
          <p:nvPr/>
        </p:nvSpPr>
        <p:spPr>
          <a:xfrm>
            <a:off x="2829323" y="4841059"/>
            <a:ext cx="2166302" cy="1533221"/>
          </a:xfrm>
          <a:prstGeom prst="rect">
            <a:avLst/>
          </a:prstGeom>
          <a:ln w="12700">
            <a:noFill/>
          </a:ln>
        </p:spPr>
        <p:txBody>
          <a:bodyPr wrap="square" lIns="0" tIns="0" rIns="0" bIns="0" anchor="ctr" anchorCtr="0">
            <a:noAutofit/>
          </a:bodyPr>
          <a:lstStyle/>
          <a:p>
            <a:r>
              <a:rPr lang="en-US" sz="1400" dirty="0">
                <a:solidFill>
                  <a:schemeClr val="tx1">
                    <a:lumMod val="95000"/>
                    <a:lumOff val="5000"/>
                  </a:schemeClr>
                </a:solidFill>
                <a:latin typeface="Helvetica" pitchFamily="2" charset="0"/>
              </a:rPr>
              <a:t>Actuals vs. Predicted values can be improved but the model were good at predicting longer tenured profiles</a:t>
            </a:r>
          </a:p>
        </p:txBody>
      </p:sp>
    </p:spTree>
    <p:extLst>
      <p:ext uri="{BB962C8B-B14F-4D97-AF65-F5344CB8AC3E}">
        <p14:creationId xmlns:p14="http://schemas.microsoft.com/office/powerpoint/2010/main" val="363232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A474C1B-76C0-44E7-A6FD-E49DA6705CA8}"/>
              </a:ext>
            </a:extLst>
          </p:cNvPr>
          <p:cNvSpPr>
            <a:spLocks noGrp="1"/>
          </p:cNvSpPr>
          <p:nvPr>
            <p:ph type="sldNum" sz="quarter" idx="12"/>
          </p:nvPr>
        </p:nvSpPr>
        <p:spPr/>
        <p:txBody>
          <a:bodyPr/>
          <a:lstStyle/>
          <a:p>
            <a:fld id="{2D88F0F9-74A8-45E4-B405-052EDB68E8BD}" type="slidenum">
              <a:rPr lang="en-US" smtClean="0"/>
              <a:t>21</a:t>
            </a:fld>
            <a:endParaRPr lang="en-US"/>
          </a:p>
        </p:txBody>
      </p:sp>
      <p:sp>
        <p:nvSpPr>
          <p:cNvPr id="7" name="Title 1">
            <a:extLst>
              <a:ext uri="{FF2B5EF4-FFF2-40B4-BE49-F238E27FC236}">
                <a16:creationId xmlns:a16="http://schemas.microsoft.com/office/drawing/2014/main" id="{5D557499-A996-4B81-8C4F-9A2AC74F6BF3}"/>
              </a:ext>
            </a:extLst>
          </p:cNvPr>
          <p:cNvSpPr>
            <a:spLocks noGrp="1"/>
          </p:cNvSpPr>
          <p:nvPr>
            <p:ph type="title"/>
          </p:nvPr>
        </p:nvSpPr>
        <p:spPr>
          <a:xfrm>
            <a:off x="67413" y="85512"/>
            <a:ext cx="11397755" cy="836419"/>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Predictive Modeling: Coefficients</a:t>
            </a:r>
          </a:p>
        </p:txBody>
      </p:sp>
      <p:sp>
        <p:nvSpPr>
          <p:cNvPr id="8" name="Freeform 60">
            <a:extLst>
              <a:ext uri="{FF2B5EF4-FFF2-40B4-BE49-F238E27FC236}">
                <a16:creationId xmlns:a16="http://schemas.microsoft.com/office/drawing/2014/main" id="{1EEA7CD6-19CF-4213-96A2-32E98B16A3AC}"/>
              </a:ext>
            </a:extLst>
          </p:cNvPr>
          <p:cNvSpPr/>
          <p:nvPr/>
        </p:nvSpPr>
        <p:spPr>
          <a:xfrm>
            <a:off x="6894104" y="1986740"/>
            <a:ext cx="1135380" cy="187452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 name="connsiteX0" fmla="*/ 403860 w 1135380"/>
              <a:gd name="connsiteY0" fmla="*/ 0 h 1874520"/>
              <a:gd name="connsiteX1" fmla="*/ 403860 w 1135380"/>
              <a:gd name="connsiteY1" fmla="*/ 0 h 1874520"/>
              <a:gd name="connsiteX2" fmla="*/ 0 w 1135380"/>
              <a:gd name="connsiteY2" fmla="*/ 1744980 h 1874520"/>
              <a:gd name="connsiteX3" fmla="*/ 670560 w 1135380"/>
              <a:gd name="connsiteY3" fmla="*/ 1874520 h 1874520"/>
              <a:gd name="connsiteX4" fmla="*/ 1135380 w 1135380"/>
              <a:gd name="connsiteY4" fmla="*/ 15240 h 1874520"/>
              <a:gd name="connsiteX5" fmla="*/ 403860 w 1135380"/>
              <a:gd name="connsiteY5"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874520">
                <a:moveTo>
                  <a:pt x="403860" y="0"/>
                </a:moveTo>
                <a:lnTo>
                  <a:pt x="403860" y="0"/>
                </a:lnTo>
                <a:lnTo>
                  <a:pt x="0" y="1744980"/>
                </a:lnTo>
                <a:lnTo>
                  <a:pt x="670560" y="1874520"/>
                </a:lnTo>
                <a:lnTo>
                  <a:pt x="1135380" y="15240"/>
                </a:lnTo>
                <a:lnTo>
                  <a:pt x="403860" y="0"/>
                </a:lnTo>
                <a:close/>
              </a:path>
            </a:pathLst>
          </a:custGeom>
          <a:solidFill>
            <a:schemeClr val="accent6">
              <a:lumMod val="40000"/>
              <a:lumOff val="6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 name="Freeform 61">
            <a:extLst>
              <a:ext uri="{FF2B5EF4-FFF2-40B4-BE49-F238E27FC236}">
                <a16:creationId xmlns:a16="http://schemas.microsoft.com/office/drawing/2014/main" id="{91618C27-1689-4937-B6C8-D00D6A9EEF4C}"/>
              </a:ext>
            </a:extLst>
          </p:cNvPr>
          <p:cNvSpPr/>
          <p:nvPr/>
        </p:nvSpPr>
        <p:spPr>
          <a:xfrm>
            <a:off x="6784884" y="2653490"/>
            <a:ext cx="782003" cy="1212532"/>
          </a:xfrm>
          <a:custGeom>
            <a:avLst/>
            <a:gdLst>
              <a:gd name="connsiteX0" fmla="*/ 266700 w 731520"/>
              <a:gd name="connsiteY0" fmla="*/ 0 h 1196340"/>
              <a:gd name="connsiteX1" fmla="*/ 731520 w 731520"/>
              <a:gd name="connsiteY1" fmla="*/ 1196340 h 1196340"/>
              <a:gd name="connsiteX2" fmla="*/ 0 w 731520"/>
              <a:gd name="connsiteY2" fmla="*/ 1196340 h 1196340"/>
              <a:gd name="connsiteX3" fmla="*/ 266700 w 731520"/>
              <a:gd name="connsiteY3" fmla="*/ 0 h 1196340"/>
              <a:gd name="connsiteX0" fmla="*/ 266700 w 739140"/>
              <a:gd name="connsiteY0" fmla="*/ 0 h 1226820"/>
              <a:gd name="connsiteX1" fmla="*/ 739140 w 739140"/>
              <a:gd name="connsiteY1" fmla="*/ 1226820 h 1226820"/>
              <a:gd name="connsiteX2" fmla="*/ 0 w 739140"/>
              <a:gd name="connsiteY2" fmla="*/ 1196340 h 1226820"/>
              <a:gd name="connsiteX3" fmla="*/ 266700 w 739140"/>
              <a:gd name="connsiteY3" fmla="*/ 0 h 1226820"/>
              <a:gd name="connsiteX0" fmla="*/ 266700 w 753428"/>
              <a:gd name="connsiteY0" fmla="*/ 0 h 1241107"/>
              <a:gd name="connsiteX1" fmla="*/ 753428 w 753428"/>
              <a:gd name="connsiteY1" fmla="*/ 1241107 h 1241107"/>
              <a:gd name="connsiteX2" fmla="*/ 0 w 753428"/>
              <a:gd name="connsiteY2" fmla="*/ 1196340 h 1241107"/>
              <a:gd name="connsiteX3" fmla="*/ 266700 w 753428"/>
              <a:gd name="connsiteY3" fmla="*/ 0 h 1241107"/>
              <a:gd name="connsiteX0" fmla="*/ 266700 w 758190"/>
              <a:gd name="connsiteY0" fmla="*/ 0 h 1226819"/>
              <a:gd name="connsiteX1" fmla="*/ 758190 w 758190"/>
              <a:gd name="connsiteY1" fmla="*/ 1226819 h 1226819"/>
              <a:gd name="connsiteX2" fmla="*/ 0 w 758190"/>
              <a:gd name="connsiteY2" fmla="*/ 1196340 h 1226819"/>
              <a:gd name="connsiteX3" fmla="*/ 266700 w 758190"/>
              <a:gd name="connsiteY3" fmla="*/ 0 h 1226819"/>
              <a:gd name="connsiteX0" fmla="*/ 278607 w 758190"/>
              <a:gd name="connsiteY0" fmla="*/ 0 h 1212532"/>
              <a:gd name="connsiteX1" fmla="*/ 758190 w 758190"/>
              <a:gd name="connsiteY1" fmla="*/ 1212532 h 1212532"/>
              <a:gd name="connsiteX2" fmla="*/ 0 w 758190"/>
              <a:gd name="connsiteY2" fmla="*/ 1182053 h 1212532"/>
              <a:gd name="connsiteX3" fmla="*/ 278607 w 758190"/>
              <a:gd name="connsiteY3" fmla="*/ 0 h 1212532"/>
              <a:gd name="connsiteX0" fmla="*/ 302420 w 782003"/>
              <a:gd name="connsiteY0" fmla="*/ 0 h 1212532"/>
              <a:gd name="connsiteX1" fmla="*/ 782003 w 782003"/>
              <a:gd name="connsiteY1" fmla="*/ 1212532 h 1212532"/>
              <a:gd name="connsiteX2" fmla="*/ 0 w 782003"/>
              <a:gd name="connsiteY2" fmla="*/ 1184434 h 1212532"/>
              <a:gd name="connsiteX3" fmla="*/ 302420 w 782003"/>
              <a:gd name="connsiteY3" fmla="*/ 0 h 1212532"/>
            </a:gdLst>
            <a:ahLst/>
            <a:cxnLst>
              <a:cxn ang="0">
                <a:pos x="connsiteX0" y="connsiteY0"/>
              </a:cxn>
              <a:cxn ang="0">
                <a:pos x="connsiteX1" y="connsiteY1"/>
              </a:cxn>
              <a:cxn ang="0">
                <a:pos x="connsiteX2" y="connsiteY2"/>
              </a:cxn>
              <a:cxn ang="0">
                <a:pos x="connsiteX3" y="connsiteY3"/>
              </a:cxn>
            </a:cxnLst>
            <a:rect l="l" t="t" r="r" b="b"/>
            <a:pathLst>
              <a:path w="782003" h="1212532">
                <a:moveTo>
                  <a:pt x="302420" y="0"/>
                </a:moveTo>
                <a:lnTo>
                  <a:pt x="782003" y="1212532"/>
                </a:lnTo>
                <a:lnTo>
                  <a:pt x="0" y="1184434"/>
                </a:lnTo>
                <a:lnTo>
                  <a:pt x="302420" y="0"/>
                </a:lnTo>
                <a:close/>
              </a:path>
            </a:pathLst>
          </a:custGeom>
          <a:solidFill>
            <a:schemeClr val="accent1">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0" name="Freeform 62">
            <a:extLst>
              <a:ext uri="{FF2B5EF4-FFF2-40B4-BE49-F238E27FC236}">
                <a16:creationId xmlns:a16="http://schemas.microsoft.com/office/drawing/2014/main" id="{9AEF5060-0709-40C7-8AEC-FD430B072774}"/>
              </a:ext>
            </a:extLst>
          </p:cNvPr>
          <p:cNvSpPr/>
          <p:nvPr/>
        </p:nvSpPr>
        <p:spPr>
          <a:xfrm>
            <a:off x="5943290" y="2640630"/>
            <a:ext cx="1135380" cy="187452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 name="connsiteX0" fmla="*/ 403860 w 1135380"/>
              <a:gd name="connsiteY0" fmla="*/ 0 h 1874520"/>
              <a:gd name="connsiteX1" fmla="*/ 403860 w 1135380"/>
              <a:gd name="connsiteY1" fmla="*/ 0 h 1874520"/>
              <a:gd name="connsiteX2" fmla="*/ 0 w 1135380"/>
              <a:gd name="connsiteY2" fmla="*/ 1744980 h 1874520"/>
              <a:gd name="connsiteX3" fmla="*/ 670560 w 1135380"/>
              <a:gd name="connsiteY3" fmla="*/ 1874520 h 1874520"/>
              <a:gd name="connsiteX4" fmla="*/ 1135380 w 1135380"/>
              <a:gd name="connsiteY4" fmla="*/ 15240 h 1874520"/>
              <a:gd name="connsiteX5" fmla="*/ 403860 w 1135380"/>
              <a:gd name="connsiteY5"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874520">
                <a:moveTo>
                  <a:pt x="403860" y="0"/>
                </a:moveTo>
                <a:lnTo>
                  <a:pt x="403860" y="0"/>
                </a:lnTo>
                <a:lnTo>
                  <a:pt x="0" y="1744980"/>
                </a:lnTo>
                <a:lnTo>
                  <a:pt x="670560" y="1874520"/>
                </a:lnTo>
                <a:lnTo>
                  <a:pt x="1135380" y="15240"/>
                </a:lnTo>
                <a:lnTo>
                  <a:pt x="403860" y="0"/>
                </a:lnTo>
                <a:close/>
              </a:path>
            </a:pathLst>
          </a:custGeom>
          <a:solidFill>
            <a:schemeClr val="accent1">
              <a:lumMod val="40000"/>
              <a:lumOff val="60000"/>
            </a:schemeClr>
          </a:solid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1" name="Freeform 63">
            <a:extLst>
              <a:ext uri="{FF2B5EF4-FFF2-40B4-BE49-F238E27FC236}">
                <a16:creationId xmlns:a16="http://schemas.microsoft.com/office/drawing/2014/main" id="{63CE9179-A3FB-4B9B-99C0-A5B91ECF7FC3}"/>
              </a:ext>
            </a:extLst>
          </p:cNvPr>
          <p:cNvSpPr/>
          <p:nvPr/>
        </p:nvSpPr>
        <p:spPr>
          <a:xfrm>
            <a:off x="5831212" y="3304050"/>
            <a:ext cx="782003" cy="1212532"/>
          </a:xfrm>
          <a:custGeom>
            <a:avLst/>
            <a:gdLst>
              <a:gd name="connsiteX0" fmla="*/ 266700 w 731520"/>
              <a:gd name="connsiteY0" fmla="*/ 0 h 1196340"/>
              <a:gd name="connsiteX1" fmla="*/ 731520 w 731520"/>
              <a:gd name="connsiteY1" fmla="*/ 1196340 h 1196340"/>
              <a:gd name="connsiteX2" fmla="*/ 0 w 731520"/>
              <a:gd name="connsiteY2" fmla="*/ 1196340 h 1196340"/>
              <a:gd name="connsiteX3" fmla="*/ 266700 w 731520"/>
              <a:gd name="connsiteY3" fmla="*/ 0 h 1196340"/>
              <a:gd name="connsiteX0" fmla="*/ 266700 w 739140"/>
              <a:gd name="connsiteY0" fmla="*/ 0 h 1226820"/>
              <a:gd name="connsiteX1" fmla="*/ 739140 w 739140"/>
              <a:gd name="connsiteY1" fmla="*/ 1226820 h 1226820"/>
              <a:gd name="connsiteX2" fmla="*/ 0 w 739140"/>
              <a:gd name="connsiteY2" fmla="*/ 1196340 h 1226820"/>
              <a:gd name="connsiteX3" fmla="*/ 266700 w 739140"/>
              <a:gd name="connsiteY3" fmla="*/ 0 h 1226820"/>
              <a:gd name="connsiteX0" fmla="*/ 266700 w 753428"/>
              <a:gd name="connsiteY0" fmla="*/ 0 h 1241107"/>
              <a:gd name="connsiteX1" fmla="*/ 753428 w 753428"/>
              <a:gd name="connsiteY1" fmla="*/ 1241107 h 1241107"/>
              <a:gd name="connsiteX2" fmla="*/ 0 w 753428"/>
              <a:gd name="connsiteY2" fmla="*/ 1196340 h 1241107"/>
              <a:gd name="connsiteX3" fmla="*/ 266700 w 753428"/>
              <a:gd name="connsiteY3" fmla="*/ 0 h 1241107"/>
              <a:gd name="connsiteX0" fmla="*/ 266700 w 758190"/>
              <a:gd name="connsiteY0" fmla="*/ 0 h 1226819"/>
              <a:gd name="connsiteX1" fmla="*/ 758190 w 758190"/>
              <a:gd name="connsiteY1" fmla="*/ 1226819 h 1226819"/>
              <a:gd name="connsiteX2" fmla="*/ 0 w 758190"/>
              <a:gd name="connsiteY2" fmla="*/ 1196340 h 1226819"/>
              <a:gd name="connsiteX3" fmla="*/ 266700 w 758190"/>
              <a:gd name="connsiteY3" fmla="*/ 0 h 1226819"/>
              <a:gd name="connsiteX0" fmla="*/ 278607 w 758190"/>
              <a:gd name="connsiteY0" fmla="*/ 0 h 1212532"/>
              <a:gd name="connsiteX1" fmla="*/ 758190 w 758190"/>
              <a:gd name="connsiteY1" fmla="*/ 1212532 h 1212532"/>
              <a:gd name="connsiteX2" fmla="*/ 0 w 758190"/>
              <a:gd name="connsiteY2" fmla="*/ 1182053 h 1212532"/>
              <a:gd name="connsiteX3" fmla="*/ 278607 w 758190"/>
              <a:gd name="connsiteY3" fmla="*/ 0 h 1212532"/>
              <a:gd name="connsiteX0" fmla="*/ 302420 w 782003"/>
              <a:gd name="connsiteY0" fmla="*/ 0 h 1212532"/>
              <a:gd name="connsiteX1" fmla="*/ 782003 w 782003"/>
              <a:gd name="connsiteY1" fmla="*/ 1212532 h 1212532"/>
              <a:gd name="connsiteX2" fmla="*/ 0 w 782003"/>
              <a:gd name="connsiteY2" fmla="*/ 1184434 h 1212532"/>
              <a:gd name="connsiteX3" fmla="*/ 302420 w 782003"/>
              <a:gd name="connsiteY3" fmla="*/ 0 h 1212532"/>
            </a:gdLst>
            <a:ahLst/>
            <a:cxnLst>
              <a:cxn ang="0">
                <a:pos x="connsiteX0" y="connsiteY0"/>
              </a:cxn>
              <a:cxn ang="0">
                <a:pos x="connsiteX1" y="connsiteY1"/>
              </a:cxn>
              <a:cxn ang="0">
                <a:pos x="connsiteX2" y="connsiteY2"/>
              </a:cxn>
              <a:cxn ang="0">
                <a:pos x="connsiteX3" y="connsiteY3"/>
              </a:cxn>
            </a:cxnLst>
            <a:rect l="l" t="t" r="r" b="b"/>
            <a:pathLst>
              <a:path w="782003" h="1212532">
                <a:moveTo>
                  <a:pt x="302420" y="0"/>
                </a:moveTo>
                <a:lnTo>
                  <a:pt x="782003" y="1212532"/>
                </a:lnTo>
                <a:lnTo>
                  <a:pt x="0" y="1184434"/>
                </a:lnTo>
                <a:lnTo>
                  <a:pt x="302420" y="0"/>
                </a:lnTo>
                <a:close/>
              </a:path>
            </a:pathLst>
          </a:custGeom>
          <a:solidFill>
            <a:schemeClr val="accent4">
              <a:lumMod val="50000"/>
            </a:schemeClr>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2" name="Freeform 64">
            <a:extLst>
              <a:ext uri="{FF2B5EF4-FFF2-40B4-BE49-F238E27FC236}">
                <a16:creationId xmlns:a16="http://schemas.microsoft.com/office/drawing/2014/main" id="{0DE8D523-63E2-4D66-AAA8-E98A5087F8E8}"/>
              </a:ext>
            </a:extLst>
          </p:cNvPr>
          <p:cNvSpPr/>
          <p:nvPr/>
        </p:nvSpPr>
        <p:spPr>
          <a:xfrm>
            <a:off x="5000216" y="3289762"/>
            <a:ext cx="1135380" cy="187452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 name="connsiteX0" fmla="*/ 403860 w 1135380"/>
              <a:gd name="connsiteY0" fmla="*/ 0 h 1874520"/>
              <a:gd name="connsiteX1" fmla="*/ 403860 w 1135380"/>
              <a:gd name="connsiteY1" fmla="*/ 0 h 1874520"/>
              <a:gd name="connsiteX2" fmla="*/ 0 w 1135380"/>
              <a:gd name="connsiteY2" fmla="*/ 1744980 h 1874520"/>
              <a:gd name="connsiteX3" fmla="*/ 670560 w 1135380"/>
              <a:gd name="connsiteY3" fmla="*/ 1874520 h 1874520"/>
              <a:gd name="connsiteX4" fmla="*/ 1135380 w 1135380"/>
              <a:gd name="connsiteY4" fmla="*/ 15240 h 1874520"/>
              <a:gd name="connsiteX5" fmla="*/ 403860 w 1135380"/>
              <a:gd name="connsiteY5" fmla="*/ 0 h 187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874520">
                <a:moveTo>
                  <a:pt x="403860" y="0"/>
                </a:moveTo>
                <a:lnTo>
                  <a:pt x="403860" y="0"/>
                </a:lnTo>
                <a:lnTo>
                  <a:pt x="0" y="1744980"/>
                </a:lnTo>
                <a:lnTo>
                  <a:pt x="670560" y="1874520"/>
                </a:lnTo>
                <a:lnTo>
                  <a:pt x="1135380" y="15240"/>
                </a:lnTo>
                <a:lnTo>
                  <a:pt x="403860" y="0"/>
                </a:lnTo>
                <a:close/>
              </a:path>
            </a:pathLst>
          </a:custGeom>
          <a:solidFill>
            <a:schemeClr val="accent4">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3" name="Freeform 65">
            <a:extLst>
              <a:ext uri="{FF2B5EF4-FFF2-40B4-BE49-F238E27FC236}">
                <a16:creationId xmlns:a16="http://schemas.microsoft.com/office/drawing/2014/main" id="{6552CD6F-9575-4A04-B121-B6F00296B41F}"/>
              </a:ext>
            </a:extLst>
          </p:cNvPr>
          <p:cNvSpPr/>
          <p:nvPr/>
        </p:nvSpPr>
        <p:spPr>
          <a:xfrm>
            <a:off x="4896075" y="3958893"/>
            <a:ext cx="782003" cy="1212532"/>
          </a:xfrm>
          <a:custGeom>
            <a:avLst/>
            <a:gdLst>
              <a:gd name="connsiteX0" fmla="*/ 266700 w 731520"/>
              <a:gd name="connsiteY0" fmla="*/ 0 h 1196340"/>
              <a:gd name="connsiteX1" fmla="*/ 731520 w 731520"/>
              <a:gd name="connsiteY1" fmla="*/ 1196340 h 1196340"/>
              <a:gd name="connsiteX2" fmla="*/ 0 w 731520"/>
              <a:gd name="connsiteY2" fmla="*/ 1196340 h 1196340"/>
              <a:gd name="connsiteX3" fmla="*/ 266700 w 731520"/>
              <a:gd name="connsiteY3" fmla="*/ 0 h 1196340"/>
              <a:gd name="connsiteX0" fmla="*/ 266700 w 739140"/>
              <a:gd name="connsiteY0" fmla="*/ 0 h 1226820"/>
              <a:gd name="connsiteX1" fmla="*/ 739140 w 739140"/>
              <a:gd name="connsiteY1" fmla="*/ 1226820 h 1226820"/>
              <a:gd name="connsiteX2" fmla="*/ 0 w 739140"/>
              <a:gd name="connsiteY2" fmla="*/ 1196340 h 1226820"/>
              <a:gd name="connsiteX3" fmla="*/ 266700 w 739140"/>
              <a:gd name="connsiteY3" fmla="*/ 0 h 1226820"/>
              <a:gd name="connsiteX0" fmla="*/ 266700 w 753428"/>
              <a:gd name="connsiteY0" fmla="*/ 0 h 1241107"/>
              <a:gd name="connsiteX1" fmla="*/ 753428 w 753428"/>
              <a:gd name="connsiteY1" fmla="*/ 1241107 h 1241107"/>
              <a:gd name="connsiteX2" fmla="*/ 0 w 753428"/>
              <a:gd name="connsiteY2" fmla="*/ 1196340 h 1241107"/>
              <a:gd name="connsiteX3" fmla="*/ 266700 w 753428"/>
              <a:gd name="connsiteY3" fmla="*/ 0 h 1241107"/>
              <a:gd name="connsiteX0" fmla="*/ 266700 w 758190"/>
              <a:gd name="connsiteY0" fmla="*/ 0 h 1226819"/>
              <a:gd name="connsiteX1" fmla="*/ 758190 w 758190"/>
              <a:gd name="connsiteY1" fmla="*/ 1226819 h 1226819"/>
              <a:gd name="connsiteX2" fmla="*/ 0 w 758190"/>
              <a:gd name="connsiteY2" fmla="*/ 1196340 h 1226819"/>
              <a:gd name="connsiteX3" fmla="*/ 266700 w 758190"/>
              <a:gd name="connsiteY3" fmla="*/ 0 h 1226819"/>
              <a:gd name="connsiteX0" fmla="*/ 278607 w 758190"/>
              <a:gd name="connsiteY0" fmla="*/ 0 h 1212532"/>
              <a:gd name="connsiteX1" fmla="*/ 758190 w 758190"/>
              <a:gd name="connsiteY1" fmla="*/ 1212532 h 1212532"/>
              <a:gd name="connsiteX2" fmla="*/ 0 w 758190"/>
              <a:gd name="connsiteY2" fmla="*/ 1182053 h 1212532"/>
              <a:gd name="connsiteX3" fmla="*/ 278607 w 758190"/>
              <a:gd name="connsiteY3" fmla="*/ 0 h 1212532"/>
              <a:gd name="connsiteX0" fmla="*/ 302420 w 782003"/>
              <a:gd name="connsiteY0" fmla="*/ 0 h 1212532"/>
              <a:gd name="connsiteX1" fmla="*/ 782003 w 782003"/>
              <a:gd name="connsiteY1" fmla="*/ 1212532 h 1212532"/>
              <a:gd name="connsiteX2" fmla="*/ 0 w 782003"/>
              <a:gd name="connsiteY2" fmla="*/ 1184434 h 1212532"/>
              <a:gd name="connsiteX3" fmla="*/ 302420 w 782003"/>
              <a:gd name="connsiteY3" fmla="*/ 0 h 1212532"/>
            </a:gdLst>
            <a:ahLst/>
            <a:cxnLst>
              <a:cxn ang="0">
                <a:pos x="connsiteX0" y="connsiteY0"/>
              </a:cxn>
              <a:cxn ang="0">
                <a:pos x="connsiteX1" y="connsiteY1"/>
              </a:cxn>
              <a:cxn ang="0">
                <a:pos x="connsiteX2" y="connsiteY2"/>
              </a:cxn>
              <a:cxn ang="0">
                <a:pos x="connsiteX3" y="connsiteY3"/>
              </a:cxn>
            </a:cxnLst>
            <a:rect l="l" t="t" r="r" b="b"/>
            <a:pathLst>
              <a:path w="782003" h="1212532">
                <a:moveTo>
                  <a:pt x="302420" y="0"/>
                </a:moveTo>
                <a:lnTo>
                  <a:pt x="782003" y="1212532"/>
                </a:lnTo>
                <a:lnTo>
                  <a:pt x="0" y="1184434"/>
                </a:lnTo>
                <a:lnTo>
                  <a:pt x="302420" y="0"/>
                </a:lnTo>
                <a:close/>
              </a:path>
            </a:pathLst>
          </a:custGeom>
          <a:solidFill>
            <a:schemeClr val="bg1">
              <a:lumMod val="5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14" name="Freeform 66">
            <a:extLst>
              <a:ext uri="{FF2B5EF4-FFF2-40B4-BE49-F238E27FC236}">
                <a16:creationId xmlns:a16="http://schemas.microsoft.com/office/drawing/2014/main" id="{B41A5BDF-EE46-48E9-A82B-432DFBCB5D72}"/>
              </a:ext>
            </a:extLst>
          </p:cNvPr>
          <p:cNvSpPr/>
          <p:nvPr/>
        </p:nvSpPr>
        <p:spPr>
          <a:xfrm>
            <a:off x="4056703" y="3944128"/>
            <a:ext cx="1135380" cy="1790700"/>
          </a:xfrm>
          <a:custGeom>
            <a:avLst/>
            <a:gdLst>
              <a:gd name="connsiteX0" fmla="*/ 403860 w 1135380"/>
              <a:gd name="connsiteY0" fmla="*/ 0 h 1790700"/>
              <a:gd name="connsiteX1" fmla="*/ 403860 w 1135380"/>
              <a:gd name="connsiteY1" fmla="*/ 0 h 1790700"/>
              <a:gd name="connsiteX2" fmla="*/ 0 w 1135380"/>
              <a:gd name="connsiteY2" fmla="*/ 1744980 h 1790700"/>
              <a:gd name="connsiteX3" fmla="*/ 777240 w 1135380"/>
              <a:gd name="connsiteY3" fmla="*/ 1790700 h 1790700"/>
              <a:gd name="connsiteX4" fmla="*/ 1135380 w 1135380"/>
              <a:gd name="connsiteY4" fmla="*/ 15240 h 1790700"/>
              <a:gd name="connsiteX5" fmla="*/ 403860 w 1135380"/>
              <a:gd name="connsiteY5" fmla="*/ 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 h="1790700">
                <a:moveTo>
                  <a:pt x="403860" y="0"/>
                </a:moveTo>
                <a:lnTo>
                  <a:pt x="403860" y="0"/>
                </a:lnTo>
                <a:lnTo>
                  <a:pt x="0" y="1744980"/>
                </a:lnTo>
                <a:lnTo>
                  <a:pt x="777240" y="1790700"/>
                </a:lnTo>
                <a:lnTo>
                  <a:pt x="1135380" y="15240"/>
                </a:lnTo>
                <a:lnTo>
                  <a:pt x="403860" y="0"/>
                </a:lnTo>
                <a:close/>
              </a:path>
            </a:pathLst>
          </a:cu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15" name="Rectangle 14">
            <a:extLst>
              <a:ext uri="{FF2B5EF4-FFF2-40B4-BE49-F238E27FC236}">
                <a16:creationId xmlns:a16="http://schemas.microsoft.com/office/drawing/2014/main" id="{EC28898E-64A5-4F63-B9AD-62FF830A6A16}"/>
              </a:ext>
            </a:extLst>
          </p:cNvPr>
          <p:cNvSpPr/>
          <p:nvPr/>
        </p:nvSpPr>
        <p:spPr>
          <a:xfrm>
            <a:off x="5723131" y="5412871"/>
            <a:ext cx="4711787" cy="369332"/>
          </a:xfrm>
          <a:prstGeom prst="rect">
            <a:avLst/>
          </a:prstGeom>
        </p:spPr>
        <p:txBody>
          <a:bodyPr wrap="square" lIns="0" tIns="0" rIns="0" bIns="0">
            <a:spAutoFit/>
          </a:bodyPr>
          <a:lstStyle/>
          <a:p>
            <a:pPr>
              <a:spcAft>
                <a:spcPts val="600"/>
              </a:spcAft>
            </a:pPr>
            <a:r>
              <a:rPr lang="en-US" sz="1200" dirty="0">
                <a:solidFill>
                  <a:schemeClr val="tx1">
                    <a:lumMod val="95000"/>
                    <a:lumOff val="5000"/>
                  </a:schemeClr>
                </a:solidFill>
                <a:latin typeface="Helvetica" panose="020B0604020202020204" pitchFamily="34" charset="0"/>
                <a:cs typeface="Helvetica" panose="020B0604020202020204" pitchFamily="34" charset="0"/>
              </a:rPr>
              <a:t>Year Hire and whether the employee is new tremendously decreases tenure days</a:t>
            </a:r>
          </a:p>
        </p:txBody>
      </p:sp>
      <p:sp>
        <p:nvSpPr>
          <p:cNvPr id="16" name="Rectangle 15">
            <a:extLst>
              <a:ext uri="{FF2B5EF4-FFF2-40B4-BE49-F238E27FC236}">
                <a16:creationId xmlns:a16="http://schemas.microsoft.com/office/drawing/2014/main" id="{7BACE55E-D329-4D54-A1FB-6EC20DB2BD2C}"/>
              </a:ext>
            </a:extLst>
          </p:cNvPr>
          <p:cNvSpPr/>
          <p:nvPr/>
        </p:nvSpPr>
        <p:spPr>
          <a:xfrm>
            <a:off x="6676878" y="4692406"/>
            <a:ext cx="3332217" cy="184666"/>
          </a:xfrm>
          <a:prstGeom prst="rect">
            <a:avLst/>
          </a:prstGeom>
        </p:spPr>
        <p:txBody>
          <a:bodyPr wrap="square" lIns="0" tIns="0" rIns="0" bIns="0">
            <a:spAutoFit/>
          </a:bodyPr>
          <a:lstStyle/>
          <a:p>
            <a:pPr>
              <a:spcAft>
                <a:spcPts val="600"/>
              </a:spcAft>
            </a:pPr>
            <a:r>
              <a:rPr lang="en-US" sz="1200" dirty="0">
                <a:solidFill>
                  <a:schemeClr val="tx1">
                    <a:lumMod val="95000"/>
                    <a:lumOff val="5000"/>
                  </a:schemeClr>
                </a:solidFill>
                <a:latin typeface="Helvetica" panose="020B0604020202020204" pitchFamily="34" charset="0"/>
                <a:cs typeface="Helvetica" panose="020B0604020202020204" pitchFamily="34" charset="0"/>
              </a:rPr>
              <a:t>Q3 and Q4 negatively affects tenure</a:t>
            </a:r>
          </a:p>
        </p:txBody>
      </p:sp>
      <p:sp>
        <p:nvSpPr>
          <p:cNvPr id="18" name="Rectangle 17">
            <a:extLst>
              <a:ext uri="{FF2B5EF4-FFF2-40B4-BE49-F238E27FC236}">
                <a16:creationId xmlns:a16="http://schemas.microsoft.com/office/drawing/2014/main" id="{3D582087-2668-49CD-BE88-0549BC0D714A}"/>
              </a:ext>
            </a:extLst>
          </p:cNvPr>
          <p:cNvSpPr/>
          <p:nvPr/>
        </p:nvSpPr>
        <p:spPr>
          <a:xfrm>
            <a:off x="8540308" y="3103161"/>
            <a:ext cx="2568892" cy="553998"/>
          </a:xfrm>
          <a:prstGeom prst="rect">
            <a:avLst/>
          </a:prstGeom>
        </p:spPr>
        <p:txBody>
          <a:bodyPr wrap="square" lIns="0" tIns="0" rIns="0" bIns="0">
            <a:spAutoFit/>
          </a:bodyPr>
          <a:lstStyle/>
          <a:p>
            <a:pPr>
              <a:spcAft>
                <a:spcPts val="600"/>
              </a:spcAft>
            </a:pPr>
            <a:r>
              <a:rPr lang="en-US" sz="1200" dirty="0">
                <a:solidFill>
                  <a:schemeClr val="tx1">
                    <a:lumMod val="75000"/>
                    <a:lumOff val="25000"/>
                  </a:schemeClr>
                </a:solidFill>
                <a:latin typeface="Helvetica" panose="020B0604020202020204" pitchFamily="34" charset="0"/>
                <a:cs typeface="Helvetica" panose="020B0604020202020204" pitchFamily="34" charset="0"/>
              </a:rPr>
              <a:t>Being male, full-time, and 50+ years of age, of Group F and G ethnicities are factors that will increase tenure</a:t>
            </a:r>
          </a:p>
        </p:txBody>
      </p:sp>
      <p:grpSp>
        <p:nvGrpSpPr>
          <p:cNvPr id="19" name="Group 18">
            <a:extLst>
              <a:ext uri="{FF2B5EF4-FFF2-40B4-BE49-F238E27FC236}">
                <a16:creationId xmlns:a16="http://schemas.microsoft.com/office/drawing/2014/main" id="{0CBC5AA3-8AF0-4060-8436-4464958C4C62}"/>
              </a:ext>
            </a:extLst>
          </p:cNvPr>
          <p:cNvGrpSpPr/>
          <p:nvPr/>
        </p:nvGrpSpPr>
        <p:grpSpPr>
          <a:xfrm>
            <a:off x="7814518" y="3092259"/>
            <a:ext cx="706551" cy="365760"/>
            <a:chOff x="4953973" y="3370420"/>
            <a:chExt cx="706551" cy="365760"/>
          </a:xfrm>
          <a:solidFill>
            <a:schemeClr val="accent2">
              <a:lumMod val="40000"/>
              <a:lumOff val="60000"/>
            </a:schemeClr>
          </a:solidFill>
        </p:grpSpPr>
        <p:sp>
          <p:nvSpPr>
            <p:cNvPr id="20" name="Right Arrow 1">
              <a:extLst>
                <a:ext uri="{FF2B5EF4-FFF2-40B4-BE49-F238E27FC236}">
                  <a16:creationId xmlns:a16="http://schemas.microsoft.com/office/drawing/2014/main" id="{564E143B-6A87-4905-97CB-C56F60E67B34}"/>
                </a:ext>
              </a:extLst>
            </p:cNvPr>
            <p:cNvSpPr/>
            <p:nvPr/>
          </p:nvSpPr>
          <p:spPr>
            <a:xfrm>
              <a:off x="4953973" y="3370420"/>
              <a:ext cx="706551" cy="365760"/>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21" name="Right Arrow 1">
              <a:extLst>
                <a:ext uri="{FF2B5EF4-FFF2-40B4-BE49-F238E27FC236}">
                  <a16:creationId xmlns:a16="http://schemas.microsoft.com/office/drawing/2014/main" id="{A5038DD6-3E70-483D-82BC-795A3334D951}"/>
                </a:ext>
              </a:extLst>
            </p:cNvPr>
            <p:cNvSpPr/>
            <p:nvPr/>
          </p:nvSpPr>
          <p:spPr>
            <a:xfrm rot="10800000" flipH="1" flipV="1">
              <a:off x="5478145" y="3549116"/>
              <a:ext cx="181104" cy="187064"/>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22" name="TextBox 21">
            <a:extLst>
              <a:ext uri="{FF2B5EF4-FFF2-40B4-BE49-F238E27FC236}">
                <a16:creationId xmlns:a16="http://schemas.microsoft.com/office/drawing/2014/main" id="{1FB559BE-66D9-4464-87ED-FBA8BEEB9D99}"/>
              </a:ext>
            </a:extLst>
          </p:cNvPr>
          <p:cNvSpPr txBox="1"/>
          <p:nvPr/>
        </p:nvSpPr>
        <p:spPr>
          <a:xfrm>
            <a:off x="4490870" y="3320380"/>
            <a:ext cx="691028" cy="811367"/>
          </a:xfrm>
          <a:prstGeom prst="rect">
            <a:avLst/>
          </a:prstGeom>
          <a:noFill/>
        </p:spPr>
        <p:txBody>
          <a:bodyPr wrap="square" lIns="36000" tIns="36000" rIns="36000" bIns="36000" rtlCol="0">
            <a:spAutoFit/>
          </a:bodyPr>
          <a:lstStyle/>
          <a:p>
            <a:pPr algn="ctr"/>
            <a:r>
              <a:rPr lang="en-US" sz="4800" b="1" dirty="0">
                <a:solidFill>
                  <a:schemeClr val="bg1">
                    <a:lumMod val="85000"/>
                  </a:schemeClr>
                </a:solidFill>
              </a:rPr>
              <a:t>1</a:t>
            </a:r>
          </a:p>
        </p:txBody>
      </p:sp>
      <p:sp>
        <p:nvSpPr>
          <p:cNvPr id="23" name="TextBox 22">
            <a:extLst>
              <a:ext uri="{FF2B5EF4-FFF2-40B4-BE49-F238E27FC236}">
                <a16:creationId xmlns:a16="http://schemas.microsoft.com/office/drawing/2014/main" id="{9A66AEEF-261A-4EE6-8FD8-0D72C04E18A8}"/>
              </a:ext>
            </a:extLst>
          </p:cNvPr>
          <p:cNvSpPr txBox="1"/>
          <p:nvPr/>
        </p:nvSpPr>
        <p:spPr>
          <a:xfrm>
            <a:off x="5451699" y="2673016"/>
            <a:ext cx="691028" cy="811367"/>
          </a:xfrm>
          <a:prstGeom prst="rect">
            <a:avLst/>
          </a:prstGeom>
          <a:noFill/>
        </p:spPr>
        <p:txBody>
          <a:bodyPr wrap="square" lIns="36000" tIns="36000" rIns="36000" bIns="36000" rtlCol="0">
            <a:spAutoFit/>
          </a:bodyPr>
          <a:lstStyle/>
          <a:p>
            <a:pPr algn="ctr"/>
            <a:r>
              <a:rPr lang="en-US" sz="4800" b="1" dirty="0">
                <a:solidFill>
                  <a:schemeClr val="accent4">
                    <a:lumMod val="40000"/>
                    <a:lumOff val="60000"/>
                  </a:schemeClr>
                </a:solidFill>
              </a:rPr>
              <a:t>2</a:t>
            </a:r>
          </a:p>
        </p:txBody>
      </p:sp>
      <p:sp>
        <p:nvSpPr>
          <p:cNvPr id="24" name="TextBox 23">
            <a:extLst>
              <a:ext uri="{FF2B5EF4-FFF2-40B4-BE49-F238E27FC236}">
                <a16:creationId xmlns:a16="http://schemas.microsoft.com/office/drawing/2014/main" id="{1FE68E6F-1C0B-4D68-A0B8-A3AA4E7CFE19}"/>
              </a:ext>
            </a:extLst>
          </p:cNvPr>
          <p:cNvSpPr txBox="1"/>
          <p:nvPr/>
        </p:nvSpPr>
        <p:spPr>
          <a:xfrm>
            <a:off x="6390632" y="2024125"/>
            <a:ext cx="691028" cy="811367"/>
          </a:xfrm>
          <a:prstGeom prst="rect">
            <a:avLst/>
          </a:prstGeom>
          <a:noFill/>
        </p:spPr>
        <p:txBody>
          <a:bodyPr wrap="square" lIns="36000" tIns="36000" rIns="36000" bIns="36000" rtlCol="0">
            <a:spAutoFit/>
          </a:bodyPr>
          <a:lstStyle/>
          <a:p>
            <a:pPr algn="ctr"/>
            <a:r>
              <a:rPr lang="en-US" sz="4800" b="1" dirty="0">
                <a:solidFill>
                  <a:schemeClr val="accent1">
                    <a:lumMod val="40000"/>
                    <a:lumOff val="60000"/>
                  </a:schemeClr>
                </a:solidFill>
              </a:rPr>
              <a:t>3</a:t>
            </a:r>
          </a:p>
        </p:txBody>
      </p:sp>
      <p:sp>
        <p:nvSpPr>
          <p:cNvPr id="25" name="TextBox 24">
            <a:extLst>
              <a:ext uri="{FF2B5EF4-FFF2-40B4-BE49-F238E27FC236}">
                <a16:creationId xmlns:a16="http://schemas.microsoft.com/office/drawing/2014/main" id="{0C86DAFF-4844-4505-930F-FBA494B3177F}"/>
              </a:ext>
            </a:extLst>
          </p:cNvPr>
          <p:cNvSpPr txBox="1"/>
          <p:nvPr/>
        </p:nvSpPr>
        <p:spPr>
          <a:xfrm>
            <a:off x="7301625" y="1372422"/>
            <a:ext cx="691028" cy="811367"/>
          </a:xfrm>
          <a:prstGeom prst="rect">
            <a:avLst/>
          </a:prstGeom>
          <a:noFill/>
        </p:spPr>
        <p:txBody>
          <a:bodyPr wrap="square" lIns="36000" tIns="36000" rIns="36000" bIns="36000" rtlCol="0">
            <a:spAutoFit/>
          </a:bodyPr>
          <a:lstStyle/>
          <a:p>
            <a:pPr algn="ctr"/>
            <a:r>
              <a:rPr lang="en-US" sz="4800" b="1" dirty="0">
                <a:solidFill>
                  <a:schemeClr val="accent6">
                    <a:lumMod val="40000"/>
                    <a:lumOff val="60000"/>
                  </a:schemeClr>
                </a:solidFill>
              </a:rPr>
              <a:t>4</a:t>
            </a:r>
          </a:p>
        </p:txBody>
      </p:sp>
      <p:grpSp>
        <p:nvGrpSpPr>
          <p:cNvPr id="26" name="Group 25">
            <a:extLst>
              <a:ext uri="{FF2B5EF4-FFF2-40B4-BE49-F238E27FC236}">
                <a16:creationId xmlns:a16="http://schemas.microsoft.com/office/drawing/2014/main" id="{50449C85-EA8F-44BC-AC3B-52D898DD0446}"/>
              </a:ext>
            </a:extLst>
          </p:cNvPr>
          <p:cNvGrpSpPr/>
          <p:nvPr/>
        </p:nvGrpSpPr>
        <p:grpSpPr>
          <a:xfrm>
            <a:off x="6795615" y="3993596"/>
            <a:ext cx="706551" cy="365760"/>
            <a:chOff x="4953973" y="3370420"/>
            <a:chExt cx="706551" cy="365760"/>
          </a:xfrm>
          <a:solidFill>
            <a:schemeClr val="accent2">
              <a:lumMod val="40000"/>
              <a:lumOff val="60000"/>
            </a:schemeClr>
          </a:solidFill>
        </p:grpSpPr>
        <p:sp>
          <p:nvSpPr>
            <p:cNvPr id="27" name="Right Arrow 1">
              <a:extLst>
                <a:ext uri="{FF2B5EF4-FFF2-40B4-BE49-F238E27FC236}">
                  <a16:creationId xmlns:a16="http://schemas.microsoft.com/office/drawing/2014/main" id="{27BCE269-4247-4B18-8C33-AFF34E17DBF0}"/>
                </a:ext>
              </a:extLst>
            </p:cNvPr>
            <p:cNvSpPr/>
            <p:nvPr/>
          </p:nvSpPr>
          <p:spPr>
            <a:xfrm>
              <a:off x="4953973" y="3370420"/>
              <a:ext cx="706551" cy="365760"/>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28" name="Right Arrow 1">
              <a:extLst>
                <a:ext uri="{FF2B5EF4-FFF2-40B4-BE49-F238E27FC236}">
                  <a16:creationId xmlns:a16="http://schemas.microsoft.com/office/drawing/2014/main" id="{E936FDAC-017C-43A5-B6E3-291EE1E98A20}"/>
                </a:ext>
              </a:extLst>
            </p:cNvPr>
            <p:cNvSpPr/>
            <p:nvPr/>
          </p:nvSpPr>
          <p:spPr>
            <a:xfrm rot="10800000" flipH="1" flipV="1">
              <a:off x="5478145" y="3549116"/>
              <a:ext cx="181104" cy="187064"/>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grpSp>
        <p:nvGrpSpPr>
          <p:cNvPr id="29" name="Group 28">
            <a:extLst>
              <a:ext uri="{FF2B5EF4-FFF2-40B4-BE49-F238E27FC236}">
                <a16:creationId xmlns:a16="http://schemas.microsoft.com/office/drawing/2014/main" id="{67DFF216-7F0C-4638-B400-1846CD662FB3}"/>
              </a:ext>
            </a:extLst>
          </p:cNvPr>
          <p:cNvGrpSpPr/>
          <p:nvPr/>
        </p:nvGrpSpPr>
        <p:grpSpPr>
          <a:xfrm>
            <a:off x="5920403" y="4672864"/>
            <a:ext cx="706551" cy="365760"/>
            <a:chOff x="4953973" y="3370420"/>
            <a:chExt cx="706551" cy="365760"/>
          </a:xfrm>
          <a:solidFill>
            <a:schemeClr val="accent2">
              <a:lumMod val="40000"/>
              <a:lumOff val="60000"/>
            </a:schemeClr>
          </a:solidFill>
        </p:grpSpPr>
        <p:sp>
          <p:nvSpPr>
            <p:cNvPr id="30" name="Right Arrow 1">
              <a:extLst>
                <a:ext uri="{FF2B5EF4-FFF2-40B4-BE49-F238E27FC236}">
                  <a16:creationId xmlns:a16="http://schemas.microsoft.com/office/drawing/2014/main" id="{36759F98-D5D3-45B5-AFDD-E776A4B8D91E}"/>
                </a:ext>
              </a:extLst>
            </p:cNvPr>
            <p:cNvSpPr/>
            <p:nvPr/>
          </p:nvSpPr>
          <p:spPr>
            <a:xfrm>
              <a:off x="4953973" y="3370420"/>
              <a:ext cx="706551" cy="365760"/>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1" name="Right Arrow 1">
              <a:extLst>
                <a:ext uri="{FF2B5EF4-FFF2-40B4-BE49-F238E27FC236}">
                  <a16:creationId xmlns:a16="http://schemas.microsoft.com/office/drawing/2014/main" id="{ED6C9A8B-24EA-4C0D-BE75-47F1715A35F7}"/>
                </a:ext>
              </a:extLst>
            </p:cNvPr>
            <p:cNvSpPr/>
            <p:nvPr/>
          </p:nvSpPr>
          <p:spPr>
            <a:xfrm rot="10800000" flipH="1" flipV="1">
              <a:off x="5478145" y="3549116"/>
              <a:ext cx="181104" cy="187064"/>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grpSp>
        <p:nvGrpSpPr>
          <p:cNvPr id="32" name="Group 31">
            <a:extLst>
              <a:ext uri="{FF2B5EF4-FFF2-40B4-BE49-F238E27FC236}">
                <a16:creationId xmlns:a16="http://schemas.microsoft.com/office/drawing/2014/main" id="{D8D801BC-EE37-491B-A8B7-7CA1D430D7CF}"/>
              </a:ext>
            </a:extLst>
          </p:cNvPr>
          <p:cNvGrpSpPr/>
          <p:nvPr/>
        </p:nvGrpSpPr>
        <p:grpSpPr>
          <a:xfrm>
            <a:off x="4940689" y="5378258"/>
            <a:ext cx="706551" cy="365760"/>
            <a:chOff x="4953973" y="3370420"/>
            <a:chExt cx="706551" cy="365760"/>
          </a:xfrm>
          <a:solidFill>
            <a:schemeClr val="accent2">
              <a:lumMod val="40000"/>
              <a:lumOff val="60000"/>
            </a:schemeClr>
          </a:solidFill>
        </p:grpSpPr>
        <p:sp>
          <p:nvSpPr>
            <p:cNvPr id="33" name="Right Arrow 1">
              <a:extLst>
                <a:ext uri="{FF2B5EF4-FFF2-40B4-BE49-F238E27FC236}">
                  <a16:creationId xmlns:a16="http://schemas.microsoft.com/office/drawing/2014/main" id="{E5DCAD53-9E59-4707-9E8D-521159FE6DB7}"/>
                </a:ext>
              </a:extLst>
            </p:cNvPr>
            <p:cNvSpPr/>
            <p:nvPr/>
          </p:nvSpPr>
          <p:spPr>
            <a:xfrm>
              <a:off x="4953973" y="3370420"/>
              <a:ext cx="706551" cy="365760"/>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22750" h="2185987">
                  <a:moveTo>
                    <a:pt x="0" y="272177"/>
                  </a:moveTo>
                  <a:lnTo>
                    <a:pt x="3129757" y="272177"/>
                  </a:lnTo>
                  <a:lnTo>
                    <a:pt x="3129757" y="0"/>
                  </a:lnTo>
                  <a:lnTo>
                    <a:pt x="4222750" y="1092994"/>
                  </a:lnTo>
                  <a:lnTo>
                    <a:pt x="3129757" y="2185987"/>
                  </a:lnTo>
                  <a:lnTo>
                    <a:pt x="3137377" y="1067990"/>
                  </a:lnTo>
                  <a:lnTo>
                    <a:pt x="1219200" y="1067990"/>
                  </a:lnTo>
                  <a:lnTo>
                    <a:pt x="0" y="272177"/>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4" name="Right Arrow 1">
              <a:extLst>
                <a:ext uri="{FF2B5EF4-FFF2-40B4-BE49-F238E27FC236}">
                  <a16:creationId xmlns:a16="http://schemas.microsoft.com/office/drawing/2014/main" id="{EBDF1F21-3094-497C-ABC2-C87FF39A7E04}"/>
                </a:ext>
              </a:extLst>
            </p:cNvPr>
            <p:cNvSpPr/>
            <p:nvPr/>
          </p:nvSpPr>
          <p:spPr>
            <a:xfrm rot="10800000" flipH="1" flipV="1">
              <a:off x="5478145" y="3549116"/>
              <a:ext cx="181104" cy="187064"/>
            </a:xfrm>
            <a:custGeom>
              <a:avLst/>
              <a:gdLst>
                <a:gd name="connsiteX0" fmla="*/ 0 w 3994150"/>
                <a:gd name="connsiteY0" fmla="*/ 546497 h 2185987"/>
                <a:gd name="connsiteX1" fmla="*/ 2901157 w 3994150"/>
                <a:gd name="connsiteY1" fmla="*/ 5464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8777 w 3994150"/>
                <a:gd name="connsiteY1" fmla="*/ 27979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54649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546497 h 2185987"/>
                <a:gd name="connsiteX0" fmla="*/ 0 w 3994150"/>
                <a:gd name="connsiteY0" fmla="*/ 32551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0 w 3994150"/>
                <a:gd name="connsiteY7" fmla="*/ 32551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1157 w 3994150"/>
                <a:gd name="connsiteY5" fmla="*/ 16394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639490 h 2185987"/>
                <a:gd name="connsiteX7" fmla="*/ 7620 w 3994150"/>
                <a:gd name="connsiteY7" fmla="*/ 256937 h 2185987"/>
                <a:gd name="connsiteX0" fmla="*/ 7620 w 3994150"/>
                <a:gd name="connsiteY0" fmla="*/ 256937 h 2185987"/>
                <a:gd name="connsiteX1" fmla="*/ 2901157 w 3994150"/>
                <a:gd name="connsiteY1" fmla="*/ 272177 h 2185987"/>
                <a:gd name="connsiteX2" fmla="*/ 2901157 w 3994150"/>
                <a:gd name="connsiteY2" fmla="*/ 0 h 2185987"/>
                <a:gd name="connsiteX3" fmla="*/ 3994150 w 3994150"/>
                <a:gd name="connsiteY3" fmla="*/ 1092994 h 2185987"/>
                <a:gd name="connsiteX4" fmla="*/ 2901157 w 3994150"/>
                <a:gd name="connsiteY4" fmla="*/ 2185987 h 2185987"/>
                <a:gd name="connsiteX5" fmla="*/ 2908777 w 3994150"/>
                <a:gd name="connsiteY5" fmla="*/ 1067990 h 2185987"/>
                <a:gd name="connsiteX6" fmla="*/ 0 w 3994150"/>
                <a:gd name="connsiteY6" fmla="*/ 1075610 h 2185987"/>
                <a:gd name="connsiteX7" fmla="*/ 7620 w 3994150"/>
                <a:gd name="connsiteY7" fmla="*/ 256937 h 2185987"/>
                <a:gd name="connsiteX0" fmla="*/ 0 w 4268470"/>
                <a:gd name="connsiteY0" fmla="*/ 249317 h 2185987"/>
                <a:gd name="connsiteX1" fmla="*/ 3175477 w 4268470"/>
                <a:gd name="connsiteY1" fmla="*/ 272177 h 2185987"/>
                <a:gd name="connsiteX2" fmla="*/ 3175477 w 4268470"/>
                <a:gd name="connsiteY2" fmla="*/ 0 h 2185987"/>
                <a:gd name="connsiteX3" fmla="*/ 4268470 w 4268470"/>
                <a:gd name="connsiteY3" fmla="*/ 1092994 h 2185987"/>
                <a:gd name="connsiteX4" fmla="*/ 3175477 w 4268470"/>
                <a:gd name="connsiteY4" fmla="*/ 2185987 h 2185987"/>
                <a:gd name="connsiteX5" fmla="*/ 3183097 w 4268470"/>
                <a:gd name="connsiteY5" fmla="*/ 1067990 h 2185987"/>
                <a:gd name="connsiteX6" fmla="*/ 274320 w 4268470"/>
                <a:gd name="connsiteY6" fmla="*/ 1075610 h 2185987"/>
                <a:gd name="connsiteX7" fmla="*/ 0 w 4268470"/>
                <a:gd name="connsiteY7" fmla="*/ 24931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228600 w 4222750"/>
                <a:gd name="connsiteY6" fmla="*/ 1075610 h 2185987"/>
                <a:gd name="connsiteX7" fmla="*/ 0 w 4222750"/>
                <a:gd name="connsiteY7" fmla="*/ 272177 h 2185987"/>
                <a:gd name="connsiteX0" fmla="*/ 0 w 4222750"/>
                <a:gd name="connsiteY0" fmla="*/ 272177 h 2185987"/>
                <a:gd name="connsiteX1" fmla="*/ 3129757 w 4222750"/>
                <a:gd name="connsiteY1" fmla="*/ 272177 h 2185987"/>
                <a:gd name="connsiteX2" fmla="*/ 3129757 w 4222750"/>
                <a:gd name="connsiteY2" fmla="*/ 0 h 2185987"/>
                <a:gd name="connsiteX3" fmla="*/ 4222750 w 4222750"/>
                <a:gd name="connsiteY3" fmla="*/ 1092994 h 2185987"/>
                <a:gd name="connsiteX4" fmla="*/ 3129757 w 4222750"/>
                <a:gd name="connsiteY4" fmla="*/ 2185987 h 2185987"/>
                <a:gd name="connsiteX5" fmla="*/ 3137377 w 4222750"/>
                <a:gd name="connsiteY5" fmla="*/ 1067990 h 2185987"/>
                <a:gd name="connsiteX6" fmla="*/ 1219200 w 4222750"/>
                <a:gd name="connsiteY6" fmla="*/ 1067990 h 2185987"/>
                <a:gd name="connsiteX7" fmla="*/ 0 w 4222750"/>
                <a:gd name="connsiteY7" fmla="*/ 272177 h 2185987"/>
                <a:gd name="connsiteX0" fmla="*/ 0 w 3003550"/>
                <a:gd name="connsiteY0" fmla="*/ 1067990 h 2185987"/>
                <a:gd name="connsiteX1" fmla="*/ 1910557 w 3003550"/>
                <a:gd name="connsiteY1" fmla="*/ 272177 h 2185987"/>
                <a:gd name="connsiteX2" fmla="*/ 1910557 w 3003550"/>
                <a:gd name="connsiteY2" fmla="*/ 0 h 2185987"/>
                <a:gd name="connsiteX3" fmla="*/ 3003550 w 3003550"/>
                <a:gd name="connsiteY3" fmla="*/ 1092994 h 2185987"/>
                <a:gd name="connsiteX4" fmla="*/ 1910557 w 3003550"/>
                <a:gd name="connsiteY4" fmla="*/ 2185987 h 2185987"/>
                <a:gd name="connsiteX5" fmla="*/ 1918177 w 3003550"/>
                <a:gd name="connsiteY5" fmla="*/ 1067990 h 2185987"/>
                <a:gd name="connsiteX6" fmla="*/ 0 w 3003550"/>
                <a:gd name="connsiteY6" fmla="*/ 1067990 h 2185987"/>
                <a:gd name="connsiteX0" fmla="*/ 7620 w 1092993"/>
                <a:gd name="connsiteY0" fmla="*/ 1067990 h 2185987"/>
                <a:gd name="connsiteX1" fmla="*/ 0 w 1092993"/>
                <a:gd name="connsiteY1" fmla="*/ 272177 h 2185987"/>
                <a:gd name="connsiteX2" fmla="*/ 0 w 1092993"/>
                <a:gd name="connsiteY2" fmla="*/ 0 h 2185987"/>
                <a:gd name="connsiteX3" fmla="*/ 1092993 w 1092993"/>
                <a:gd name="connsiteY3" fmla="*/ 1092994 h 2185987"/>
                <a:gd name="connsiteX4" fmla="*/ 0 w 1092993"/>
                <a:gd name="connsiteY4" fmla="*/ 2185987 h 2185987"/>
                <a:gd name="connsiteX5" fmla="*/ 7620 w 1092993"/>
                <a:gd name="connsiteY5" fmla="*/ 1067990 h 2185987"/>
                <a:gd name="connsiteX0" fmla="*/ 7620 w 1092993"/>
                <a:gd name="connsiteY0" fmla="*/ 1067990 h 2185987"/>
                <a:gd name="connsiteX1" fmla="*/ 0 w 1092993"/>
                <a:gd name="connsiteY1" fmla="*/ 0 h 2185987"/>
                <a:gd name="connsiteX2" fmla="*/ 1092993 w 1092993"/>
                <a:gd name="connsiteY2" fmla="*/ 1092994 h 2185987"/>
                <a:gd name="connsiteX3" fmla="*/ 0 w 1092993"/>
                <a:gd name="connsiteY3" fmla="*/ 2185987 h 2185987"/>
                <a:gd name="connsiteX4" fmla="*/ 7620 w 1092993"/>
                <a:gd name="connsiteY4" fmla="*/ 1067990 h 2185987"/>
                <a:gd name="connsiteX0" fmla="*/ 7620 w 1092993"/>
                <a:gd name="connsiteY0" fmla="*/ 0 h 1117997"/>
                <a:gd name="connsiteX1" fmla="*/ 1092993 w 1092993"/>
                <a:gd name="connsiteY1" fmla="*/ 25004 h 1117997"/>
                <a:gd name="connsiteX2" fmla="*/ 0 w 1092993"/>
                <a:gd name="connsiteY2" fmla="*/ 1117997 h 1117997"/>
                <a:gd name="connsiteX3" fmla="*/ 7620 w 1092993"/>
                <a:gd name="connsiteY3" fmla="*/ 0 h 1117997"/>
              </a:gdLst>
              <a:ahLst/>
              <a:cxnLst>
                <a:cxn ang="0">
                  <a:pos x="connsiteX0" y="connsiteY0"/>
                </a:cxn>
                <a:cxn ang="0">
                  <a:pos x="connsiteX1" y="connsiteY1"/>
                </a:cxn>
                <a:cxn ang="0">
                  <a:pos x="connsiteX2" y="connsiteY2"/>
                </a:cxn>
                <a:cxn ang="0">
                  <a:pos x="connsiteX3" y="connsiteY3"/>
                </a:cxn>
              </a:cxnLst>
              <a:rect l="l" t="t" r="r" b="b"/>
              <a:pathLst>
                <a:path w="1092993" h="1117997">
                  <a:moveTo>
                    <a:pt x="7620" y="0"/>
                  </a:moveTo>
                  <a:lnTo>
                    <a:pt x="1092993" y="25004"/>
                  </a:lnTo>
                  <a:lnTo>
                    <a:pt x="0" y="1117997"/>
                  </a:lnTo>
                  <a:lnTo>
                    <a:pt x="7620" y="0"/>
                  </a:lnTo>
                  <a:close/>
                </a:path>
              </a:pathLst>
            </a:custGeom>
            <a:grp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48" name="Rectangle 47">
            <a:extLst>
              <a:ext uri="{FF2B5EF4-FFF2-40B4-BE49-F238E27FC236}">
                <a16:creationId xmlns:a16="http://schemas.microsoft.com/office/drawing/2014/main" id="{AE3931F9-8E0F-4441-9B42-B587916945A4}"/>
              </a:ext>
            </a:extLst>
          </p:cNvPr>
          <p:cNvSpPr/>
          <p:nvPr/>
        </p:nvSpPr>
        <p:spPr>
          <a:xfrm>
            <a:off x="7566885" y="4029905"/>
            <a:ext cx="3356610" cy="184666"/>
          </a:xfrm>
          <a:prstGeom prst="rect">
            <a:avLst/>
          </a:prstGeom>
        </p:spPr>
        <p:txBody>
          <a:bodyPr wrap="square" lIns="0" tIns="0" rIns="0" bIns="0">
            <a:spAutoFit/>
          </a:bodyPr>
          <a:lstStyle/>
          <a:p>
            <a:pPr>
              <a:spcAft>
                <a:spcPts val="600"/>
              </a:spcAft>
            </a:pPr>
            <a:r>
              <a:rPr lang="en-US" sz="1200" dirty="0">
                <a:solidFill>
                  <a:schemeClr val="tx1">
                    <a:lumMod val="95000"/>
                    <a:lumOff val="5000"/>
                  </a:schemeClr>
                </a:solidFill>
                <a:latin typeface="Helvetica" panose="020B0604020202020204" pitchFamily="34" charset="0"/>
                <a:cs typeface="Helvetica" panose="020B0604020202020204" pitchFamily="34" charset="0"/>
              </a:rPr>
              <a:t>Being in Age group &lt;30 also likely to lower tenure</a:t>
            </a:r>
          </a:p>
        </p:txBody>
      </p:sp>
      <p:pic>
        <p:nvPicPr>
          <p:cNvPr id="2" name="Picture 1">
            <a:extLst>
              <a:ext uri="{FF2B5EF4-FFF2-40B4-BE49-F238E27FC236}">
                <a16:creationId xmlns:a16="http://schemas.microsoft.com/office/drawing/2014/main" id="{0CAC5C25-48B9-4D28-8B0B-4329390EDA96}"/>
              </a:ext>
            </a:extLst>
          </p:cNvPr>
          <p:cNvPicPr>
            <a:picLocks noChangeAspect="1"/>
          </p:cNvPicPr>
          <p:nvPr/>
        </p:nvPicPr>
        <p:blipFill>
          <a:blip r:embed="rId2"/>
          <a:stretch>
            <a:fillRect/>
          </a:stretch>
        </p:blipFill>
        <p:spPr>
          <a:xfrm>
            <a:off x="809738" y="820228"/>
            <a:ext cx="2891295" cy="5653130"/>
          </a:xfrm>
          <a:prstGeom prst="rect">
            <a:avLst/>
          </a:prstGeom>
        </p:spPr>
      </p:pic>
    </p:spTree>
    <p:extLst>
      <p:ext uri="{BB962C8B-B14F-4D97-AF65-F5344CB8AC3E}">
        <p14:creationId xmlns:p14="http://schemas.microsoft.com/office/powerpoint/2010/main" val="392958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10719914"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Conclusion</a:t>
            </a:r>
          </a:p>
        </p:txBody>
      </p:sp>
      <p:sp>
        <p:nvSpPr>
          <p:cNvPr id="7" name="Slide Number Placeholder 6"/>
          <p:cNvSpPr>
            <a:spLocks noGrp="1"/>
          </p:cNvSpPr>
          <p:nvPr>
            <p:ph type="sldNum" sz="quarter" idx="12"/>
          </p:nvPr>
        </p:nvSpPr>
        <p:spPr/>
        <p:txBody>
          <a:bodyPr/>
          <a:lstStyle/>
          <a:p>
            <a:fld id="{2D88F0F9-74A8-45E4-B405-052EDB68E8BD}" type="slidenum">
              <a:rPr lang="en-US" smtClean="0"/>
              <a:t>22</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5847755"/>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We can see from our analyses that hiring was aggressive in years 2011-2014, and particularly from 2012-2014. Though aggressive, the demographics of these new hires were not as diverse as the employee base that was hired prior to 2011. New hires were overwhelmingly &lt;30 years old, and part-timers.</a:t>
            </a:r>
          </a:p>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In parallel with more hiring, terminations were also high in years that had more new higher, which were 2013-2014. More specifically, those terminations happened more in Q2 and Q3 by employees who were on the job for a few months to less than a year, but quit, since most were voluntary terminations. Bad hires were those terminated within two months and were mainly hired in Q2 and Q3 of 2014.</a:t>
            </a:r>
          </a:p>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Predictive modeling for how long an employee is likely to stay on the job, measured by tenure days, confirm that factors such as &lt;30 years old, part-times, later higher years and quarters contribute to lower tenure. The model also reveals being full-time, male, 50+ and of Group F and G ethnicities positively increases tenure.</a:t>
            </a:r>
          </a:p>
          <a:p>
            <a:pPr>
              <a:spcBef>
                <a:spcPts val="600"/>
              </a:spcBef>
            </a:pPr>
            <a:r>
              <a:rPr lang="en-US" sz="2000" b="1" dirty="0">
                <a:solidFill>
                  <a:schemeClr val="tx1">
                    <a:lumMod val="75000"/>
                    <a:lumOff val="25000"/>
                  </a:schemeClr>
                </a:solidFill>
                <a:latin typeface="Helvetica" panose="020B0604020202020204" pitchFamily="34" charset="0"/>
                <a:cs typeface="Helvetica" panose="020B0604020202020204" pitchFamily="34" charset="0"/>
              </a:rPr>
              <a:t>**Recommendation</a:t>
            </a:r>
          </a:p>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While it is possible that higher terminations and bad hires are inevitable when hiring increases, but it is worthwhile for ABC business unit to look into what occurs in Q2 and Q3 more so than other quarters that can lead to employees leaving. Also, since the BU hires a lot more part-timers and from &lt;30 age group, look into how these groups can be prepped to succeed on the job in their first year, since these are the demographics more at risk to leave and be a bad hire.</a:t>
            </a:r>
          </a:p>
        </p:txBody>
      </p:sp>
    </p:spTree>
    <p:extLst>
      <p:ext uri="{BB962C8B-B14F-4D97-AF65-F5344CB8AC3E}">
        <p14:creationId xmlns:p14="http://schemas.microsoft.com/office/powerpoint/2010/main" val="36731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042DBF5-7F22-44D8-A9BC-C37ECF8FD657}"/>
              </a:ext>
            </a:extLst>
          </p:cNvPr>
          <p:cNvCxnSpPr/>
          <p:nvPr/>
        </p:nvCxnSpPr>
        <p:spPr>
          <a:xfrm>
            <a:off x="2390919" y="3288392"/>
            <a:ext cx="7200900"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BED7329C-B55F-4812-A81C-5D12B273BE2B}"/>
              </a:ext>
            </a:extLst>
          </p:cNvPr>
          <p:cNvSpPr>
            <a:spLocks noGrp="1"/>
          </p:cNvSpPr>
          <p:nvPr>
            <p:ph type="title"/>
          </p:nvPr>
        </p:nvSpPr>
        <p:spPr>
          <a:xfrm>
            <a:off x="3467104" y="3140346"/>
            <a:ext cx="5181600" cy="296093"/>
          </a:xfrm>
          <a:solidFill>
            <a:schemeClr val="bg1"/>
          </a:solidFill>
        </p:spPr>
        <p:txBody>
          <a:bodyPr anchor="ctr">
            <a:noAutofit/>
          </a:bodyPr>
          <a:lstStyle/>
          <a:p>
            <a:pPr algn="ctr"/>
            <a:r>
              <a:rPr lang="en-US" sz="3800" b="1" dirty="0">
                <a:solidFill>
                  <a:schemeClr val="tx1">
                    <a:lumMod val="75000"/>
                    <a:lumOff val="25000"/>
                  </a:schemeClr>
                </a:solidFill>
                <a:latin typeface="Helvetica" panose="020B0604020202020204" pitchFamily="34" charset="0"/>
                <a:cs typeface="Helvetica" panose="020B0604020202020204" pitchFamily="34" charset="0"/>
              </a:rPr>
              <a:t>I. Problem Statement</a:t>
            </a:r>
          </a:p>
        </p:txBody>
      </p:sp>
    </p:spTree>
    <p:extLst>
      <p:ext uri="{BB962C8B-B14F-4D97-AF65-F5344CB8AC3E}">
        <p14:creationId xmlns:p14="http://schemas.microsoft.com/office/powerpoint/2010/main" val="2336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ounded Rectangle 5">
            <a:extLst>
              <a:ext uri="{FF2B5EF4-FFF2-40B4-BE49-F238E27FC236}">
                <a16:creationId xmlns:a16="http://schemas.microsoft.com/office/drawing/2014/main" id="{3D09CF08-C8F7-4D00-848D-3170EE4D7E2D}"/>
              </a:ext>
            </a:extLst>
          </p:cNvPr>
          <p:cNvSpPr>
            <a:spLocks noChangeAspect="1"/>
          </p:cNvSpPr>
          <p:nvPr/>
        </p:nvSpPr>
        <p:spPr>
          <a:xfrm>
            <a:off x="2526070" y="1295400"/>
            <a:ext cx="7227530" cy="4398632"/>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chemeClr val="accent4">
              <a:lumMod val="20000"/>
              <a:lumOff val="8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2" name="Title 1"/>
          <p:cNvSpPr>
            <a:spLocks noGrp="1"/>
          </p:cNvSpPr>
          <p:nvPr>
            <p:ph type="title"/>
          </p:nvPr>
        </p:nvSpPr>
        <p:spPr>
          <a:xfrm>
            <a:off x="162450" y="134113"/>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Case Study: ABC Business Unit</a:t>
            </a:r>
          </a:p>
        </p:txBody>
      </p:sp>
      <p:sp>
        <p:nvSpPr>
          <p:cNvPr id="7" name="Slide Number Placeholder 6"/>
          <p:cNvSpPr>
            <a:spLocks noGrp="1"/>
          </p:cNvSpPr>
          <p:nvPr>
            <p:ph type="sldNum" sz="quarter" idx="12"/>
          </p:nvPr>
        </p:nvSpPr>
        <p:spPr/>
        <p:txBody>
          <a:bodyPr/>
          <a:lstStyle/>
          <a:p>
            <a:fld id="{2D88F0F9-74A8-45E4-B405-052EDB68E8BD}" type="slidenum">
              <a:rPr lang="en-US" smtClean="0"/>
              <a:t>4</a:t>
            </a:fld>
            <a:endParaRPr lang="en-US"/>
          </a:p>
        </p:txBody>
      </p:sp>
      <p:sp>
        <p:nvSpPr>
          <p:cNvPr id="38" name="Rectangle 37">
            <a:extLst>
              <a:ext uri="{FF2B5EF4-FFF2-40B4-BE49-F238E27FC236}">
                <a16:creationId xmlns:a16="http://schemas.microsoft.com/office/drawing/2014/main" id="{C5170C15-757C-462C-B50E-3A38E9C11398}"/>
              </a:ext>
            </a:extLst>
          </p:cNvPr>
          <p:cNvSpPr/>
          <p:nvPr/>
        </p:nvSpPr>
        <p:spPr>
          <a:xfrm>
            <a:off x="2703007" y="2410970"/>
            <a:ext cx="6751528" cy="1538883"/>
          </a:xfrm>
          <a:prstGeom prst="rect">
            <a:avLst/>
          </a:prstGeom>
          <a:solidFill>
            <a:schemeClr val="accent4">
              <a:lumMod val="20000"/>
              <a:lumOff val="80000"/>
            </a:schemeClr>
          </a:solidFill>
        </p:spPr>
        <p:txBody>
          <a:bodyPr wrap="square" lIns="0" tIns="0" rIns="0" bIns="0">
            <a:spAutoFit/>
          </a:bodyPr>
          <a:lstStyle/>
          <a:p>
            <a:pPr>
              <a:spcBef>
                <a:spcPts val="600"/>
              </a:spcBef>
            </a:pPr>
            <a:r>
              <a:rPr lang="en-US" sz="2000" dirty="0">
                <a:solidFill>
                  <a:schemeClr val="tx1">
                    <a:lumMod val="95000"/>
                    <a:lumOff val="5000"/>
                  </a:schemeClr>
                </a:solidFill>
                <a:latin typeface="Helvetica" panose="020B0604020202020204" pitchFamily="34" charset="0"/>
                <a:cs typeface="Helvetica" panose="020B0604020202020204" pitchFamily="34" charset="0"/>
              </a:rPr>
              <a:t>This case study is dedicated to analyses of new hires, turnover rates and bad hires for an ABC business unit. Insights provided in these areas will allow the business unit to better understand its workforce and thereby acquiring opportunities to improve operations accordingly.</a:t>
            </a:r>
          </a:p>
        </p:txBody>
      </p:sp>
      <p:sp>
        <p:nvSpPr>
          <p:cNvPr id="8" name="Freeform 240">
            <a:extLst>
              <a:ext uri="{FF2B5EF4-FFF2-40B4-BE49-F238E27FC236}">
                <a16:creationId xmlns:a16="http://schemas.microsoft.com/office/drawing/2014/main" id="{DEFF882A-5E00-4286-A117-4AD1E3031FA5}"/>
              </a:ext>
            </a:extLst>
          </p:cNvPr>
          <p:cNvSpPr>
            <a:spLocks noChangeAspect="1" noEditPoints="1"/>
          </p:cNvSpPr>
          <p:nvPr/>
        </p:nvSpPr>
        <p:spPr bwMode="auto">
          <a:xfrm>
            <a:off x="2819400" y="1487425"/>
            <a:ext cx="731520" cy="73152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143 w 512"/>
              <a:gd name="T21" fmla="*/ 327 h 512"/>
              <a:gd name="T22" fmla="*/ 153 w 512"/>
              <a:gd name="T23" fmla="*/ 319 h 512"/>
              <a:gd name="T24" fmla="*/ 194 w 512"/>
              <a:gd name="T25" fmla="*/ 263 h 512"/>
              <a:gd name="T26" fmla="*/ 105 w 512"/>
              <a:gd name="T27" fmla="*/ 234 h 512"/>
              <a:gd name="T28" fmla="*/ 96 w 512"/>
              <a:gd name="T29" fmla="*/ 246 h 512"/>
              <a:gd name="T30" fmla="*/ 107 w 512"/>
              <a:gd name="T31" fmla="*/ 256 h 512"/>
              <a:gd name="T32" fmla="*/ 174 w 512"/>
              <a:gd name="T33" fmla="*/ 269 h 512"/>
              <a:gd name="T34" fmla="*/ 145 w 512"/>
              <a:gd name="T35" fmla="*/ 299 h 512"/>
              <a:gd name="T36" fmla="*/ 122 w 512"/>
              <a:gd name="T37" fmla="*/ 326 h 512"/>
              <a:gd name="T38" fmla="*/ 143 w 512"/>
              <a:gd name="T39" fmla="*/ 360 h 512"/>
              <a:gd name="T40" fmla="*/ 149 w 512"/>
              <a:gd name="T41" fmla="*/ 362 h 512"/>
              <a:gd name="T42" fmla="*/ 158 w 512"/>
              <a:gd name="T43" fmla="*/ 358 h 512"/>
              <a:gd name="T44" fmla="*/ 155 w 512"/>
              <a:gd name="T45" fmla="*/ 343 h 512"/>
              <a:gd name="T46" fmla="*/ 143 w 512"/>
              <a:gd name="T47" fmla="*/ 327 h 512"/>
              <a:gd name="T48" fmla="*/ 396 w 512"/>
              <a:gd name="T49" fmla="*/ 205 h 512"/>
              <a:gd name="T50" fmla="*/ 400 w 512"/>
              <a:gd name="T51" fmla="*/ 197 h 512"/>
              <a:gd name="T52" fmla="*/ 396 w 512"/>
              <a:gd name="T53" fmla="*/ 190 h 512"/>
              <a:gd name="T54" fmla="*/ 366 w 512"/>
              <a:gd name="T55" fmla="*/ 159 h 512"/>
              <a:gd name="T56" fmla="*/ 351 w 512"/>
              <a:gd name="T57" fmla="*/ 159 h 512"/>
              <a:gd name="T58" fmla="*/ 200 w 512"/>
              <a:gd name="T59" fmla="*/ 310 h 512"/>
              <a:gd name="T60" fmla="*/ 198 w 512"/>
              <a:gd name="T61" fmla="*/ 314 h 512"/>
              <a:gd name="T62" fmla="*/ 183 w 512"/>
              <a:gd name="T63" fmla="*/ 360 h 512"/>
              <a:gd name="T64" fmla="*/ 185 w 512"/>
              <a:gd name="T65" fmla="*/ 371 h 512"/>
              <a:gd name="T66" fmla="*/ 193 w 512"/>
              <a:gd name="T67" fmla="*/ 374 h 512"/>
              <a:gd name="T68" fmla="*/ 196 w 512"/>
              <a:gd name="T69" fmla="*/ 373 h 512"/>
              <a:gd name="T70" fmla="*/ 241 w 512"/>
              <a:gd name="T71" fmla="*/ 358 h 512"/>
              <a:gd name="T72" fmla="*/ 246 w 512"/>
              <a:gd name="T73" fmla="*/ 356 h 512"/>
              <a:gd name="T74" fmla="*/ 396 w 512"/>
              <a:gd name="T75" fmla="*/ 205 h 512"/>
              <a:gd name="T76" fmla="*/ 413 w 512"/>
              <a:gd name="T77" fmla="*/ 237 h 512"/>
              <a:gd name="T78" fmla="*/ 397 w 512"/>
              <a:gd name="T79" fmla="*/ 237 h 512"/>
              <a:gd name="T80" fmla="*/ 355 w 512"/>
              <a:gd name="T81" fmla="*/ 280 h 512"/>
              <a:gd name="T82" fmla="*/ 355 w 512"/>
              <a:gd name="T83" fmla="*/ 295 h 512"/>
              <a:gd name="T84" fmla="*/ 362 w 512"/>
              <a:gd name="T85" fmla="*/ 298 h 512"/>
              <a:gd name="T86" fmla="*/ 370 w 512"/>
              <a:gd name="T87" fmla="*/ 295 h 512"/>
              <a:gd name="T88" fmla="*/ 413 w 512"/>
              <a:gd name="T89" fmla="*/ 253 h 512"/>
              <a:gd name="T90" fmla="*/ 413 w 512"/>
              <a:gd name="T91" fmla="*/ 237 h 512"/>
              <a:gd name="T92" fmla="*/ 217 w 512"/>
              <a:gd name="T93" fmla="*/ 324 h 512"/>
              <a:gd name="T94" fmla="*/ 210 w 512"/>
              <a:gd name="T95" fmla="*/ 346 h 512"/>
              <a:gd name="T96" fmla="*/ 232 w 512"/>
              <a:gd name="T97" fmla="*/ 339 h 512"/>
              <a:gd name="T98" fmla="*/ 313 w 512"/>
              <a:gd name="T99" fmla="*/ 257 h 512"/>
              <a:gd name="T100" fmla="*/ 298 w 512"/>
              <a:gd name="T101" fmla="*/ 242 h 512"/>
              <a:gd name="T102" fmla="*/ 217 w 512"/>
              <a:gd name="T103" fmla="*/ 3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396" y="205"/>
                </a:moveTo>
                <a:cubicBezTo>
                  <a:pt x="398" y="203"/>
                  <a:pt x="400" y="200"/>
                  <a:pt x="400" y="197"/>
                </a:cubicBezTo>
                <a:cubicBezTo>
                  <a:pt x="400" y="194"/>
                  <a:pt x="398" y="192"/>
                  <a:pt x="396" y="190"/>
                </a:cubicBezTo>
                <a:cubicBezTo>
                  <a:pt x="366" y="159"/>
                  <a:pt x="366" y="159"/>
                  <a:pt x="366" y="159"/>
                </a:cubicBezTo>
                <a:cubicBezTo>
                  <a:pt x="362" y="155"/>
                  <a:pt x="355" y="155"/>
                  <a:pt x="351" y="159"/>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lnTo>
                  <a:pt x="396" y="205"/>
                </a:lnTo>
                <a:close/>
                <a:moveTo>
                  <a:pt x="413" y="237"/>
                </a:moveTo>
                <a:cubicBezTo>
                  <a:pt x="408" y="233"/>
                  <a:pt x="402" y="233"/>
                  <a:pt x="397" y="237"/>
                </a:cubicBezTo>
                <a:cubicBezTo>
                  <a:pt x="355" y="280"/>
                  <a:pt x="355" y="280"/>
                  <a:pt x="355" y="280"/>
                </a:cubicBezTo>
                <a:cubicBezTo>
                  <a:pt x="351" y="284"/>
                  <a:pt x="351" y="291"/>
                  <a:pt x="355" y="295"/>
                </a:cubicBezTo>
                <a:cubicBezTo>
                  <a:pt x="357" y="297"/>
                  <a:pt x="360" y="298"/>
                  <a:pt x="362" y="298"/>
                </a:cubicBezTo>
                <a:cubicBezTo>
                  <a:pt x="365" y="298"/>
                  <a:pt x="368" y="297"/>
                  <a:pt x="370" y="295"/>
                </a:cubicBezTo>
                <a:cubicBezTo>
                  <a:pt x="413" y="253"/>
                  <a:pt x="413" y="253"/>
                  <a:pt x="413" y="253"/>
                </a:cubicBezTo>
                <a:cubicBezTo>
                  <a:pt x="417" y="248"/>
                  <a:pt x="417" y="242"/>
                  <a:pt x="413" y="237"/>
                </a:cubicBez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path>
            </a:pathLst>
          </a:custGeom>
          <a:solidFill>
            <a:schemeClr val="tx1">
              <a:lumMod val="75000"/>
              <a:lumOff val="25000"/>
            </a:schemeClr>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1108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042DBF5-7F22-44D8-A9BC-C37ECF8FD657}"/>
              </a:ext>
            </a:extLst>
          </p:cNvPr>
          <p:cNvCxnSpPr/>
          <p:nvPr/>
        </p:nvCxnSpPr>
        <p:spPr>
          <a:xfrm>
            <a:off x="2390919" y="3288392"/>
            <a:ext cx="7200900"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BED7329C-B55F-4812-A81C-5D12B273BE2B}"/>
              </a:ext>
            </a:extLst>
          </p:cNvPr>
          <p:cNvSpPr>
            <a:spLocks noGrp="1"/>
          </p:cNvSpPr>
          <p:nvPr>
            <p:ph type="title"/>
          </p:nvPr>
        </p:nvSpPr>
        <p:spPr>
          <a:xfrm>
            <a:off x="3467104" y="3140346"/>
            <a:ext cx="5181600" cy="296093"/>
          </a:xfrm>
          <a:solidFill>
            <a:schemeClr val="bg1"/>
          </a:solidFill>
        </p:spPr>
        <p:txBody>
          <a:bodyPr anchor="ctr">
            <a:noAutofit/>
          </a:bodyPr>
          <a:lstStyle/>
          <a:p>
            <a:pPr algn="ctr"/>
            <a:r>
              <a:rPr lang="en-US" sz="3800" b="1" dirty="0">
                <a:solidFill>
                  <a:schemeClr val="tx1">
                    <a:lumMod val="75000"/>
                    <a:lumOff val="25000"/>
                  </a:schemeClr>
                </a:solidFill>
                <a:latin typeface="Helvetica" panose="020B0604020202020204" pitchFamily="34" charset="0"/>
                <a:cs typeface="Helvetica" panose="020B0604020202020204" pitchFamily="34" charset="0"/>
              </a:rPr>
              <a:t>II. New Hire Analysis</a:t>
            </a:r>
          </a:p>
        </p:txBody>
      </p:sp>
    </p:spTree>
    <p:extLst>
      <p:ext uri="{BB962C8B-B14F-4D97-AF65-F5344CB8AC3E}">
        <p14:creationId xmlns:p14="http://schemas.microsoft.com/office/powerpoint/2010/main" val="19993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Employee Base</a:t>
            </a:r>
          </a:p>
        </p:txBody>
      </p:sp>
      <p:sp>
        <p:nvSpPr>
          <p:cNvPr id="7" name="Slide Number Placeholder 6"/>
          <p:cNvSpPr>
            <a:spLocks noGrp="1"/>
          </p:cNvSpPr>
          <p:nvPr>
            <p:ph type="sldNum" sz="quarter" idx="12"/>
          </p:nvPr>
        </p:nvSpPr>
        <p:spPr/>
        <p:txBody>
          <a:bodyPr/>
          <a:lstStyle/>
          <a:p>
            <a:fld id="{2D88F0F9-74A8-45E4-B405-052EDB68E8BD}" type="slidenum">
              <a:rPr lang="en-US" smtClean="0"/>
              <a:t>6</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923330"/>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To understand new hire trends, we would like to show what the employee base looks like on a monthly basis for the time periods covered in the dataset, which is 2011-2014 and also in terms of distributions by gender, age group, ethnicity, pay type and full/part-time.</a:t>
            </a:r>
            <a:endParaRPr lang="en-US" sz="2000" i="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66FE645D-3BF1-47D5-ACFE-8D6529F0278E}"/>
              </a:ext>
            </a:extLst>
          </p:cNvPr>
          <p:cNvPicPr>
            <a:picLocks noChangeAspect="1"/>
          </p:cNvPicPr>
          <p:nvPr/>
        </p:nvPicPr>
        <p:blipFill>
          <a:blip r:embed="rId3"/>
          <a:stretch>
            <a:fillRect/>
          </a:stretch>
        </p:blipFill>
        <p:spPr>
          <a:xfrm>
            <a:off x="168318" y="1748643"/>
            <a:ext cx="1390650" cy="1933575"/>
          </a:xfrm>
          <a:prstGeom prst="rect">
            <a:avLst/>
          </a:prstGeom>
        </p:spPr>
      </p:pic>
      <p:pic>
        <p:nvPicPr>
          <p:cNvPr id="9" name="Picture 8">
            <a:extLst>
              <a:ext uri="{FF2B5EF4-FFF2-40B4-BE49-F238E27FC236}">
                <a16:creationId xmlns:a16="http://schemas.microsoft.com/office/drawing/2014/main" id="{2AB33086-E8D6-4C01-AAB3-8EDDEEB870DF}"/>
              </a:ext>
            </a:extLst>
          </p:cNvPr>
          <p:cNvPicPr>
            <a:picLocks noChangeAspect="1"/>
          </p:cNvPicPr>
          <p:nvPr/>
        </p:nvPicPr>
        <p:blipFill>
          <a:blip r:embed="rId4"/>
          <a:stretch>
            <a:fillRect/>
          </a:stretch>
        </p:blipFill>
        <p:spPr>
          <a:xfrm>
            <a:off x="1558969" y="1861653"/>
            <a:ext cx="10633032" cy="1347566"/>
          </a:xfrm>
          <a:prstGeom prst="rect">
            <a:avLst/>
          </a:prstGeom>
        </p:spPr>
      </p:pic>
      <p:pic>
        <p:nvPicPr>
          <p:cNvPr id="11" name="Picture 10">
            <a:extLst>
              <a:ext uri="{FF2B5EF4-FFF2-40B4-BE49-F238E27FC236}">
                <a16:creationId xmlns:a16="http://schemas.microsoft.com/office/drawing/2014/main" id="{5069EB4E-53B6-4B4D-95FD-6034D62E8534}"/>
              </a:ext>
            </a:extLst>
          </p:cNvPr>
          <p:cNvPicPr>
            <a:picLocks noChangeAspect="1"/>
          </p:cNvPicPr>
          <p:nvPr/>
        </p:nvPicPr>
        <p:blipFill>
          <a:blip r:embed="rId5"/>
          <a:stretch>
            <a:fillRect/>
          </a:stretch>
        </p:blipFill>
        <p:spPr>
          <a:xfrm>
            <a:off x="0" y="4040547"/>
            <a:ext cx="12192000" cy="2085560"/>
          </a:xfrm>
          <a:prstGeom prst="rect">
            <a:avLst/>
          </a:prstGeom>
        </p:spPr>
      </p:pic>
    </p:spTree>
    <p:extLst>
      <p:ext uri="{BB962C8B-B14F-4D97-AF65-F5344CB8AC3E}">
        <p14:creationId xmlns:p14="http://schemas.microsoft.com/office/powerpoint/2010/main" val="120129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New Hire: Definition</a:t>
            </a:r>
          </a:p>
        </p:txBody>
      </p:sp>
      <p:sp>
        <p:nvSpPr>
          <p:cNvPr id="7" name="Slide Number Placeholder 6"/>
          <p:cNvSpPr>
            <a:spLocks noGrp="1"/>
          </p:cNvSpPr>
          <p:nvPr>
            <p:ph type="sldNum" sz="quarter" idx="12"/>
          </p:nvPr>
        </p:nvSpPr>
        <p:spPr/>
        <p:txBody>
          <a:bodyPr/>
          <a:lstStyle/>
          <a:p>
            <a:fld id="{2D88F0F9-74A8-45E4-B405-052EDB68E8BD}" type="slidenum">
              <a:rPr lang="en-US" smtClean="0"/>
              <a:t>7</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923330"/>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Under the </a:t>
            </a:r>
            <a:r>
              <a:rPr lang="en-US" sz="2000" b="1" i="1" dirty="0" err="1">
                <a:solidFill>
                  <a:schemeClr val="tx1">
                    <a:lumMod val="75000"/>
                    <a:lumOff val="25000"/>
                  </a:schemeClr>
                </a:solidFill>
                <a:latin typeface="Helvetica" panose="020B0604020202020204" pitchFamily="34" charset="0"/>
                <a:cs typeface="Helvetica" panose="020B0604020202020204" pitchFamily="34" charset="0"/>
              </a:rPr>
              <a:t>isNewHire</a:t>
            </a:r>
            <a:r>
              <a:rPr lang="en-US" sz="2000" b="1" i="1" dirty="0">
                <a:solidFill>
                  <a:schemeClr val="tx1">
                    <a:lumMod val="75000"/>
                    <a:lumOff val="25000"/>
                  </a:schemeClr>
                </a:solidFill>
                <a:latin typeface="Helvetica" panose="020B0604020202020204" pitchFamily="34" charset="0"/>
                <a:cs typeface="Helvetica" panose="020B0604020202020204" pitchFamily="34" charset="0"/>
              </a:rPr>
              <a:t> </a:t>
            </a:r>
            <a:r>
              <a:rPr lang="en-US" sz="2000" dirty="0">
                <a:solidFill>
                  <a:schemeClr val="tx1">
                    <a:lumMod val="75000"/>
                    <a:lumOff val="25000"/>
                  </a:schemeClr>
                </a:solidFill>
                <a:latin typeface="Helvetica" panose="020B0604020202020204" pitchFamily="34" charset="0"/>
                <a:cs typeface="Helvetica" panose="020B0604020202020204" pitchFamily="34" charset="0"/>
              </a:rPr>
              <a:t>definition, employees who are flagged as a “new hire” is anyone with a hire date that is within the month of the reporting date—the </a:t>
            </a:r>
            <a:r>
              <a:rPr lang="en-US" sz="2000" b="1" i="1" dirty="0">
                <a:solidFill>
                  <a:schemeClr val="tx1">
                    <a:lumMod val="75000"/>
                    <a:lumOff val="25000"/>
                  </a:schemeClr>
                </a:solidFill>
                <a:latin typeface="Helvetica" panose="020B0604020202020204" pitchFamily="34" charset="0"/>
                <a:cs typeface="Helvetica" panose="020B0604020202020204" pitchFamily="34" charset="0"/>
              </a:rPr>
              <a:t>date</a:t>
            </a:r>
            <a:r>
              <a:rPr lang="en-US" sz="2000" dirty="0">
                <a:solidFill>
                  <a:schemeClr val="tx1">
                    <a:lumMod val="75000"/>
                    <a:lumOff val="25000"/>
                  </a:schemeClr>
                </a:solidFill>
                <a:latin typeface="Helvetica" panose="020B0604020202020204" pitchFamily="34" charset="0"/>
                <a:cs typeface="Helvetica" panose="020B0604020202020204" pitchFamily="34" charset="0"/>
              </a:rPr>
              <a:t> field. All new hires happened in 2011-2014. </a:t>
            </a:r>
            <a:r>
              <a:rPr lang="en-US" sz="2000" b="1" dirty="0">
                <a:solidFill>
                  <a:schemeClr val="tx1">
                    <a:lumMod val="75000"/>
                    <a:lumOff val="25000"/>
                  </a:schemeClr>
                </a:solidFill>
                <a:latin typeface="Helvetica" panose="020B0604020202020204" pitchFamily="34" charset="0"/>
                <a:cs typeface="Helvetica" panose="020B0604020202020204" pitchFamily="34" charset="0"/>
              </a:rPr>
              <a:t>New Hire Rate </a:t>
            </a:r>
            <a:r>
              <a:rPr lang="en-US" sz="2000" dirty="0">
                <a:solidFill>
                  <a:schemeClr val="tx1">
                    <a:lumMod val="75000"/>
                    <a:lumOff val="25000"/>
                  </a:schemeClr>
                </a:solidFill>
                <a:latin typeface="Helvetica" panose="020B0604020202020204" pitchFamily="34" charset="0"/>
                <a:cs typeface="Helvetica" panose="020B0604020202020204" pitchFamily="34" charset="0"/>
              </a:rPr>
              <a:t>below is </a:t>
            </a:r>
            <a:r>
              <a:rPr lang="en-US" sz="2000" i="1" dirty="0">
                <a:solidFill>
                  <a:schemeClr val="tx1">
                    <a:lumMod val="75000"/>
                    <a:lumOff val="25000"/>
                  </a:schemeClr>
                </a:solidFill>
                <a:latin typeface="Helvetica" panose="020B0604020202020204" pitchFamily="34" charset="0"/>
                <a:cs typeface="Helvetica" panose="020B0604020202020204" pitchFamily="34" charset="0"/>
              </a:rPr>
              <a:t>total new hire / avg of employee count </a:t>
            </a:r>
            <a:r>
              <a:rPr lang="en-US" sz="2000" dirty="0">
                <a:solidFill>
                  <a:schemeClr val="tx1">
                    <a:lumMod val="75000"/>
                    <a:lumOff val="25000"/>
                  </a:schemeClr>
                </a:solidFill>
                <a:latin typeface="Helvetica" panose="020B0604020202020204" pitchFamily="34" charset="0"/>
                <a:cs typeface="Helvetica" panose="020B0604020202020204" pitchFamily="34" charset="0"/>
              </a:rPr>
              <a:t>at beginning and end of that quarter.</a:t>
            </a:r>
            <a:endParaRPr lang="en-US" sz="2000" i="1" dirty="0">
              <a:solidFill>
                <a:schemeClr val="tx1">
                  <a:lumMod val="75000"/>
                  <a:lumOff val="25000"/>
                </a:schemeClr>
              </a:solidFill>
              <a:latin typeface="Helvetica" panose="020B0604020202020204" pitchFamily="34" charset="0"/>
              <a:cs typeface="Helvetica" panose="020B0604020202020204" pitchFamily="34" charset="0"/>
            </a:endParaRPr>
          </a:p>
        </p:txBody>
      </p:sp>
      <p:pic>
        <p:nvPicPr>
          <p:cNvPr id="6" name="Picture 5">
            <a:extLst>
              <a:ext uri="{FF2B5EF4-FFF2-40B4-BE49-F238E27FC236}">
                <a16:creationId xmlns:a16="http://schemas.microsoft.com/office/drawing/2014/main" id="{DDA88B93-060A-4026-86F0-F27F99D65B38}"/>
              </a:ext>
            </a:extLst>
          </p:cNvPr>
          <p:cNvPicPr>
            <a:picLocks noChangeAspect="1"/>
          </p:cNvPicPr>
          <p:nvPr/>
        </p:nvPicPr>
        <p:blipFill>
          <a:blip r:embed="rId3"/>
          <a:stretch>
            <a:fillRect/>
          </a:stretch>
        </p:blipFill>
        <p:spPr>
          <a:xfrm>
            <a:off x="32974" y="2913565"/>
            <a:ext cx="12126052" cy="1766094"/>
          </a:xfrm>
          <a:prstGeom prst="rect">
            <a:avLst/>
          </a:prstGeom>
        </p:spPr>
      </p:pic>
      <p:pic>
        <p:nvPicPr>
          <p:cNvPr id="10" name="Picture 9">
            <a:extLst>
              <a:ext uri="{FF2B5EF4-FFF2-40B4-BE49-F238E27FC236}">
                <a16:creationId xmlns:a16="http://schemas.microsoft.com/office/drawing/2014/main" id="{EA32296E-920E-4257-9AFE-58E3B7FF370B}"/>
              </a:ext>
            </a:extLst>
          </p:cNvPr>
          <p:cNvPicPr>
            <a:picLocks noChangeAspect="1"/>
          </p:cNvPicPr>
          <p:nvPr/>
        </p:nvPicPr>
        <p:blipFill>
          <a:blip r:embed="rId4"/>
          <a:stretch>
            <a:fillRect/>
          </a:stretch>
        </p:blipFill>
        <p:spPr>
          <a:xfrm>
            <a:off x="65948" y="4734106"/>
            <a:ext cx="3527599" cy="2077202"/>
          </a:xfrm>
          <a:prstGeom prst="rect">
            <a:avLst/>
          </a:prstGeom>
        </p:spPr>
      </p:pic>
      <p:pic>
        <p:nvPicPr>
          <p:cNvPr id="13" name="Picture 12">
            <a:extLst>
              <a:ext uri="{FF2B5EF4-FFF2-40B4-BE49-F238E27FC236}">
                <a16:creationId xmlns:a16="http://schemas.microsoft.com/office/drawing/2014/main" id="{F2CC8856-51E6-4E1A-A06F-51E2B66C232F}"/>
              </a:ext>
            </a:extLst>
          </p:cNvPr>
          <p:cNvPicPr>
            <a:picLocks noChangeAspect="1"/>
          </p:cNvPicPr>
          <p:nvPr/>
        </p:nvPicPr>
        <p:blipFill>
          <a:blip r:embed="rId5"/>
          <a:stretch>
            <a:fillRect/>
          </a:stretch>
        </p:blipFill>
        <p:spPr>
          <a:xfrm>
            <a:off x="3619711" y="4833867"/>
            <a:ext cx="8454013" cy="1793079"/>
          </a:xfrm>
          <a:prstGeom prst="rect">
            <a:avLst/>
          </a:prstGeom>
        </p:spPr>
      </p:pic>
      <p:pic>
        <p:nvPicPr>
          <p:cNvPr id="14" name="Picture 13">
            <a:extLst>
              <a:ext uri="{FF2B5EF4-FFF2-40B4-BE49-F238E27FC236}">
                <a16:creationId xmlns:a16="http://schemas.microsoft.com/office/drawing/2014/main" id="{F8D99078-1F7D-4837-B315-44967560BC10}"/>
              </a:ext>
            </a:extLst>
          </p:cNvPr>
          <p:cNvPicPr>
            <a:picLocks noChangeAspect="1"/>
          </p:cNvPicPr>
          <p:nvPr/>
        </p:nvPicPr>
        <p:blipFill>
          <a:blip r:embed="rId6"/>
          <a:stretch>
            <a:fillRect/>
          </a:stretch>
        </p:blipFill>
        <p:spPr>
          <a:xfrm>
            <a:off x="32974" y="1858993"/>
            <a:ext cx="2276475" cy="1000125"/>
          </a:xfrm>
          <a:prstGeom prst="rect">
            <a:avLst/>
          </a:prstGeom>
        </p:spPr>
      </p:pic>
    </p:spTree>
    <p:extLst>
      <p:ext uri="{BB962C8B-B14F-4D97-AF65-F5344CB8AC3E}">
        <p14:creationId xmlns:p14="http://schemas.microsoft.com/office/powerpoint/2010/main" val="249238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2" y="85787"/>
            <a:ext cx="8229598" cy="838200"/>
          </a:xfrm>
        </p:spPr>
        <p:txBody>
          <a:bodyPr anchor="ctr">
            <a:normAutofit/>
          </a:bodyPr>
          <a:lstStyle/>
          <a:p>
            <a:r>
              <a:rPr lang="en-US" sz="3600" b="1" dirty="0">
                <a:solidFill>
                  <a:schemeClr val="tx1">
                    <a:lumMod val="75000"/>
                    <a:lumOff val="25000"/>
                  </a:schemeClr>
                </a:solidFill>
                <a:latin typeface="Helvetica" panose="020B0604020202020204" pitchFamily="34" charset="0"/>
                <a:cs typeface="Helvetica" panose="020B0604020202020204" pitchFamily="34" charset="0"/>
              </a:rPr>
              <a:t>New Hire: Distribution</a:t>
            </a:r>
          </a:p>
        </p:txBody>
      </p:sp>
      <p:sp>
        <p:nvSpPr>
          <p:cNvPr id="7" name="Slide Number Placeholder 6"/>
          <p:cNvSpPr>
            <a:spLocks noGrp="1"/>
          </p:cNvSpPr>
          <p:nvPr>
            <p:ph type="sldNum" sz="quarter" idx="12"/>
          </p:nvPr>
        </p:nvSpPr>
        <p:spPr/>
        <p:txBody>
          <a:bodyPr/>
          <a:lstStyle/>
          <a:p>
            <a:fld id="{2D88F0F9-74A8-45E4-B405-052EDB68E8BD}" type="slidenum">
              <a:rPr lang="en-US" smtClean="0"/>
              <a:t>8</a:t>
            </a:fld>
            <a:endParaRPr lang="en-US"/>
          </a:p>
        </p:txBody>
      </p:sp>
      <p:sp>
        <p:nvSpPr>
          <p:cNvPr id="8" name="Rectangle 7">
            <a:extLst>
              <a:ext uri="{FF2B5EF4-FFF2-40B4-BE49-F238E27FC236}">
                <a16:creationId xmlns:a16="http://schemas.microsoft.com/office/drawing/2014/main" id="{290554FD-2980-4A0F-8349-311FEEBD3B23}"/>
              </a:ext>
            </a:extLst>
          </p:cNvPr>
          <p:cNvSpPr/>
          <p:nvPr/>
        </p:nvSpPr>
        <p:spPr>
          <a:xfrm>
            <a:off x="202643" y="825313"/>
            <a:ext cx="11634327" cy="923330"/>
          </a:xfrm>
          <a:prstGeom prst="rect">
            <a:avLst/>
          </a:prstGeom>
          <a:noFill/>
        </p:spPr>
        <p:txBody>
          <a:bodyPr wrap="square" lIns="0" tIns="0" rIns="0" bIns="0">
            <a:spAutoFit/>
          </a:bodyPr>
          <a:lstStyle/>
          <a:p>
            <a:pPr>
              <a:spcBef>
                <a:spcPts val="600"/>
              </a:spcBef>
            </a:pPr>
            <a:r>
              <a:rPr lang="en-US" sz="2000" dirty="0">
                <a:solidFill>
                  <a:schemeClr val="tx1">
                    <a:lumMod val="75000"/>
                    <a:lumOff val="25000"/>
                  </a:schemeClr>
                </a:solidFill>
                <a:latin typeface="Helvetica" panose="020B0604020202020204" pitchFamily="34" charset="0"/>
                <a:cs typeface="Helvetica" panose="020B0604020202020204" pitchFamily="34" charset="0"/>
              </a:rPr>
              <a:t>All new hires happened in 2011-2014, hence we can compare the employee distributions in terms of gender, age group, ethnicity, pay type and full/part-time for new hires against the distributions for those hired before 2011.</a:t>
            </a:r>
          </a:p>
        </p:txBody>
      </p:sp>
      <p:sp>
        <p:nvSpPr>
          <p:cNvPr id="11" name="Rectangle 10">
            <a:extLst>
              <a:ext uri="{FF2B5EF4-FFF2-40B4-BE49-F238E27FC236}">
                <a16:creationId xmlns:a16="http://schemas.microsoft.com/office/drawing/2014/main" id="{3AE9AD83-C5BF-475A-A147-B02AAE8B7E4D}"/>
              </a:ext>
            </a:extLst>
          </p:cNvPr>
          <p:cNvSpPr/>
          <p:nvPr/>
        </p:nvSpPr>
        <p:spPr>
          <a:xfrm>
            <a:off x="202643" y="1786310"/>
            <a:ext cx="1795303" cy="246221"/>
          </a:xfrm>
          <a:prstGeom prst="rect">
            <a:avLst/>
          </a:prstGeom>
          <a:noFill/>
        </p:spPr>
        <p:txBody>
          <a:bodyPr wrap="square" lIns="0" tIns="0" rIns="0" bIns="0">
            <a:spAutoFit/>
          </a:bodyPr>
          <a:lstStyle/>
          <a:p>
            <a:pPr>
              <a:spcBef>
                <a:spcPts val="600"/>
              </a:spcBef>
            </a:pPr>
            <a:r>
              <a:rPr lang="en-US" sz="1600" b="1" dirty="0">
                <a:solidFill>
                  <a:schemeClr val="tx1">
                    <a:lumMod val="75000"/>
                    <a:lumOff val="25000"/>
                  </a:schemeClr>
                </a:solidFill>
                <a:latin typeface="Helvetica" panose="020B0604020202020204" pitchFamily="34" charset="0"/>
                <a:cs typeface="Helvetica" panose="020B0604020202020204" pitchFamily="34" charset="0"/>
              </a:rPr>
              <a:t>Pre 2011 Hires</a:t>
            </a:r>
          </a:p>
        </p:txBody>
      </p:sp>
      <p:sp>
        <p:nvSpPr>
          <p:cNvPr id="14" name="Rectangle 13">
            <a:extLst>
              <a:ext uri="{FF2B5EF4-FFF2-40B4-BE49-F238E27FC236}">
                <a16:creationId xmlns:a16="http://schemas.microsoft.com/office/drawing/2014/main" id="{C469EFF0-63D5-439D-8BBD-DC639A8B6249}"/>
              </a:ext>
            </a:extLst>
          </p:cNvPr>
          <p:cNvSpPr/>
          <p:nvPr/>
        </p:nvSpPr>
        <p:spPr>
          <a:xfrm>
            <a:off x="202643" y="4251539"/>
            <a:ext cx="1269442" cy="246221"/>
          </a:xfrm>
          <a:prstGeom prst="rect">
            <a:avLst/>
          </a:prstGeom>
          <a:noFill/>
        </p:spPr>
        <p:txBody>
          <a:bodyPr wrap="square" lIns="0" tIns="0" rIns="0" bIns="0">
            <a:spAutoFit/>
          </a:bodyPr>
          <a:lstStyle/>
          <a:p>
            <a:pPr>
              <a:spcBef>
                <a:spcPts val="600"/>
              </a:spcBef>
            </a:pPr>
            <a:r>
              <a:rPr lang="en-US" sz="1600" b="1" dirty="0">
                <a:solidFill>
                  <a:schemeClr val="tx1">
                    <a:lumMod val="75000"/>
                    <a:lumOff val="25000"/>
                  </a:schemeClr>
                </a:solidFill>
                <a:latin typeface="Helvetica" panose="020B0604020202020204" pitchFamily="34" charset="0"/>
                <a:cs typeface="Helvetica" panose="020B0604020202020204" pitchFamily="34" charset="0"/>
              </a:rPr>
              <a:t>New Hires</a:t>
            </a:r>
          </a:p>
        </p:txBody>
      </p:sp>
      <p:pic>
        <p:nvPicPr>
          <p:cNvPr id="3" name="Picture 2">
            <a:extLst>
              <a:ext uri="{FF2B5EF4-FFF2-40B4-BE49-F238E27FC236}">
                <a16:creationId xmlns:a16="http://schemas.microsoft.com/office/drawing/2014/main" id="{887D7FD7-24C0-4658-AEA5-77CFDB190D5F}"/>
              </a:ext>
            </a:extLst>
          </p:cNvPr>
          <p:cNvPicPr>
            <a:picLocks noChangeAspect="1"/>
          </p:cNvPicPr>
          <p:nvPr/>
        </p:nvPicPr>
        <p:blipFill>
          <a:blip r:embed="rId3"/>
          <a:stretch>
            <a:fillRect/>
          </a:stretch>
        </p:blipFill>
        <p:spPr>
          <a:xfrm>
            <a:off x="1086" y="2054667"/>
            <a:ext cx="12192000" cy="2196872"/>
          </a:xfrm>
          <a:prstGeom prst="rect">
            <a:avLst/>
          </a:prstGeom>
        </p:spPr>
      </p:pic>
      <p:pic>
        <p:nvPicPr>
          <p:cNvPr id="4" name="Picture 3">
            <a:extLst>
              <a:ext uri="{FF2B5EF4-FFF2-40B4-BE49-F238E27FC236}">
                <a16:creationId xmlns:a16="http://schemas.microsoft.com/office/drawing/2014/main" id="{A57109FE-1F27-4947-872A-7E2E819035DF}"/>
              </a:ext>
            </a:extLst>
          </p:cNvPr>
          <p:cNvPicPr>
            <a:picLocks noChangeAspect="1"/>
          </p:cNvPicPr>
          <p:nvPr/>
        </p:nvPicPr>
        <p:blipFill>
          <a:blip r:embed="rId4"/>
          <a:stretch>
            <a:fillRect/>
          </a:stretch>
        </p:blipFill>
        <p:spPr>
          <a:xfrm>
            <a:off x="0" y="4541719"/>
            <a:ext cx="12192000" cy="2316281"/>
          </a:xfrm>
          <a:prstGeom prst="rect">
            <a:avLst/>
          </a:prstGeom>
        </p:spPr>
      </p:pic>
    </p:spTree>
    <p:extLst>
      <p:ext uri="{BB962C8B-B14F-4D97-AF65-F5344CB8AC3E}">
        <p14:creationId xmlns:p14="http://schemas.microsoft.com/office/powerpoint/2010/main" val="205536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ight Arrow 48">
            <a:extLst>
              <a:ext uri="{FF2B5EF4-FFF2-40B4-BE49-F238E27FC236}">
                <a16:creationId xmlns:a16="http://schemas.microsoft.com/office/drawing/2014/main" id="{212BB8B5-E516-49E7-97FC-AB377C59462C}"/>
              </a:ext>
            </a:extLst>
          </p:cNvPr>
          <p:cNvSpPr/>
          <p:nvPr/>
        </p:nvSpPr>
        <p:spPr>
          <a:xfrm>
            <a:off x="2133600" y="1176995"/>
            <a:ext cx="7760626" cy="1760220"/>
          </a:xfrm>
          <a:prstGeom prst="rightArrow">
            <a:avLst>
              <a:gd name="adj1" fmla="val 66450"/>
              <a:gd name="adj2" fmla="val 50000"/>
            </a:avLst>
          </a:prstGeom>
          <a:solidFill>
            <a:schemeClr val="accent3">
              <a:lumMod val="40000"/>
              <a:lumOff val="6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4" name="Right Arrow 49">
            <a:extLst>
              <a:ext uri="{FF2B5EF4-FFF2-40B4-BE49-F238E27FC236}">
                <a16:creationId xmlns:a16="http://schemas.microsoft.com/office/drawing/2014/main" id="{E975F165-3810-4041-87FD-127739B5B948}"/>
              </a:ext>
            </a:extLst>
          </p:cNvPr>
          <p:cNvSpPr/>
          <p:nvPr/>
        </p:nvSpPr>
        <p:spPr>
          <a:xfrm>
            <a:off x="2143733" y="2716235"/>
            <a:ext cx="6894975" cy="1760220"/>
          </a:xfrm>
          <a:prstGeom prst="rightArrow">
            <a:avLst>
              <a:gd name="adj1" fmla="val 66450"/>
              <a:gd name="adj2" fmla="val 50000"/>
            </a:avLst>
          </a:prstGeom>
          <a:solidFill>
            <a:schemeClr val="accent1">
              <a:lumMod val="20000"/>
              <a:lumOff val="8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5" name="Right Arrow 50">
            <a:extLst>
              <a:ext uri="{FF2B5EF4-FFF2-40B4-BE49-F238E27FC236}">
                <a16:creationId xmlns:a16="http://schemas.microsoft.com/office/drawing/2014/main" id="{1F263DA0-849A-4051-8477-A818C46126AC}"/>
              </a:ext>
            </a:extLst>
          </p:cNvPr>
          <p:cNvSpPr/>
          <p:nvPr/>
        </p:nvSpPr>
        <p:spPr>
          <a:xfrm>
            <a:off x="2121114" y="4232615"/>
            <a:ext cx="7925512" cy="1760220"/>
          </a:xfrm>
          <a:prstGeom prst="rightArrow">
            <a:avLst>
              <a:gd name="adj1" fmla="val 66450"/>
              <a:gd name="adj2" fmla="val 50000"/>
            </a:avLst>
          </a:prstGeom>
          <a:solidFill>
            <a:schemeClr val="accent5">
              <a:lumMod val="40000"/>
              <a:lumOff val="6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6" name="Flowchart: Data 9">
            <a:extLst>
              <a:ext uri="{FF2B5EF4-FFF2-40B4-BE49-F238E27FC236}">
                <a16:creationId xmlns:a16="http://schemas.microsoft.com/office/drawing/2014/main" id="{2553D9B3-32B1-4D55-AB1D-1556B0135AD0}"/>
              </a:ext>
            </a:extLst>
          </p:cNvPr>
          <p:cNvSpPr/>
          <p:nvPr/>
        </p:nvSpPr>
        <p:spPr>
          <a:xfrm>
            <a:off x="3138866" y="1273834"/>
            <a:ext cx="1988820" cy="47136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3050"/>
              <a:gd name="connsiteY0" fmla="*/ 10000 h 10000"/>
              <a:gd name="connsiteX1" fmla="*/ 2000 w 13050"/>
              <a:gd name="connsiteY1" fmla="*/ 0 h 10000"/>
              <a:gd name="connsiteX2" fmla="*/ 13050 w 13050"/>
              <a:gd name="connsiteY2" fmla="*/ 0 h 10000"/>
              <a:gd name="connsiteX3" fmla="*/ 8000 w 13050"/>
              <a:gd name="connsiteY3" fmla="*/ 10000 h 10000"/>
              <a:gd name="connsiteX4" fmla="*/ 0 w 13050"/>
              <a:gd name="connsiteY4" fmla="*/ 10000 h 10000"/>
              <a:gd name="connsiteX0" fmla="*/ 0 w 13050"/>
              <a:gd name="connsiteY0" fmla="*/ 10000 h 10000"/>
              <a:gd name="connsiteX1" fmla="*/ 5300 w 13050"/>
              <a:gd name="connsiteY1" fmla="*/ 0 h 10000"/>
              <a:gd name="connsiteX2" fmla="*/ 13050 w 13050"/>
              <a:gd name="connsiteY2" fmla="*/ 0 h 10000"/>
              <a:gd name="connsiteX3" fmla="*/ 8000 w 13050"/>
              <a:gd name="connsiteY3" fmla="*/ 10000 h 10000"/>
              <a:gd name="connsiteX4" fmla="*/ 0 w 1305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0" h="10000">
                <a:moveTo>
                  <a:pt x="0" y="10000"/>
                </a:moveTo>
                <a:lnTo>
                  <a:pt x="5300" y="0"/>
                </a:lnTo>
                <a:lnTo>
                  <a:pt x="13050" y="0"/>
                </a:lnTo>
                <a:lnTo>
                  <a:pt x="8000" y="10000"/>
                </a:lnTo>
                <a:lnTo>
                  <a:pt x="0" y="10000"/>
                </a:lnTo>
                <a:close/>
              </a:path>
            </a:pathLst>
          </a:custGeom>
          <a:solidFill>
            <a:schemeClr val="bg1">
              <a:alpha val="74902"/>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97" name="Half Frame 96">
            <a:extLst>
              <a:ext uri="{FF2B5EF4-FFF2-40B4-BE49-F238E27FC236}">
                <a16:creationId xmlns:a16="http://schemas.microsoft.com/office/drawing/2014/main" id="{1B313E27-D052-43B3-8B2A-B96D6F2F4260}"/>
              </a:ext>
            </a:extLst>
          </p:cNvPr>
          <p:cNvSpPr/>
          <p:nvPr/>
        </p:nvSpPr>
        <p:spPr>
          <a:xfrm rot="8142470">
            <a:off x="4541432" y="1649792"/>
            <a:ext cx="281314" cy="288147"/>
          </a:xfrm>
          <a:prstGeom prst="halfFrame">
            <a:avLst>
              <a:gd name="adj1" fmla="val 26576"/>
              <a:gd name="adj2" fmla="val 25856"/>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dirty="0">
              <a:solidFill>
                <a:schemeClr val="accent3">
                  <a:lumMod val="40000"/>
                  <a:lumOff val="60000"/>
                </a:schemeClr>
              </a:solidFill>
              <a:latin typeface="Helvetica" pitchFamily="2" charset="0"/>
            </a:endParaRPr>
          </a:p>
        </p:txBody>
      </p:sp>
      <p:sp>
        <p:nvSpPr>
          <p:cNvPr id="98" name="TextBox 97">
            <a:extLst>
              <a:ext uri="{FF2B5EF4-FFF2-40B4-BE49-F238E27FC236}">
                <a16:creationId xmlns:a16="http://schemas.microsoft.com/office/drawing/2014/main" id="{ED122D99-96E1-4EC1-BE0F-C423525DB543}"/>
              </a:ext>
            </a:extLst>
          </p:cNvPr>
          <p:cNvSpPr txBox="1"/>
          <p:nvPr/>
        </p:nvSpPr>
        <p:spPr>
          <a:xfrm>
            <a:off x="3925584" y="1441552"/>
            <a:ext cx="756507" cy="1015663"/>
          </a:xfrm>
          <a:prstGeom prst="rect">
            <a:avLst/>
          </a:prstGeom>
          <a:noFill/>
        </p:spPr>
        <p:txBody>
          <a:bodyPr wrap="square" lIns="0" tIns="0" rIns="0" bIns="0" rtlCol="0">
            <a:spAutoFit/>
          </a:bodyPr>
          <a:lstStyle/>
          <a:p>
            <a:pPr algn="ctr"/>
            <a:r>
              <a:rPr lang="en-US" sz="6600" dirty="0">
                <a:solidFill>
                  <a:schemeClr val="accent3">
                    <a:lumMod val="40000"/>
                    <a:lumOff val="60000"/>
                  </a:schemeClr>
                </a:solidFill>
                <a:latin typeface="Helvetica" pitchFamily="2" charset="0"/>
              </a:rPr>
              <a:t>1</a:t>
            </a:r>
          </a:p>
        </p:txBody>
      </p:sp>
      <p:sp>
        <p:nvSpPr>
          <p:cNvPr id="99" name="Half Frame 98">
            <a:extLst>
              <a:ext uri="{FF2B5EF4-FFF2-40B4-BE49-F238E27FC236}">
                <a16:creationId xmlns:a16="http://schemas.microsoft.com/office/drawing/2014/main" id="{33884D47-5062-4823-8E63-5603CE9DEC31}"/>
              </a:ext>
            </a:extLst>
          </p:cNvPr>
          <p:cNvSpPr/>
          <p:nvPr/>
        </p:nvSpPr>
        <p:spPr>
          <a:xfrm rot="8142470">
            <a:off x="4370872" y="3196258"/>
            <a:ext cx="281314" cy="288147"/>
          </a:xfrm>
          <a:prstGeom prst="halfFrame">
            <a:avLst>
              <a:gd name="adj1" fmla="val 26576"/>
              <a:gd name="adj2" fmla="val 25856"/>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err="1">
              <a:solidFill>
                <a:schemeClr val="bg2"/>
              </a:solidFill>
            </a:endParaRPr>
          </a:p>
        </p:txBody>
      </p:sp>
      <p:sp>
        <p:nvSpPr>
          <p:cNvPr id="100" name="TextBox 99">
            <a:extLst>
              <a:ext uri="{FF2B5EF4-FFF2-40B4-BE49-F238E27FC236}">
                <a16:creationId xmlns:a16="http://schemas.microsoft.com/office/drawing/2014/main" id="{7440CBBC-3BDB-4FED-9DEA-04443FF8FEC4}"/>
              </a:ext>
            </a:extLst>
          </p:cNvPr>
          <p:cNvSpPr txBox="1"/>
          <p:nvPr/>
        </p:nvSpPr>
        <p:spPr>
          <a:xfrm>
            <a:off x="3674798" y="2980792"/>
            <a:ext cx="911996" cy="1015663"/>
          </a:xfrm>
          <a:prstGeom prst="rect">
            <a:avLst/>
          </a:prstGeom>
          <a:noFill/>
        </p:spPr>
        <p:txBody>
          <a:bodyPr wrap="square" lIns="0" tIns="0" rIns="0" bIns="0" rtlCol="0">
            <a:spAutoFit/>
          </a:bodyPr>
          <a:lstStyle/>
          <a:p>
            <a:pPr algn="ctr"/>
            <a:r>
              <a:rPr lang="en-US" sz="6600" dirty="0">
                <a:solidFill>
                  <a:schemeClr val="accent1">
                    <a:lumMod val="20000"/>
                    <a:lumOff val="80000"/>
                  </a:schemeClr>
                </a:solidFill>
                <a:latin typeface="Helvetica" pitchFamily="2" charset="0"/>
              </a:rPr>
              <a:t>2</a:t>
            </a:r>
            <a:endParaRPr lang="en-US" sz="8000" dirty="0">
              <a:solidFill>
                <a:schemeClr val="accent1">
                  <a:lumMod val="20000"/>
                  <a:lumOff val="80000"/>
                </a:schemeClr>
              </a:solidFill>
            </a:endParaRPr>
          </a:p>
        </p:txBody>
      </p:sp>
      <p:sp>
        <p:nvSpPr>
          <p:cNvPr id="101" name="Half Frame 100">
            <a:extLst>
              <a:ext uri="{FF2B5EF4-FFF2-40B4-BE49-F238E27FC236}">
                <a16:creationId xmlns:a16="http://schemas.microsoft.com/office/drawing/2014/main" id="{80E3476F-2B31-4EA9-8B95-7B87F9E1A1BB}"/>
              </a:ext>
            </a:extLst>
          </p:cNvPr>
          <p:cNvSpPr/>
          <p:nvPr/>
        </p:nvSpPr>
        <p:spPr>
          <a:xfrm rot="8142470">
            <a:off x="4105013" y="4682159"/>
            <a:ext cx="281314" cy="288147"/>
          </a:xfrm>
          <a:prstGeom prst="halfFrame">
            <a:avLst>
              <a:gd name="adj1" fmla="val 26576"/>
              <a:gd name="adj2" fmla="val 25856"/>
            </a:avLst>
          </a:prstGeom>
          <a:solidFill>
            <a:schemeClr val="accent5">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algn="ctr"/>
            <a:endParaRPr lang="en-US" sz="1400" err="1">
              <a:solidFill>
                <a:schemeClr val="bg2"/>
              </a:solidFill>
            </a:endParaRPr>
          </a:p>
        </p:txBody>
      </p:sp>
      <p:sp>
        <p:nvSpPr>
          <p:cNvPr id="102" name="TextBox 101">
            <a:extLst>
              <a:ext uri="{FF2B5EF4-FFF2-40B4-BE49-F238E27FC236}">
                <a16:creationId xmlns:a16="http://schemas.microsoft.com/office/drawing/2014/main" id="{A568BB51-974D-4C21-868C-37B2CDCDF3E9}"/>
              </a:ext>
            </a:extLst>
          </p:cNvPr>
          <p:cNvSpPr txBox="1"/>
          <p:nvPr/>
        </p:nvSpPr>
        <p:spPr>
          <a:xfrm>
            <a:off x="3297023" y="4506366"/>
            <a:ext cx="1058224" cy="1015663"/>
          </a:xfrm>
          <a:prstGeom prst="rect">
            <a:avLst/>
          </a:prstGeom>
          <a:noFill/>
        </p:spPr>
        <p:txBody>
          <a:bodyPr wrap="square" lIns="0" tIns="0" rIns="0" bIns="0" rtlCol="0">
            <a:spAutoFit/>
          </a:bodyPr>
          <a:lstStyle/>
          <a:p>
            <a:pPr algn="ctr"/>
            <a:r>
              <a:rPr lang="en-US" sz="6600" dirty="0">
                <a:solidFill>
                  <a:schemeClr val="accent5">
                    <a:lumMod val="40000"/>
                    <a:lumOff val="60000"/>
                  </a:schemeClr>
                </a:solidFill>
                <a:latin typeface="Helvetica" pitchFamily="2" charset="0"/>
              </a:rPr>
              <a:t>3</a:t>
            </a:r>
            <a:endParaRPr lang="en-US" sz="8000" dirty="0">
              <a:solidFill>
                <a:schemeClr val="accent5">
                  <a:lumMod val="40000"/>
                  <a:lumOff val="60000"/>
                </a:schemeClr>
              </a:solidFill>
              <a:latin typeface="Helvetica" pitchFamily="2" charset="0"/>
            </a:endParaRPr>
          </a:p>
        </p:txBody>
      </p:sp>
      <p:sp>
        <p:nvSpPr>
          <p:cNvPr id="103" name="Rectangle 102">
            <a:extLst>
              <a:ext uri="{FF2B5EF4-FFF2-40B4-BE49-F238E27FC236}">
                <a16:creationId xmlns:a16="http://schemas.microsoft.com/office/drawing/2014/main" id="{3D0193F7-092E-4CEC-9BDF-D05A54B18841}"/>
              </a:ext>
            </a:extLst>
          </p:cNvPr>
          <p:cNvSpPr/>
          <p:nvPr/>
        </p:nvSpPr>
        <p:spPr>
          <a:xfrm>
            <a:off x="5014547" y="1578369"/>
            <a:ext cx="4836186" cy="984885"/>
          </a:xfrm>
          <a:prstGeom prst="rect">
            <a:avLst/>
          </a:prstGeom>
        </p:spPr>
        <p:txBody>
          <a:bodyPr wrap="square" lIns="0" tIns="0" rIns="0" bIns="0">
            <a:spAutoFit/>
          </a:bodyPr>
          <a:lstStyle/>
          <a:p>
            <a:pPr marL="285750" indent="-285750">
              <a:buFontTx/>
              <a:buChar char="-"/>
            </a:pPr>
            <a:r>
              <a:rPr lang="en-US" sz="1600" dirty="0">
                <a:solidFill>
                  <a:schemeClr val="tx1">
                    <a:lumMod val="95000"/>
                    <a:lumOff val="5000"/>
                  </a:schemeClr>
                </a:solidFill>
                <a:latin typeface="Helvetica" pitchFamily="2" charset="0"/>
              </a:rPr>
              <a:t>All new hires happened in 2011-2014, totaling 1,929 employees with an avg tenure of 15 days.</a:t>
            </a:r>
          </a:p>
          <a:p>
            <a:pPr marL="285750" indent="-285750">
              <a:buFontTx/>
              <a:buChar char="-"/>
            </a:pPr>
            <a:r>
              <a:rPr lang="en-US" sz="1600" dirty="0">
                <a:solidFill>
                  <a:schemeClr val="tx1">
                    <a:lumMod val="95000"/>
                    <a:lumOff val="5000"/>
                  </a:schemeClr>
                </a:solidFill>
                <a:latin typeface="Helvetica" pitchFamily="2" charset="0"/>
              </a:rPr>
              <a:t>Q2, Q3 tend to have higher New Hire Rate</a:t>
            </a:r>
          </a:p>
          <a:p>
            <a:pPr marL="285750" indent="-285750">
              <a:buFontTx/>
              <a:buChar char="-"/>
            </a:pPr>
            <a:r>
              <a:rPr lang="en-US" sz="1600" dirty="0">
                <a:solidFill>
                  <a:schemeClr val="tx1">
                    <a:lumMod val="95000"/>
                    <a:lumOff val="5000"/>
                  </a:schemeClr>
                </a:solidFill>
                <a:latin typeface="Helvetica" pitchFamily="2" charset="0"/>
              </a:rPr>
              <a:t>2012 had the highest % growth in new hire</a:t>
            </a:r>
          </a:p>
        </p:txBody>
      </p:sp>
      <p:sp>
        <p:nvSpPr>
          <p:cNvPr id="104" name="Rectangle 103">
            <a:extLst>
              <a:ext uri="{FF2B5EF4-FFF2-40B4-BE49-F238E27FC236}">
                <a16:creationId xmlns:a16="http://schemas.microsoft.com/office/drawing/2014/main" id="{25A2DECA-2084-4075-8628-4EDC5DB54592}"/>
              </a:ext>
            </a:extLst>
          </p:cNvPr>
          <p:cNvSpPr/>
          <p:nvPr/>
        </p:nvSpPr>
        <p:spPr>
          <a:xfrm>
            <a:off x="4800600" y="3092472"/>
            <a:ext cx="4090642" cy="1231106"/>
          </a:xfrm>
          <a:prstGeom prst="rect">
            <a:avLst/>
          </a:prstGeom>
        </p:spPr>
        <p:txBody>
          <a:bodyPr wrap="square" lIns="0" tIns="0" rIns="0" bIns="0">
            <a:spAutoFit/>
          </a:bodyPr>
          <a:lstStyle/>
          <a:p>
            <a:pPr marL="285750" indent="-285750">
              <a:buFontTx/>
              <a:buChar char="-"/>
            </a:pPr>
            <a:r>
              <a:rPr lang="en-US" sz="1600" dirty="0">
                <a:solidFill>
                  <a:schemeClr val="tx1">
                    <a:lumMod val="95000"/>
                    <a:lumOff val="5000"/>
                  </a:schemeClr>
                </a:solidFill>
                <a:latin typeface="Helvetica" pitchFamily="2" charset="0"/>
              </a:rPr>
              <a:t>There were more equality in terms of gender for new hires, but overwhelming portion (75%+) were below 30 </a:t>
            </a:r>
            <a:r>
              <a:rPr lang="en-US" sz="1600" dirty="0" err="1">
                <a:solidFill>
                  <a:schemeClr val="tx1">
                    <a:lumMod val="95000"/>
                    <a:lumOff val="5000"/>
                  </a:schemeClr>
                </a:solidFill>
                <a:latin typeface="Helvetica" pitchFamily="2" charset="0"/>
              </a:rPr>
              <a:t>yrs</a:t>
            </a:r>
            <a:r>
              <a:rPr lang="en-US" sz="1600" dirty="0">
                <a:solidFill>
                  <a:schemeClr val="tx1">
                    <a:lumMod val="95000"/>
                    <a:lumOff val="5000"/>
                  </a:schemeClr>
                </a:solidFill>
                <a:latin typeface="Helvetica" pitchFamily="2" charset="0"/>
              </a:rPr>
              <a:t> old, of Group A descent, hourly, and part-timers</a:t>
            </a:r>
          </a:p>
          <a:p>
            <a:endParaRPr lang="en-US" sz="1600" dirty="0">
              <a:solidFill>
                <a:schemeClr val="tx1">
                  <a:lumMod val="95000"/>
                  <a:lumOff val="5000"/>
                </a:schemeClr>
              </a:solidFill>
              <a:latin typeface="Helvetica" pitchFamily="2" charset="0"/>
            </a:endParaRPr>
          </a:p>
        </p:txBody>
      </p:sp>
      <p:sp>
        <p:nvSpPr>
          <p:cNvPr id="105" name="Rectangle 104">
            <a:extLst>
              <a:ext uri="{FF2B5EF4-FFF2-40B4-BE49-F238E27FC236}">
                <a16:creationId xmlns:a16="http://schemas.microsoft.com/office/drawing/2014/main" id="{BDBD57A0-B1C0-4C20-8532-E914D3ACD036}"/>
              </a:ext>
            </a:extLst>
          </p:cNvPr>
          <p:cNvSpPr/>
          <p:nvPr/>
        </p:nvSpPr>
        <p:spPr>
          <a:xfrm>
            <a:off x="4513404" y="4518813"/>
            <a:ext cx="5464314" cy="1477328"/>
          </a:xfrm>
          <a:prstGeom prst="rect">
            <a:avLst/>
          </a:prstGeom>
        </p:spPr>
        <p:txBody>
          <a:bodyPr wrap="square" lIns="0" tIns="0" rIns="0" bIns="0">
            <a:spAutoFit/>
          </a:bodyPr>
          <a:lstStyle/>
          <a:p>
            <a:r>
              <a:rPr lang="en-US" sz="1600" dirty="0">
                <a:solidFill>
                  <a:schemeClr val="tx1">
                    <a:lumMod val="95000"/>
                    <a:lumOff val="5000"/>
                  </a:schemeClr>
                </a:solidFill>
                <a:latin typeface="Helvetica" pitchFamily="2" charset="0"/>
              </a:rPr>
              <a:t>Conclusion: New hires are different from those hired prior to 2011. Hires in earlier years were more male, but more diverse in age groups and full/part-time roles. </a:t>
            </a:r>
          </a:p>
          <a:p>
            <a:r>
              <a:rPr lang="en-US" sz="1600" dirty="0">
                <a:solidFill>
                  <a:schemeClr val="tx1">
                    <a:lumMod val="95000"/>
                    <a:lumOff val="5000"/>
                  </a:schemeClr>
                </a:solidFill>
                <a:latin typeface="Helvetica" pitchFamily="2" charset="0"/>
              </a:rPr>
              <a:t>**The BU seems to have hired younger, and more part-time employees in 2011-2014</a:t>
            </a:r>
          </a:p>
          <a:p>
            <a:endParaRPr lang="en-US" sz="1600" dirty="0">
              <a:solidFill>
                <a:schemeClr val="tx1">
                  <a:lumMod val="65000"/>
                  <a:lumOff val="35000"/>
                </a:schemeClr>
              </a:solidFill>
              <a:latin typeface="Helvetica" pitchFamily="2" charset="0"/>
            </a:endParaRPr>
          </a:p>
        </p:txBody>
      </p:sp>
      <p:grpSp>
        <p:nvGrpSpPr>
          <p:cNvPr id="130" name="Group 844">
            <a:extLst>
              <a:ext uri="{FF2B5EF4-FFF2-40B4-BE49-F238E27FC236}">
                <a16:creationId xmlns:a16="http://schemas.microsoft.com/office/drawing/2014/main" id="{9CE0286C-5750-4494-A6EC-9265A17A363C}"/>
              </a:ext>
            </a:extLst>
          </p:cNvPr>
          <p:cNvGrpSpPr>
            <a:grpSpLocks noChangeAspect="1"/>
          </p:cNvGrpSpPr>
          <p:nvPr/>
        </p:nvGrpSpPr>
        <p:grpSpPr bwMode="auto">
          <a:xfrm>
            <a:off x="2632245" y="1634645"/>
            <a:ext cx="822960" cy="822960"/>
            <a:chOff x="4301" y="3046"/>
            <a:chExt cx="340" cy="340"/>
          </a:xfrm>
          <a:solidFill>
            <a:schemeClr val="tx1">
              <a:lumMod val="65000"/>
              <a:lumOff val="35000"/>
            </a:schemeClr>
          </a:solidFill>
        </p:grpSpPr>
        <p:sp>
          <p:nvSpPr>
            <p:cNvPr id="131" name="Freeform 845">
              <a:extLst>
                <a:ext uri="{FF2B5EF4-FFF2-40B4-BE49-F238E27FC236}">
                  <a16:creationId xmlns:a16="http://schemas.microsoft.com/office/drawing/2014/main" id="{5161E80A-4D1B-421A-8C52-9D6F9383BE38}"/>
                </a:ext>
              </a:extLst>
            </p:cNvPr>
            <p:cNvSpPr>
              <a:spLocks noEditPoints="1"/>
            </p:cNvSpPr>
            <p:nvPr/>
          </p:nvSpPr>
          <p:spPr bwMode="auto">
            <a:xfrm>
              <a:off x="4371" y="3166"/>
              <a:ext cx="57" cy="142"/>
            </a:xfrm>
            <a:custGeom>
              <a:avLst/>
              <a:gdLst>
                <a:gd name="T0" fmla="*/ 54 w 86"/>
                <a:gd name="T1" fmla="*/ 0 h 213"/>
                <a:gd name="T2" fmla="*/ 32 w 86"/>
                <a:gd name="T3" fmla="*/ 0 h 213"/>
                <a:gd name="T4" fmla="*/ 22 w 86"/>
                <a:gd name="T5" fmla="*/ 9 h 213"/>
                <a:gd name="T6" fmla="*/ 1 w 86"/>
                <a:gd name="T7" fmla="*/ 115 h 213"/>
                <a:gd name="T8" fmla="*/ 3 w 86"/>
                <a:gd name="T9" fmla="*/ 124 h 213"/>
                <a:gd name="T10" fmla="*/ 11 w 86"/>
                <a:gd name="T11" fmla="*/ 128 h 213"/>
                <a:gd name="T12" fmla="*/ 11 w 86"/>
                <a:gd name="T13" fmla="*/ 203 h 213"/>
                <a:gd name="T14" fmla="*/ 22 w 86"/>
                <a:gd name="T15" fmla="*/ 213 h 213"/>
                <a:gd name="T16" fmla="*/ 32 w 86"/>
                <a:gd name="T17" fmla="*/ 203 h 213"/>
                <a:gd name="T18" fmla="*/ 32 w 86"/>
                <a:gd name="T19" fmla="*/ 128 h 213"/>
                <a:gd name="T20" fmla="*/ 54 w 86"/>
                <a:gd name="T21" fmla="*/ 128 h 213"/>
                <a:gd name="T22" fmla="*/ 54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4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4" y="0"/>
                  </a:moveTo>
                  <a:cubicBezTo>
                    <a:pt x="32" y="0"/>
                    <a:pt x="32" y="0"/>
                    <a:pt x="32" y="0"/>
                  </a:cubicBezTo>
                  <a:cubicBezTo>
                    <a:pt x="27" y="0"/>
                    <a:pt x="23" y="4"/>
                    <a:pt x="22" y="9"/>
                  </a:cubicBezTo>
                  <a:cubicBezTo>
                    <a:pt x="1" y="115"/>
                    <a:pt x="1" y="115"/>
                    <a:pt x="1" y="115"/>
                  </a:cubicBezTo>
                  <a:cubicBezTo>
                    <a:pt x="0" y="118"/>
                    <a:pt x="1" y="122"/>
                    <a:pt x="3" y="124"/>
                  </a:cubicBezTo>
                  <a:cubicBezTo>
                    <a:pt x="5" y="127"/>
                    <a:pt x="8" y="128"/>
                    <a:pt x="11" y="128"/>
                  </a:cubicBezTo>
                  <a:cubicBezTo>
                    <a:pt x="11" y="203"/>
                    <a:pt x="11" y="203"/>
                    <a:pt x="11" y="203"/>
                  </a:cubicBezTo>
                  <a:cubicBezTo>
                    <a:pt x="11" y="209"/>
                    <a:pt x="16" y="213"/>
                    <a:pt x="22" y="213"/>
                  </a:cubicBezTo>
                  <a:cubicBezTo>
                    <a:pt x="28" y="213"/>
                    <a:pt x="32" y="209"/>
                    <a:pt x="32" y="203"/>
                  </a:cubicBezTo>
                  <a:cubicBezTo>
                    <a:pt x="32" y="128"/>
                    <a:pt x="32" y="128"/>
                    <a:pt x="32" y="128"/>
                  </a:cubicBezTo>
                  <a:cubicBezTo>
                    <a:pt x="54" y="128"/>
                    <a:pt x="54" y="128"/>
                    <a:pt x="54" y="128"/>
                  </a:cubicBezTo>
                  <a:cubicBezTo>
                    <a:pt x="54" y="203"/>
                    <a:pt x="54" y="203"/>
                    <a:pt x="54" y="203"/>
                  </a:cubicBezTo>
                  <a:cubicBezTo>
                    <a:pt x="54"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9" y="0"/>
                    <a:pt x="54"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Freeform 846">
              <a:extLst>
                <a:ext uri="{FF2B5EF4-FFF2-40B4-BE49-F238E27FC236}">
                  <a16:creationId xmlns:a16="http://schemas.microsoft.com/office/drawing/2014/main" id="{5E583F02-4F4C-4ACE-979F-159A1C1AA95E}"/>
                </a:ext>
              </a:extLst>
            </p:cNvPr>
            <p:cNvSpPr>
              <a:spLocks noEditPoints="1"/>
            </p:cNvSpPr>
            <p:nvPr/>
          </p:nvSpPr>
          <p:spPr bwMode="auto">
            <a:xfrm>
              <a:off x="4379"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847">
              <a:extLst>
                <a:ext uri="{FF2B5EF4-FFF2-40B4-BE49-F238E27FC236}">
                  <a16:creationId xmlns:a16="http://schemas.microsoft.com/office/drawing/2014/main" id="{3DB260B7-D518-4EE8-91AD-75824C737825}"/>
                </a:ext>
              </a:extLst>
            </p:cNvPr>
            <p:cNvSpPr>
              <a:spLocks noEditPoints="1"/>
            </p:cNvSpPr>
            <p:nvPr/>
          </p:nvSpPr>
          <p:spPr bwMode="auto">
            <a:xfrm>
              <a:off x="4513" y="3166"/>
              <a:ext cx="57" cy="142"/>
            </a:xfrm>
            <a:custGeom>
              <a:avLst/>
              <a:gdLst>
                <a:gd name="T0" fmla="*/ 74 w 85"/>
                <a:gd name="T1" fmla="*/ 0 h 213"/>
                <a:gd name="T2" fmla="*/ 10 w 85"/>
                <a:gd name="T3" fmla="*/ 0 h 213"/>
                <a:gd name="T4" fmla="*/ 0 w 85"/>
                <a:gd name="T5" fmla="*/ 11 h 213"/>
                <a:gd name="T6" fmla="*/ 0 w 85"/>
                <a:gd name="T7" fmla="*/ 96 h 213"/>
                <a:gd name="T8" fmla="*/ 10 w 85"/>
                <a:gd name="T9" fmla="*/ 107 h 213"/>
                <a:gd name="T10" fmla="*/ 10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4 w 85"/>
                <a:gd name="T25" fmla="*/ 203 h 213"/>
                <a:gd name="T26" fmla="*/ 74 w 85"/>
                <a:gd name="T27" fmla="*/ 107 h 213"/>
                <a:gd name="T28" fmla="*/ 85 w 85"/>
                <a:gd name="T29" fmla="*/ 96 h 213"/>
                <a:gd name="T30" fmla="*/ 85 w 85"/>
                <a:gd name="T31" fmla="*/ 11 h 213"/>
                <a:gd name="T32" fmla="*/ 74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4" y="0"/>
                  </a:moveTo>
                  <a:cubicBezTo>
                    <a:pt x="10" y="0"/>
                    <a:pt x="10" y="0"/>
                    <a:pt x="10" y="0"/>
                  </a:cubicBezTo>
                  <a:cubicBezTo>
                    <a:pt x="4" y="0"/>
                    <a:pt x="0" y="5"/>
                    <a:pt x="0" y="11"/>
                  </a:cubicBezTo>
                  <a:cubicBezTo>
                    <a:pt x="0" y="96"/>
                    <a:pt x="0" y="96"/>
                    <a:pt x="0" y="96"/>
                  </a:cubicBezTo>
                  <a:cubicBezTo>
                    <a:pt x="0" y="102"/>
                    <a:pt x="4" y="107"/>
                    <a:pt x="10" y="107"/>
                  </a:cubicBezTo>
                  <a:cubicBezTo>
                    <a:pt x="10" y="203"/>
                    <a:pt x="10" y="203"/>
                    <a:pt x="10" y="203"/>
                  </a:cubicBezTo>
                  <a:cubicBezTo>
                    <a:pt x="10"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4" y="209"/>
                    <a:pt x="74" y="203"/>
                  </a:cubicBezTo>
                  <a:cubicBezTo>
                    <a:pt x="74" y="107"/>
                    <a:pt x="74" y="107"/>
                    <a:pt x="74" y="107"/>
                  </a:cubicBezTo>
                  <a:cubicBezTo>
                    <a:pt x="80" y="107"/>
                    <a:pt x="85" y="102"/>
                    <a:pt x="85" y="96"/>
                  </a:cubicBezTo>
                  <a:cubicBezTo>
                    <a:pt x="85" y="11"/>
                    <a:pt x="85" y="11"/>
                    <a:pt x="85" y="11"/>
                  </a:cubicBezTo>
                  <a:cubicBezTo>
                    <a:pt x="85" y="5"/>
                    <a:pt x="80" y="0"/>
                    <a:pt x="74"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848">
              <a:extLst>
                <a:ext uri="{FF2B5EF4-FFF2-40B4-BE49-F238E27FC236}">
                  <a16:creationId xmlns:a16="http://schemas.microsoft.com/office/drawing/2014/main" id="{75BEA8ED-FA86-4CD9-9485-019FCACE59CC}"/>
                </a:ext>
              </a:extLst>
            </p:cNvPr>
            <p:cNvSpPr>
              <a:spLocks noEditPoints="1"/>
            </p:cNvSpPr>
            <p:nvPr/>
          </p:nvSpPr>
          <p:spPr bwMode="auto">
            <a:xfrm>
              <a:off x="4520" y="3110"/>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849">
              <a:extLst>
                <a:ext uri="{FF2B5EF4-FFF2-40B4-BE49-F238E27FC236}">
                  <a16:creationId xmlns:a16="http://schemas.microsoft.com/office/drawing/2014/main" id="{CCBE9631-9FC5-4DFA-9EB9-42F2F2009DB9}"/>
                </a:ext>
              </a:extLst>
            </p:cNvPr>
            <p:cNvSpPr>
              <a:spLocks noEditPoints="1"/>
            </p:cNvSpPr>
            <p:nvPr/>
          </p:nvSpPr>
          <p:spPr bwMode="auto">
            <a:xfrm>
              <a:off x="4442" y="3166"/>
              <a:ext cx="57" cy="142"/>
            </a:xfrm>
            <a:custGeom>
              <a:avLst/>
              <a:gdLst>
                <a:gd name="T0" fmla="*/ 75 w 85"/>
                <a:gd name="T1" fmla="*/ 0 h 213"/>
                <a:gd name="T2" fmla="*/ 11 w 85"/>
                <a:gd name="T3" fmla="*/ 0 h 213"/>
                <a:gd name="T4" fmla="*/ 0 w 85"/>
                <a:gd name="T5" fmla="*/ 11 h 213"/>
                <a:gd name="T6" fmla="*/ 0 w 85"/>
                <a:gd name="T7" fmla="*/ 96 h 213"/>
                <a:gd name="T8" fmla="*/ 11 w 85"/>
                <a:gd name="T9" fmla="*/ 107 h 213"/>
                <a:gd name="T10" fmla="*/ 11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5 w 85"/>
                <a:gd name="T25" fmla="*/ 203 h 213"/>
                <a:gd name="T26" fmla="*/ 75 w 85"/>
                <a:gd name="T27" fmla="*/ 107 h 213"/>
                <a:gd name="T28" fmla="*/ 85 w 85"/>
                <a:gd name="T29" fmla="*/ 96 h 213"/>
                <a:gd name="T30" fmla="*/ 85 w 85"/>
                <a:gd name="T31" fmla="*/ 11 h 213"/>
                <a:gd name="T32" fmla="*/ 75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5" y="0"/>
                  </a:moveTo>
                  <a:cubicBezTo>
                    <a:pt x="11" y="0"/>
                    <a:pt x="11" y="0"/>
                    <a:pt x="11" y="0"/>
                  </a:cubicBezTo>
                  <a:cubicBezTo>
                    <a:pt x="5" y="0"/>
                    <a:pt x="0" y="5"/>
                    <a:pt x="0" y="11"/>
                  </a:cubicBezTo>
                  <a:cubicBezTo>
                    <a:pt x="0" y="96"/>
                    <a:pt x="0" y="96"/>
                    <a:pt x="0" y="96"/>
                  </a:cubicBezTo>
                  <a:cubicBezTo>
                    <a:pt x="0" y="102"/>
                    <a:pt x="5" y="107"/>
                    <a:pt x="11" y="107"/>
                  </a:cubicBezTo>
                  <a:cubicBezTo>
                    <a:pt x="11" y="203"/>
                    <a:pt x="11" y="203"/>
                    <a:pt x="11" y="203"/>
                  </a:cubicBezTo>
                  <a:cubicBezTo>
                    <a:pt x="11"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5" y="209"/>
                    <a:pt x="75" y="203"/>
                  </a:cubicBezTo>
                  <a:cubicBezTo>
                    <a:pt x="75" y="107"/>
                    <a:pt x="75" y="107"/>
                    <a:pt x="75" y="107"/>
                  </a:cubicBezTo>
                  <a:cubicBezTo>
                    <a:pt x="81" y="107"/>
                    <a:pt x="85" y="102"/>
                    <a:pt x="85" y="96"/>
                  </a:cubicBezTo>
                  <a:cubicBezTo>
                    <a:pt x="85" y="11"/>
                    <a:pt x="85" y="11"/>
                    <a:pt x="85" y="11"/>
                  </a:cubicBezTo>
                  <a:cubicBezTo>
                    <a:pt x="85" y="5"/>
                    <a:pt x="81" y="0"/>
                    <a:pt x="75"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6" name="Freeform 850">
              <a:extLst>
                <a:ext uri="{FF2B5EF4-FFF2-40B4-BE49-F238E27FC236}">
                  <a16:creationId xmlns:a16="http://schemas.microsoft.com/office/drawing/2014/main" id="{97EEED58-D697-4952-8CF5-9A0364B26C97}"/>
                </a:ext>
              </a:extLst>
            </p:cNvPr>
            <p:cNvSpPr>
              <a:spLocks noEditPoints="1"/>
            </p:cNvSpPr>
            <p:nvPr/>
          </p:nvSpPr>
          <p:spPr bwMode="auto">
            <a:xfrm>
              <a:off x="4450"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2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49" y="64"/>
                    <a:pt x="64" y="49"/>
                    <a:pt x="64" y="32"/>
                  </a:cubicBezTo>
                  <a:cubicBezTo>
                    <a:pt x="64" y="14"/>
                    <a:pt x="49" y="0"/>
                    <a:pt x="32" y="0"/>
                  </a:cubicBezTo>
                  <a:cubicBezTo>
                    <a:pt x="14" y="0"/>
                    <a:pt x="0" y="14"/>
                    <a:pt x="0" y="32"/>
                  </a:cubicBezTo>
                  <a:cubicBezTo>
                    <a:pt x="0" y="49"/>
                    <a:pt x="14" y="64"/>
                    <a:pt x="32" y="64"/>
                  </a:cubicBezTo>
                  <a:close/>
                  <a:moveTo>
                    <a:pt x="32" y="21"/>
                  </a:moveTo>
                  <a:cubicBezTo>
                    <a:pt x="38" y="21"/>
                    <a:pt x="42" y="26"/>
                    <a:pt x="42" y="32"/>
                  </a:cubicBezTo>
                  <a:cubicBezTo>
                    <a:pt x="42"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7" name="Freeform 851">
              <a:extLst>
                <a:ext uri="{FF2B5EF4-FFF2-40B4-BE49-F238E27FC236}">
                  <a16:creationId xmlns:a16="http://schemas.microsoft.com/office/drawing/2014/main" id="{6D3CA9EA-E51E-4E54-BAAA-1D660BCAFE6E}"/>
                </a:ext>
              </a:extLst>
            </p:cNvPr>
            <p:cNvSpPr>
              <a:spLocks noEditPoints="1"/>
            </p:cNvSpPr>
            <p:nvPr/>
          </p:nvSpPr>
          <p:spPr bwMode="auto">
            <a:xfrm>
              <a:off x="4301" y="304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38" name="Group 892">
            <a:extLst>
              <a:ext uri="{FF2B5EF4-FFF2-40B4-BE49-F238E27FC236}">
                <a16:creationId xmlns:a16="http://schemas.microsoft.com/office/drawing/2014/main" id="{9BFE7688-3E21-44A4-9C0E-549319D6A7BE}"/>
              </a:ext>
            </a:extLst>
          </p:cNvPr>
          <p:cNvGrpSpPr>
            <a:grpSpLocks noChangeAspect="1"/>
          </p:cNvGrpSpPr>
          <p:nvPr/>
        </p:nvGrpSpPr>
        <p:grpSpPr bwMode="auto">
          <a:xfrm>
            <a:off x="2480213" y="3173435"/>
            <a:ext cx="820547" cy="822960"/>
            <a:chOff x="4270" y="3457"/>
            <a:chExt cx="340" cy="341"/>
          </a:xfrm>
          <a:solidFill>
            <a:schemeClr val="tx1">
              <a:lumMod val="65000"/>
              <a:lumOff val="35000"/>
            </a:schemeClr>
          </a:solidFill>
        </p:grpSpPr>
        <p:sp>
          <p:nvSpPr>
            <p:cNvPr id="139" name="Freeform 893">
              <a:extLst>
                <a:ext uri="{FF2B5EF4-FFF2-40B4-BE49-F238E27FC236}">
                  <a16:creationId xmlns:a16="http://schemas.microsoft.com/office/drawing/2014/main" id="{A0575118-6F93-480F-B005-A2391D1F9FA8}"/>
                </a:ext>
              </a:extLst>
            </p:cNvPr>
            <p:cNvSpPr>
              <a:spLocks noEditPoints="1"/>
            </p:cNvSpPr>
            <p:nvPr/>
          </p:nvSpPr>
          <p:spPr bwMode="auto">
            <a:xfrm>
              <a:off x="4334" y="3521"/>
              <a:ext cx="192" cy="192"/>
            </a:xfrm>
            <a:custGeom>
              <a:avLst/>
              <a:gdLst>
                <a:gd name="T0" fmla="*/ 285 w 289"/>
                <a:gd name="T1" fmla="*/ 269 h 288"/>
                <a:gd name="T2" fmla="*/ 189 w 289"/>
                <a:gd name="T3" fmla="*/ 174 h 288"/>
                <a:gd name="T4" fmla="*/ 213 w 289"/>
                <a:gd name="T5" fmla="*/ 106 h 288"/>
                <a:gd name="T6" fmla="*/ 106 w 289"/>
                <a:gd name="T7" fmla="*/ 0 h 288"/>
                <a:gd name="T8" fmla="*/ 0 w 289"/>
                <a:gd name="T9" fmla="*/ 106 h 288"/>
                <a:gd name="T10" fmla="*/ 106 w 289"/>
                <a:gd name="T11" fmla="*/ 213 h 288"/>
                <a:gd name="T12" fmla="*/ 174 w 289"/>
                <a:gd name="T13" fmla="*/ 189 h 288"/>
                <a:gd name="T14" fmla="*/ 269 w 289"/>
                <a:gd name="T15" fmla="*/ 285 h 288"/>
                <a:gd name="T16" fmla="*/ 277 w 289"/>
                <a:gd name="T17" fmla="*/ 288 h 288"/>
                <a:gd name="T18" fmla="*/ 285 w 289"/>
                <a:gd name="T19" fmla="*/ 285 h 288"/>
                <a:gd name="T20" fmla="*/ 285 w 289"/>
                <a:gd name="T21" fmla="*/ 269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285" y="269"/>
                  </a:moveTo>
                  <a:cubicBezTo>
                    <a:pt x="189" y="174"/>
                    <a:pt x="189" y="174"/>
                    <a:pt x="189" y="174"/>
                  </a:cubicBez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0" name="Freeform 894">
              <a:extLst>
                <a:ext uri="{FF2B5EF4-FFF2-40B4-BE49-F238E27FC236}">
                  <a16:creationId xmlns:a16="http://schemas.microsoft.com/office/drawing/2014/main" id="{15632957-91A5-4E6A-8511-BCF23A98AD87}"/>
                </a:ext>
              </a:extLst>
            </p:cNvPr>
            <p:cNvSpPr>
              <a:spLocks noEditPoints="1"/>
            </p:cNvSpPr>
            <p:nvPr/>
          </p:nvSpPr>
          <p:spPr bwMode="auto">
            <a:xfrm>
              <a:off x="4270" y="345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41" name="Group 252">
            <a:extLst>
              <a:ext uri="{FF2B5EF4-FFF2-40B4-BE49-F238E27FC236}">
                <a16:creationId xmlns:a16="http://schemas.microsoft.com/office/drawing/2014/main" id="{22B91B05-8DDD-44C3-BFF9-F8A39C2CE4F0}"/>
              </a:ext>
            </a:extLst>
          </p:cNvPr>
          <p:cNvGrpSpPr>
            <a:grpSpLocks noChangeAspect="1"/>
          </p:cNvGrpSpPr>
          <p:nvPr/>
        </p:nvGrpSpPr>
        <p:grpSpPr bwMode="auto">
          <a:xfrm>
            <a:off x="2383195" y="4727611"/>
            <a:ext cx="822960" cy="822960"/>
            <a:chOff x="5024" y="718"/>
            <a:chExt cx="340" cy="340"/>
          </a:xfrm>
          <a:solidFill>
            <a:schemeClr val="tx1">
              <a:lumMod val="65000"/>
              <a:lumOff val="35000"/>
            </a:schemeClr>
          </a:solidFill>
        </p:grpSpPr>
        <p:sp>
          <p:nvSpPr>
            <p:cNvPr id="142" name="Freeform 253">
              <a:extLst>
                <a:ext uri="{FF2B5EF4-FFF2-40B4-BE49-F238E27FC236}">
                  <a16:creationId xmlns:a16="http://schemas.microsoft.com/office/drawing/2014/main" id="{610F7538-DDF4-4206-B910-2A97EA008986}"/>
                </a:ext>
              </a:extLst>
            </p:cNvPr>
            <p:cNvSpPr>
              <a:spLocks/>
            </p:cNvSpPr>
            <p:nvPr/>
          </p:nvSpPr>
          <p:spPr bwMode="auto">
            <a:xfrm>
              <a:off x="5088" y="782"/>
              <a:ext cx="212" cy="212"/>
            </a:xfrm>
            <a:custGeom>
              <a:avLst/>
              <a:gdLst>
                <a:gd name="T0" fmla="*/ 181 w 320"/>
                <a:gd name="T1" fmla="*/ 320 h 320"/>
                <a:gd name="T2" fmla="*/ 181 w 320"/>
                <a:gd name="T3" fmla="*/ 320 h 320"/>
                <a:gd name="T4" fmla="*/ 171 w 320"/>
                <a:gd name="T5" fmla="*/ 311 h 320"/>
                <a:gd name="T6" fmla="*/ 126 w 320"/>
                <a:gd name="T7" fmla="*/ 63 h 320"/>
                <a:gd name="T8" fmla="*/ 95 w 320"/>
                <a:gd name="T9" fmla="*/ 194 h 320"/>
                <a:gd name="T10" fmla="*/ 85 w 320"/>
                <a:gd name="T11" fmla="*/ 202 h 320"/>
                <a:gd name="T12" fmla="*/ 75 w 320"/>
                <a:gd name="T13" fmla="*/ 195 h 320"/>
                <a:gd name="T14" fmla="*/ 60 w 320"/>
                <a:gd name="T15" fmla="*/ 152 h 320"/>
                <a:gd name="T16" fmla="*/ 51 w 320"/>
                <a:gd name="T17" fmla="*/ 166 h 320"/>
                <a:gd name="T18" fmla="*/ 42 w 320"/>
                <a:gd name="T19" fmla="*/ 170 h 320"/>
                <a:gd name="T20" fmla="*/ 10 w 320"/>
                <a:gd name="T21" fmla="*/ 170 h 320"/>
                <a:gd name="T22" fmla="*/ 0 w 320"/>
                <a:gd name="T23" fmla="*/ 160 h 320"/>
                <a:gd name="T24" fmla="*/ 10 w 320"/>
                <a:gd name="T25" fmla="*/ 149 h 320"/>
                <a:gd name="T26" fmla="*/ 37 w 320"/>
                <a:gd name="T27" fmla="*/ 149 h 320"/>
                <a:gd name="T28" fmla="*/ 55 w 320"/>
                <a:gd name="T29" fmla="*/ 122 h 320"/>
                <a:gd name="T30" fmla="*/ 65 w 320"/>
                <a:gd name="T31" fmla="*/ 117 h 320"/>
                <a:gd name="T32" fmla="*/ 74 w 320"/>
                <a:gd name="T33" fmla="*/ 124 h 320"/>
                <a:gd name="T34" fmla="*/ 83 w 320"/>
                <a:gd name="T35" fmla="*/ 153 h 320"/>
                <a:gd name="T36" fmla="*/ 117 w 320"/>
                <a:gd name="T37" fmla="*/ 8 h 320"/>
                <a:gd name="T38" fmla="*/ 128 w 320"/>
                <a:gd name="T39" fmla="*/ 0 h 320"/>
                <a:gd name="T40" fmla="*/ 138 w 320"/>
                <a:gd name="T41" fmla="*/ 8 h 320"/>
                <a:gd name="T42" fmla="*/ 182 w 320"/>
                <a:gd name="T43" fmla="*/ 253 h 320"/>
                <a:gd name="T44" fmla="*/ 213 w 320"/>
                <a:gd name="T45" fmla="*/ 104 h 320"/>
                <a:gd name="T46" fmla="*/ 223 w 320"/>
                <a:gd name="T47" fmla="*/ 96 h 320"/>
                <a:gd name="T48" fmla="*/ 234 w 320"/>
                <a:gd name="T49" fmla="*/ 103 h 320"/>
                <a:gd name="T50" fmla="*/ 254 w 320"/>
                <a:gd name="T51" fmla="*/ 164 h 320"/>
                <a:gd name="T52" fmla="*/ 256 w 320"/>
                <a:gd name="T53" fmla="*/ 157 h 320"/>
                <a:gd name="T54" fmla="*/ 266 w 320"/>
                <a:gd name="T55" fmla="*/ 149 h 320"/>
                <a:gd name="T56" fmla="*/ 309 w 320"/>
                <a:gd name="T57" fmla="*/ 149 h 320"/>
                <a:gd name="T58" fmla="*/ 320 w 320"/>
                <a:gd name="T59" fmla="*/ 160 h 320"/>
                <a:gd name="T60" fmla="*/ 309 w 320"/>
                <a:gd name="T61" fmla="*/ 170 h 320"/>
                <a:gd name="T62" fmla="*/ 275 w 320"/>
                <a:gd name="T63" fmla="*/ 170 h 320"/>
                <a:gd name="T64" fmla="*/ 266 w 320"/>
                <a:gd name="T65" fmla="*/ 205 h 320"/>
                <a:gd name="T66" fmla="*/ 256 w 320"/>
                <a:gd name="T67" fmla="*/ 213 h 320"/>
                <a:gd name="T68" fmla="*/ 246 w 320"/>
                <a:gd name="T69" fmla="*/ 206 h 320"/>
                <a:gd name="T70" fmla="*/ 226 w 320"/>
                <a:gd name="T71" fmla="*/ 147 h 320"/>
                <a:gd name="T72" fmla="*/ 191 w 320"/>
                <a:gd name="T73" fmla="*/ 311 h 320"/>
                <a:gd name="T74" fmla="*/ 181 w 320"/>
                <a:gd name="T75" fmla="*/ 32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320">
                  <a:moveTo>
                    <a:pt x="181" y="320"/>
                  </a:moveTo>
                  <a:cubicBezTo>
                    <a:pt x="181" y="320"/>
                    <a:pt x="181" y="320"/>
                    <a:pt x="181" y="320"/>
                  </a:cubicBezTo>
                  <a:cubicBezTo>
                    <a:pt x="176" y="320"/>
                    <a:pt x="171" y="316"/>
                    <a:pt x="171" y="311"/>
                  </a:cubicBezTo>
                  <a:cubicBezTo>
                    <a:pt x="126" y="63"/>
                    <a:pt x="126" y="63"/>
                    <a:pt x="126" y="63"/>
                  </a:cubicBezTo>
                  <a:cubicBezTo>
                    <a:pt x="95" y="194"/>
                    <a:pt x="95" y="194"/>
                    <a:pt x="95" y="194"/>
                  </a:cubicBezTo>
                  <a:cubicBezTo>
                    <a:pt x="94" y="199"/>
                    <a:pt x="90" y="202"/>
                    <a:pt x="85" y="202"/>
                  </a:cubicBezTo>
                  <a:cubicBezTo>
                    <a:pt x="81" y="203"/>
                    <a:pt x="76" y="200"/>
                    <a:pt x="75" y="195"/>
                  </a:cubicBezTo>
                  <a:cubicBezTo>
                    <a:pt x="60" y="152"/>
                    <a:pt x="60" y="152"/>
                    <a:pt x="60" y="152"/>
                  </a:cubicBezTo>
                  <a:cubicBezTo>
                    <a:pt x="51" y="166"/>
                    <a:pt x="51" y="166"/>
                    <a:pt x="51" y="166"/>
                  </a:cubicBezTo>
                  <a:cubicBezTo>
                    <a:pt x="49" y="169"/>
                    <a:pt x="46" y="170"/>
                    <a:pt x="42" y="170"/>
                  </a:cubicBezTo>
                  <a:cubicBezTo>
                    <a:pt x="10" y="170"/>
                    <a:pt x="10" y="170"/>
                    <a:pt x="10" y="170"/>
                  </a:cubicBezTo>
                  <a:cubicBezTo>
                    <a:pt x="4" y="170"/>
                    <a:pt x="0" y="166"/>
                    <a:pt x="0" y="160"/>
                  </a:cubicBezTo>
                  <a:cubicBezTo>
                    <a:pt x="0" y="154"/>
                    <a:pt x="4" y="149"/>
                    <a:pt x="10" y="149"/>
                  </a:cubicBezTo>
                  <a:cubicBezTo>
                    <a:pt x="37" y="149"/>
                    <a:pt x="37" y="149"/>
                    <a:pt x="37" y="149"/>
                  </a:cubicBezTo>
                  <a:cubicBezTo>
                    <a:pt x="55" y="122"/>
                    <a:pt x="55" y="122"/>
                    <a:pt x="55" y="122"/>
                  </a:cubicBezTo>
                  <a:cubicBezTo>
                    <a:pt x="57" y="118"/>
                    <a:pt x="61" y="117"/>
                    <a:pt x="65" y="117"/>
                  </a:cubicBezTo>
                  <a:cubicBezTo>
                    <a:pt x="69" y="118"/>
                    <a:pt x="72" y="120"/>
                    <a:pt x="74" y="124"/>
                  </a:cubicBezTo>
                  <a:cubicBezTo>
                    <a:pt x="83" y="153"/>
                    <a:pt x="83" y="153"/>
                    <a:pt x="83" y="153"/>
                  </a:cubicBezTo>
                  <a:cubicBezTo>
                    <a:pt x="117" y="8"/>
                    <a:pt x="117" y="8"/>
                    <a:pt x="117" y="8"/>
                  </a:cubicBezTo>
                  <a:cubicBezTo>
                    <a:pt x="118" y="3"/>
                    <a:pt x="123" y="0"/>
                    <a:pt x="128" y="0"/>
                  </a:cubicBezTo>
                  <a:cubicBezTo>
                    <a:pt x="133" y="0"/>
                    <a:pt x="137" y="3"/>
                    <a:pt x="138" y="8"/>
                  </a:cubicBezTo>
                  <a:cubicBezTo>
                    <a:pt x="182" y="253"/>
                    <a:pt x="182" y="253"/>
                    <a:pt x="182" y="253"/>
                  </a:cubicBezTo>
                  <a:cubicBezTo>
                    <a:pt x="213" y="104"/>
                    <a:pt x="213" y="104"/>
                    <a:pt x="213" y="104"/>
                  </a:cubicBezTo>
                  <a:cubicBezTo>
                    <a:pt x="214" y="99"/>
                    <a:pt x="218" y="96"/>
                    <a:pt x="223" y="96"/>
                  </a:cubicBezTo>
                  <a:cubicBezTo>
                    <a:pt x="228" y="95"/>
                    <a:pt x="232" y="98"/>
                    <a:pt x="234" y="103"/>
                  </a:cubicBezTo>
                  <a:cubicBezTo>
                    <a:pt x="254" y="164"/>
                    <a:pt x="254" y="164"/>
                    <a:pt x="254" y="164"/>
                  </a:cubicBezTo>
                  <a:cubicBezTo>
                    <a:pt x="256" y="157"/>
                    <a:pt x="256" y="157"/>
                    <a:pt x="256" y="157"/>
                  </a:cubicBezTo>
                  <a:cubicBezTo>
                    <a:pt x="257" y="152"/>
                    <a:pt x="261" y="149"/>
                    <a:pt x="266" y="149"/>
                  </a:cubicBezTo>
                  <a:cubicBezTo>
                    <a:pt x="309" y="149"/>
                    <a:pt x="309" y="149"/>
                    <a:pt x="309" y="149"/>
                  </a:cubicBezTo>
                  <a:cubicBezTo>
                    <a:pt x="315" y="149"/>
                    <a:pt x="320" y="154"/>
                    <a:pt x="320" y="160"/>
                  </a:cubicBezTo>
                  <a:cubicBezTo>
                    <a:pt x="320" y="166"/>
                    <a:pt x="315" y="170"/>
                    <a:pt x="309" y="170"/>
                  </a:cubicBezTo>
                  <a:cubicBezTo>
                    <a:pt x="275" y="170"/>
                    <a:pt x="275" y="170"/>
                    <a:pt x="275" y="170"/>
                  </a:cubicBezTo>
                  <a:cubicBezTo>
                    <a:pt x="266" y="205"/>
                    <a:pt x="266" y="205"/>
                    <a:pt x="266" y="205"/>
                  </a:cubicBezTo>
                  <a:cubicBezTo>
                    <a:pt x="265" y="210"/>
                    <a:pt x="261" y="213"/>
                    <a:pt x="256" y="213"/>
                  </a:cubicBezTo>
                  <a:cubicBezTo>
                    <a:pt x="251" y="213"/>
                    <a:pt x="247" y="210"/>
                    <a:pt x="246" y="206"/>
                  </a:cubicBezTo>
                  <a:cubicBezTo>
                    <a:pt x="226" y="147"/>
                    <a:pt x="226" y="147"/>
                    <a:pt x="226" y="147"/>
                  </a:cubicBezTo>
                  <a:cubicBezTo>
                    <a:pt x="191" y="311"/>
                    <a:pt x="191" y="311"/>
                    <a:pt x="191" y="311"/>
                  </a:cubicBezTo>
                  <a:cubicBezTo>
                    <a:pt x="190" y="316"/>
                    <a:pt x="186" y="320"/>
                    <a:pt x="181" y="32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3" name="Freeform 254">
              <a:extLst>
                <a:ext uri="{FF2B5EF4-FFF2-40B4-BE49-F238E27FC236}">
                  <a16:creationId xmlns:a16="http://schemas.microsoft.com/office/drawing/2014/main" id="{EEBCD0BB-AA0F-4B41-A660-FC2C424CA97A}"/>
                </a:ext>
              </a:extLst>
            </p:cNvPr>
            <p:cNvSpPr>
              <a:spLocks noEditPoints="1"/>
            </p:cNvSpPr>
            <p:nvPr/>
          </p:nvSpPr>
          <p:spPr bwMode="auto">
            <a:xfrm>
              <a:off x="5024" y="71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4" name="Title 1">
            <a:extLst>
              <a:ext uri="{FF2B5EF4-FFF2-40B4-BE49-F238E27FC236}">
                <a16:creationId xmlns:a16="http://schemas.microsoft.com/office/drawing/2014/main" id="{FC5E4E43-4AA5-0E40-886E-ECA0A518E269}"/>
              </a:ext>
            </a:extLst>
          </p:cNvPr>
          <p:cNvSpPr>
            <a:spLocks noGrp="1"/>
          </p:cNvSpPr>
          <p:nvPr>
            <p:ph type="title"/>
          </p:nvPr>
        </p:nvSpPr>
        <p:spPr>
          <a:xfrm>
            <a:off x="49186" y="78875"/>
            <a:ext cx="10515600" cy="664778"/>
          </a:xfrm>
        </p:spPr>
        <p:txBody>
          <a:bodyPr>
            <a:normAutofit/>
          </a:bodyPr>
          <a:lstStyle/>
          <a:p>
            <a:r>
              <a:rPr lang="en-US" sz="3600" b="1" dirty="0">
                <a:solidFill>
                  <a:schemeClr val="tx1">
                    <a:lumMod val="75000"/>
                    <a:lumOff val="25000"/>
                  </a:schemeClr>
                </a:solidFill>
                <a:latin typeface="Helvetica" pitchFamily="2" charset="0"/>
              </a:rPr>
              <a:t>New Hire: Trends</a:t>
            </a:r>
          </a:p>
        </p:txBody>
      </p:sp>
    </p:spTree>
    <p:extLst>
      <p:ext uri="{BB962C8B-B14F-4D97-AF65-F5344CB8AC3E}">
        <p14:creationId xmlns:p14="http://schemas.microsoft.com/office/powerpoint/2010/main" val="118432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8445</TotalTime>
  <Words>1357</Words>
  <Application>Microsoft Office PowerPoint</Application>
  <PresentationFormat>Widescreen</PresentationFormat>
  <Paragraphs>108</Paragraphs>
  <Slides>22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vt:lpstr>
      <vt:lpstr>Office Theme</vt:lpstr>
      <vt:lpstr>People Analytics Case Study Thien-Trang Nguyen</vt:lpstr>
      <vt:lpstr>Agenda</vt:lpstr>
      <vt:lpstr>I. Problem Statement</vt:lpstr>
      <vt:lpstr>Case Study: ABC Business Unit</vt:lpstr>
      <vt:lpstr>II. New Hire Analysis</vt:lpstr>
      <vt:lpstr>Employee Base</vt:lpstr>
      <vt:lpstr>New Hire: Definition</vt:lpstr>
      <vt:lpstr>New Hire: Distribution</vt:lpstr>
      <vt:lpstr>New Hire: Trends</vt:lpstr>
      <vt:lpstr>III. Turnover Analysis</vt:lpstr>
      <vt:lpstr>Turnover Rate: Definition</vt:lpstr>
      <vt:lpstr>Termination</vt:lpstr>
      <vt:lpstr>Termination: Distribution</vt:lpstr>
      <vt:lpstr>Turnover: Trends</vt:lpstr>
      <vt:lpstr>IV. Bad Hire Analysis</vt:lpstr>
      <vt:lpstr>Bad Hire: Definition</vt:lpstr>
      <vt:lpstr>Bad Hire: Distribution</vt:lpstr>
      <vt:lpstr>Bad Hire: Trends</vt:lpstr>
      <vt:lpstr>V. Recommendation</vt:lpstr>
      <vt:lpstr>Predictive Modeling: Tenure Days Prediction</vt:lpstr>
      <vt:lpstr>Predictive Modeling: Coefficients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Trang Nguyen</dc:creator>
  <cp:lastModifiedBy>AERO</cp:lastModifiedBy>
  <cp:revision>444</cp:revision>
  <dcterms:created xsi:type="dcterms:W3CDTF">2018-12-02T22:16:07Z</dcterms:created>
  <dcterms:modified xsi:type="dcterms:W3CDTF">2020-03-10T03:16:29Z</dcterms:modified>
</cp:coreProperties>
</file>