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5A5D5FA-106E-4066-9282-5C58504292A7}">
  <a:tblStyle styleId="{D5A5D5FA-106E-4066-9282-5C58504292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idicodedao.com/2015/07/30/c-la-ngon-ngu-tuyet-voi-nhat-java-php-c-c-ruby-chi-toan-la-thu-re-tie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505129e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05129e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505129e8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505129e8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505129e8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505129e8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505129e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05129e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a54b12f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a54b12f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1600"/>
              </a:spcAft>
              <a:buNone/>
            </a:pPr>
            <a:r>
              <a:t/>
            </a:r>
            <a:endParaRPr sz="14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505129e8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505129e8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505129e8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505129e8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505129e8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505129e8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a5207c5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a5207c5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505129e8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505129e8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505129e8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505129e8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505129e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505129e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505129e8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505129e8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505129e8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505129e8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5860d0a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5860d0a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a5207c5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a5207c5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a5207c54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a5207c54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505129e8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505129e8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505129e8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505129e8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505129e8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505129e8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vi" sz="1400">
                <a:solidFill>
                  <a:schemeClr val="dk1"/>
                </a:solidFill>
                <a:latin typeface="Times New Roman"/>
                <a:ea typeface="Times New Roman"/>
                <a:cs typeface="Times New Roman"/>
                <a:sym typeface="Times New Roman"/>
              </a:rPr>
              <a:t>Quản trị nhân lực là yếu tố quan trọng hàng đầu, đây cũng là điểm khó khăn lớn nhất mà nhiều doanh nghiệp đang gặp phải do quy mô, vốn, các loại hình làm việc của nhân sự của các doanh nghiệp cũng rất đa dạng không phải doanh nghiệp nào cũng có khả năng xây dựng ra được hệ thống quản lý nhân sự cho riêng mình.</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1600"/>
              </a:spcBef>
              <a:spcAft>
                <a:spcPts val="0"/>
              </a:spcAft>
              <a:buClr>
                <a:schemeClr val="dk1"/>
              </a:buClr>
              <a:buSzPts val="1100"/>
              <a:buFont typeface="Arial"/>
              <a:buNone/>
            </a:pPr>
            <a:r>
              <a:rPr lang="vi" sz="1400">
                <a:solidFill>
                  <a:schemeClr val="dk1"/>
                </a:solidFill>
                <a:latin typeface="Times New Roman"/>
                <a:ea typeface="Times New Roman"/>
                <a:cs typeface="Times New Roman"/>
                <a:sym typeface="Times New Roman"/>
              </a:rPr>
              <a:t>Nắm bắt được hiện trạng, chúng em xin lựa chọn nghiên cứu và xây dựng “Xây dựng Hệ thống cung cấp dịch vụ quản lý nhân sự” làm đồ án tốt nghiệp Đại học của mình.</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vi" sz="1200">
                <a:solidFill>
                  <a:srgbClr val="2B2B2B"/>
                </a:solidFill>
                <a:highlight>
                  <a:schemeClr val="lt1"/>
                </a:highlight>
              </a:rPr>
              <a:t>Software as a Service</a:t>
            </a:r>
            <a:r>
              <a:rPr lang="vi" sz="1200">
                <a:solidFill>
                  <a:srgbClr val="2B2B2B"/>
                </a:solidFill>
                <a:highlight>
                  <a:schemeClr val="lt1"/>
                </a:highlight>
              </a:rPr>
              <a:t>: Phần mềm được cung cấp dưới dạng dịch vụ, người sử dụng sẽ trả tiền thuê hàng tháng như Gmail, Dropbox, Salesforce …</a:t>
            </a:r>
            <a:endParaRPr sz="1200">
              <a:solidFill>
                <a:srgbClr val="2B2B2B"/>
              </a:solidFill>
              <a:highlight>
                <a:schemeClr val="lt1"/>
              </a:highlight>
            </a:endParaRPr>
          </a:p>
          <a:p>
            <a:pPr indent="0" lvl="0" marL="0" rtl="0" algn="just">
              <a:lnSpc>
                <a:spcPct val="150000"/>
              </a:lnSpc>
              <a:spcBef>
                <a:spcPts val="0"/>
              </a:spcBef>
              <a:spcAft>
                <a:spcPts val="0"/>
              </a:spcAft>
              <a:buClr>
                <a:schemeClr val="dk1"/>
              </a:buClr>
              <a:buSzPts val="1100"/>
              <a:buFont typeface="Arial"/>
              <a:buNone/>
            </a:pPr>
            <a:r>
              <a:t/>
            </a:r>
            <a:endParaRPr sz="1200">
              <a:solidFill>
                <a:srgbClr val="2B2B2B"/>
              </a:solidFill>
              <a:highlight>
                <a:schemeClr val="lt1"/>
              </a:highlight>
            </a:endParaRPr>
          </a:p>
          <a:p>
            <a:pPr indent="0" lvl="0" marL="0" rtl="0" algn="just">
              <a:lnSpc>
                <a:spcPct val="150000"/>
              </a:lnSpc>
              <a:spcBef>
                <a:spcPts val="0"/>
              </a:spcBef>
              <a:spcAft>
                <a:spcPts val="0"/>
              </a:spcAft>
              <a:buClr>
                <a:schemeClr val="dk1"/>
              </a:buClr>
              <a:buSzPts val="1100"/>
              <a:buFont typeface="Arial"/>
              <a:buNone/>
            </a:pPr>
            <a:r>
              <a:rPr lang="vi" sz="1200">
                <a:solidFill>
                  <a:srgbClr val="2B2B2B"/>
                </a:solidFill>
                <a:highlight>
                  <a:schemeClr val="lt1"/>
                </a:highlight>
              </a:rPr>
              <a:t>(</a:t>
            </a:r>
            <a:r>
              <a:rPr b="1" lang="vi">
                <a:solidFill>
                  <a:schemeClr val="dk1"/>
                </a:solidFill>
              </a:rPr>
              <a:t>Infrastructure as a Service</a:t>
            </a:r>
            <a:r>
              <a:rPr lang="vi">
                <a:solidFill>
                  <a:schemeClr val="dk1"/>
                </a:solidFill>
              </a:rPr>
              <a:t>: Công ty khác sẽ cho bạn thuê cơ sở hạ tầng (infrastucture) bao gồm server, ổ cứng, mạng. Bạn muốn cài gì cũng được, bỏ code gì lên cũng được.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vi">
                <a:solidFill>
                  <a:schemeClr val="dk1"/>
                </a:solidFill>
              </a:rPr>
              <a:t>Platform as a Service</a:t>
            </a:r>
            <a:r>
              <a:rPr lang="vi">
                <a:solidFill>
                  <a:schemeClr val="dk1"/>
                </a:solidFill>
              </a:rPr>
              <a:t>: Nhà cung cấp sẽ lo cho bạn từ OS (Windows hoặc  Linux) cho tới Runtime (</a:t>
            </a:r>
            <a:r>
              <a:rPr lang="vi" u="sng">
                <a:solidFill>
                  <a:srgbClr val="24890D"/>
                </a:solidFill>
                <a:hlinkClick r:id="rId2"/>
              </a:rPr>
              <a:t>Docker, NodeJS, C#, Java</a:t>
            </a:r>
            <a:r>
              <a:rPr lang="vi">
                <a:solidFill>
                  <a:schemeClr val="dk1"/>
                </a:solidFill>
              </a:rPr>
              <a:t>), chỉ cần bỏ code vào mà chạy là được.</a:t>
            </a:r>
            <a:endParaRPr>
              <a:solidFill>
                <a:schemeClr val="dk1"/>
              </a:solidFill>
            </a:endParaRPr>
          </a:p>
          <a:p>
            <a:pPr indent="0" lvl="0" marL="0" rtl="0" algn="just">
              <a:lnSpc>
                <a:spcPct val="150000"/>
              </a:lnSpc>
              <a:spcBef>
                <a:spcPts val="3600"/>
              </a:spcBef>
              <a:spcAft>
                <a:spcPts val="0"/>
              </a:spcAft>
              <a:buClr>
                <a:schemeClr val="dk1"/>
              </a:buClr>
              <a:buSzPts val="1100"/>
              <a:buFont typeface="Arial"/>
              <a:buNone/>
            </a:pPr>
            <a:r>
              <a:rPr lang="vi" sz="1200">
                <a:solidFill>
                  <a:srgbClr val="2B2B2B"/>
                </a:solidFill>
                <a:highlight>
                  <a:schemeClr val="lt1"/>
                </a:highlight>
              </a:rPr>
              <a:t>)</a:t>
            </a:r>
            <a:endParaRPr sz="1200">
              <a:solidFill>
                <a:srgbClr val="2B2B2B"/>
              </a:solidFill>
              <a:highlight>
                <a:schemeClr val="lt1"/>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5860d08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860d08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505129e8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05129e8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505129e8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505129e8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505129e8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505129e8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505129e8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505129e8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28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01825"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r>
              <a:rPr lang="vi"/>
              <a:t>/20</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256675" y="2777075"/>
            <a:ext cx="8355900" cy="1689600"/>
          </a:xfrm>
          <a:prstGeom prst="rect">
            <a:avLst/>
          </a:prstGeom>
        </p:spPr>
        <p:txBody>
          <a:bodyPr anchorCtr="0" anchor="t" bIns="91425" lIns="91425" spcFirstLastPara="1" rIns="91425" wrap="square" tIns="91425">
            <a:noAutofit/>
          </a:bodyPr>
          <a:lstStyle/>
          <a:p>
            <a:pPr indent="457200" lvl="0" marL="1828800" rtl="0" algn="l">
              <a:spcBef>
                <a:spcPts val="800"/>
              </a:spcBef>
              <a:spcAft>
                <a:spcPts val="0"/>
              </a:spcAft>
              <a:buNone/>
            </a:pPr>
            <a:r>
              <a:rPr lang="vi" sz="1600">
                <a:latin typeface="Arial"/>
                <a:ea typeface="Arial"/>
                <a:cs typeface="Arial"/>
                <a:sym typeface="Arial"/>
              </a:rPr>
              <a:t>Nhóm sinh viên thực hiện:</a:t>
            </a:r>
            <a:endParaRPr sz="1600">
              <a:latin typeface="Arial"/>
              <a:ea typeface="Arial"/>
              <a:cs typeface="Arial"/>
              <a:sym typeface="Arial"/>
            </a:endParaRPr>
          </a:p>
          <a:p>
            <a:pPr indent="457200" lvl="0" marL="1828800" rtl="0" algn="l">
              <a:spcBef>
                <a:spcPts val="1600"/>
              </a:spcBef>
              <a:spcAft>
                <a:spcPts val="0"/>
              </a:spcAft>
              <a:buNone/>
            </a:pPr>
            <a:r>
              <a:t/>
            </a:r>
            <a:endParaRPr sz="1600">
              <a:latin typeface="Arial"/>
              <a:ea typeface="Arial"/>
              <a:cs typeface="Arial"/>
              <a:sym typeface="Arial"/>
            </a:endParaRPr>
          </a:p>
          <a:p>
            <a:pPr indent="0" lvl="0" marL="2286000" rtl="0" algn="l">
              <a:spcBef>
                <a:spcPts val="1600"/>
              </a:spcBef>
              <a:spcAft>
                <a:spcPts val="1600"/>
              </a:spcAft>
              <a:buNone/>
            </a:pPr>
            <a:r>
              <a:rPr lang="vi" sz="1600">
                <a:latin typeface="Arial"/>
                <a:ea typeface="Arial"/>
                <a:cs typeface="Arial"/>
                <a:sym typeface="Arial"/>
              </a:rPr>
              <a:t>Giảng viên hướng dẫn:       TS. Thái Thanh Tùng </a:t>
            </a:r>
            <a:endParaRPr sz="1600">
              <a:latin typeface="Arial"/>
              <a:ea typeface="Arial"/>
              <a:cs typeface="Arial"/>
              <a:sym typeface="Arial"/>
            </a:endParaRPr>
          </a:p>
        </p:txBody>
      </p:sp>
      <p:graphicFrame>
        <p:nvGraphicFramePr>
          <p:cNvPr id="61" name="Google Shape;61;p14"/>
          <p:cNvGraphicFramePr/>
          <p:nvPr/>
        </p:nvGraphicFramePr>
        <p:xfrm>
          <a:off x="1799850" y="156800"/>
          <a:ext cx="3000000" cy="3000000"/>
        </p:xfrm>
        <a:graphic>
          <a:graphicData uri="http://schemas.openxmlformats.org/drawingml/2006/table">
            <a:tbl>
              <a:tblPr>
                <a:noFill/>
                <a:tableStyleId>{D5A5D5FA-106E-4066-9282-5C58504292A7}</a:tableStyleId>
              </a:tblPr>
              <a:tblGrid>
                <a:gridCol w="3406300"/>
                <a:gridCol w="3406300"/>
              </a:tblGrid>
              <a:tr h="715550">
                <a:tc>
                  <a:txBody>
                    <a:bodyPr/>
                    <a:lstStyle/>
                    <a:p>
                      <a:pPr indent="0" lvl="0" marL="0" rtl="0" algn="ctr">
                        <a:spcBef>
                          <a:spcPts val="0"/>
                        </a:spcBef>
                        <a:spcAft>
                          <a:spcPts val="0"/>
                        </a:spcAft>
                        <a:buClr>
                          <a:schemeClr val="dk1"/>
                        </a:buClr>
                        <a:buSzPts val="1100"/>
                        <a:buFont typeface="Arial"/>
                        <a:buNone/>
                      </a:pPr>
                      <a:r>
                        <a:rPr b="1" lang="vi" sz="1600"/>
                        <a:t>ĐẠI HỌC MỞ HÀ NỘI</a:t>
                      </a:r>
                      <a:endParaRPr b="1" sz="1600"/>
                    </a:p>
                    <a:p>
                      <a:pPr indent="0" lvl="0" marL="0" rtl="0" algn="ctr">
                        <a:spcBef>
                          <a:spcPts val="0"/>
                        </a:spcBef>
                        <a:spcAft>
                          <a:spcPts val="0"/>
                        </a:spcAft>
                        <a:buClr>
                          <a:schemeClr val="dk1"/>
                        </a:buClr>
                        <a:buSzPts val="1100"/>
                        <a:buFont typeface="Arial"/>
                        <a:buNone/>
                      </a:pPr>
                      <a:r>
                        <a:rPr b="1" lang="vi" sz="1600"/>
                        <a:t>KHOA CÔNG NGHỆ THÔNG TIN</a:t>
                      </a:r>
                      <a:endParaRPr b="1" sz="1600"/>
                    </a:p>
                    <a:p>
                      <a:pPr indent="0" lvl="0" marL="0" rtl="0" algn="l">
                        <a:spcBef>
                          <a:spcPts val="0"/>
                        </a:spcBef>
                        <a:spcAft>
                          <a:spcPts val="0"/>
                        </a:spcAft>
                        <a:buNone/>
                      </a:pPr>
                      <a:r>
                        <a:t/>
                      </a:r>
                      <a:endParaRPr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vi" sz="1600"/>
                        <a:t>BÁO CÁO TIẾN ĐỘ</a:t>
                      </a:r>
                      <a:endParaRPr b="1" sz="1600"/>
                    </a:p>
                    <a:p>
                      <a:pPr indent="0" lvl="0" marL="0" rtl="0" algn="ctr">
                        <a:spcBef>
                          <a:spcPts val="0"/>
                        </a:spcBef>
                        <a:spcAft>
                          <a:spcPts val="0"/>
                        </a:spcAft>
                        <a:buNone/>
                      </a:pPr>
                      <a:r>
                        <a:rPr b="1" lang="vi" sz="1600"/>
                        <a:t>ĐỒ ÁN TỐT NGHIỆP ĐẠI HỌC</a:t>
                      </a:r>
                      <a:endParaRPr b="1" sz="1600"/>
                    </a:p>
                    <a:p>
                      <a:pPr indent="0" lvl="0" marL="0" rtl="0" algn="ctr">
                        <a:spcBef>
                          <a:spcPts val="0"/>
                        </a:spcBef>
                        <a:spcAft>
                          <a:spcPts val="0"/>
                        </a:spcAft>
                        <a:buNone/>
                      </a:pPr>
                      <a:r>
                        <a:rPr lang="vi"/>
                        <a:t>Ngành: Công nghệ thông tin</a:t>
                      </a:r>
                      <a:endParaRPr/>
                    </a:p>
                    <a:p>
                      <a:pPr indent="0" lvl="0" marL="0" rtl="0" algn="ctr">
                        <a:spcBef>
                          <a:spcPts val="0"/>
                        </a:spcBef>
                        <a:spcAft>
                          <a:spcPts val="0"/>
                        </a:spcAft>
                        <a:buNone/>
                      </a:pPr>
                      <a:r>
                        <a:rPr lang="vi"/>
                        <a:t>Chuyên ngành: Công nghệ phần mềm</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62" name="Google Shape;62;p14"/>
          <p:cNvPicPr preferRelativeResize="0"/>
          <p:nvPr/>
        </p:nvPicPr>
        <p:blipFill rotWithShape="1">
          <a:blip r:embed="rId3">
            <a:alphaModFix/>
          </a:blip>
          <a:srcRect b="0" l="0" r="0" t="0"/>
          <a:stretch/>
        </p:blipFill>
        <p:spPr>
          <a:xfrm>
            <a:off x="112925" y="79101"/>
            <a:ext cx="1495200" cy="966900"/>
          </a:xfrm>
          <a:prstGeom prst="rect">
            <a:avLst/>
          </a:prstGeom>
          <a:noFill/>
          <a:ln>
            <a:noFill/>
          </a:ln>
        </p:spPr>
      </p:pic>
      <p:sp>
        <p:nvSpPr>
          <p:cNvPr id="63" name="Google Shape;63;p14"/>
          <p:cNvSpPr txBox="1"/>
          <p:nvPr/>
        </p:nvSpPr>
        <p:spPr>
          <a:xfrm>
            <a:off x="281725" y="1630352"/>
            <a:ext cx="8305800"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1"/>
                </a:solidFill>
              </a:rPr>
              <a:t>Đề tài:</a:t>
            </a:r>
            <a:endParaRPr sz="1800">
              <a:solidFill>
                <a:schemeClr val="dk1"/>
              </a:solidFill>
            </a:endParaRPr>
          </a:p>
          <a:p>
            <a:pPr indent="0" lvl="0" marL="0" rtl="0" algn="ctr">
              <a:spcBef>
                <a:spcPts val="0"/>
              </a:spcBef>
              <a:spcAft>
                <a:spcPts val="0"/>
              </a:spcAft>
              <a:buNone/>
            </a:pPr>
            <a:r>
              <a:rPr b="1" lang="vi" sz="2400">
                <a:solidFill>
                  <a:schemeClr val="dk1"/>
                </a:solidFill>
              </a:rPr>
              <a:t>Xây dựng hệ thống cung cấp dịch vụ quản lý nhân sự</a:t>
            </a:r>
            <a:endParaRPr b="1" sz="2400">
              <a:solidFill>
                <a:schemeClr val="dk1"/>
              </a:solidFill>
            </a:endParaRPr>
          </a:p>
        </p:txBody>
      </p:sp>
      <p:graphicFrame>
        <p:nvGraphicFramePr>
          <p:cNvPr id="64" name="Google Shape;64;p14"/>
          <p:cNvGraphicFramePr/>
          <p:nvPr/>
        </p:nvGraphicFramePr>
        <p:xfrm>
          <a:off x="5039250" y="2864325"/>
          <a:ext cx="3000000" cy="3000000"/>
        </p:xfrm>
        <a:graphic>
          <a:graphicData uri="http://schemas.openxmlformats.org/drawingml/2006/table">
            <a:tbl>
              <a:tblPr>
                <a:noFill/>
                <a:tableStyleId>{D5A5D5FA-106E-4066-9282-5C58504292A7}</a:tableStyleId>
              </a:tblPr>
              <a:tblGrid>
                <a:gridCol w="2011750"/>
                <a:gridCol w="1071525"/>
              </a:tblGrid>
              <a:tr h="398775">
                <a:tc>
                  <a:txBody>
                    <a:bodyPr/>
                    <a:lstStyle/>
                    <a:p>
                      <a:pPr indent="0" lvl="0" marL="0" rtl="0" algn="l">
                        <a:spcBef>
                          <a:spcPts val="0"/>
                        </a:spcBef>
                        <a:spcAft>
                          <a:spcPts val="0"/>
                        </a:spcAft>
                        <a:buNone/>
                      </a:pPr>
                      <a:r>
                        <a:rPr lang="vi" sz="1600"/>
                        <a:t>Lê Hồng Ngọc</a:t>
                      </a:r>
                      <a:endParaRPr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vi" sz="1600"/>
                        <a:t>- 15A06</a:t>
                      </a:r>
                      <a:endParaRPr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8775">
                <a:tc>
                  <a:txBody>
                    <a:bodyPr/>
                    <a:lstStyle/>
                    <a:p>
                      <a:pPr indent="0" lvl="0" marL="0" rtl="0" algn="l">
                        <a:spcBef>
                          <a:spcPts val="0"/>
                        </a:spcBef>
                        <a:spcAft>
                          <a:spcPts val="0"/>
                        </a:spcAft>
                        <a:buNone/>
                      </a:pPr>
                      <a:r>
                        <a:rPr lang="vi" sz="1600"/>
                        <a:t>Nguyễn Anh Tú</a:t>
                      </a:r>
                      <a:endParaRPr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vi" sz="1600">
                          <a:solidFill>
                            <a:schemeClr val="dk1"/>
                          </a:solidFill>
                        </a:rPr>
                        <a:t>- 15A06</a:t>
                      </a:r>
                      <a:endParaRPr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65" name="Google Shape;65;p14"/>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66" name="Google Shape;66;p14"/>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a:t>
            </a:r>
            <a:r>
              <a:rPr lang="vi" sz="900">
                <a:solidFill>
                  <a:srgbClr val="888888"/>
                </a:solidFill>
              </a:rPr>
              <a:t>11/2019</a:t>
            </a:r>
            <a:endParaRPr sz="900">
              <a:solidFill>
                <a:srgbClr val="88888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152" name="Google Shape;152;p23"/>
          <p:cNvSpPr txBox="1"/>
          <p:nvPr>
            <p:ph type="title"/>
          </p:nvPr>
        </p:nvSpPr>
        <p:spPr>
          <a:xfrm>
            <a:off x="672525" y="3251119"/>
            <a:ext cx="7886700" cy="99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vi" sz="3000">
                <a:latin typeface="Arial"/>
                <a:ea typeface="Arial"/>
                <a:cs typeface="Arial"/>
                <a:sym typeface="Arial"/>
              </a:rPr>
              <a:t>2. Xác định yêu cầu</a:t>
            </a:r>
            <a:endParaRPr sz="3000"/>
          </a:p>
        </p:txBody>
      </p:sp>
      <p:sp>
        <p:nvSpPr>
          <p:cNvPr id="153" name="Google Shape;153;p23"/>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28/11/2019</a:t>
            </a:r>
            <a:endParaRPr sz="900">
              <a:solidFill>
                <a:srgbClr val="88888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628650" y="273844"/>
            <a:ext cx="7886700" cy="994200"/>
          </a:xfrm>
          <a:prstGeom prst="rect">
            <a:avLst/>
          </a:prstGeom>
        </p:spPr>
        <p:txBody>
          <a:bodyPr anchorCtr="0" anchor="ctr" bIns="91425" lIns="91425" spcFirstLastPara="1" rIns="91425" wrap="square" tIns="91425">
            <a:noAutofit/>
          </a:bodyPr>
          <a:lstStyle/>
          <a:p>
            <a:pPr indent="0" lvl="0" marL="0" rtl="0" algn="just">
              <a:lnSpc>
                <a:spcPct val="150000"/>
              </a:lnSpc>
              <a:spcBef>
                <a:spcPts val="1800"/>
              </a:spcBef>
              <a:spcAft>
                <a:spcPts val="600"/>
              </a:spcAft>
              <a:buNone/>
            </a:pPr>
            <a:r>
              <a:rPr lang="vi" sz="3000">
                <a:highlight>
                  <a:srgbClr val="FFFFFF"/>
                </a:highlight>
                <a:latin typeface="Arial"/>
                <a:ea typeface="Arial"/>
                <a:cs typeface="Arial"/>
                <a:sym typeface="Arial"/>
              </a:rPr>
              <a:t>Yêu cầu bên thuê dịch vụ</a:t>
            </a:r>
            <a:endParaRPr sz="3000">
              <a:latin typeface="Arial"/>
              <a:ea typeface="Arial"/>
              <a:cs typeface="Arial"/>
              <a:sym typeface="Arial"/>
            </a:endParaRPr>
          </a:p>
        </p:txBody>
      </p:sp>
      <p:sp>
        <p:nvSpPr>
          <p:cNvPr id="159" name="Google Shape;159;p24"/>
          <p:cNvSpPr txBox="1"/>
          <p:nvPr>
            <p:ph idx="1" type="body"/>
          </p:nvPr>
        </p:nvSpPr>
        <p:spPr>
          <a:xfrm>
            <a:off x="628650" y="1369219"/>
            <a:ext cx="7886700" cy="32634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SzPts val="2400"/>
              <a:buChar char="•"/>
            </a:pPr>
            <a:r>
              <a:rPr lang="vi" sz="2400">
                <a:latin typeface="Arial"/>
                <a:ea typeface="Arial"/>
                <a:cs typeface="Arial"/>
                <a:sym typeface="Arial"/>
              </a:rPr>
              <a:t>Quản lý thông tin của công ty</a:t>
            </a:r>
            <a:endParaRPr sz="2400">
              <a:latin typeface="Arial"/>
              <a:ea typeface="Arial"/>
              <a:cs typeface="Arial"/>
              <a:sym typeface="Arial"/>
            </a:endParaRPr>
          </a:p>
          <a:p>
            <a:pPr indent="-381000" lvl="0" marL="457200" rtl="0" algn="just">
              <a:lnSpc>
                <a:spcPct val="150000"/>
              </a:lnSpc>
              <a:spcBef>
                <a:spcPts val="0"/>
              </a:spcBef>
              <a:spcAft>
                <a:spcPts val="0"/>
              </a:spcAft>
              <a:buSzPts val="2400"/>
              <a:buChar char="•"/>
            </a:pPr>
            <a:r>
              <a:rPr lang="vi" sz="2400">
                <a:latin typeface="Arial"/>
                <a:ea typeface="Arial"/>
                <a:cs typeface="Arial"/>
                <a:sym typeface="Arial"/>
              </a:rPr>
              <a:t>Quản lý thông tin của nhân viên</a:t>
            </a:r>
            <a:endParaRPr sz="2400">
              <a:latin typeface="Arial"/>
              <a:ea typeface="Arial"/>
              <a:cs typeface="Arial"/>
              <a:sym typeface="Arial"/>
            </a:endParaRPr>
          </a:p>
          <a:p>
            <a:pPr indent="-381000" lvl="0" marL="457200" rtl="0" algn="just">
              <a:lnSpc>
                <a:spcPct val="150000"/>
              </a:lnSpc>
              <a:spcBef>
                <a:spcPts val="0"/>
              </a:spcBef>
              <a:spcAft>
                <a:spcPts val="0"/>
              </a:spcAft>
              <a:buSzPts val="2400"/>
              <a:buFont typeface="Arial"/>
              <a:buChar char="•"/>
            </a:pPr>
            <a:r>
              <a:rPr lang="vi" sz="2400">
                <a:latin typeface="Arial"/>
                <a:ea typeface="Arial"/>
                <a:cs typeface="Arial"/>
                <a:sym typeface="Arial"/>
              </a:rPr>
              <a:t>Q</a:t>
            </a:r>
            <a:r>
              <a:rPr lang="vi" sz="2400">
                <a:latin typeface="Arial"/>
                <a:ea typeface="Arial"/>
                <a:cs typeface="Arial"/>
                <a:sym typeface="Arial"/>
              </a:rPr>
              <a:t>uản lý hợp đồng nhân viên ký với công ty</a:t>
            </a:r>
            <a:endParaRPr sz="2400">
              <a:latin typeface="Arial"/>
              <a:ea typeface="Arial"/>
              <a:cs typeface="Arial"/>
              <a:sym typeface="Arial"/>
            </a:endParaRPr>
          </a:p>
          <a:p>
            <a:pPr indent="-381000" lvl="0" marL="457200" rtl="0" algn="just">
              <a:lnSpc>
                <a:spcPct val="150000"/>
              </a:lnSpc>
              <a:spcBef>
                <a:spcPts val="0"/>
              </a:spcBef>
              <a:spcAft>
                <a:spcPts val="0"/>
              </a:spcAft>
              <a:buSzPts val="2400"/>
              <a:buChar char="•"/>
            </a:pPr>
            <a:r>
              <a:rPr lang="vi" sz="2400">
                <a:latin typeface="Arial"/>
                <a:ea typeface="Arial"/>
                <a:cs typeface="Arial"/>
                <a:sym typeface="Arial"/>
              </a:rPr>
              <a:t>Quản lý phòng ban của công ty</a:t>
            </a:r>
            <a:endParaRPr sz="2400">
              <a:latin typeface="Arial"/>
              <a:ea typeface="Arial"/>
              <a:cs typeface="Arial"/>
              <a:sym typeface="Arial"/>
            </a:endParaRPr>
          </a:p>
          <a:p>
            <a:pPr indent="-381000" lvl="0" marL="457200" rtl="0" algn="just">
              <a:lnSpc>
                <a:spcPct val="150000"/>
              </a:lnSpc>
              <a:spcBef>
                <a:spcPts val="0"/>
              </a:spcBef>
              <a:spcAft>
                <a:spcPts val="0"/>
              </a:spcAft>
              <a:buSzPts val="2400"/>
              <a:buChar char="•"/>
            </a:pPr>
            <a:r>
              <a:rPr lang="vi" sz="2400">
                <a:latin typeface="Arial"/>
                <a:ea typeface="Arial"/>
                <a:cs typeface="Arial"/>
                <a:sym typeface="Arial"/>
              </a:rPr>
              <a:t>Quản lý các dự án</a:t>
            </a:r>
            <a:endParaRPr sz="2400">
              <a:latin typeface="Arial"/>
              <a:ea typeface="Arial"/>
              <a:cs typeface="Arial"/>
              <a:sym typeface="Arial"/>
            </a:endParaRPr>
          </a:p>
          <a:p>
            <a:pPr indent="-381000" lvl="0" marL="457200" rtl="0" algn="just">
              <a:lnSpc>
                <a:spcPct val="150000"/>
              </a:lnSpc>
              <a:spcBef>
                <a:spcPts val="0"/>
              </a:spcBef>
              <a:spcAft>
                <a:spcPts val="0"/>
              </a:spcAft>
              <a:buSzPts val="2400"/>
              <a:buFont typeface="Arial"/>
              <a:buChar char="•"/>
            </a:pPr>
            <a:r>
              <a:rPr lang="vi" sz="2400">
                <a:latin typeface="Arial"/>
                <a:ea typeface="Arial"/>
                <a:cs typeface="Arial"/>
                <a:sym typeface="Arial"/>
              </a:rPr>
              <a:t>Q</a:t>
            </a:r>
            <a:r>
              <a:rPr lang="vi" sz="2400">
                <a:latin typeface="Arial"/>
                <a:ea typeface="Arial"/>
                <a:cs typeface="Arial"/>
                <a:sym typeface="Arial"/>
              </a:rPr>
              <a:t>uản lý điều khoản hợp đồng với nhân viên</a:t>
            </a:r>
            <a:endParaRPr sz="2400">
              <a:latin typeface="Arial"/>
              <a:ea typeface="Arial"/>
              <a:cs typeface="Arial"/>
              <a:sym typeface="Arial"/>
            </a:endParaRPr>
          </a:p>
        </p:txBody>
      </p:sp>
      <p:sp>
        <p:nvSpPr>
          <p:cNvPr id="160" name="Google Shape;160;p24"/>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161" name="Google Shape;161;p24"/>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900">
                <a:solidFill>
                  <a:srgbClr val="888888"/>
                </a:solidFill>
              </a:rPr>
              <a:t>28/11/2019</a:t>
            </a:r>
            <a:endParaRPr sz="900">
              <a:solidFill>
                <a:srgbClr val="88888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628650" y="163522"/>
            <a:ext cx="7886700" cy="561300"/>
          </a:xfrm>
          <a:prstGeom prst="rect">
            <a:avLst/>
          </a:prstGeom>
        </p:spPr>
        <p:txBody>
          <a:bodyPr anchorCtr="0" anchor="ctr" bIns="91425" lIns="91425" spcFirstLastPara="1" rIns="91425" wrap="square" tIns="91425">
            <a:noAutofit/>
          </a:bodyPr>
          <a:lstStyle/>
          <a:p>
            <a:pPr indent="0" lvl="0" marL="0" rtl="0" algn="just">
              <a:lnSpc>
                <a:spcPct val="150000"/>
              </a:lnSpc>
              <a:spcBef>
                <a:spcPts val="1800"/>
              </a:spcBef>
              <a:spcAft>
                <a:spcPts val="600"/>
              </a:spcAft>
              <a:buNone/>
            </a:pPr>
            <a:r>
              <a:rPr lang="vi" sz="3000">
                <a:highlight>
                  <a:srgbClr val="FFFFFF"/>
                </a:highlight>
                <a:latin typeface="Arial"/>
                <a:ea typeface="Arial"/>
                <a:cs typeface="Arial"/>
                <a:sym typeface="Arial"/>
              </a:rPr>
              <a:t>Yêu cầu cho thuê dịch vụ</a:t>
            </a:r>
            <a:endParaRPr sz="3000">
              <a:latin typeface="Arial"/>
              <a:ea typeface="Arial"/>
              <a:cs typeface="Arial"/>
              <a:sym typeface="Arial"/>
            </a:endParaRPr>
          </a:p>
        </p:txBody>
      </p:sp>
      <p:sp>
        <p:nvSpPr>
          <p:cNvPr id="167" name="Google Shape;167;p25"/>
          <p:cNvSpPr txBox="1"/>
          <p:nvPr>
            <p:ph idx="1" type="body"/>
          </p:nvPr>
        </p:nvSpPr>
        <p:spPr>
          <a:xfrm>
            <a:off x="628650" y="724825"/>
            <a:ext cx="7886700" cy="3907800"/>
          </a:xfrm>
          <a:prstGeom prst="rect">
            <a:avLst/>
          </a:prstGeom>
        </p:spPr>
        <p:txBody>
          <a:bodyPr anchorCtr="0" anchor="t" bIns="91425" lIns="91425" spcFirstLastPara="1" rIns="91425" wrap="square" tIns="91425">
            <a:noAutofit/>
          </a:bodyPr>
          <a:lstStyle/>
          <a:p>
            <a:pPr indent="-368300" lvl="0" marL="457200" rtl="0" algn="just">
              <a:lnSpc>
                <a:spcPct val="150000"/>
              </a:lnSpc>
              <a:spcBef>
                <a:spcPts val="0"/>
              </a:spcBef>
              <a:spcAft>
                <a:spcPts val="0"/>
              </a:spcAft>
              <a:buSzPts val="2200"/>
              <a:buFont typeface="Arial"/>
              <a:buChar char="•"/>
            </a:pPr>
            <a:r>
              <a:rPr lang="vi" sz="2200">
                <a:latin typeface="Arial"/>
                <a:ea typeface="Arial"/>
                <a:cs typeface="Arial"/>
                <a:sym typeface="Arial"/>
              </a:rPr>
              <a:t>Bên cho thuê dịch vụ có thể th</a:t>
            </a:r>
            <a:r>
              <a:rPr lang="vi" sz="2200">
                <a:latin typeface="Arial"/>
                <a:ea typeface="Arial"/>
                <a:cs typeface="Arial"/>
                <a:sym typeface="Arial"/>
              </a:rPr>
              <a:t>eo dõi thông tin</a:t>
            </a:r>
            <a:r>
              <a:rPr lang="vi" sz="2200">
                <a:latin typeface="Arial"/>
                <a:ea typeface="Arial"/>
                <a:cs typeface="Arial"/>
                <a:sym typeface="Arial"/>
              </a:rPr>
              <a:t> các công ty thuê dịch vụ</a:t>
            </a:r>
            <a:endParaRPr sz="2200">
              <a:latin typeface="Arial"/>
              <a:ea typeface="Arial"/>
              <a:cs typeface="Arial"/>
              <a:sym typeface="Arial"/>
            </a:endParaRPr>
          </a:p>
          <a:p>
            <a:pPr indent="-368300" lvl="0" marL="457200" rtl="0" algn="just">
              <a:lnSpc>
                <a:spcPct val="150000"/>
              </a:lnSpc>
              <a:spcBef>
                <a:spcPts val="0"/>
              </a:spcBef>
              <a:spcAft>
                <a:spcPts val="0"/>
              </a:spcAft>
              <a:buSzPts val="2200"/>
              <a:buFont typeface="Arial"/>
              <a:buChar char="•"/>
            </a:pPr>
            <a:r>
              <a:rPr lang="vi" sz="2200">
                <a:latin typeface="Arial"/>
                <a:ea typeface="Arial"/>
                <a:cs typeface="Arial"/>
                <a:sym typeface="Arial"/>
              </a:rPr>
              <a:t>Bên cho thuê dịch vụ có thể theo dõi được danh sách hợp đồng mà bên cho thuê dịch vụ ký với từng công ty. </a:t>
            </a:r>
            <a:r>
              <a:rPr lang="vi" sz="2200">
                <a:latin typeface="Arial"/>
                <a:ea typeface="Arial"/>
                <a:cs typeface="Arial"/>
                <a:sym typeface="Arial"/>
              </a:rPr>
              <a:t>Bên thuê dịch vụ thêm mới hợp đồng sau khi đàm phán giữa 2 bên được thông qua. Sau khi thêm hợp đồng, người dùng có thể kích hoạt hợp đồng để công ty có thể sử dụng chức năng.</a:t>
            </a:r>
            <a:endParaRPr sz="2200">
              <a:latin typeface="Arial"/>
              <a:ea typeface="Arial"/>
              <a:cs typeface="Arial"/>
              <a:sym typeface="Arial"/>
            </a:endParaRPr>
          </a:p>
        </p:txBody>
      </p:sp>
      <p:sp>
        <p:nvSpPr>
          <p:cNvPr id="168" name="Google Shape;168;p25"/>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169" name="Google Shape;169;p25"/>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900">
                <a:solidFill>
                  <a:srgbClr val="888888"/>
                </a:solidFill>
              </a:rPr>
              <a:t>28/11/2019</a:t>
            </a:r>
            <a:endParaRPr sz="900">
              <a:solidFill>
                <a:srgbClr val="88888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628650" y="173250"/>
            <a:ext cx="7886700" cy="579000"/>
          </a:xfrm>
          <a:prstGeom prst="rect">
            <a:avLst/>
          </a:prstGeom>
        </p:spPr>
        <p:txBody>
          <a:bodyPr anchorCtr="0" anchor="ctr" bIns="91425" lIns="91425" spcFirstLastPara="1" rIns="91425" wrap="square" tIns="91425">
            <a:noAutofit/>
          </a:bodyPr>
          <a:lstStyle/>
          <a:p>
            <a:pPr indent="0" lvl="0" marL="0" rtl="0" algn="just">
              <a:lnSpc>
                <a:spcPct val="150000"/>
              </a:lnSpc>
              <a:spcBef>
                <a:spcPts val="1800"/>
              </a:spcBef>
              <a:spcAft>
                <a:spcPts val="600"/>
              </a:spcAft>
              <a:buNone/>
            </a:pPr>
            <a:r>
              <a:rPr lang="vi" sz="3000">
                <a:highlight>
                  <a:schemeClr val="lt1"/>
                </a:highlight>
                <a:latin typeface="Arial"/>
                <a:ea typeface="Arial"/>
                <a:cs typeface="Arial"/>
                <a:sym typeface="Arial"/>
              </a:rPr>
              <a:t>Yêu cầu cho thuê dịch vụ</a:t>
            </a:r>
            <a:endParaRPr/>
          </a:p>
        </p:txBody>
      </p:sp>
      <p:sp>
        <p:nvSpPr>
          <p:cNvPr id="175" name="Google Shape;175;p26"/>
          <p:cNvSpPr txBox="1"/>
          <p:nvPr>
            <p:ph idx="1" type="body"/>
          </p:nvPr>
        </p:nvSpPr>
        <p:spPr>
          <a:xfrm>
            <a:off x="628650" y="835125"/>
            <a:ext cx="8238000" cy="3902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800"/>
              </a:spcBef>
              <a:spcAft>
                <a:spcPts val="0"/>
              </a:spcAft>
              <a:buSzPts val="2000"/>
              <a:buChar char="•"/>
            </a:pPr>
            <a:r>
              <a:rPr lang="vi" sz="2000">
                <a:latin typeface="Arial"/>
                <a:ea typeface="Arial"/>
                <a:cs typeface="Arial"/>
                <a:sym typeface="Arial"/>
              </a:rPr>
              <a:t>Bên cho thuê dịch vụ có thể quản lý các loại dịch vụ để bên thuê dịch vụ có thể chọn dịch vụ phù hợp với nhu cầu sử dụng. Mỗi 1 loại dịch vụ sẽ đi kèm với các chức năng được phép sử dụng theo loại dịch vụ đó, số tiền phải trả của loại dịch vụ đó sẽ là số tiền để quản lý 1 nhân viên cho 1 ngày.</a:t>
            </a:r>
            <a:endParaRPr sz="2000">
              <a:latin typeface="Arial"/>
              <a:ea typeface="Arial"/>
              <a:cs typeface="Arial"/>
              <a:sym typeface="Arial"/>
            </a:endParaRPr>
          </a:p>
          <a:p>
            <a:pPr indent="-355600" lvl="0" marL="457200" rtl="0" algn="l">
              <a:lnSpc>
                <a:spcPct val="150000"/>
              </a:lnSpc>
              <a:spcBef>
                <a:spcPts val="0"/>
              </a:spcBef>
              <a:spcAft>
                <a:spcPts val="0"/>
              </a:spcAft>
              <a:buSzPts val="2000"/>
              <a:buChar char="•"/>
            </a:pPr>
            <a:r>
              <a:rPr lang="vi" sz="2000">
                <a:latin typeface="Arial"/>
                <a:ea typeface="Arial"/>
                <a:cs typeface="Arial"/>
                <a:sym typeface="Arial"/>
              </a:rPr>
              <a:t>Điều khoản này được sử dụng khi thêm một hợp đồng, người quản trị viên có trách nhiệm thực hiện các tác vụ tương ứng trong quá trình lập hợp đồng cho thuê công ty</a:t>
            </a:r>
            <a:endParaRPr sz="2000">
              <a:latin typeface="Arial"/>
              <a:ea typeface="Arial"/>
              <a:cs typeface="Arial"/>
              <a:sym typeface="Arial"/>
            </a:endParaRPr>
          </a:p>
        </p:txBody>
      </p:sp>
      <p:sp>
        <p:nvSpPr>
          <p:cNvPr id="176" name="Google Shape;176;p26"/>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177" name="Google Shape;177;p26"/>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900">
                <a:solidFill>
                  <a:srgbClr val="888888"/>
                </a:solidFill>
              </a:rPr>
              <a:t>28/11/2019</a:t>
            </a:r>
            <a:endParaRPr sz="900">
              <a:solidFill>
                <a:srgbClr val="88888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672525" y="3251119"/>
            <a:ext cx="7886700" cy="99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vi" sz="3000">
                <a:latin typeface="Arial"/>
                <a:ea typeface="Arial"/>
                <a:cs typeface="Arial"/>
                <a:sym typeface="Arial"/>
              </a:rPr>
              <a:t>3. Phân tích và thiết kế hệ thống</a:t>
            </a:r>
            <a:endParaRPr sz="3000"/>
          </a:p>
        </p:txBody>
      </p:sp>
      <p:sp>
        <p:nvSpPr>
          <p:cNvPr id="183" name="Google Shape;183;p27"/>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184" name="Google Shape;184;p27"/>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900">
                <a:solidFill>
                  <a:srgbClr val="888888"/>
                </a:solidFill>
              </a:rPr>
              <a:t>28/11/2019</a:t>
            </a:r>
            <a:endParaRPr sz="900">
              <a:solidFill>
                <a:srgbClr val="88888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628650" y="273844"/>
            <a:ext cx="7886700" cy="99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vi" sz="3000">
                <a:latin typeface="Arial"/>
                <a:ea typeface="Arial"/>
                <a:cs typeface="Arial"/>
                <a:sym typeface="Arial"/>
              </a:rPr>
              <a:t>Các tác nhân của hệ thống</a:t>
            </a:r>
            <a:endParaRPr sz="3000"/>
          </a:p>
        </p:txBody>
      </p:sp>
      <p:sp>
        <p:nvSpPr>
          <p:cNvPr id="190" name="Google Shape;190;p28"/>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pic>
        <p:nvPicPr>
          <p:cNvPr id="191" name="Google Shape;191;p28"/>
          <p:cNvPicPr preferRelativeResize="0"/>
          <p:nvPr/>
        </p:nvPicPr>
        <p:blipFill>
          <a:blip r:embed="rId3">
            <a:alphaModFix/>
          </a:blip>
          <a:stretch>
            <a:fillRect/>
          </a:stretch>
        </p:blipFill>
        <p:spPr>
          <a:xfrm>
            <a:off x="2724575" y="1148575"/>
            <a:ext cx="3800475" cy="3409950"/>
          </a:xfrm>
          <a:prstGeom prst="rect">
            <a:avLst/>
          </a:prstGeom>
          <a:noFill/>
          <a:ln>
            <a:noFill/>
          </a:ln>
        </p:spPr>
      </p:pic>
      <p:sp>
        <p:nvSpPr>
          <p:cNvPr id="192" name="Google Shape;192;p28"/>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900">
                <a:solidFill>
                  <a:srgbClr val="888888"/>
                </a:solidFill>
              </a:rPr>
              <a:t>28/11/2019</a:t>
            </a:r>
            <a:endParaRPr sz="900">
              <a:solidFill>
                <a:srgbClr val="88888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628650" y="127150"/>
            <a:ext cx="5235900" cy="717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vi" sz="3000">
                <a:latin typeface="Arial"/>
                <a:ea typeface="Arial"/>
                <a:cs typeface="Arial"/>
                <a:sym typeface="Arial"/>
              </a:rPr>
              <a:t>Use Case tổng thể hệ thống</a:t>
            </a:r>
            <a:endParaRPr sz="3000"/>
          </a:p>
        </p:txBody>
      </p:sp>
      <p:sp>
        <p:nvSpPr>
          <p:cNvPr id="198" name="Google Shape;198;p29"/>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199" name="Google Shape;199;p29"/>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900">
                <a:solidFill>
                  <a:srgbClr val="888888"/>
                </a:solidFill>
              </a:rPr>
              <a:t>28/11/2019</a:t>
            </a:r>
            <a:endParaRPr sz="900">
              <a:solidFill>
                <a:srgbClr val="888888"/>
              </a:solidFill>
            </a:endParaRPr>
          </a:p>
        </p:txBody>
      </p:sp>
      <p:pic>
        <p:nvPicPr>
          <p:cNvPr id="200" name="Google Shape;200;p29"/>
          <p:cNvPicPr preferRelativeResize="0"/>
          <p:nvPr/>
        </p:nvPicPr>
        <p:blipFill>
          <a:blip r:embed="rId3">
            <a:alphaModFix/>
          </a:blip>
          <a:stretch>
            <a:fillRect/>
          </a:stretch>
        </p:blipFill>
        <p:spPr>
          <a:xfrm>
            <a:off x="2772150" y="712525"/>
            <a:ext cx="2552265" cy="4054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628650" y="273848"/>
            <a:ext cx="7886700" cy="660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vi" sz="3000">
                <a:latin typeface="Arial"/>
                <a:ea typeface="Arial"/>
                <a:cs typeface="Arial"/>
                <a:sym typeface="Arial"/>
              </a:rPr>
              <a:t>Một số use case</a:t>
            </a:r>
            <a:endParaRPr/>
          </a:p>
        </p:txBody>
      </p:sp>
      <p:pic>
        <p:nvPicPr>
          <p:cNvPr id="206" name="Google Shape;206;p30"/>
          <p:cNvPicPr preferRelativeResize="0"/>
          <p:nvPr/>
        </p:nvPicPr>
        <p:blipFill>
          <a:blip r:embed="rId3">
            <a:alphaModFix/>
          </a:blip>
          <a:stretch>
            <a:fillRect/>
          </a:stretch>
        </p:blipFill>
        <p:spPr>
          <a:xfrm>
            <a:off x="284925" y="1002700"/>
            <a:ext cx="3485375" cy="3245275"/>
          </a:xfrm>
          <a:prstGeom prst="rect">
            <a:avLst/>
          </a:prstGeom>
          <a:noFill/>
          <a:ln>
            <a:noFill/>
          </a:ln>
        </p:spPr>
      </p:pic>
      <p:pic>
        <p:nvPicPr>
          <p:cNvPr id="207" name="Google Shape;207;p30"/>
          <p:cNvPicPr preferRelativeResize="0"/>
          <p:nvPr/>
        </p:nvPicPr>
        <p:blipFill>
          <a:blip r:embed="rId4">
            <a:alphaModFix/>
          </a:blip>
          <a:stretch>
            <a:fillRect/>
          </a:stretch>
        </p:blipFill>
        <p:spPr>
          <a:xfrm>
            <a:off x="3874500" y="1173310"/>
            <a:ext cx="4828000" cy="2796866"/>
          </a:xfrm>
          <a:prstGeom prst="rect">
            <a:avLst/>
          </a:prstGeom>
          <a:noFill/>
          <a:ln>
            <a:noFill/>
          </a:ln>
        </p:spPr>
      </p:pic>
      <p:sp>
        <p:nvSpPr>
          <p:cNvPr id="208" name="Google Shape;208;p30"/>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28/11/2019</a:t>
            </a:r>
            <a:endParaRPr sz="900">
              <a:solidFill>
                <a:srgbClr val="888888"/>
              </a:solidFill>
            </a:endParaRPr>
          </a:p>
        </p:txBody>
      </p:sp>
      <p:sp>
        <p:nvSpPr>
          <p:cNvPr id="209" name="Google Shape;209;p30"/>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628650" y="103724"/>
            <a:ext cx="7886700" cy="475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vi" sz="3000">
                <a:latin typeface="Arial"/>
                <a:ea typeface="Arial"/>
                <a:cs typeface="Arial"/>
                <a:sym typeface="Arial"/>
              </a:rPr>
              <a:t>Thiết kế hệ thống về dữ liệu</a:t>
            </a:r>
            <a:endParaRPr sz="3000"/>
          </a:p>
        </p:txBody>
      </p:sp>
      <p:sp>
        <p:nvSpPr>
          <p:cNvPr id="215" name="Google Shape;215;p31"/>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Times New Roman"/>
                <a:ea typeface="Times New Roman"/>
                <a:cs typeface="Times New Roman"/>
                <a:sym typeface="Times New Roman"/>
              </a:rPr>
              <a:t>‹#›</a:t>
            </a:fld>
            <a:r>
              <a:rPr lang="vi">
                <a:latin typeface="Times New Roman"/>
                <a:ea typeface="Times New Roman"/>
                <a:cs typeface="Times New Roman"/>
                <a:sym typeface="Times New Roman"/>
              </a:rPr>
              <a:t>/25</a:t>
            </a:r>
            <a:endParaRPr>
              <a:latin typeface="Times New Roman"/>
              <a:ea typeface="Times New Roman"/>
              <a:cs typeface="Times New Roman"/>
              <a:sym typeface="Times New Roman"/>
            </a:endParaRPr>
          </a:p>
        </p:txBody>
      </p:sp>
      <p:sp>
        <p:nvSpPr>
          <p:cNvPr id="216" name="Google Shape;216;p31"/>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900">
                <a:solidFill>
                  <a:srgbClr val="888888"/>
                </a:solidFill>
              </a:rPr>
              <a:t>28/11/2019</a:t>
            </a:r>
            <a:endParaRPr sz="900">
              <a:solidFill>
                <a:srgbClr val="888888"/>
              </a:solidFill>
            </a:endParaRPr>
          </a:p>
        </p:txBody>
      </p:sp>
      <p:pic>
        <p:nvPicPr>
          <p:cNvPr id="217" name="Google Shape;217;p31"/>
          <p:cNvPicPr preferRelativeResize="0"/>
          <p:nvPr/>
        </p:nvPicPr>
        <p:blipFill>
          <a:blip r:embed="rId3">
            <a:alphaModFix/>
          </a:blip>
          <a:stretch>
            <a:fillRect/>
          </a:stretch>
        </p:blipFill>
        <p:spPr>
          <a:xfrm>
            <a:off x="152400" y="722475"/>
            <a:ext cx="8672777" cy="38923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223" name="Google Shape;223;p32"/>
          <p:cNvSpPr txBox="1"/>
          <p:nvPr>
            <p:ph type="title"/>
          </p:nvPr>
        </p:nvSpPr>
        <p:spPr>
          <a:xfrm>
            <a:off x="311700" y="2926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sz="3000">
                <a:latin typeface="Arial"/>
                <a:ea typeface="Arial"/>
                <a:cs typeface="Arial"/>
                <a:sym typeface="Arial"/>
              </a:rPr>
              <a:t>Thiết kế hệ thống về giao diện</a:t>
            </a:r>
            <a:endParaRPr sz="3000">
              <a:latin typeface="Arial"/>
              <a:ea typeface="Arial"/>
              <a:cs typeface="Arial"/>
              <a:sym typeface="Arial"/>
            </a:endParaRPr>
          </a:p>
        </p:txBody>
      </p:sp>
      <p:sp>
        <p:nvSpPr>
          <p:cNvPr id="224" name="Google Shape;224;p32"/>
          <p:cNvSpPr txBox="1"/>
          <p:nvPr/>
        </p:nvSpPr>
        <p:spPr>
          <a:xfrm>
            <a:off x="249575" y="3980850"/>
            <a:ext cx="4149000" cy="466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1600"/>
              </a:spcAft>
              <a:buNone/>
            </a:pPr>
            <a:r>
              <a:rPr i="1" lang="vi" sz="1800">
                <a:solidFill>
                  <a:schemeClr val="dk1"/>
                </a:solidFill>
                <a:latin typeface="Calibri"/>
                <a:ea typeface="Calibri"/>
                <a:cs typeface="Calibri"/>
                <a:sym typeface="Calibri"/>
              </a:rPr>
              <a:t>Giao diện của chức năng đăng nhập</a:t>
            </a:r>
            <a:endParaRPr i="1"/>
          </a:p>
        </p:txBody>
      </p:sp>
      <p:sp>
        <p:nvSpPr>
          <p:cNvPr id="225" name="Google Shape;225;p32"/>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900">
                <a:solidFill>
                  <a:srgbClr val="888888"/>
                </a:solidFill>
              </a:rPr>
              <a:t>28/11/2019</a:t>
            </a:r>
            <a:endParaRPr sz="900">
              <a:solidFill>
                <a:srgbClr val="888888"/>
              </a:solidFill>
            </a:endParaRPr>
          </a:p>
        </p:txBody>
      </p:sp>
      <p:pic>
        <p:nvPicPr>
          <p:cNvPr id="226" name="Google Shape;226;p32"/>
          <p:cNvPicPr preferRelativeResize="0"/>
          <p:nvPr/>
        </p:nvPicPr>
        <p:blipFill>
          <a:blip r:embed="rId3">
            <a:alphaModFix/>
          </a:blip>
          <a:stretch>
            <a:fillRect/>
          </a:stretch>
        </p:blipFill>
        <p:spPr>
          <a:xfrm>
            <a:off x="311700" y="1196850"/>
            <a:ext cx="3337625" cy="2452475"/>
          </a:xfrm>
          <a:prstGeom prst="rect">
            <a:avLst/>
          </a:prstGeom>
          <a:noFill/>
          <a:ln>
            <a:noFill/>
          </a:ln>
        </p:spPr>
      </p:pic>
      <p:pic>
        <p:nvPicPr>
          <p:cNvPr id="227" name="Google Shape;227;p32"/>
          <p:cNvPicPr preferRelativeResize="0"/>
          <p:nvPr/>
        </p:nvPicPr>
        <p:blipFill>
          <a:blip r:embed="rId4">
            <a:alphaModFix/>
          </a:blip>
          <a:stretch>
            <a:fillRect/>
          </a:stretch>
        </p:blipFill>
        <p:spPr>
          <a:xfrm>
            <a:off x="4312375" y="1107286"/>
            <a:ext cx="4734375" cy="2631625"/>
          </a:xfrm>
          <a:prstGeom prst="rect">
            <a:avLst/>
          </a:prstGeom>
          <a:noFill/>
          <a:ln>
            <a:noFill/>
          </a:ln>
        </p:spPr>
      </p:pic>
      <p:sp>
        <p:nvSpPr>
          <p:cNvPr id="228" name="Google Shape;228;p32"/>
          <p:cNvSpPr txBox="1"/>
          <p:nvPr/>
        </p:nvSpPr>
        <p:spPr>
          <a:xfrm>
            <a:off x="3996400" y="4019688"/>
            <a:ext cx="4671300" cy="466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1600"/>
              </a:spcAft>
              <a:buNone/>
            </a:pPr>
            <a:r>
              <a:rPr i="1" lang="vi" sz="1800">
                <a:solidFill>
                  <a:schemeClr val="dk1"/>
                </a:solidFill>
                <a:latin typeface="Calibri"/>
                <a:ea typeface="Calibri"/>
                <a:cs typeface="Calibri"/>
                <a:sym typeface="Calibri"/>
              </a:rPr>
              <a:t>Giao diện của chức năng quản lý công ty(Admin)</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657725" y="264144"/>
            <a:ext cx="7886700" cy="9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3000">
                <a:latin typeface="Arial"/>
                <a:ea typeface="Arial"/>
                <a:cs typeface="Arial"/>
                <a:sym typeface="Arial"/>
              </a:rPr>
              <a:t>Nội dung báo cáo </a:t>
            </a:r>
            <a:endParaRPr sz="3000"/>
          </a:p>
        </p:txBody>
      </p:sp>
      <p:sp>
        <p:nvSpPr>
          <p:cNvPr id="72" name="Google Shape;72;p15"/>
          <p:cNvSpPr txBox="1"/>
          <p:nvPr>
            <p:ph idx="1" type="body"/>
          </p:nvPr>
        </p:nvSpPr>
        <p:spPr>
          <a:xfrm>
            <a:off x="657725" y="1359519"/>
            <a:ext cx="7886700" cy="32634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vi" sz="2400">
                <a:latin typeface="Arial"/>
                <a:ea typeface="Arial"/>
                <a:cs typeface="Arial"/>
                <a:sym typeface="Arial"/>
              </a:rPr>
              <a:t>Tổng quan đề tài</a:t>
            </a:r>
            <a:endParaRPr sz="2400">
              <a:latin typeface="Arial"/>
              <a:ea typeface="Arial"/>
              <a:cs typeface="Arial"/>
              <a:sym typeface="Arial"/>
            </a:endParaRPr>
          </a:p>
          <a:p>
            <a:pPr indent="-381000" lvl="0" marL="457200" rtl="0" algn="l">
              <a:spcBef>
                <a:spcPts val="0"/>
              </a:spcBef>
              <a:spcAft>
                <a:spcPts val="0"/>
              </a:spcAft>
              <a:buSzPts val="2400"/>
              <a:buFont typeface="Arial"/>
              <a:buAutoNum type="arabicPeriod"/>
            </a:pPr>
            <a:r>
              <a:rPr lang="vi" sz="2400">
                <a:latin typeface="Arial"/>
                <a:ea typeface="Arial"/>
                <a:cs typeface="Arial"/>
                <a:sym typeface="Arial"/>
              </a:rPr>
              <a:t>Xác định yêu cầu</a:t>
            </a:r>
            <a:endParaRPr sz="2400">
              <a:latin typeface="Arial"/>
              <a:ea typeface="Arial"/>
              <a:cs typeface="Arial"/>
              <a:sym typeface="Arial"/>
            </a:endParaRPr>
          </a:p>
          <a:p>
            <a:pPr indent="-381000" lvl="0" marL="457200" rtl="0" algn="l">
              <a:spcBef>
                <a:spcPts val="0"/>
              </a:spcBef>
              <a:spcAft>
                <a:spcPts val="0"/>
              </a:spcAft>
              <a:buSzPts val="2400"/>
              <a:buAutoNum type="arabicPeriod"/>
            </a:pPr>
            <a:r>
              <a:rPr lang="vi" sz="2400">
                <a:latin typeface="Arial"/>
                <a:ea typeface="Arial"/>
                <a:cs typeface="Arial"/>
                <a:sym typeface="Arial"/>
              </a:rPr>
              <a:t>Phân tích và thiết kế hệ thống</a:t>
            </a:r>
            <a:endParaRPr sz="2400">
              <a:latin typeface="Arial"/>
              <a:ea typeface="Arial"/>
              <a:cs typeface="Arial"/>
              <a:sym typeface="Arial"/>
            </a:endParaRPr>
          </a:p>
          <a:p>
            <a:pPr indent="-381000" lvl="0" marL="457200" rtl="0" algn="l">
              <a:spcBef>
                <a:spcPts val="0"/>
              </a:spcBef>
              <a:spcAft>
                <a:spcPts val="0"/>
              </a:spcAft>
              <a:buSzPts val="2400"/>
              <a:buAutoNum type="arabicPeriod"/>
            </a:pPr>
            <a:r>
              <a:rPr lang="vi" sz="2400">
                <a:latin typeface="Arial"/>
                <a:ea typeface="Arial"/>
                <a:cs typeface="Arial"/>
                <a:sym typeface="Arial"/>
              </a:rPr>
              <a:t>Kết quả thực hiện</a:t>
            </a:r>
            <a:endParaRPr sz="2400"/>
          </a:p>
        </p:txBody>
      </p:sp>
      <p:sp>
        <p:nvSpPr>
          <p:cNvPr id="73" name="Google Shape;73;p15"/>
          <p:cNvSpPr txBox="1"/>
          <p:nvPr>
            <p:ph idx="12" type="sldNum"/>
          </p:nvPr>
        </p:nvSpPr>
        <p:spPr>
          <a:xfrm>
            <a:off x="6530900" y="47575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74" name="Google Shape;74;p15"/>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28/11/2019</a:t>
            </a:r>
            <a:endParaRPr sz="900">
              <a:solidFill>
                <a:srgbClr val="88888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3"/>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234" name="Google Shape;234;p33"/>
          <p:cNvSpPr txBox="1"/>
          <p:nvPr/>
        </p:nvSpPr>
        <p:spPr>
          <a:xfrm>
            <a:off x="1885725" y="4300600"/>
            <a:ext cx="5131200" cy="466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800"/>
              </a:spcBef>
              <a:spcAft>
                <a:spcPts val="1600"/>
              </a:spcAft>
              <a:buNone/>
            </a:pPr>
            <a:r>
              <a:rPr i="1" lang="vi" sz="1800">
                <a:solidFill>
                  <a:schemeClr val="dk1"/>
                </a:solidFill>
                <a:latin typeface="Calibri"/>
                <a:ea typeface="Calibri"/>
                <a:cs typeface="Calibri"/>
                <a:sym typeface="Calibri"/>
              </a:rPr>
              <a:t>Giao diện của chức năng xem thông tin công ty</a:t>
            </a:r>
            <a:endParaRPr i="1"/>
          </a:p>
        </p:txBody>
      </p:sp>
      <p:sp>
        <p:nvSpPr>
          <p:cNvPr id="235" name="Google Shape;235;p33"/>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900">
                <a:solidFill>
                  <a:srgbClr val="888888"/>
                </a:solidFill>
              </a:rPr>
              <a:t>28/11/2019</a:t>
            </a:r>
            <a:endParaRPr sz="900">
              <a:solidFill>
                <a:srgbClr val="888888"/>
              </a:solidFill>
            </a:endParaRPr>
          </a:p>
        </p:txBody>
      </p:sp>
      <p:pic>
        <p:nvPicPr>
          <p:cNvPr id="236" name="Google Shape;236;p33"/>
          <p:cNvPicPr preferRelativeResize="0"/>
          <p:nvPr/>
        </p:nvPicPr>
        <p:blipFill>
          <a:blip r:embed="rId3">
            <a:alphaModFix/>
          </a:blip>
          <a:stretch>
            <a:fillRect/>
          </a:stretch>
        </p:blipFill>
        <p:spPr>
          <a:xfrm>
            <a:off x="2351200" y="304800"/>
            <a:ext cx="4441612" cy="399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4"/>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242" name="Google Shape;242;p34"/>
          <p:cNvSpPr txBox="1"/>
          <p:nvPr>
            <p:ph type="title"/>
          </p:nvPr>
        </p:nvSpPr>
        <p:spPr>
          <a:xfrm>
            <a:off x="311700" y="36384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sz="3000">
                <a:latin typeface="Arial"/>
                <a:ea typeface="Arial"/>
                <a:cs typeface="Arial"/>
                <a:sym typeface="Arial"/>
              </a:rPr>
              <a:t>4</a:t>
            </a:r>
            <a:r>
              <a:rPr lang="vi" sz="3000">
                <a:latin typeface="Arial"/>
                <a:ea typeface="Arial"/>
                <a:cs typeface="Arial"/>
                <a:sym typeface="Arial"/>
              </a:rPr>
              <a:t>. K</a:t>
            </a:r>
            <a:r>
              <a:rPr lang="vi" sz="3000">
                <a:latin typeface="Arial"/>
                <a:ea typeface="Arial"/>
                <a:cs typeface="Arial"/>
                <a:sym typeface="Arial"/>
              </a:rPr>
              <a:t>ết quả thực hiện</a:t>
            </a:r>
            <a:endParaRPr sz="3000">
              <a:latin typeface="Arial"/>
              <a:ea typeface="Arial"/>
              <a:cs typeface="Arial"/>
              <a:sym typeface="Arial"/>
            </a:endParaRPr>
          </a:p>
        </p:txBody>
      </p:sp>
      <p:sp>
        <p:nvSpPr>
          <p:cNvPr id="243" name="Google Shape;243;p34"/>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900">
                <a:solidFill>
                  <a:srgbClr val="888888"/>
                </a:solidFill>
              </a:rPr>
              <a:t>28/11/2019</a:t>
            </a:r>
            <a:endParaRPr sz="900">
              <a:solidFill>
                <a:srgbClr val="88888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Google Shape;248;p35"/>
          <p:cNvPicPr preferRelativeResize="0"/>
          <p:nvPr/>
        </p:nvPicPr>
        <p:blipFill>
          <a:blip r:embed="rId3">
            <a:alphaModFix/>
          </a:blip>
          <a:stretch>
            <a:fillRect/>
          </a:stretch>
        </p:blipFill>
        <p:spPr>
          <a:xfrm>
            <a:off x="260650" y="1449975"/>
            <a:ext cx="4323500" cy="2243549"/>
          </a:xfrm>
          <a:prstGeom prst="rect">
            <a:avLst/>
          </a:prstGeom>
          <a:noFill/>
          <a:ln>
            <a:noFill/>
          </a:ln>
        </p:spPr>
      </p:pic>
      <p:pic>
        <p:nvPicPr>
          <p:cNvPr id="249" name="Google Shape;249;p35"/>
          <p:cNvPicPr preferRelativeResize="0"/>
          <p:nvPr/>
        </p:nvPicPr>
        <p:blipFill>
          <a:blip r:embed="rId4">
            <a:alphaModFix/>
          </a:blip>
          <a:stretch>
            <a:fillRect/>
          </a:stretch>
        </p:blipFill>
        <p:spPr>
          <a:xfrm>
            <a:off x="4699150" y="1458368"/>
            <a:ext cx="4323501" cy="2226756"/>
          </a:xfrm>
          <a:prstGeom prst="rect">
            <a:avLst/>
          </a:prstGeom>
          <a:noFill/>
          <a:ln>
            <a:noFill/>
          </a:ln>
        </p:spPr>
      </p:pic>
      <p:sp>
        <p:nvSpPr>
          <p:cNvPr id="250" name="Google Shape;250;p35"/>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900">
                <a:solidFill>
                  <a:srgbClr val="888888"/>
                </a:solidFill>
              </a:rPr>
              <a:t>28/11/2019</a:t>
            </a:r>
            <a:endParaRPr sz="900">
              <a:solidFill>
                <a:srgbClr val="888888"/>
              </a:solidFill>
            </a:endParaRPr>
          </a:p>
        </p:txBody>
      </p:sp>
      <p:sp>
        <p:nvSpPr>
          <p:cNvPr id="251" name="Google Shape;251;p35"/>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252" name="Google Shape;252;p35"/>
          <p:cNvSpPr txBox="1"/>
          <p:nvPr/>
        </p:nvSpPr>
        <p:spPr>
          <a:xfrm>
            <a:off x="3020500" y="3872850"/>
            <a:ext cx="3342000" cy="42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600"/>
              <a:t>G</a:t>
            </a:r>
            <a:r>
              <a:rPr lang="vi" sz="1600"/>
              <a:t>iao diện màn hình xác thực</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36"/>
          <p:cNvPicPr preferRelativeResize="0"/>
          <p:nvPr/>
        </p:nvPicPr>
        <p:blipFill>
          <a:blip r:embed="rId3">
            <a:alphaModFix/>
          </a:blip>
          <a:stretch>
            <a:fillRect/>
          </a:stretch>
        </p:blipFill>
        <p:spPr>
          <a:xfrm>
            <a:off x="574962" y="238613"/>
            <a:ext cx="3392826" cy="1721352"/>
          </a:xfrm>
          <a:prstGeom prst="rect">
            <a:avLst/>
          </a:prstGeom>
          <a:noFill/>
          <a:ln>
            <a:noFill/>
          </a:ln>
        </p:spPr>
      </p:pic>
      <p:pic>
        <p:nvPicPr>
          <p:cNvPr id="258" name="Google Shape;258;p36"/>
          <p:cNvPicPr preferRelativeResize="0"/>
          <p:nvPr/>
        </p:nvPicPr>
        <p:blipFill>
          <a:blip r:embed="rId4">
            <a:alphaModFix/>
          </a:blip>
          <a:stretch>
            <a:fillRect/>
          </a:stretch>
        </p:blipFill>
        <p:spPr>
          <a:xfrm>
            <a:off x="5120925" y="253699"/>
            <a:ext cx="3392826" cy="1691185"/>
          </a:xfrm>
          <a:prstGeom prst="rect">
            <a:avLst/>
          </a:prstGeom>
          <a:noFill/>
          <a:ln>
            <a:noFill/>
          </a:ln>
        </p:spPr>
      </p:pic>
      <p:pic>
        <p:nvPicPr>
          <p:cNvPr id="259" name="Google Shape;259;p36"/>
          <p:cNvPicPr preferRelativeResize="0"/>
          <p:nvPr/>
        </p:nvPicPr>
        <p:blipFill>
          <a:blip r:embed="rId5">
            <a:alphaModFix/>
          </a:blip>
          <a:stretch>
            <a:fillRect/>
          </a:stretch>
        </p:blipFill>
        <p:spPr>
          <a:xfrm>
            <a:off x="574963" y="2163438"/>
            <a:ext cx="3392824" cy="1759450"/>
          </a:xfrm>
          <a:prstGeom prst="rect">
            <a:avLst/>
          </a:prstGeom>
          <a:noFill/>
          <a:ln>
            <a:noFill/>
          </a:ln>
        </p:spPr>
      </p:pic>
      <p:pic>
        <p:nvPicPr>
          <p:cNvPr id="260" name="Google Shape;260;p36"/>
          <p:cNvPicPr preferRelativeResize="0"/>
          <p:nvPr/>
        </p:nvPicPr>
        <p:blipFill>
          <a:blip r:embed="rId6">
            <a:alphaModFix/>
          </a:blip>
          <a:stretch>
            <a:fillRect/>
          </a:stretch>
        </p:blipFill>
        <p:spPr>
          <a:xfrm>
            <a:off x="5065638" y="2139462"/>
            <a:ext cx="3503409" cy="1807425"/>
          </a:xfrm>
          <a:prstGeom prst="rect">
            <a:avLst/>
          </a:prstGeom>
          <a:noFill/>
          <a:ln>
            <a:noFill/>
          </a:ln>
        </p:spPr>
      </p:pic>
      <p:sp>
        <p:nvSpPr>
          <p:cNvPr id="261" name="Google Shape;261;p36"/>
          <p:cNvSpPr txBox="1"/>
          <p:nvPr/>
        </p:nvSpPr>
        <p:spPr>
          <a:xfrm>
            <a:off x="1706775" y="4279225"/>
            <a:ext cx="63282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G</a:t>
            </a:r>
            <a:r>
              <a:rPr lang="vi"/>
              <a:t>iao diện màn hình đơn vị cung cấp dịch vụ, chức năng quản lý công ty thuê</a:t>
            </a:r>
            <a:endParaRPr/>
          </a:p>
        </p:txBody>
      </p:sp>
      <p:sp>
        <p:nvSpPr>
          <p:cNvPr id="262" name="Google Shape;262;p36"/>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28/11/2019</a:t>
            </a:r>
            <a:endParaRPr sz="900">
              <a:solidFill>
                <a:srgbClr val="888888"/>
              </a:solidFill>
            </a:endParaRPr>
          </a:p>
        </p:txBody>
      </p:sp>
      <p:sp>
        <p:nvSpPr>
          <p:cNvPr id="263" name="Google Shape;263;p36"/>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id="268" name="Google Shape;268;p37"/>
          <p:cNvPicPr preferRelativeResize="0"/>
          <p:nvPr/>
        </p:nvPicPr>
        <p:blipFill>
          <a:blip r:embed="rId3">
            <a:alphaModFix/>
          </a:blip>
          <a:stretch>
            <a:fillRect/>
          </a:stretch>
        </p:blipFill>
        <p:spPr>
          <a:xfrm>
            <a:off x="547150" y="361400"/>
            <a:ext cx="7487825" cy="3808172"/>
          </a:xfrm>
          <a:prstGeom prst="rect">
            <a:avLst/>
          </a:prstGeom>
          <a:noFill/>
          <a:ln>
            <a:noFill/>
          </a:ln>
        </p:spPr>
      </p:pic>
      <p:sp>
        <p:nvSpPr>
          <p:cNvPr id="269" name="Google Shape;269;p37"/>
          <p:cNvSpPr txBox="1"/>
          <p:nvPr/>
        </p:nvSpPr>
        <p:spPr>
          <a:xfrm>
            <a:off x="1207525" y="4314050"/>
            <a:ext cx="63282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Giao diện màn hình </a:t>
            </a:r>
            <a:r>
              <a:rPr lang="vi"/>
              <a:t>đơn vị sử dụng</a:t>
            </a:r>
            <a:r>
              <a:rPr lang="vi"/>
              <a:t> dịch vụ, chức năng quản lý công ty thuê</a:t>
            </a:r>
            <a:endParaRPr/>
          </a:p>
        </p:txBody>
      </p:sp>
      <p:sp>
        <p:nvSpPr>
          <p:cNvPr id="270" name="Google Shape;270;p37"/>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28/11/2019</a:t>
            </a:r>
            <a:endParaRPr sz="900">
              <a:solidFill>
                <a:srgbClr val="888888"/>
              </a:solidFill>
            </a:endParaRPr>
          </a:p>
        </p:txBody>
      </p:sp>
      <p:sp>
        <p:nvSpPr>
          <p:cNvPr id="271" name="Google Shape;271;p37"/>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8"/>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277" name="Google Shape;277;p38"/>
          <p:cNvSpPr txBox="1"/>
          <p:nvPr>
            <p:ph type="title"/>
          </p:nvPr>
        </p:nvSpPr>
        <p:spPr>
          <a:xfrm>
            <a:off x="311700" y="18809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vi" sz="2400">
                <a:latin typeface="Arial"/>
                <a:ea typeface="Arial"/>
                <a:cs typeface="Arial"/>
                <a:sym typeface="Arial"/>
              </a:rPr>
              <a:t>Cảm ơn quý thầy cô và các bạn đã chú ý lắng nghe!</a:t>
            </a:r>
            <a:endParaRPr sz="2400">
              <a:latin typeface="Arial"/>
              <a:ea typeface="Arial"/>
              <a:cs typeface="Arial"/>
              <a:sym typeface="Arial"/>
            </a:endParaRPr>
          </a:p>
        </p:txBody>
      </p:sp>
      <p:sp>
        <p:nvSpPr>
          <p:cNvPr id="278" name="Google Shape;278;p38"/>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28/11/2019</a:t>
            </a:r>
            <a:endParaRPr sz="900">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83150" y="3523594"/>
            <a:ext cx="7886700" cy="994200"/>
          </a:xfrm>
          <a:prstGeom prst="rect">
            <a:avLst/>
          </a:prstGeom>
        </p:spPr>
        <p:txBody>
          <a:bodyPr anchorCtr="0" anchor="ctr" bIns="91425" lIns="91425" spcFirstLastPara="1" rIns="91425" wrap="square" tIns="91425">
            <a:noAutofit/>
          </a:bodyPr>
          <a:lstStyle/>
          <a:p>
            <a:pPr indent="-419100" lvl="0" marL="457200" rtl="0" algn="l">
              <a:lnSpc>
                <a:spcPct val="100000"/>
              </a:lnSpc>
              <a:spcBef>
                <a:spcPts val="0"/>
              </a:spcBef>
              <a:spcAft>
                <a:spcPts val="0"/>
              </a:spcAft>
              <a:buClr>
                <a:srgbClr val="000000"/>
              </a:buClr>
              <a:buSzPts val="3000"/>
              <a:buFont typeface="Arial"/>
              <a:buAutoNum type="arabicPeriod"/>
            </a:pPr>
            <a:r>
              <a:rPr lang="vi" sz="3000">
                <a:latin typeface="Arial"/>
                <a:ea typeface="Arial"/>
                <a:cs typeface="Arial"/>
                <a:sym typeface="Arial"/>
              </a:rPr>
              <a:t>Tổng quan đề tài</a:t>
            </a:r>
            <a:endParaRPr sz="3000">
              <a:latin typeface="Arial"/>
              <a:ea typeface="Arial"/>
              <a:cs typeface="Arial"/>
              <a:sym typeface="Arial"/>
            </a:endParaRPr>
          </a:p>
        </p:txBody>
      </p:sp>
      <p:sp>
        <p:nvSpPr>
          <p:cNvPr id="80" name="Google Shape;80;p16"/>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81" name="Google Shape;81;p16"/>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28/11/2019</a:t>
            </a:r>
            <a:endParaRPr sz="900">
              <a:solidFill>
                <a:srgbClr val="88888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87" name="Google Shape;87;p17"/>
          <p:cNvSpPr txBox="1"/>
          <p:nvPr>
            <p:ph type="title"/>
          </p:nvPr>
        </p:nvSpPr>
        <p:spPr>
          <a:xfrm>
            <a:off x="220100" y="100750"/>
            <a:ext cx="8520600" cy="47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sz="3000">
                <a:latin typeface="Arial"/>
                <a:ea typeface="Arial"/>
                <a:cs typeface="Arial"/>
                <a:sym typeface="Arial"/>
              </a:rPr>
              <a:t>Lý do chọn đề tài</a:t>
            </a:r>
            <a:endParaRPr sz="3000">
              <a:latin typeface="Arial"/>
              <a:ea typeface="Arial"/>
              <a:cs typeface="Arial"/>
              <a:sym typeface="Arial"/>
            </a:endParaRPr>
          </a:p>
        </p:txBody>
      </p:sp>
      <p:pic>
        <p:nvPicPr>
          <p:cNvPr id="88" name="Google Shape;88;p17"/>
          <p:cNvPicPr preferRelativeResize="0"/>
          <p:nvPr/>
        </p:nvPicPr>
        <p:blipFill>
          <a:blip r:embed="rId3">
            <a:alphaModFix/>
          </a:blip>
          <a:stretch>
            <a:fillRect/>
          </a:stretch>
        </p:blipFill>
        <p:spPr>
          <a:xfrm>
            <a:off x="159300" y="1641275"/>
            <a:ext cx="2040906" cy="1535275"/>
          </a:xfrm>
          <a:prstGeom prst="rect">
            <a:avLst/>
          </a:prstGeom>
          <a:noFill/>
          <a:ln>
            <a:noFill/>
          </a:ln>
        </p:spPr>
      </p:pic>
      <p:sp>
        <p:nvSpPr>
          <p:cNvPr id="89" name="Google Shape;89;p17"/>
          <p:cNvSpPr/>
          <p:nvPr/>
        </p:nvSpPr>
        <p:spPr>
          <a:xfrm>
            <a:off x="1630588" y="3071425"/>
            <a:ext cx="1347084" cy="1155492"/>
          </a:xfrm>
          <a:prstGeom prst="cloud">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Quy mô</a:t>
            </a:r>
            <a:endParaRPr/>
          </a:p>
        </p:txBody>
      </p:sp>
      <p:pic>
        <p:nvPicPr>
          <p:cNvPr id="90" name="Google Shape;90;p17"/>
          <p:cNvPicPr preferRelativeResize="0"/>
          <p:nvPr/>
        </p:nvPicPr>
        <p:blipFill>
          <a:blip r:embed="rId4">
            <a:alphaModFix/>
          </a:blip>
          <a:stretch>
            <a:fillRect/>
          </a:stretch>
        </p:blipFill>
        <p:spPr>
          <a:xfrm>
            <a:off x="2911700" y="694925"/>
            <a:ext cx="1864198" cy="1214400"/>
          </a:xfrm>
          <a:prstGeom prst="rect">
            <a:avLst/>
          </a:prstGeom>
          <a:noFill/>
          <a:ln>
            <a:noFill/>
          </a:ln>
        </p:spPr>
      </p:pic>
      <p:pic>
        <p:nvPicPr>
          <p:cNvPr id="91" name="Google Shape;91;p17"/>
          <p:cNvPicPr preferRelativeResize="0"/>
          <p:nvPr/>
        </p:nvPicPr>
        <p:blipFill>
          <a:blip r:embed="rId5">
            <a:alphaModFix/>
          </a:blip>
          <a:stretch>
            <a:fillRect/>
          </a:stretch>
        </p:blipFill>
        <p:spPr>
          <a:xfrm>
            <a:off x="3060238" y="2033100"/>
            <a:ext cx="1077275" cy="1077275"/>
          </a:xfrm>
          <a:prstGeom prst="rect">
            <a:avLst/>
          </a:prstGeom>
          <a:noFill/>
          <a:ln>
            <a:noFill/>
          </a:ln>
        </p:spPr>
      </p:pic>
      <p:cxnSp>
        <p:nvCxnSpPr>
          <p:cNvPr id="92" name="Google Shape;92;p17"/>
          <p:cNvCxnSpPr>
            <a:stCxn id="88" idx="3"/>
            <a:endCxn id="90" idx="1"/>
          </p:cNvCxnSpPr>
          <p:nvPr/>
        </p:nvCxnSpPr>
        <p:spPr>
          <a:xfrm flipH="1" rot="10800000">
            <a:off x="2200206" y="1302213"/>
            <a:ext cx="711600" cy="11067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7"/>
          <p:cNvCxnSpPr>
            <a:stCxn id="88" idx="3"/>
            <a:endCxn id="91" idx="1"/>
          </p:cNvCxnSpPr>
          <p:nvPr/>
        </p:nvCxnSpPr>
        <p:spPr>
          <a:xfrm>
            <a:off x="2200206" y="2408913"/>
            <a:ext cx="860100" cy="16290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7"/>
          <p:cNvCxnSpPr>
            <a:stCxn id="88" idx="3"/>
            <a:endCxn id="89" idx="3"/>
          </p:cNvCxnSpPr>
          <p:nvPr/>
        </p:nvCxnSpPr>
        <p:spPr>
          <a:xfrm>
            <a:off x="2200206" y="2408913"/>
            <a:ext cx="103800" cy="7287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7"/>
          <p:cNvSpPr/>
          <p:nvPr/>
        </p:nvSpPr>
        <p:spPr>
          <a:xfrm>
            <a:off x="3315913" y="3934200"/>
            <a:ext cx="735000" cy="5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4389175" y="3832125"/>
            <a:ext cx="4286100" cy="899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1800">
                <a:solidFill>
                  <a:schemeClr val="dk1"/>
                </a:solidFill>
              </a:rPr>
              <a:t>“Xây dựng Hệ thống cung cấp dịch vụ quản lý nhân sự” </a:t>
            </a:r>
            <a:endParaRPr sz="1800">
              <a:solidFill>
                <a:schemeClr val="dk1"/>
              </a:solidFill>
            </a:endParaRPr>
          </a:p>
        </p:txBody>
      </p:sp>
      <p:sp>
        <p:nvSpPr>
          <p:cNvPr id="97" name="Google Shape;97;p17"/>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28/11/2019</a:t>
            </a:r>
            <a:endParaRPr sz="900">
              <a:solidFill>
                <a:srgbClr val="88888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420925" y="493950"/>
            <a:ext cx="4481325" cy="3411182"/>
          </a:xfrm>
          <a:prstGeom prst="rect">
            <a:avLst/>
          </a:prstGeom>
          <a:noFill/>
          <a:ln>
            <a:noFill/>
          </a:ln>
        </p:spPr>
      </p:pic>
      <p:sp>
        <p:nvSpPr>
          <p:cNvPr id="103" name="Google Shape;103;p18"/>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104" name="Google Shape;104;p18"/>
          <p:cNvSpPr txBox="1"/>
          <p:nvPr/>
        </p:nvSpPr>
        <p:spPr>
          <a:xfrm>
            <a:off x="4902250" y="712200"/>
            <a:ext cx="3860100" cy="379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sz="1800">
                <a:highlight>
                  <a:srgbClr val="FFFFFF"/>
                </a:highlight>
              </a:rPr>
              <a:t>P</a:t>
            </a:r>
            <a:r>
              <a:rPr lang="vi" sz="1800">
                <a:highlight>
                  <a:srgbClr val="FFFFFF"/>
                </a:highlight>
              </a:rPr>
              <a:t>hân phối dịch vụ</a:t>
            </a:r>
            <a:endParaRPr sz="1800">
              <a:highlight>
                <a:srgbClr val="FFFFFF"/>
              </a:highlight>
            </a:endParaRPr>
          </a:p>
          <a:p>
            <a:pPr indent="-342900" lvl="0" marL="457200" rtl="0" algn="l">
              <a:spcBef>
                <a:spcPts val="0"/>
              </a:spcBef>
              <a:spcAft>
                <a:spcPts val="0"/>
              </a:spcAft>
              <a:buSzPts val="1800"/>
              <a:buChar char="●"/>
            </a:pPr>
            <a:r>
              <a:rPr lang="vi" sz="1800">
                <a:highlight>
                  <a:srgbClr val="FFFFFF"/>
                </a:highlight>
              </a:rPr>
              <a:t>Không bán sản phẩm phần mềm mà bán dịch vụ dựa trên phần mềm đó.</a:t>
            </a:r>
            <a:endParaRPr sz="1800">
              <a:highlight>
                <a:srgbClr val="FFFFFF"/>
              </a:highlight>
            </a:endParaRPr>
          </a:p>
          <a:p>
            <a:pPr indent="-342900" lvl="0" marL="457200" rtl="0" algn="l">
              <a:spcBef>
                <a:spcPts val="0"/>
              </a:spcBef>
              <a:spcAft>
                <a:spcPts val="0"/>
              </a:spcAft>
              <a:buSzPts val="1800"/>
              <a:buChar char="●"/>
            </a:pPr>
            <a:r>
              <a:rPr lang="vi" sz="1800"/>
              <a:t>Ưu điểm SaaS:</a:t>
            </a:r>
            <a:endParaRPr sz="1800"/>
          </a:p>
          <a:p>
            <a:pPr indent="-342900" lvl="1" marL="914400" rtl="0" algn="l">
              <a:spcBef>
                <a:spcPts val="0"/>
              </a:spcBef>
              <a:spcAft>
                <a:spcPts val="0"/>
              </a:spcAft>
              <a:buSzPts val="1800"/>
              <a:buChar char="○"/>
            </a:pPr>
            <a:r>
              <a:rPr lang="vi" sz="1800"/>
              <a:t>Tiết kiệm chi phí cho doanh nghiệp</a:t>
            </a:r>
            <a:endParaRPr sz="1800"/>
          </a:p>
          <a:p>
            <a:pPr indent="-342900" lvl="1" marL="914400" rtl="0" algn="l">
              <a:spcBef>
                <a:spcPts val="0"/>
              </a:spcBef>
              <a:spcAft>
                <a:spcPts val="0"/>
              </a:spcAft>
              <a:buSzPts val="1800"/>
              <a:buChar char="○"/>
            </a:pPr>
            <a:r>
              <a:rPr lang="vi" sz="1800"/>
              <a:t>Dễ dàng sử dụng mọi lúc, mọi nơi</a:t>
            </a:r>
            <a:endParaRPr sz="1800"/>
          </a:p>
          <a:p>
            <a:pPr indent="-342900" lvl="0" marL="457200" rtl="0" algn="l">
              <a:lnSpc>
                <a:spcPct val="115000"/>
              </a:lnSpc>
              <a:spcBef>
                <a:spcPts val="0"/>
              </a:spcBef>
              <a:spcAft>
                <a:spcPts val="0"/>
              </a:spcAft>
              <a:buSzPts val="1800"/>
              <a:buChar char="●"/>
            </a:pPr>
            <a:r>
              <a:rPr lang="vi" sz="1800"/>
              <a:t>Nhược điểm SaaS:</a:t>
            </a:r>
            <a:endParaRPr sz="1800"/>
          </a:p>
          <a:p>
            <a:pPr indent="-342900" lvl="1" marL="914400" rtl="0" algn="l">
              <a:lnSpc>
                <a:spcPct val="115000"/>
              </a:lnSpc>
              <a:spcBef>
                <a:spcPts val="0"/>
              </a:spcBef>
              <a:spcAft>
                <a:spcPts val="0"/>
              </a:spcAft>
              <a:buSzPts val="1800"/>
              <a:buChar char="○"/>
            </a:pPr>
            <a:r>
              <a:rPr lang="vi" sz="1800"/>
              <a:t>Yêu cầu bắt buộc về kết nối internet</a:t>
            </a:r>
            <a:endParaRPr sz="1800">
              <a:highlight>
                <a:srgbClr val="FFFFFF"/>
              </a:highlight>
            </a:endParaRPr>
          </a:p>
        </p:txBody>
      </p:sp>
      <p:sp>
        <p:nvSpPr>
          <p:cNvPr id="105" name="Google Shape;105;p18"/>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28/11/2019</a:t>
            </a:r>
            <a:endParaRPr sz="900">
              <a:solidFill>
                <a:srgbClr val="88888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111" name="Google Shape;111;p19"/>
          <p:cNvSpPr txBox="1"/>
          <p:nvPr>
            <p:ph type="title"/>
          </p:nvPr>
        </p:nvSpPr>
        <p:spPr>
          <a:xfrm>
            <a:off x="311700" y="1963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sz="3000">
                <a:latin typeface="Arial"/>
                <a:ea typeface="Arial"/>
                <a:cs typeface="Arial"/>
                <a:sym typeface="Arial"/>
              </a:rPr>
              <a:t>Công nghệ sử dụng</a:t>
            </a:r>
            <a:endParaRPr sz="3000">
              <a:latin typeface="Arial"/>
              <a:ea typeface="Arial"/>
              <a:cs typeface="Arial"/>
              <a:sym typeface="Arial"/>
            </a:endParaRPr>
          </a:p>
        </p:txBody>
      </p:sp>
      <p:pic>
        <p:nvPicPr>
          <p:cNvPr id="112" name="Google Shape;112;p19"/>
          <p:cNvPicPr preferRelativeResize="0"/>
          <p:nvPr/>
        </p:nvPicPr>
        <p:blipFill>
          <a:blip r:embed="rId3">
            <a:alphaModFix/>
          </a:blip>
          <a:stretch>
            <a:fillRect/>
          </a:stretch>
        </p:blipFill>
        <p:spPr>
          <a:xfrm>
            <a:off x="466175" y="1005300"/>
            <a:ext cx="3078800" cy="1702500"/>
          </a:xfrm>
          <a:prstGeom prst="rect">
            <a:avLst/>
          </a:prstGeom>
          <a:noFill/>
          <a:ln>
            <a:noFill/>
          </a:ln>
        </p:spPr>
      </p:pic>
      <p:pic>
        <p:nvPicPr>
          <p:cNvPr id="113" name="Google Shape;113;p19"/>
          <p:cNvPicPr preferRelativeResize="0"/>
          <p:nvPr/>
        </p:nvPicPr>
        <p:blipFill>
          <a:blip r:embed="rId4">
            <a:alphaModFix/>
          </a:blip>
          <a:stretch>
            <a:fillRect/>
          </a:stretch>
        </p:blipFill>
        <p:spPr>
          <a:xfrm>
            <a:off x="4868825" y="929975"/>
            <a:ext cx="3706301" cy="1853150"/>
          </a:xfrm>
          <a:prstGeom prst="rect">
            <a:avLst/>
          </a:prstGeom>
          <a:noFill/>
          <a:ln>
            <a:noFill/>
          </a:ln>
        </p:spPr>
      </p:pic>
      <p:pic>
        <p:nvPicPr>
          <p:cNvPr id="114" name="Google Shape;114;p19"/>
          <p:cNvPicPr preferRelativeResize="0"/>
          <p:nvPr/>
        </p:nvPicPr>
        <p:blipFill>
          <a:blip r:embed="rId5">
            <a:alphaModFix/>
          </a:blip>
          <a:stretch>
            <a:fillRect/>
          </a:stretch>
        </p:blipFill>
        <p:spPr>
          <a:xfrm>
            <a:off x="3357725" y="2497375"/>
            <a:ext cx="2635950" cy="2130902"/>
          </a:xfrm>
          <a:prstGeom prst="rect">
            <a:avLst/>
          </a:prstGeom>
          <a:noFill/>
          <a:ln>
            <a:noFill/>
          </a:ln>
        </p:spPr>
      </p:pic>
      <p:sp>
        <p:nvSpPr>
          <p:cNvPr id="115" name="Google Shape;115;p19"/>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28/11/2019</a:t>
            </a:r>
            <a:endParaRPr sz="900">
              <a:solidFill>
                <a:srgbClr val="88888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628650" y="273850"/>
            <a:ext cx="7886700" cy="671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vi" sz="3000">
                <a:latin typeface="Arial"/>
                <a:ea typeface="Arial"/>
                <a:cs typeface="Arial"/>
                <a:sym typeface="Arial"/>
              </a:rPr>
              <a:t>Kiến trúc hệ thống</a:t>
            </a:r>
            <a:endParaRPr sz="3000"/>
          </a:p>
        </p:txBody>
      </p:sp>
      <p:sp>
        <p:nvSpPr>
          <p:cNvPr id="121" name="Google Shape;121;p20"/>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pic>
        <p:nvPicPr>
          <p:cNvPr id="122" name="Google Shape;122;p20"/>
          <p:cNvPicPr preferRelativeResize="0"/>
          <p:nvPr/>
        </p:nvPicPr>
        <p:blipFill>
          <a:blip r:embed="rId3">
            <a:alphaModFix/>
          </a:blip>
          <a:stretch>
            <a:fillRect/>
          </a:stretch>
        </p:blipFill>
        <p:spPr>
          <a:xfrm>
            <a:off x="1133250" y="1030525"/>
            <a:ext cx="6998150" cy="3454775"/>
          </a:xfrm>
          <a:prstGeom prst="rect">
            <a:avLst/>
          </a:prstGeom>
          <a:noFill/>
          <a:ln>
            <a:noFill/>
          </a:ln>
        </p:spPr>
      </p:pic>
      <p:sp>
        <p:nvSpPr>
          <p:cNvPr id="123" name="Google Shape;123;p20"/>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28/11/2019</a:t>
            </a:r>
            <a:endParaRPr sz="900">
              <a:solidFill>
                <a:srgbClr val="88888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628650" y="273844"/>
            <a:ext cx="7886700" cy="99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vi" sz="3000">
                <a:latin typeface="Arial"/>
                <a:ea typeface="Arial"/>
                <a:cs typeface="Arial"/>
                <a:sym typeface="Arial"/>
              </a:rPr>
              <a:t>Nội dung đề tài dự định đạt được</a:t>
            </a:r>
            <a:endParaRPr sz="3000"/>
          </a:p>
        </p:txBody>
      </p:sp>
      <p:sp>
        <p:nvSpPr>
          <p:cNvPr id="129" name="Google Shape;129;p21"/>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pic>
        <p:nvPicPr>
          <p:cNvPr id="130" name="Google Shape;130;p21"/>
          <p:cNvPicPr preferRelativeResize="0"/>
          <p:nvPr/>
        </p:nvPicPr>
        <p:blipFill>
          <a:blip r:embed="rId3">
            <a:alphaModFix/>
          </a:blip>
          <a:stretch>
            <a:fillRect/>
          </a:stretch>
        </p:blipFill>
        <p:spPr>
          <a:xfrm>
            <a:off x="580575" y="1080832"/>
            <a:ext cx="1255274" cy="1102884"/>
          </a:xfrm>
          <a:prstGeom prst="rect">
            <a:avLst/>
          </a:prstGeom>
          <a:noFill/>
          <a:ln>
            <a:noFill/>
          </a:ln>
        </p:spPr>
      </p:pic>
      <p:sp>
        <p:nvSpPr>
          <p:cNvPr id="131" name="Google Shape;131;p21"/>
          <p:cNvSpPr txBox="1"/>
          <p:nvPr/>
        </p:nvSpPr>
        <p:spPr>
          <a:xfrm>
            <a:off x="3493175" y="1268050"/>
            <a:ext cx="3939000" cy="13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2200"/>
              <a:t>Quản lý danh sách công ty</a:t>
            </a:r>
            <a:endParaRPr sz="2200"/>
          </a:p>
          <a:p>
            <a:pPr indent="0" lvl="0" marL="0" rtl="0" algn="l">
              <a:spcBef>
                <a:spcPts val="0"/>
              </a:spcBef>
              <a:spcAft>
                <a:spcPts val="0"/>
              </a:spcAft>
              <a:buNone/>
            </a:pPr>
            <a:r>
              <a:rPr lang="vi" sz="2200"/>
              <a:t>Q</a:t>
            </a:r>
            <a:r>
              <a:rPr lang="vi" sz="2200"/>
              <a:t>uản lý mức độ dịch vụ(quản lý tiền thuê)</a:t>
            </a:r>
            <a:endParaRPr sz="2200"/>
          </a:p>
          <a:p>
            <a:pPr indent="0" lvl="0" marL="0" rtl="0" algn="l">
              <a:spcBef>
                <a:spcPts val="0"/>
              </a:spcBef>
              <a:spcAft>
                <a:spcPts val="0"/>
              </a:spcAft>
              <a:buNone/>
            </a:pPr>
            <a:r>
              <a:rPr lang="vi" sz="2200"/>
              <a:t>Quản lý điều khoản</a:t>
            </a:r>
            <a:endParaRPr sz="2200"/>
          </a:p>
        </p:txBody>
      </p:sp>
      <p:grpSp>
        <p:nvGrpSpPr>
          <p:cNvPr id="132" name="Google Shape;132;p21"/>
          <p:cNvGrpSpPr/>
          <p:nvPr/>
        </p:nvGrpSpPr>
        <p:grpSpPr>
          <a:xfrm>
            <a:off x="732010" y="2851909"/>
            <a:ext cx="7711061" cy="2057830"/>
            <a:chOff x="664723" y="2438063"/>
            <a:chExt cx="7551720" cy="2225162"/>
          </a:xfrm>
        </p:grpSpPr>
        <p:grpSp>
          <p:nvGrpSpPr>
            <p:cNvPr id="133" name="Google Shape;133;p21"/>
            <p:cNvGrpSpPr/>
            <p:nvPr/>
          </p:nvGrpSpPr>
          <p:grpSpPr>
            <a:xfrm>
              <a:off x="1989325" y="2438063"/>
              <a:ext cx="6227118" cy="2225162"/>
              <a:chOff x="1923875" y="1298438"/>
              <a:chExt cx="6227118" cy="2225162"/>
            </a:xfrm>
          </p:grpSpPr>
          <p:sp>
            <p:nvSpPr>
              <p:cNvPr id="134" name="Google Shape;134;p21"/>
              <p:cNvSpPr/>
              <p:nvPr/>
            </p:nvSpPr>
            <p:spPr>
              <a:xfrm>
                <a:off x="1923875" y="1463500"/>
                <a:ext cx="548700" cy="20601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nvSpPr>
            <p:spPr>
              <a:xfrm>
                <a:off x="3243893" y="1298438"/>
                <a:ext cx="4907100" cy="206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F3F85"/>
                  </a:buClr>
                  <a:buSzPts val="2400"/>
                  <a:buFont typeface="Arial"/>
                  <a:buNone/>
                </a:pPr>
                <a:r>
                  <a:rPr lang="vi" sz="2200"/>
                  <a:t>Quản lý th</a:t>
                </a:r>
                <a:r>
                  <a:rPr lang="vi" sz="2200"/>
                  <a:t>ông tin của nhân viên</a:t>
                </a:r>
                <a:endParaRPr sz="2200"/>
              </a:p>
              <a:p>
                <a:pPr indent="0" lvl="0" marL="0" marR="0" rtl="0" algn="l">
                  <a:lnSpc>
                    <a:spcPct val="100000"/>
                  </a:lnSpc>
                  <a:spcBef>
                    <a:spcPts val="0"/>
                  </a:spcBef>
                  <a:spcAft>
                    <a:spcPts val="0"/>
                  </a:spcAft>
                  <a:buClr>
                    <a:srgbClr val="0F3F85"/>
                  </a:buClr>
                  <a:buSzPts val="2400"/>
                  <a:buFont typeface="Arial"/>
                  <a:buNone/>
                </a:pPr>
                <a:r>
                  <a:rPr lang="vi" sz="2200"/>
                  <a:t>Quản lý phòng ban của nhân viên</a:t>
                </a:r>
                <a:endParaRPr sz="2200"/>
              </a:p>
              <a:p>
                <a:pPr indent="0" lvl="0" marL="0" marR="0" rtl="0" algn="l">
                  <a:lnSpc>
                    <a:spcPct val="100000"/>
                  </a:lnSpc>
                  <a:spcBef>
                    <a:spcPts val="0"/>
                  </a:spcBef>
                  <a:spcAft>
                    <a:spcPts val="0"/>
                  </a:spcAft>
                  <a:buClr>
                    <a:srgbClr val="0F3F85"/>
                  </a:buClr>
                  <a:buSzPts val="2400"/>
                  <a:buFont typeface="Arial"/>
                  <a:buNone/>
                </a:pPr>
                <a:r>
                  <a:rPr lang="vi" sz="2200"/>
                  <a:t>Quản lý dự án</a:t>
                </a:r>
                <a:endParaRPr sz="2200"/>
              </a:p>
              <a:p>
                <a:pPr indent="0" lvl="0" marL="0" marR="0" rtl="0" algn="l">
                  <a:lnSpc>
                    <a:spcPct val="100000"/>
                  </a:lnSpc>
                  <a:spcBef>
                    <a:spcPts val="0"/>
                  </a:spcBef>
                  <a:spcAft>
                    <a:spcPts val="0"/>
                  </a:spcAft>
                  <a:buClr>
                    <a:srgbClr val="0F3F85"/>
                  </a:buClr>
                  <a:buSzPts val="2400"/>
                  <a:buFont typeface="Arial"/>
                  <a:buNone/>
                </a:pPr>
                <a:r>
                  <a:rPr lang="vi" sz="2200"/>
                  <a:t>Quản lý điều khoản hợp đồng nhân viên</a:t>
                </a:r>
                <a:endParaRPr sz="2200"/>
              </a:p>
            </p:txBody>
          </p:sp>
        </p:grpSp>
        <p:pic>
          <p:nvPicPr>
            <p:cNvPr id="136" name="Google Shape;136;p21"/>
            <p:cNvPicPr preferRelativeResize="0"/>
            <p:nvPr/>
          </p:nvPicPr>
          <p:blipFill>
            <a:blip r:embed="rId4">
              <a:alphaModFix/>
            </a:blip>
            <a:stretch>
              <a:fillRect/>
            </a:stretch>
          </p:blipFill>
          <p:spPr>
            <a:xfrm>
              <a:off x="664723" y="2909625"/>
              <a:ext cx="1160675" cy="1160675"/>
            </a:xfrm>
            <a:prstGeom prst="rect">
              <a:avLst/>
            </a:prstGeom>
            <a:noFill/>
            <a:ln>
              <a:noFill/>
            </a:ln>
          </p:spPr>
        </p:pic>
      </p:grpSp>
      <p:sp>
        <p:nvSpPr>
          <p:cNvPr id="137" name="Google Shape;137;p21"/>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a:t>
            </a:r>
            <a:r>
              <a:rPr lang="vi" sz="900">
                <a:solidFill>
                  <a:srgbClr val="888888"/>
                </a:solidFill>
              </a:rPr>
              <a:t>/11/2019</a:t>
            </a:r>
            <a:endParaRPr sz="900">
              <a:solidFill>
                <a:srgbClr val="88888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628650" y="330950"/>
            <a:ext cx="7886700" cy="53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sz="3000">
                <a:latin typeface="Arial"/>
                <a:ea typeface="Arial"/>
                <a:cs typeface="Arial"/>
                <a:sym typeface="Arial"/>
              </a:rPr>
              <a:t>Phân công công việc</a:t>
            </a:r>
            <a:endParaRPr sz="3000">
              <a:latin typeface="Arial"/>
              <a:ea typeface="Arial"/>
              <a:cs typeface="Arial"/>
              <a:sym typeface="Arial"/>
            </a:endParaRPr>
          </a:p>
        </p:txBody>
      </p:sp>
      <p:sp>
        <p:nvSpPr>
          <p:cNvPr id="143" name="Google Shape;143;p22"/>
          <p:cNvSpPr txBox="1"/>
          <p:nvPr>
            <p:ph idx="12" type="sldNum"/>
          </p:nvPr>
        </p:nvSpPr>
        <p:spPr>
          <a:xfrm>
            <a:off x="6501825"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vi">
                <a:latin typeface="Arial"/>
                <a:ea typeface="Arial"/>
                <a:cs typeface="Arial"/>
                <a:sym typeface="Arial"/>
              </a:rPr>
              <a:t>‹#›</a:t>
            </a:fld>
            <a:r>
              <a:rPr lang="vi">
                <a:latin typeface="Arial"/>
                <a:ea typeface="Arial"/>
                <a:cs typeface="Arial"/>
                <a:sym typeface="Arial"/>
              </a:rPr>
              <a:t>/25</a:t>
            </a:r>
            <a:endParaRPr>
              <a:latin typeface="Arial"/>
              <a:ea typeface="Arial"/>
              <a:cs typeface="Arial"/>
              <a:sym typeface="Arial"/>
            </a:endParaRPr>
          </a:p>
        </p:txBody>
      </p:sp>
      <p:sp>
        <p:nvSpPr>
          <p:cNvPr id="144" name="Google Shape;144;p22"/>
          <p:cNvSpPr txBox="1"/>
          <p:nvPr/>
        </p:nvSpPr>
        <p:spPr>
          <a:xfrm>
            <a:off x="107150" y="4767400"/>
            <a:ext cx="1245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900">
                <a:solidFill>
                  <a:srgbClr val="888888"/>
                </a:solidFill>
              </a:rPr>
              <a:t>28/11/2019</a:t>
            </a:r>
            <a:endParaRPr sz="900">
              <a:solidFill>
                <a:srgbClr val="888888"/>
              </a:solidFill>
            </a:endParaRPr>
          </a:p>
        </p:txBody>
      </p:sp>
      <p:pic>
        <p:nvPicPr>
          <p:cNvPr id="145" name="Google Shape;145;p22"/>
          <p:cNvPicPr preferRelativeResize="0"/>
          <p:nvPr/>
        </p:nvPicPr>
        <p:blipFill>
          <a:blip r:embed="rId3">
            <a:alphaModFix/>
          </a:blip>
          <a:stretch>
            <a:fillRect/>
          </a:stretch>
        </p:blipFill>
        <p:spPr>
          <a:xfrm>
            <a:off x="758625" y="1066350"/>
            <a:ext cx="3082194" cy="3459850"/>
          </a:xfrm>
          <a:prstGeom prst="rect">
            <a:avLst/>
          </a:prstGeom>
          <a:noFill/>
          <a:ln>
            <a:noFill/>
          </a:ln>
        </p:spPr>
      </p:pic>
      <p:pic>
        <p:nvPicPr>
          <p:cNvPr id="146" name="Google Shape;146;p22"/>
          <p:cNvPicPr preferRelativeResize="0"/>
          <p:nvPr/>
        </p:nvPicPr>
        <p:blipFill>
          <a:blip r:embed="rId4">
            <a:alphaModFix/>
          </a:blip>
          <a:stretch>
            <a:fillRect/>
          </a:stretch>
        </p:blipFill>
        <p:spPr>
          <a:xfrm>
            <a:off x="4378700" y="1066350"/>
            <a:ext cx="3824400" cy="225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