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13" r:id="rId31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CCB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9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934959" cy="10287000"/>
          </a:xfrm>
          <a:custGeom>
            <a:avLst/>
            <a:gdLst/>
            <a:ahLst/>
            <a:cxnLst/>
            <a:rect l="l" t="t" r="r" b="b"/>
            <a:pathLst>
              <a:path w="7934959" h="10287000">
                <a:moveTo>
                  <a:pt x="7934431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7934431" y="0"/>
                </a:lnTo>
                <a:lnTo>
                  <a:pt x="7934431" y="10286999"/>
                </a:lnTo>
                <a:close/>
              </a:path>
            </a:pathLst>
          </a:custGeom>
          <a:solidFill>
            <a:srgbClr val="F5F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923672" y="0"/>
            <a:ext cx="21590" cy="10287000"/>
          </a:xfrm>
          <a:custGeom>
            <a:avLst/>
            <a:gdLst/>
            <a:ahLst/>
            <a:cxnLst/>
            <a:rect l="l" t="t" r="r" b="b"/>
            <a:pathLst>
              <a:path w="21590" h="10287000">
                <a:moveTo>
                  <a:pt x="0" y="0"/>
                </a:moveTo>
                <a:lnTo>
                  <a:pt x="21512" y="0"/>
                </a:lnTo>
                <a:lnTo>
                  <a:pt x="2151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solidFill>
            <a:srgbClr val="A6CC6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34134" y="987425"/>
            <a:ext cx="14019730" cy="196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99654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99654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B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99654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029545" y="2039615"/>
            <a:ext cx="6642734" cy="7152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996546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B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rgbClr val="99654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5F1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674" y="81657"/>
            <a:ext cx="18156651" cy="1705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rgbClr val="99654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730" y="2217885"/>
            <a:ext cx="17274539" cy="6159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99654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622" y="3842384"/>
            <a:ext cx="17259299" cy="690371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32981" y="5425954"/>
            <a:ext cx="209550" cy="4861560"/>
            <a:chOff x="632981" y="5425954"/>
            <a:chExt cx="209550" cy="4861560"/>
          </a:xfrm>
        </p:grpSpPr>
        <p:sp>
          <p:nvSpPr>
            <p:cNvPr id="4" name="object 4"/>
            <p:cNvSpPr/>
            <p:nvPr/>
          </p:nvSpPr>
          <p:spPr>
            <a:xfrm>
              <a:off x="723528" y="7294244"/>
              <a:ext cx="28575" cy="2992755"/>
            </a:xfrm>
            <a:custGeom>
              <a:avLst/>
              <a:gdLst/>
              <a:ahLst/>
              <a:cxnLst/>
              <a:rect l="l" t="t" r="r" b="b"/>
              <a:pathLst>
                <a:path w="28575" h="2992754">
                  <a:moveTo>
                    <a:pt x="28575" y="2992754"/>
                  </a:moveTo>
                  <a:lnTo>
                    <a:pt x="0" y="2992754"/>
                  </a:lnTo>
                  <a:lnTo>
                    <a:pt x="0" y="0"/>
                  </a:lnTo>
                  <a:lnTo>
                    <a:pt x="28575" y="0"/>
                  </a:lnTo>
                  <a:lnTo>
                    <a:pt x="28575" y="29927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2981" y="5425954"/>
              <a:ext cx="209550" cy="1868805"/>
            </a:xfrm>
            <a:custGeom>
              <a:avLst/>
              <a:gdLst/>
              <a:ahLst/>
              <a:cxnLst/>
              <a:rect l="l" t="t" r="r" b="b"/>
              <a:pathLst>
                <a:path w="209550" h="1868804">
                  <a:moveTo>
                    <a:pt x="0" y="1868214"/>
                  </a:moveTo>
                  <a:lnTo>
                    <a:pt x="0" y="0"/>
                  </a:lnTo>
                  <a:lnTo>
                    <a:pt x="209550" y="0"/>
                  </a:lnTo>
                  <a:lnTo>
                    <a:pt x="209550" y="1868214"/>
                  </a:lnTo>
                  <a:lnTo>
                    <a:pt x="0" y="1868214"/>
                  </a:lnTo>
                  <a:close/>
                </a:path>
              </a:pathLst>
            </a:custGeom>
            <a:solidFill>
              <a:srgbClr val="996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0"/>
            <a:ext cx="13622655" cy="3588483"/>
          </a:xfrm>
          <a:prstGeom prst="rect">
            <a:avLst/>
          </a:prstGeom>
        </p:spPr>
        <p:txBody>
          <a:bodyPr vert="horz" wrap="square" lIns="0" tIns="434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20"/>
              </a:spcBef>
            </a:pPr>
            <a:r>
              <a:rPr sz="10800" b="0" spc="-1200" dirty="0">
                <a:solidFill>
                  <a:srgbClr val="6F5D50"/>
                </a:solidFill>
                <a:latin typeface="Verdana"/>
                <a:cs typeface="Verdana"/>
              </a:rPr>
              <a:t>A</a:t>
            </a:r>
            <a:r>
              <a:rPr sz="10800" b="0" spc="-1165" dirty="0">
                <a:solidFill>
                  <a:srgbClr val="6F5D50"/>
                </a:solidFill>
                <a:latin typeface="Verdana"/>
                <a:cs typeface="Verdana"/>
              </a:rPr>
              <a:t>pp</a:t>
            </a:r>
            <a:r>
              <a:rPr sz="10800" b="0" spc="-825" dirty="0">
                <a:solidFill>
                  <a:srgbClr val="6F5D50"/>
                </a:solidFill>
                <a:latin typeface="Verdana"/>
                <a:cs typeface="Verdana"/>
              </a:rPr>
              <a:t>l</a:t>
            </a:r>
            <a:r>
              <a:rPr sz="10800" b="0" spc="-1075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10800" b="0" spc="-1245" dirty="0">
                <a:solidFill>
                  <a:srgbClr val="6F5D50"/>
                </a:solidFill>
                <a:latin typeface="Verdana"/>
                <a:cs typeface="Verdana"/>
              </a:rPr>
              <a:t>c</a:t>
            </a:r>
            <a:r>
              <a:rPr sz="10800" b="0" spc="-1735" dirty="0">
                <a:solidFill>
                  <a:srgbClr val="6F5D50"/>
                </a:solidFill>
                <a:latin typeface="Verdana"/>
                <a:cs typeface="Verdana"/>
              </a:rPr>
              <a:t>a</a:t>
            </a:r>
            <a:r>
              <a:rPr sz="10800" b="0" spc="-1110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10800" b="0" spc="-1075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10800" b="0" spc="-1045" dirty="0">
                <a:solidFill>
                  <a:srgbClr val="6F5D50"/>
                </a:solidFill>
                <a:latin typeface="Verdana"/>
                <a:cs typeface="Verdana"/>
              </a:rPr>
              <a:t>o</a:t>
            </a:r>
            <a:r>
              <a:rPr sz="10800" b="0" spc="-810" dirty="0">
                <a:solidFill>
                  <a:srgbClr val="6F5D50"/>
                </a:solidFill>
                <a:latin typeface="Verdana"/>
                <a:cs typeface="Verdana"/>
              </a:rPr>
              <a:t>n</a:t>
            </a:r>
            <a:r>
              <a:rPr sz="10800" b="0" spc="-2425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10800" b="0" spc="-1010" dirty="0">
                <a:solidFill>
                  <a:srgbClr val="6F5D50"/>
                </a:solidFill>
                <a:latin typeface="Verdana"/>
                <a:cs typeface="Verdana"/>
              </a:rPr>
              <a:t>D</a:t>
            </a:r>
            <a:r>
              <a:rPr sz="10800" b="0" spc="-1410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10800" b="0" spc="-1575" dirty="0">
                <a:solidFill>
                  <a:srgbClr val="6F5D50"/>
                </a:solidFill>
                <a:latin typeface="Verdana"/>
                <a:cs typeface="Verdana"/>
              </a:rPr>
              <a:t>v</a:t>
            </a:r>
            <a:r>
              <a:rPr sz="10800" b="0" spc="-1410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10800" b="0" spc="-825" dirty="0">
                <a:solidFill>
                  <a:srgbClr val="6F5D50"/>
                </a:solidFill>
                <a:latin typeface="Verdana"/>
                <a:cs typeface="Verdana"/>
              </a:rPr>
              <a:t>l</a:t>
            </a:r>
            <a:r>
              <a:rPr sz="10800" b="0" spc="-1045" dirty="0">
                <a:solidFill>
                  <a:srgbClr val="6F5D50"/>
                </a:solidFill>
                <a:latin typeface="Verdana"/>
                <a:cs typeface="Verdana"/>
              </a:rPr>
              <a:t>o</a:t>
            </a:r>
            <a:r>
              <a:rPr sz="10800" b="0" spc="-1165" dirty="0">
                <a:solidFill>
                  <a:srgbClr val="6F5D50"/>
                </a:solidFill>
                <a:latin typeface="Verdana"/>
                <a:cs typeface="Verdana"/>
              </a:rPr>
              <a:t>p</a:t>
            </a:r>
            <a:r>
              <a:rPr sz="10800" b="0" spc="-1570" dirty="0">
                <a:solidFill>
                  <a:srgbClr val="6F5D50"/>
                </a:solidFill>
                <a:latin typeface="Verdana"/>
                <a:cs typeface="Verdana"/>
              </a:rPr>
              <a:t>m</a:t>
            </a:r>
            <a:r>
              <a:rPr sz="10800" b="0" spc="-1410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10800" b="0" spc="-1345" dirty="0">
                <a:solidFill>
                  <a:srgbClr val="6F5D50"/>
                </a:solidFill>
                <a:latin typeface="Verdana"/>
                <a:cs typeface="Verdana"/>
              </a:rPr>
              <a:t>n</a:t>
            </a:r>
            <a:r>
              <a:rPr sz="10800" b="0" spc="-575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endParaRPr sz="10800" dirty="0">
              <a:latin typeface="Verdana"/>
              <a:cs typeface="Verdana"/>
            </a:endParaRPr>
          </a:p>
          <a:p>
            <a:pPr marL="138430" marR="1135380">
              <a:lnSpc>
                <a:spcPct val="116100"/>
              </a:lnSpc>
              <a:spcBef>
                <a:spcPts val="470"/>
              </a:spcBef>
            </a:pPr>
            <a:r>
              <a:rPr sz="4200" b="0" spc="-434" dirty="0">
                <a:solidFill>
                  <a:srgbClr val="6F5D50"/>
                </a:solidFill>
                <a:latin typeface="Verdana"/>
                <a:cs typeface="Verdana"/>
              </a:rPr>
              <a:t>G</a:t>
            </a:r>
            <a:r>
              <a:rPr sz="4200" b="0" spc="-470" dirty="0">
                <a:solidFill>
                  <a:srgbClr val="6F5D50"/>
                </a:solidFill>
                <a:latin typeface="Verdana"/>
                <a:cs typeface="Verdana"/>
              </a:rPr>
              <a:t>r</a:t>
            </a:r>
            <a:r>
              <a:rPr sz="4200" b="0" spc="-240" dirty="0">
                <a:solidFill>
                  <a:srgbClr val="6F5D50"/>
                </a:solidFill>
                <a:latin typeface="Verdana"/>
                <a:cs typeface="Verdana"/>
              </a:rPr>
              <a:t>o</a:t>
            </a:r>
            <a:r>
              <a:rPr sz="4200" b="0" spc="-459" dirty="0">
                <a:solidFill>
                  <a:srgbClr val="6F5D50"/>
                </a:solidFill>
                <a:latin typeface="Verdana"/>
                <a:cs typeface="Verdana"/>
              </a:rPr>
              <a:t>u</a:t>
            </a:r>
            <a:r>
              <a:rPr sz="4200" b="0" spc="-280" dirty="0">
                <a:solidFill>
                  <a:srgbClr val="6F5D50"/>
                </a:solidFill>
                <a:latin typeface="Verdana"/>
                <a:cs typeface="Verdana"/>
              </a:rPr>
              <a:t>p</a:t>
            </a:r>
            <a:r>
              <a:rPr sz="4200" b="0" spc="-535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4200" b="0" spc="-245" dirty="0">
                <a:solidFill>
                  <a:srgbClr val="6F5D50"/>
                </a:solidFill>
                <a:latin typeface="Verdana"/>
                <a:cs typeface="Verdana"/>
              </a:rPr>
              <a:t>4</a:t>
            </a:r>
            <a:r>
              <a:rPr sz="4200" b="0" spc="409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4200" b="0" spc="-1035" dirty="0">
                <a:solidFill>
                  <a:srgbClr val="6F5D50"/>
                </a:solidFill>
                <a:latin typeface="Verdana"/>
                <a:cs typeface="Verdana"/>
              </a:rPr>
              <a:t>:</a:t>
            </a:r>
            <a:r>
              <a:rPr sz="4200" b="0" spc="-535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lang="en-US" sz="4200" b="0" spc="-135" dirty="0">
                <a:solidFill>
                  <a:srgbClr val="6F5D50"/>
                </a:solidFill>
                <a:latin typeface="Verdana"/>
                <a:cs typeface="Verdana"/>
              </a:rPr>
              <a:t>Nguyen </a:t>
            </a:r>
            <a:r>
              <a:rPr lang="en-US" sz="4200" b="0" spc="-135" dirty="0" err="1">
                <a:solidFill>
                  <a:srgbClr val="6F5D50"/>
                </a:solidFill>
                <a:latin typeface="Verdana"/>
                <a:cs typeface="Verdana"/>
              </a:rPr>
              <a:t>Huy</a:t>
            </a:r>
            <a:r>
              <a:rPr lang="en-US" sz="4200" b="0" spc="-135" dirty="0">
                <a:solidFill>
                  <a:srgbClr val="6F5D50"/>
                </a:solidFill>
                <a:latin typeface="Verdana"/>
                <a:cs typeface="Verdana"/>
              </a:rPr>
              <a:t> Hoang, Tran Van </a:t>
            </a:r>
            <a:r>
              <a:rPr lang="en-US" sz="4200" b="0" spc="-135" dirty="0" err="1">
                <a:solidFill>
                  <a:srgbClr val="6F5D50"/>
                </a:solidFill>
                <a:latin typeface="Verdana"/>
                <a:cs typeface="Verdana"/>
              </a:rPr>
              <a:t>Duy</a:t>
            </a:r>
            <a:r>
              <a:rPr lang="en-US" sz="4200" b="0" spc="-135" dirty="0">
                <a:solidFill>
                  <a:srgbClr val="6F5D50"/>
                </a:solidFill>
                <a:latin typeface="Verdana"/>
                <a:cs typeface="Verdana"/>
              </a:rPr>
              <a:t>, Nguyen Tuan Anh</a:t>
            </a:r>
            <a:endParaRPr sz="4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4581525"/>
          </a:xfrm>
          <a:custGeom>
            <a:avLst/>
            <a:gdLst/>
            <a:ahLst/>
            <a:cxnLst/>
            <a:rect l="l" t="t" r="r" b="b"/>
            <a:pathLst>
              <a:path w="18288000" h="4581525">
                <a:moveTo>
                  <a:pt x="18288000" y="4581525"/>
                </a:moveTo>
                <a:lnTo>
                  <a:pt x="0" y="4581525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581525"/>
                </a:lnTo>
                <a:close/>
              </a:path>
            </a:pathLst>
          </a:custGeom>
          <a:solidFill>
            <a:srgbClr val="DB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08176" y="1095301"/>
            <a:ext cx="8271509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-620" dirty="0">
                <a:latin typeface="Verdana"/>
                <a:cs typeface="Verdana"/>
              </a:rPr>
              <a:t>B</a:t>
            </a:r>
            <a:r>
              <a:rPr sz="8000" b="0" spc="-780" dirty="0">
                <a:latin typeface="Verdana"/>
                <a:cs typeface="Verdana"/>
              </a:rPr>
              <a:t>u</a:t>
            </a:r>
            <a:r>
              <a:rPr sz="8000" b="0" spc="-495" dirty="0">
                <a:latin typeface="Verdana"/>
                <a:cs typeface="Verdana"/>
              </a:rPr>
              <a:t>d</a:t>
            </a:r>
            <a:r>
              <a:rPr sz="8000" b="0" spc="-1000" dirty="0">
                <a:latin typeface="Verdana"/>
                <a:cs typeface="Verdana"/>
              </a:rPr>
              <a:t>g</a:t>
            </a:r>
            <a:r>
              <a:rPr sz="8000" b="0" spc="-670" dirty="0">
                <a:latin typeface="Verdana"/>
                <a:cs typeface="Verdana"/>
              </a:rPr>
              <a:t>e</a:t>
            </a:r>
            <a:r>
              <a:rPr sz="8000" b="0" spc="-434" dirty="0">
                <a:latin typeface="Verdana"/>
                <a:cs typeface="Verdana"/>
              </a:rPr>
              <a:t>t</a:t>
            </a:r>
            <a:r>
              <a:rPr sz="8000" b="0" spc="-1015" dirty="0">
                <a:latin typeface="Verdana"/>
                <a:cs typeface="Verdana"/>
              </a:rPr>
              <a:t> </a:t>
            </a:r>
            <a:r>
              <a:rPr sz="8000" b="0" spc="-690" dirty="0">
                <a:latin typeface="Verdana"/>
                <a:cs typeface="Verdana"/>
              </a:rPr>
              <a:t>C</a:t>
            </a:r>
            <a:r>
              <a:rPr sz="8000" b="0" spc="-400" dirty="0">
                <a:latin typeface="Verdana"/>
                <a:cs typeface="Verdana"/>
              </a:rPr>
              <a:t>o</a:t>
            </a:r>
            <a:r>
              <a:rPr sz="8000" b="0" spc="-620" dirty="0">
                <a:latin typeface="Verdana"/>
                <a:cs typeface="Verdana"/>
              </a:rPr>
              <a:t>n</a:t>
            </a:r>
            <a:r>
              <a:rPr sz="8000" b="0" spc="-830" dirty="0">
                <a:latin typeface="Verdana"/>
                <a:cs typeface="Verdana"/>
              </a:rPr>
              <a:t>s</a:t>
            </a:r>
            <a:r>
              <a:rPr sz="8000" b="0" spc="-440" dirty="0">
                <a:latin typeface="Verdana"/>
                <a:cs typeface="Verdana"/>
              </a:rPr>
              <a:t>t</a:t>
            </a:r>
            <a:r>
              <a:rPr sz="8000" b="0" spc="-844" dirty="0">
                <a:latin typeface="Verdana"/>
                <a:cs typeface="Verdana"/>
              </a:rPr>
              <a:t>r</a:t>
            </a:r>
            <a:r>
              <a:rPr sz="8000" b="0" spc="-910" dirty="0">
                <a:latin typeface="Verdana"/>
                <a:cs typeface="Verdana"/>
              </a:rPr>
              <a:t>a</a:t>
            </a:r>
            <a:r>
              <a:rPr sz="8000" b="0" spc="-409" dirty="0">
                <a:latin typeface="Verdana"/>
                <a:cs typeface="Verdana"/>
              </a:rPr>
              <a:t>i</a:t>
            </a:r>
            <a:r>
              <a:rPr sz="8000" b="0" spc="-620" dirty="0">
                <a:latin typeface="Verdana"/>
                <a:cs typeface="Verdana"/>
              </a:rPr>
              <a:t>n</a:t>
            </a:r>
            <a:r>
              <a:rPr sz="8000" b="0" spc="-440" dirty="0">
                <a:latin typeface="Verdana"/>
                <a:cs typeface="Verdana"/>
              </a:rPr>
              <a:t>t</a:t>
            </a:r>
            <a:r>
              <a:rPr sz="8000" b="0" spc="-825" dirty="0">
                <a:latin typeface="Verdana"/>
                <a:cs typeface="Verdana"/>
              </a:rPr>
              <a:t>s</a:t>
            </a:r>
            <a:endParaRPr sz="8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620" y="5699119"/>
            <a:ext cx="95250" cy="952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620" y="6927844"/>
            <a:ext cx="95250" cy="952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6170" y="5073638"/>
            <a:ext cx="15339694" cy="24828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500" spc="-90" dirty="0">
                <a:solidFill>
                  <a:srgbClr val="6F5D50"/>
                </a:solidFill>
                <a:latin typeface="Tahoma"/>
                <a:cs typeface="Tahoma"/>
              </a:rPr>
              <a:t>Budget:</a:t>
            </a:r>
            <a:endParaRPr sz="2500">
              <a:latin typeface="Tahoma"/>
              <a:cs typeface="Tahoma"/>
            </a:endParaRPr>
          </a:p>
          <a:p>
            <a:pPr marL="551815" marR="5080">
              <a:lnSpc>
                <a:spcPct val="107500"/>
              </a:lnSpc>
            </a:pPr>
            <a:r>
              <a:rPr sz="2500" spc="-5" dirty="0">
                <a:solidFill>
                  <a:srgbClr val="6F5D50"/>
                </a:solidFill>
                <a:latin typeface="Tahoma"/>
                <a:cs typeface="Tahoma"/>
              </a:rPr>
              <a:t>Limited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95" dirty="0">
                <a:solidFill>
                  <a:srgbClr val="6F5D50"/>
                </a:solidFill>
                <a:latin typeface="Tahoma"/>
                <a:cs typeface="Tahoma"/>
              </a:rPr>
              <a:t>Funds: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75" dirty="0">
                <a:solidFill>
                  <a:srgbClr val="6F5D50"/>
                </a:solidFill>
                <a:latin typeface="Tahoma"/>
                <a:cs typeface="Tahoma"/>
              </a:rPr>
              <a:t>The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50" dirty="0">
                <a:solidFill>
                  <a:srgbClr val="6F5D50"/>
                </a:solidFill>
                <a:latin typeface="Tahoma"/>
                <a:cs typeface="Tahoma"/>
              </a:rPr>
              <a:t>project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85" dirty="0">
                <a:solidFill>
                  <a:srgbClr val="6F5D50"/>
                </a:solidFill>
                <a:latin typeface="Tahoma"/>
                <a:cs typeface="Tahoma"/>
              </a:rPr>
              <a:t>has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114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6F5D50"/>
                </a:solidFill>
                <a:latin typeface="Tahoma"/>
                <a:cs typeface="Tahoma"/>
              </a:rPr>
              <a:t>constrained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6F5D50"/>
                </a:solidFill>
                <a:latin typeface="Tahoma"/>
                <a:cs typeface="Tahoma"/>
              </a:rPr>
              <a:t>budget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6F5D50"/>
                </a:solidFill>
                <a:latin typeface="Tahoma"/>
                <a:cs typeface="Tahoma"/>
              </a:rPr>
              <a:t>for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5" dirty="0">
                <a:solidFill>
                  <a:srgbClr val="6F5D50"/>
                </a:solidFill>
                <a:latin typeface="Tahoma"/>
                <a:cs typeface="Tahoma"/>
              </a:rPr>
              <a:t>both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5" dirty="0">
                <a:solidFill>
                  <a:srgbClr val="6F5D50"/>
                </a:solidFill>
                <a:latin typeface="Tahoma"/>
                <a:cs typeface="Tahoma"/>
              </a:rPr>
              <a:t>development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6F5D50"/>
                </a:solidFill>
                <a:latin typeface="Tahoma"/>
                <a:cs typeface="Tahoma"/>
              </a:rPr>
              <a:t>and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75" dirty="0">
                <a:solidFill>
                  <a:srgbClr val="6F5D50"/>
                </a:solidFill>
                <a:latin typeface="Tahoma"/>
                <a:cs typeface="Tahoma"/>
              </a:rPr>
              <a:t>marketing.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60" dirty="0">
                <a:solidFill>
                  <a:srgbClr val="6F5D50"/>
                </a:solidFill>
                <a:latin typeface="Tahoma"/>
                <a:cs typeface="Tahoma"/>
              </a:rPr>
              <a:t>Managing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65" dirty="0">
                <a:solidFill>
                  <a:srgbClr val="6F5D50"/>
                </a:solidFill>
                <a:latin typeface="Tahoma"/>
                <a:cs typeface="Tahoma"/>
              </a:rPr>
              <a:t>resources </a:t>
            </a:r>
            <a:r>
              <a:rPr sz="2500" spc="-7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6F5D50"/>
                </a:solidFill>
                <a:latin typeface="Tahoma"/>
                <a:cs typeface="Tahoma"/>
              </a:rPr>
              <a:t>effectively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65" dirty="0">
                <a:solidFill>
                  <a:srgbClr val="6F5D50"/>
                </a:solidFill>
                <a:latin typeface="Tahoma"/>
                <a:cs typeface="Tahoma"/>
              </a:rPr>
              <a:t>is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60" dirty="0">
                <a:solidFill>
                  <a:srgbClr val="6F5D50"/>
                </a:solidFill>
                <a:latin typeface="Tahoma"/>
                <a:cs typeface="Tahoma"/>
              </a:rPr>
              <a:t>crucial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10" dirty="0">
                <a:solidFill>
                  <a:srgbClr val="6F5D50"/>
                </a:solidFill>
                <a:latin typeface="Tahoma"/>
                <a:cs typeface="Tahoma"/>
              </a:rPr>
              <a:t>to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35" dirty="0">
                <a:solidFill>
                  <a:srgbClr val="6F5D50"/>
                </a:solidFill>
                <a:latin typeface="Tahoma"/>
                <a:cs typeface="Tahoma"/>
              </a:rPr>
              <a:t>avoid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6F5D50"/>
                </a:solidFill>
                <a:latin typeface="Tahoma"/>
                <a:cs typeface="Tahoma"/>
              </a:rPr>
              <a:t>budget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80" dirty="0">
                <a:solidFill>
                  <a:srgbClr val="6F5D50"/>
                </a:solidFill>
                <a:latin typeface="Tahoma"/>
                <a:cs typeface="Tahoma"/>
              </a:rPr>
              <a:t>overruns.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ahoma"/>
              <a:cs typeface="Tahoma"/>
            </a:endParaRPr>
          </a:p>
          <a:p>
            <a:pPr marL="551815" marR="391795">
              <a:lnSpc>
                <a:spcPct val="107500"/>
              </a:lnSpc>
            </a:pPr>
            <a:r>
              <a:rPr sz="2500" spc="-15" dirty="0">
                <a:solidFill>
                  <a:srgbClr val="6F5D50"/>
                </a:solidFill>
                <a:latin typeface="Tahoma"/>
                <a:cs typeface="Tahoma"/>
              </a:rPr>
              <a:t>Additional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85" dirty="0">
                <a:solidFill>
                  <a:srgbClr val="6F5D50"/>
                </a:solidFill>
                <a:latin typeface="Tahoma"/>
                <a:cs typeface="Tahoma"/>
              </a:rPr>
              <a:t>Costs: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65" dirty="0">
                <a:solidFill>
                  <a:srgbClr val="6F5D50"/>
                </a:solidFill>
                <a:latin typeface="Tahoma"/>
                <a:cs typeface="Tahoma"/>
              </a:rPr>
              <a:t>Ensuring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60" dirty="0">
                <a:solidFill>
                  <a:srgbClr val="6F5D50"/>
                </a:solidFill>
                <a:latin typeface="Tahoma"/>
                <a:cs typeface="Tahoma"/>
              </a:rPr>
              <a:t>data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6F5D50"/>
                </a:solidFill>
                <a:latin typeface="Tahoma"/>
                <a:cs typeface="Tahoma"/>
              </a:rPr>
              <a:t>privacy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6F5D50"/>
                </a:solidFill>
                <a:latin typeface="Tahoma"/>
                <a:cs typeface="Tahoma"/>
              </a:rPr>
              <a:t>and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6F5D50"/>
                </a:solidFill>
                <a:latin typeface="Tahoma"/>
                <a:cs typeface="Tahoma"/>
              </a:rPr>
              <a:t>platform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6F5D50"/>
                </a:solidFill>
                <a:latin typeface="Tahoma"/>
                <a:cs typeface="Tahoma"/>
              </a:rPr>
              <a:t>compatibility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5" dirty="0">
                <a:solidFill>
                  <a:srgbClr val="6F5D50"/>
                </a:solidFill>
                <a:latin typeface="Tahoma"/>
                <a:cs typeface="Tahoma"/>
              </a:rPr>
              <a:t>may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55" dirty="0">
                <a:solidFill>
                  <a:srgbClr val="6F5D50"/>
                </a:solidFill>
                <a:latin typeface="Tahoma"/>
                <a:cs typeface="Tahoma"/>
              </a:rPr>
              <a:t>incur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65" dirty="0">
                <a:solidFill>
                  <a:srgbClr val="6F5D50"/>
                </a:solidFill>
                <a:latin typeface="Tahoma"/>
                <a:cs typeface="Tahoma"/>
              </a:rPr>
              <a:t>extra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6F5D50"/>
                </a:solidFill>
                <a:latin typeface="Tahoma"/>
                <a:cs typeface="Tahoma"/>
              </a:rPr>
              <a:t>expenses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6F5D50"/>
                </a:solidFill>
                <a:latin typeface="Tahoma"/>
                <a:cs typeface="Tahoma"/>
              </a:rPr>
              <a:t>that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6F5D50"/>
                </a:solidFill>
                <a:latin typeface="Tahoma"/>
                <a:cs typeface="Tahoma"/>
              </a:rPr>
              <a:t>need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10" dirty="0">
                <a:solidFill>
                  <a:srgbClr val="6F5D50"/>
                </a:solidFill>
                <a:latin typeface="Tahoma"/>
                <a:cs typeface="Tahoma"/>
              </a:rPr>
              <a:t>to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6F5D50"/>
                </a:solidFill>
                <a:latin typeface="Tahoma"/>
                <a:cs typeface="Tahoma"/>
              </a:rPr>
              <a:t>be </a:t>
            </a:r>
            <a:r>
              <a:rPr sz="2500" spc="-7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35" dirty="0">
                <a:solidFill>
                  <a:srgbClr val="6F5D50"/>
                </a:solidFill>
                <a:latin typeface="Tahoma"/>
                <a:cs typeface="Tahoma"/>
              </a:rPr>
              <a:t>accounted</a:t>
            </a:r>
            <a:r>
              <a:rPr sz="2500" spc="-22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6F5D50"/>
                </a:solidFill>
                <a:latin typeface="Tahoma"/>
                <a:cs typeface="Tahoma"/>
              </a:rPr>
              <a:t>for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6F5D50"/>
                </a:solidFill>
                <a:latin typeface="Tahoma"/>
                <a:cs typeface="Tahoma"/>
              </a:rPr>
              <a:t>in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6F5D50"/>
                </a:solidFill>
                <a:latin typeface="Tahoma"/>
                <a:cs typeface="Tahoma"/>
              </a:rPr>
              <a:t>the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75" dirty="0">
                <a:solidFill>
                  <a:srgbClr val="6F5D50"/>
                </a:solidFill>
                <a:latin typeface="Tahoma"/>
                <a:cs typeface="Tahoma"/>
              </a:rPr>
              <a:t>budget.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4581525"/>
          </a:xfrm>
          <a:custGeom>
            <a:avLst/>
            <a:gdLst/>
            <a:ahLst/>
            <a:cxnLst/>
            <a:rect l="l" t="t" r="r" b="b"/>
            <a:pathLst>
              <a:path w="18288000" h="4581525">
                <a:moveTo>
                  <a:pt x="18288000" y="4581525"/>
                </a:moveTo>
                <a:lnTo>
                  <a:pt x="0" y="4581525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581525"/>
                </a:lnTo>
                <a:close/>
              </a:path>
            </a:pathLst>
          </a:custGeom>
          <a:solidFill>
            <a:srgbClr val="DB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4864" y="1095301"/>
            <a:ext cx="108585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-380" dirty="0">
                <a:latin typeface="Verdana"/>
                <a:cs typeface="Verdana"/>
              </a:rPr>
              <a:t>D</a:t>
            </a:r>
            <a:r>
              <a:rPr sz="8000" b="0" spc="-910" dirty="0">
                <a:latin typeface="Verdana"/>
                <a:cs typeface="Verdana"/>
              </a:rPr>
              <a:t>a</a:t>
            </a:r>
            <a:r>
              <a:rPr sz="8000" b="0" spc="-440" dirty="0">
                <a:latin typeface="Verdana"/>
                <a:cs typeface="Verdana"/>
              </a:rPr>
              <a:t>t</a:t>
            </a:r>
            <a:r>
              <a:rPr sz="8000" b="0" spc="-905" dirty="0">
                <a:latin typeface="Verdana"/>
                <a:cs typeface="Verdana"/>
              </a:rPr>
              <a:t>a</a:t>
            </a:r>
            <a:r>
              <a:rPr sz="8000" b="0" spc="-1015" dirty="0">
                <a:latin typeface="Verdana"/>
                <a:cs typeface="Verdana"/>
              </a:rPr>
              <a:t> </a:t>
            </a:r>
            <a:r>
              <a:rPr sz="8000" b="0" spc="-175" dirty="0">
                <a:latin typeface="Verdana"/>
                <a:cs typeface="Verdana"/>
              </a:rPr>
              <a:t>P</a:t>
            </a:r>
            <a:r>
              <a:rPr sz="8000" b="0" spc="-844" dirty="0">
                <a:latin typeface="Verdana"/>
                <a:cs typeface="Verdana"/>
              </a:rPr>
              <a:t>r</a:t>
            </a:r>
            <a:r>
              <a:rPr sz="8000" b="0" spc="-409" dirty="0">
                <a:latin typeface="Verdana"/>
                <a:cs typeface="Verdana"/>
              </a:rPr>
              <a:t>i</a:t>
            </a:r>
            <a:r>
              <a:rPr sz="8000" b="0" spc="-790" dirty="0">
                <a:latin typeface="Verdana"/>
                <a:cs typeface="Verdana"/>
              </a:rPr>
              <a:t>v</a:t>
            </a:r>
            <a:r>
              <a:rPr sz="8000" b="0" spc="-910" dirty="0">
                <a:latin typeface="Verdana"/>
                <a:cs typeface="Verdana"/>
              </a:rPr>
              <a:t>a</a:t>
            </a:r>
            <a:r>
              <a:rPr sz="8000" b="0" spc="-545" dirty="0">
                <a:latin typeface="Verdana"/>
                <a:cs typeface="Verdana"/>
              </a:rPr>
              <a:t>c</a:t>
            </a:r>
            <a:r>
              <a:rPr sz="8000" b="0" spc="-585" dirty="0">
                <a:latin typeface="Verdana"/>
                <a:cs typeface="Verdana"/>
              </a:rPr>
              <a:t>y</a:t>
            </a:r>
            <a:r>
              <a:rPr sz="8000" b="0" spc="-1015" dirty="0">
                <a:latin typeface="Verdana"/>
                <a:cs typeface="Verdana"/>
              </a:rPr>
              <a:t> </a:t>
            </a:r>
            <a:r>
              <a:rPr sz="8000" b="0" spc="-690" dirty="0">
                <a:latin typeface="Verdana"/>
                <a:cs typeface="Verdana"/>
              </a:rPr>
              <a:t>C</a:t>
            </a:r>
            <a:r>
              <a:rPr sz="8000" b="0" spc="-400" dirty="0">
                <a:latin typeface="Verdana"/>
                <a:cs typeface="Verdana"/>
              </a:rPr>
              <a:t>o</a:t>
            </a:r>
            <a:r>
              <a:rPr sz="8000" b="0" spc="-795" dirty="0">
                <a:latin typeface="Verdana"/>
                <a:cs typeface="Verdana"/>
              </a:rPr>
              <a:t>m</a:t>
            </a:r>
            <a:r>
              <a:rPr sz="8000" b="0" spc="-490" dirty="0">
                <a:latin typeface="Verdana"/>
                <a:cs typeface="Verdana"/>
              </a:rPr>
              <a:t>p</a:t>
            </a:r>
            <a:r>
              <a:rPr sz="8000" b="0" spc="-225" dirty="0">
                <a:latin typeface="Verdana"/>
                <a:cs typeface="Verdana"/>
              </a:rPr>
              <a:t>l</a:t>
            </a:r>
            <a:r>
              <a:rPr sz="8000" b="0" spc="-409" dirty="0">
                <a:latin typeface="Verdana"/>
                <a:cs typeface="Verdana"/>
              </a:rPr>
              <a:t>i</a:t>
            </a:r>
            <a:r>
              <a:rPr sz="8000" b="0" spc="-910" dirty="0">
                <a:latin typeface="Verdana"/>
                <a:cs typeface="Verdana"/>
              </a:rPr>
              <a:t>a</a:t>
            </a:r>
            <a:r>
              <a:rPr sz="8000" b="0" spc="-620" dirty="0">
                <a:latin typeface="Verdana"/>
                <a:cs typeface="Verdana"/>
              </a:rPr>
              <a:t>n</a:t>
            </a:r>
            <a:r>
              <a:rPr sz="8000" b="0" spc="-545" dirty="0">
                <a:latin typeface="Verdana"/>
                <a:cs typeface="Verdana"/>
              </a:rPr>
              <a:t>c</a:t>
            </a:r>
            <a:r>
              <a:rPr sz="8000" b="0" spc="-665" dirty="0">
                <a:latin typeface="Verdana"/>
                <a:cs typeface="Verdana"/>
              </a:rPr>
              <a:t>e</a:t>
            </a:r>
            <a:endParaRPr sz="8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5570" y="5699119"/>
            <a:ext cx="95250" cy="952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5570" y="6927844"/>
            <a:ext cx="95250" cy="952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87120" y="5073638"/>
            <a:ext cx="15466694" cy="20732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500" spc="-75" dirty="0">
                <a:solidFill>
                  <a:srgbClr val="6F5D50"/>
                </a:solidFill>
                <a:latin typeface="Tahoma"/>
                <a:cs typeface="Tahoma"/>
              </a:rPr>
              <a:t>Regulations:</a:t>
            </a:r>
            <a:endParaRPr sz="2500">
              <a:latin typeface="Tahoma"/>
              <a:cs typeface="Tahoma"/>
            </a:endParaRPr>
          </a:p>
          <a:p>
            <a:pPr marL="551815" marR="5080">
              <a:lnSpc>
                <a:spcPct val="107500"/>
              </a:lnSpc>
            </a:pPr>
            <a:r>
              <a:rPr sz="2500" spc="-10" dirty="0">
                <a:solidFill>
                  <a:srgbClr val="6F5D50"/>
                </a:solidFill>
                <a:latin typeface="Tahoma"/>
                <a:cs typeface="Tahoma"/>
              </a:rPr>
              <a:t>Compliance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60" dirty="0">
                <a:solidFill>
                  <a:srgbClr val="6F5D50"/>
                </a:solidFill>
                <a:latin typeface="Tahoma"/>
                <a:cs typeface="Tahoma"/>
              </a:rPr>
              <a:t>Requirements: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75" dirty="0">
                <a:solidFill>
                  <a:srgbClr val="6F5D50"/>
                </a:solidFill>
                <a:latin typeface="Tahoma"/>
                <a:cs typeface="Tahoma"/>
              </a:rPr>
              <a:t>The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35" dirty="0">
                <a:solidFill>
                  <a:srgbClr val="6F5D50"/>
                </a:solidFill>
                <a:latin typeface="Tahoma"/>
                <a:cs typeface="Tahoma"/>
              </a:rPr>
              <a:t>app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6F5D50"/>
                </a:solidFill>
                <a:latin typeface="Tahoma"/>
                <a:cs typeface="Tahoma"/>
              </a:rPr>
              <a:t>must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60" dirty="0">
                <a:solidFill>
                  <a:srgbClr val="6F5D50"/>
                </a:solidFill>
                <a:latin typeface="Tahoma"/>
                <a:cs typeface="Tahoma"/>
              </a:rPr>
              <a:t>adhere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10" dirty="0">
                <a:solidFill>
                  <a:srgbClr val="6F5D50"/>
                </a:solidFill>
                <a:latin typeface="Tahoma"/>
                <a:cs typeface="Tahoma"/>
              </a:rPr>
              <a:t>to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50" dirty="0">
                <a:solidFill>
                  <a:srgbClr val="6F5D50"/>
                </a:solidFill>
                <a:latin typeface="Tahoma"/>
                <a:cs typeface="Tahoma"/>
              </a:rPr>
              <a:t>stringent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60" dirty="0">
                <a:solidFill>
                  <a:srgbClr val="6F5D50"/>
                </a:solidFill>
                <a:latin typeface="Tahoma"/>
                <a:cs typeface="Tahoma"/>
              </a:rPr>
              <a:t>data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6F5D50"/>
                </a:solidFill>
                <a:latin typeface="Tahoma"/>
                <a:cs typeface="Tahoma"/>
              </a:rPr>
              <a:t>privacy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55" dirty="0">
                <a:solidFill>
                  <a:srgbClr val="6F5D50"/>
                </a:solidFill>
                <a:latin typeface="Tahoma"/>
                <a:cs typeface="Tahoma"/>
              </a:rPr>
              <a:t>regulations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10" dirty="0">
                <a:solidFill>
                  <a:srgbClr val="6F5D50"/>
                </a:solidFill>
                <a:latin typeface="Tahoma"/>
                <a:cs typeface="Tahoma"/>
              </a:rPr>
              <a:t>to</a:t>
            </a:r>
            <a:r>
              <a:rPr sz="2500" spc="-204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65" dirty="0">
                <a:solidFill>
                  <a:srgbClr val="6F5D50"/>
                </a:solidFill>
                <a:latin typeface="Tahoma"/>
                <a:cs typeface="Tahoma"/>
              </a:rPr>
              <a:t>ensure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6F5D50"/>
                </a:solidFill>
                <a:latin typeface="Tahoma"/>
                <a:cs typeface="Tahoma"/>
              </a:rPr>
              <a:t>the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50" dirty="0">
                <a:solidFill>
                  <a:srgbClr val="6F5D50"/>
                </a:solidFill>
                <a:latin typeface="Tahoma"/>
                <a:cs typeface="Tahoma"/>
              </a:rPr>
              <a:t>security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6F5D50"/>
                </a:solidFill>
                <a:latin typeface="Tahoma"/>
                <a:cs typeface="Tahoma"/>
              </a:rPr>
              <a:t>and </a:t>
            </a:r>
            <a:r>
              <a:rPr sz="2500" spc="-7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15" dirty="0">
                <a:solidFill>
                  <a:srgbClr val="6F5D50"/>
                </a:solidFill>
                <a:latin typeface="Tahoma"/>
                <a:cs typeface="Tahoma"/>
              </a:rPr>
              <a:t>confidentiality</a:t>
            </a:r>
            <a:r>
              <a:rPr sz="2500" spc="-22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20" dirty="0">
                <a:solidFill>
                  <a:srgbClr val="6F5D50"/>
                </a:solidFill>
                <a:latin typeface="Tahoma"/>
                <a:cs typeface="Tahoma"/>
              </a:rPr>
              <a:t>of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85" dirty="0">
                <a:solidFill>
                  <a:srgbClr val="6F5D50"/>
                </a:solidFill>
                <a:latin typeface="Tahoma"/>
                <a:cs typeface="Tahoma"/>
              </a:rPr>
              <a:t>user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95" dirty="0">
                <a:solidFill>
                  <a:srgbClr val="6F5D50"/>
                </a:solidFill>
                <a:latin typeface="Tahoma"/>
                <a:cs typeface="Tahoma"/>
              </a:rPr>
              <a:t>data.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ahoma"/>
              <a:cs typeface="Tahoma"/>
            </a:endParaRPr>
          </a:p>
          <a:p>
            <a:pPr marL="551815">
              <a:lnSpc>
                <a:spcPct val="100000"/>
              </a:lnSpc>
            </a:pPr>
            <a:r>
              <a:rPr sz="2500" spc="-30" dirty="0">
                <a:solidFill>
                  <a:srgbClr val="6F5D50"/>
                </a:solidFill>
                <a:latin typeface="Tahoma"/>
                <a:cs typeface="Tahoma"/>
              </a:rPr>
              <a:t>Complexity: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30" dirty="0">
                <a:solidFill>
                  <a:srgbClr val="6F5D50"/>
                </a:solidFill>
                <a:latin typeface="Tahoma"/>
                <a:cs typeface="Tahoma"/>
              </a:rPr>
              <a:t>Implementing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50" dirty="0">
                <a:solidFill>
                  <a:srgbClr val="6F5D50"/>
                </a:solidFill>
                <a:latin typeface="Tahoma"/>
                <a:cs typeface="Tahoma"/>
              </a:rPr>
              <a:t>robust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60" dirty="0">
                <a:solidFill>
                  <a:srgbClr val="6F5D50"/>
                </a:solidFill>
                <a:latin typeface="Tahoma"/>
                <a:cs typeface="Tahoma"/>
              </a:rPr>
              <a:t>data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6F5D50"/>
                </a:solidFill>
                <a:latin typeface="Tahoma"/>
                <a:cs typeface="Tahoma"/>
              </a:rPr>
              <a:t>protection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60" dirty="0">
                <a:solidFill>
                  <a:srgbClr val="6F5D50"/>
                </a:solidFill>
                <a:latin typeface="Tahoma"/>
                <a:cs typeface="Tahoma"/>
              </a:rPr>
              <a:t>measures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50" dirty="0">
                <a:solidFill>
                  <a:srgbClr val="6F5D50"/>
                </a:solidFill>
                <a:latin typeface="Tahoma"/>
                <a:cs typeface="Tahoma"/>
              </a:rPr>
              <a:t>can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6F5D50"/>
                </a:solidFill>
                <a:latin typeface="Tahoma"/>
                <a:cs typeface="Tahoma"/>
              </a:rPr>
              <a:t>be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6F5D50"/>
                </a:solidFill>
                <a:latin typeface="Tahoma"/>
                <a:cs typeface="Tahoma"/>
              </a:rPr>
              <a:t>technically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6F5D50"/>
                </a:solidFill>
                <a:latin typeface="Tahoma"/>
                <a:cs typeface="Tahoma"/>
              </a:rPr>
              <a:t>complex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6F5D50"/>
                </a:solidFill>
                <a:latin typeface="Tahoma"/>
                <a:cs typeface="Tahoma"/>
              </a:rPr>
              <a:t>and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6F5D50"/>
                </a:solidFill>
                <a:latin typeface="Tahoma"/>
                <a:cs typeface="Tahoma"/>
              </a:rPr>
              <a:t>time-consuming.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427" y="4158149"/>
            <a:ext cx="104162" cy="10416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9427" y="5824747"/>
            <a:ext cx="104162" cy="1041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41134" y="3182125"/>
            <a:ext cx="7049134" cy="370014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3000" spc="-65" dirty="0">
                <a:solidFill>
                  <a:srgbClr val="6F5D50"/>
                </a:solidFill>
                <a:latin typeface="Verdana"/>
                <a:cs typeface="Verdana"/>
              </a:rPr>
              <a:t>O</a:t>
            </a:r>
            <a:r>
              <a:rPr sz="3000" spc="-55" dirty="0">
                <a:solidFill>
                  <a:srgbClr val="6F5D50"/>
                </a:solidFill>
                <a:latin typeface="Verdana"/>
                <a:cs typeface="Verdana"/>
              </a:rPr>
              <a:t>ff</a:t>
            </a:r>
            <a:r>
              <a:rPr sz="3000" spc="-90" dirty="0">
                <a:solidFill>
                  <a:srgbClr val="6F5D50"/>
                </a:solidFill>
                <a:latin typeface="Verdana"/>
                <a:cs typeface="Verdana"/>
              </a:rPr>
              <a:t>l</a:t>
            </a:r>
            <a:r>
              <a:rPr sz="3000" spc="-155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3000" spc="-235" dirty="0">
                <a:solidFill>
                  <a:srgbClr val="6F5D50"/>
                </a:solidFill>
                <a:latin typeface="Verdana"/>
                <a:cs typeface="Verdana"/>
              </a:rPr>
              <a:t>n</a:t>
            </a:r>
            <a:r>
              <a:rPr sz="3000" spc="-245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3000" spc="-380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00" spc="-260" dirty="0">
                <a:solidFill>
                  <a:srgbClr val="6F5D50"/>
                </a:solidFill>
                <a:latin typeface="Verdana"/>
                <a:cs typeface="Verdana"/>
              </a:rPr>
              <a:t>C</a:t>
            </a:r>
            <a:r>
              <a:rPr sz="3000" spc="-340" dirty="0">
                <a:solidFill>
                  <a:srgbClr val="6F5D50"/>
                </a:solidFill>
                <a:latin typeface="Verdana"/>
                <a:cs typeface="Verdana"/>
              </a:rPr>
              <a:t>a</a:t>
            </a:r>
            <a:r>
              <a:rPr sz="3000" spc="-185" dirty="0">
                <a:solidFill>
                  <a:srgbClr val="6F5D50"/>
                </a:solidFill>
                <a:latin typeface="Verdana"/>
                <a:cs typeface="Verdana"/>
              </a:rPr>
              <a:t>p</a:t>
            </a:r>
            <a:r>
              <a:rPr sz="3000" spc="-340" dirty="0">
                <a:solidFill>
                  <a:srgbClr val="6F5D50"/>
                </a:solidFill>
                <a:latin typeface="Verdana"/>
                <a:cs typeface="Verdana"/>
              </a:rPr>
              <a:t>a</a:t>
            </a:r>
            <a:r>
              <a:rPr sz="3000" spc="-185" dirty="0">
                <a:solidFill>
                  <a:srgbClr val="6F5D50"/>
                </a:solidFill>
                <a:latin typeface="Verdana"/>
                <a:cs typeface="Verdana"/>
              </a:rPr>
              <a:t>b</a:t>
            </a:r>
            <a:r>
              <a:rPr sz="3000" spc="-155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3000" spc="-90" dirty="0">
                <a:solidFill>
                  <a:srgbClr val="6F5D50"/>
                </a:solidFill>
                <a:latin typeface="Verdana"/>
                <a:cs typeface="Verdana"/>
              </a:rPr>
              <a:t>l</a:t>
            </a:r>
            <a:r>
              <a:rPr sz="3000" spc="-155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3000" spc="-165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3000" spc="-215" dirty="0">
                <a:solidFill>
                  <a:srgbClr val="6F5D50"/>
                </a:solidFill>
                <a:latin typeface="Verdana"/>
                <a:cs typeface="Verdana"/>
              </a:rPr>
              <a:t>y</a:t>
            </a:r>
            <a:endParaRPr sz="3000">
              <a:latin typeface="Verdana"/>
              <a:cs typeface="Verdana"/>
            </a:endParaRPr>
          </a:p>
          <a:p>
            <a:pPr marL="1039494" marR="5080">
              <a:lnSpc>
                <a:spcPct val="116300"/>
              </a:lnSpc>
              <a:spcBef>
                <a:spcPts val="805"/>
              </a:spcBef>
            </a:pPr>
            <a:r>
              <a:rPr sz="2350" spc="-30" dirty="0">
                <a:solidFill>
                  <a:srgbClr val="6F5D50"/>
                </a:solidFill>
                <a:latin typeface="Tahoma"/>
                <a:cs typeface="Tahoma"/>
              </a:rPr>
              <a:t>Functionality:</a:t>
            </a:r>
            <a:r>
              <a:rPr sz="2350" spc="-19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50" dirty="0">
                <a:solidFill>
                  <a:srgbClr val="6F5D50"/>
                </a:solidFill>
                <a:latin typeface="Tahoma"/>
                <a:cs typeface="Tahoma"/>
              </a:rPr>
              <a:t>The</a:t>
            </a:r>
            <a:r>
              <a:rPr sz="2350" spc="-19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15" dirty="0">
                <a:solidFill>
                  <a:srgbClr val="6F5D50"/>
                </a:solidFill>
                <a:latin typeface="Tahoma"/>
                <a:cs typeface="Tahoma"/>
              </a:rPr>
              <a:t>app</a:t>
            </a:r>
            <a:r>
              <a:rPr sz="2350" spc="-19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5" dirty="0">
                <a:solidFill>
                  <a:srgbClr val="6F5D50"/>
                </a:solidFill>
                <a:latin typeface="Tahoma"/>
                <a:cs typeface="Tahoma"/>
              </a:rPr>
              <a:t>must</a:t>
            </a:r>
            <a:r>
              <a:rPr sz="2350" spc="-19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25" dirty="0">
                <a:solidFill>
                  <a:srgbClr val="6F5D50"/>
                </a:solidFill>
                <a:latin typeface="Tahoma"/>
                <a:cs typeface="Tahoma"/>
              </a:rPr>
              <a:t>operate</a:t>
            </a:r>
            <a:r>
              <a:rPr sz="2350" spc="-19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dirty="0">
                <a:solidFill>
                  <a:srgbClr val="6F5D50"/>
                </a:solidFill>
                <a:latin typeface="Tahoma"/>
                <a:cs typeface="Tahoma"/>
              </a:rPr>
              <a:t>effectively </a:t>
            </a:r>
            <a:r>
              <a:rPr sz="2350" spc="-7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15" dirty="0">
                <a:solidFill>
                  <a:srgbClr val="6F5D50"/>
                </a:solidFill>
                <a:latin typeface="Tahoma"/>
                <a:cs typeface="Tahoma"/>
              </a:rPr>
              <a:t>without </a:t>
            </a:r>
            <a:r>
              <a:rPr sz="2350" spc="-40" dirty="0">
                <a:solidFill>
                  <a:srgbClr val="6F5D50"/>
                </a:solidFill>
                <a:latin typeface="Tahoma"/>
                <a:cs typeface="Tahoma"/>
              </a:rPr>
              <a:t>an </a:t>
            </a:r>
            <a:r>
              <a:rPr sz="2350" spc="-15" dirty="0">
                <a:solidFill>
                  <a:srgbClr val="6F5D50"/>
                </a:solidFill>
                <a:latin typeface="Tahoma"/>
                <a:cs typeface="Tahoma"/>
              </a:rPr>
              <a:t>internet </a:t>
            </a:r>
            <a:r>
              <a:rPr sz="2350" spc="5" dirty="0">
                <a:solidFill>
                  <a:srgbClr val="6F5D50"/>
                </a:solidFill>
                <a:latin typeface="Tahoma"/>
                <a:cs typeface="Tahoma"/>
              </a:rPr>
              <a:t>connection 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to </a:t>
            </a:r>
            <a:r>
              <a:rPr sz="2350" spc="-40" dirty="0">
                <a:solidFill>
                  <a:srgbClr val="6F5D50"/>
                </a:solidFill>
                <a:latin typeface="Tahoma"/>
                <a:cs typeface="Tahoma"/>
              </a:rPr>
              <a:t>cater 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to </a:t>
            </a:r>
            <a:r>
              <a:rPr sz="2350" spc="2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65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2350" spc="-65" dirty="0">
                <a:solidFill>
                  <a:srgbClr val="6F5D50"/>
                </a:solidFill>
                <a:latin typeface="Tahoma"/>
                <a:cs typeface="Tahoma"/>
              </a:rPr>
              <a:t>u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d</a:t>
            </a:r>
            <a:r>
              <a:rPr sz="2350" spc="-2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nt</a:t>
            </a:r>
            <a:r>
              <a:rPr sz="2350" spc="-65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3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95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2350" spc="-100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2350" spc="-2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2350" spc="-95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2350" spc="-65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20" dirty="0">
                <a:solidFill>
                  <a:srgbClr val="6F5D50"/>
                </a:solidFill>
                <a:latin typeface="Tahoma"/>
                <a:cs typeface="Tahoma"/>
              </a:rPr>
              <a:t>w</a:t>
            </a:r>
            <a:r>
              <a:rPr sz="2350" spc="-3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2350" spc="-25" dirty="0">
                <a:solidFill>
                  <a:srgbClr val="6F5D50"/>
                </a:solidFill>
                <a:latin typeface="Tahoma"/>
                <a:cs typeface="Tahoma"/>
              </a:rPr>
              <a:t>h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l</a:t>
            </a:r>
            <a:r>
              <a:rPr sz="2350" spc="-3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2350" spc="110" dirty="0">
                <a:solidFill>
                  <a:srgbClr val="6F5D50"/>
                </a:solidFill>
                <a:latin typeface="Tahoma"/>
                <a:cs typeface="Tahoma"/>
              </a:rPr>
              <a:t>m</a:t>
            </a:r>
            <a:r>
              <a:rPr sz="2350" spc="-3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2350" spc="-2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d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5" dirty="0">
                <a:solidFill>
                  <a:srgbClr val="6F5D50"/>
                </a:solidFill>
                <a:latin typeface="Tahoma"/>
                <a:cs typeface="Tahoma"/>
              </a:rPr>
              <a:t>c</a:t>
            </a:r>
            <a:r>
              <a:rPr sz="2350" spc="30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nn</a:t>
            </a:r>
            <a:r>
              <a:rPr sz="2350" spc="-2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2350" spc="-5" dirty="0">
                <a:solidFill>
                  <a:srgbClr val="6F5D50"/>
                </a:solidFill>
                <a:latin typeface="Tahoma"/>
                <a:cs typeface="Tahoma"/>
              </a:rPr>
              <a:t>c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2350" spc="-3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2350" spc="-5" dirty="0">
                <a:solidFill>
                  <a:srgbClr val="6F5D50"/>
                </a:solidFill>
                <a:latin typeface="Tahoma"/>
                <a:cs typeface="Tahoma"/>
              </a:rPr>
              <a:t>v</a:t>
            </a:r>
            <a:r>
              <a:rPr sz="2350" spc="-3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2350" spc="30" dirty="0">
                <a:solidFill>
                  <a:srgbClr val="6F5D50"/>
                </a:solidFill>
                <a:latin typeface="Tahoma"/>
                <a:cs typeface="Tahoma"/>
              </a:rPr>
              <a:t>y</a:t>
            </a:r>
            <a:r>
              <a:rPr sz="2350" spc="-220" dirty="0">
                <a:solidFill>
                  <a:srgbClr val="6F5D50"/>
                </a:solidFill>
                <a:latin typeface="Tahoma"/>
                <a:cs typeface="Tahoma"/>
              </a:rPr>
              <a:t>.</a:t>
            </a:r>
            <a:endParaRPr sz="23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00">
              <a:latin typeface="Tahoma"/>
              <a:cs typeface="Tahoma"/>
            </a:endParaRPr>
          </a:p>
          <a:p>
            <a:pPr marL="1039494" marR="297815">
              <a:lnSpc>
                <a:spcPct val="116300"/>
              </a:lnSpc>
            </a:pPr>
            <a:r>
              <a:rPr sz="2350" spc="-10" dirty="0">
                <a:solidFill>
                  <a:srgbClr val="6F5D50"/>
                </a:solidFill>
                <a:latin typeface="Tahoma"/>
                <a:cs typeface="Tahoma"/>
              </a:rPr>
              <a:t>Data </a:t>
            </a:r>
            <a:r>
              <a:rPr sz="2350" spc="-45" dirty="0">
                <a:solidFill>
                  <a:srgbClr val="6F5D50"/>
                </a:solidFill>
                <a:latin typeface="Tahoma"/>
                <a:cs typeface="Tahoma"/>
              </a:rPr>
              <a:t>Syncing: </a:t>
            </a:r>
            <a:r>
              <a:rPr sz="2350" spc="5" dirty="0">
                <a:solidFill>
                  <a:srgbClr val="6F5D50"/>
                </a:solidFill>
                <a:latin typeface="Tahoma"/>
                <a:cs typeface="Tahoma"/>
              </a:rPr>
              <a:t>Efficiently </a:t>
            </a:r>
            <a:r>
              <a:rPr sz="2350" spc="-25" dirty="0">
                <a:solidFill>
                  <a:srgbClr val="6F5D50"/>
                </a:solidFill>
                <a:latin typeface="Tahoma"/>
                <a:cs typeface="Tahoma"/>
              </a:rPr>
              <a:t>syncing </a:t>
            </a:r>
            <a:r>
              <a:rPr sz="2350" spc="-40" dirty="0">
                <a:solidFill>
                  <a:srgbClr val="6F5D50"/>
                </a:solidFill>
                <a:latin typeface="Tahoma"/>
                <a:cs typeface="Tahoma"/>
              </a:rPr>
              <a:t>data </a:t>
            </a:r>
            <a:r>
              <a:rPr sz="2350" spc="-15" dirty="0">
                <a:solidFill>
                  <a:srgbClr val="6F5D50"/>
                </a:solidFill>
                <a:latin typeface="Tahoma"/>
                <a:cs typeface="Tahoma"/>
              </a:rPr>
              <a:t>when </a:t>
            </a:r>
            <a:r>
              <a:rPr sz="2350" spc="-7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dirty="0">
                <a:solidFill>
                  <a:srgbClr val="6F5D50"/>
                </a:solidFill>
                <a:latin typeface="Tahoma"/>
                <a:cs typeface="Tahoma"/>
              </a:rPr>
              <a:t>connectivity</a:t>
            </a:r>
            <a:r>
              <a:rPr sz="2350" spc="-19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50" dirty="0">
                <a:solidFill>
                  <a:srgbClr val="6F5D50"/>
                </a:solidFill>
                <a:latin typeface="Tahoma"/>
                <a:cs typeface="Tahoma"/>
              </a:rPr>
              <a:t>is</a:t>
            </a:r>
            <a:r>
              <a:rPr sz="2350" spc="-19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50" dirty="0">
                <a:solidFill>
                  <a:srgbClr val="6F5D50"/>
                </a:solidFill>
                <a:latin typeface="Tahoma"/>
                <a:cs typeface="Tahoma"/>
              </a:rPr>
              <a:t>restored,</a:t>
            </a:r>
            <a:r>
              <a:rPr sz="2350" spc="-19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15" dirty="0">
                <a:solidFill>
                  <a:srgbClr val="6F5D50"/>
                </a:solidFill>
                <a:latin typeface="Tahoma"/>
                <a:cs typeface="Tahoma"/>
              </a:rPr>
              <a:t>without</a:t>
            </a:r>
            <a:r>
              <a:rPr sz="2350" spc="-19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55" dirty="0">
                <a:solidFill>
                  <a:srgbClr val="6F5D50"/>
                </a:solidFill>
                <a:latin typeface="Tahoma"/>
                <a:cs typeface="Tahoma"/>
              </a:rPr>
              <a:t>causing</a:t>
            </a:r>
            <a:r>
              <a:rPr sz="2350" spc="-19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40" dirty="0">
                <a:solidFill>
                  <a:srgbClr val="6F5D50"/>
                </a:solidFill>
                <a:latin typeface="Tahoma"/>
                <a:cs typeface="Tahoma"/>
              </a:rPr>
              <a:t>data </a:t>
            </a:r>
            <a:r>
              <a:rPr sz="2350" spc="-7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l</a:t>
            </a:r>
            <a:r>
              <a:rPr sz="2350" spc="30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2350" spc="-65" dirty="0">
                <a:solidFill>
                  <a:srgbClr val="6F5D50"/>
                </a:solidFill>
                <a:latin typeface="Tahoma"/>
                <a:cs typeface="Tahoma"/>
              </a:rPr>
              <a:t>ss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30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2350" spc="-100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d</a:t>
            </a:r>
            <a:r>
              <a:rPr sz="2350" spc="-65" dirty="0">
                <a:solidFill>
                  <a:srgbClr val="6F5D50"/>
                </a:solidFill>
                <a:latin typeface="Tahoma"/>
                <a:cs typeface="Tahoma"/>
              </a:rPr>
              <a:t>u</a:t>
            </a:r>
            <a:r>
              <a:rPr sz="2350" spc="25" dirty="0">
                <a:solidFill>
                  <a:srgbClr val="6F5D50"/>
                </a:solidFill>
                <a:latin typeface="Tahoma"/>
                <a:cs typeface="Tahoma"/>
              </a:rPr>
              <a:t>p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l</a:t>
            </a:r>
            <a:r>
              <a:rPr sz="2350" spc="-3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2350" spc="-5" dirty="0">
                <a:solidFill>
                  <a:srgbClr val="6F5D50"/>
                </a:solidFill>
                <a:latin typeface="Tahoma"/>
                <a:cs typeface="Tahoma"/>
              </a:rPr>
              <a:t>c</a:t>
            </a:r>
            <a:r>
              <a:rPr sz="2350" spc="-95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2350" spc="-3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2350" spc="30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2350" spc="-220" dirty="0">
                <a:solidFill>
                  <a:srgbClr val="6F5D50"/>
                </a:solidFill>
                <a:latin typeface="Tahoma"/>
                <a:cs typeface="Tahoma"/>
              </a:rPr>
              <a:t>.</a:t>
            </a:r>
            <a:endParaRPr sz="235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968436"/>
            <a:ext cx="297688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0" spc="-175" dirty="0">
                <a:latin typeface="Verdana"/>
                <a:cs typeface="Verdana"/>
              </a:rPr>
              <a:t>O</a:t>
            </a:r>
            <a:r>
              <a:rPr sz="8000" b="0" spc="-570" dirty="0">
                <a:latin typeface="Verdana"/>
                <a:cs typeface="Verdana"/>
              </a:rPr>
              <a:t>th</a:t>
            </a:r>
            <a:r>
              <a:rPr sz="8000" b="0" spc="-670" dirty="0">
                <a:latin typeface="Verdana"/>
                <a:cs typeface="Verdana"/>
              </a:rPr>
              <a:t>e</a:t>
            </a:r>
            <a:r>
              <a:rPr sz="8000" b="0" spc="-844" dirty="0">
                <a:latin typeface="Verdana"/>
                <a:cs typeface="Verdana"/>
              </a:rPr>
              <a:t>r</a:t>
            </a:r>
            <a:r>
              <a:rPr sz="8000" b="0" spc="-825" dirty="0">
                <a:latin typeface="Verdana"/>
                <a:cs typeface="Verdana"/>
              </a:rPr>
              <a:t>s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53349" y="1566065"/>
            <a:ext cx="519430" cy="504190"/>
          </a:xfrm>
          <a:custGeom>
            <a:avLst/>
            <a:gdLst/>
            <a:ahLst/>
            <a:cxnLst/>
            <a:rect l="l" t="t" r="r" b="b"/>
            <a:pathLst>
              <a:path w="519430" h="504189">
                <a:moveTo>
                  <a:pt x="289908" y="503783"/>
                </a:moveTo>
                <a:lnTo>
                  <a:pt x="231324" y="503783"/>
                </a:lnTo>
                <a:lnTo>
                  <a:pt x="231324" y="324394"/>
                </a:lnTo>
                <a:lnTo>
                  <a:pt x="98159" y="457559"/>
                </a:lnTo>
                <a:lnTo>
                  <a:pt x="54013" y="413413"/>
                </a:lnTo>
                <a:lnTo>
                  <a:pt x="184270" y="283157"/>
                </a:lnTo>
                <a:lnTo>
                  <a:pt x="0" y="283157"/>
                </a:lnTo>
                <a:lnTo>
                  <a:pt x="0" y="220625"/>
                </a:lnTo>
                <a:lnTo>
                  <a:pt x="188425" y="220625"/>
                </a:lnTo>
                <a:lnTo>
                  <a:pt x="61596" y="93797"/>
                </a:lnTo>
                <a:lnTo>
                  <a:pt x="103041" y="52351"/>
                </a:lnTo>
                <a:lnTo>
                  <a:pt x="231324" y="180738"/>
                </a:lnTo>
                <a:lnTo>
                  <a:pt x="231324" y="0"/>
                </a:lnTo>
                <a:lnTo>
                  <a:pt x="289908" y="0"/>
                </a:lnTo>
                <a:lnTo>
                  <a:pt x="289908" y="177414"/>
                </a:lnTo>
                <a:lnTo>
                  <a:pt x="421204" y="46119"/>
                </a:lnTo>
                <a:lnTo>
                  <a:pt x="465350" y="90369"/>
                </a:lnTo>
                <a:lnTo>
                  <a:pt x="335093" y="220625"/>
                </a:lnTo>
                <a:lnTo>
                  <a:pt x="519363" y="220625"/>
                </a:lnTo>
                <a:lnTo>
                  <a:pt x="519363" y="283157"/>
                </a:lnTo>
                <a:lnTo>
                  <a:pt x="333743" y="283157"/>
                </a:lnTo>
                <a:lnTo>
                  <a:pt x="459221" y="408635"/>
                </a:lnTo>
                <a:lnTo>
                  <a:pt x="417776" y="450080"/>
                </a:lnTo>
                <a:lnTo>
                  <a:pt x="289908" y="322213"/>
                </a:lnTo>
                <a:lnTo>
                  <a:pt x="289908" y="503783"/>
                </a:lnTo>
                <a:close/>
              </a:path>
            </a:pathLst>
          </a:custGeom>
          <a:solidFill>
            <a:srgbClr val="996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844376" y="1566065"/>
            <a:ext cx="519430" cy="504190"/>
          </a:xfrm>
          <a:custGeom>
            <a:avLst/>
            <a:gdLst/>
            <a:ahLst/>
            <a:cxnLst/>
            <a:rect l="l" t="t" r="r" b="b"/>
            <a:pathLst>
              <a:path w="519430" h="504189">
                <a:moveTo>
                  <a:pt x="289908" y="503783"/>
                </a:moveTo>
                <a:lnTo>
                  <a:pt x="231324" y="503783"/>
                </a:lnTo>
                <a:lnTo>
                  <a:pt x="231324" y="324394"/>
                </a:lnTo>
                <a:lnTo>
                  <a:pt x="98159" y="457559"/>
                </a:lnTo>
                <a:lnTo>
                  <a:pt x="54013" y="413413"/>
                </a:lnTo>
                <a:lnTo>
                  <a:pt x="184270" y="283157"/>
                </a:lnTo>
                <a:lnTo>
                  <a:pt x="0" y="283157"/>
                </a:lnTo>
                <a:lnTo>
                  <a:pt x="0" y="220625"/>
                </a:lnTo>
                <a:lnTo>
                  <a:pt x="188425" y="220625"/>
                </a:lnTo>
                <a:lnTo>
                  <a:pt x="61596" y="93797"/>
                </a:lnTo>
                <a:lnTo>
                  <a:pt x="103041" y="52351"/>
                </a:lnTo>
                <a:lnTo>
                  <a:pt x="231324" y="180738"/>
                </a:lnTo>
                <a:lnTo>
                  <a:pt x="231324" y="0"/>
                </a:lnTo>
                <a:lnTo>
                  <a:pt x="289908" y="0"/>
                </a:lnTo>
                <a:lnTo>
                  <a:pt x="289908" y="177414"/>
                </a:lnTo>
                <a:lnTo>
                  <a:pt x="421204" y="46119"/>
                </a:lnTo>
                <a:lnTo>
                  <a:pt x="465350" y="90369"/>
                </a:lnTo>
                <a:lnTo>
                  <a:pt x="335093" y="220625"/>
                </a:lnTo>
                <a:lnTo>
                  <a:pt x="519363" y="220625"/>
                </a:lnTo>
                <a:lnTo>
                  <a:pt x="519363" y="283157"/>
                </a:lnTo>
                <a:lnTo>
                  <a:pt x="333743" y="283157"/>
                </a:lnTo>
                <a:lnTo>
                  <a:pt x="459221" y="408635"/>
                </a:lnTo>
                <a:lnTo>
                  <a:pt x="417776" y="450080"/>
                </a:lnTo>
                <a:lnTo>
                  <a:pt x="289908" y="322213"/>
                </a:lnTo>
                <a:lnTo>
                  <a:pt x="289908" y="503783"/>
                </a:lnTo>
                <a:close/>
              </a:path>
            </a:pathLst>
          </a:custGeom>
          <a:solidFill>
            <a:srgbClr val="996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048208" y="1566065"/>
            <a:ext cx="519430" cy="504190"/>
          </a:xfrm>
          <a:custGeom>
            <a:avLst/>
            <a:gdLst/>
            <a:ahLst/>
            <a:cxnLst/>
            <a:rect l="l" t="t" r="r" b="b"/>
            <a:pathLst>
              <a:path w="519430" h="504189">
                <a:moveTo>
                  <a:pt x="289908" y="503783"/>
                </a:moveTo>
                <a:lnTo>
                  <a:pt x="231324" y="503783"/>
                </a:lnTo>
                <a:lnTo>
                  <a:pt x="231324" y="324394"/>
                </a:lnTo>
                <a:lnTo>
                  <a:pt x="98159" y="457559"/>
                </a:lnTo>
                <a:lnTo>
                  <a:pt x="54013" y="413413"/>
                </a:lnTo>
                <a:lnTo>
                  <a:pt x="184270" y="283157"/>
                </a:lnTo>
                <a:lnTo>
                  <a:pt x="0" y="283157"/>
                </a:lnTo>
                <a:lnTo>
                  <a:pt x="0" y="220625"/>
                </a:lnTo>
                <a:lnTo>
                  <a:pt x="188425" y="220625"/>
                </a:lnTo>
                <a:lnTo>
                  <a:pt x="61596" y="93797"/>
                </a:lnTo>
                <a:lnTo>
                  <a:pt x="103041" y="52351"/>
                </a:lnTo>
                <a:lnTo>
                  <a:pt x="231324" y="180738"/>
                </a:lnTo>
                <a:lnTo>
                  <a:pt x="231324" y="0"/>
                </a:lnTo>
                <a:lnTo>
                  <a:pt x="289908" y="0"/>
                </a:lnTo>
                <a:lnTo>
                  <a:pt x="289908" y="177414"/>
                </a:lnTo>
                <a:lnTo>
                  <a:pt x="421204" y="46119"/>
                </a:lnTo>
                <a:lnTo>
                  <a:pt x="465350" y="90369"/>
                </a:lnTo>
                <a:lnTo>
                  <a:pt x="335093" y="220625"/>
                </a:lnTo>
                <a:lnTo>
                  <a:pt x="519363" y="220625"/>
                </a:lnTo>
                <a:lnTo>
                  <a:pt x="519363" y="283157"/>
                </a:lnTo>
                <a:lnTo>
                  <a:pt x="333743" y="283157"/>
                </a:lnTo>
                <a:lnTo>
                  <a:pt x="459221" y="408635"/>
                </a:lnTo>
                <a:lnTo>
                  <a:pt x="417776" y="450080"/>
                </a:lnTo>
                <a:lnTo>
                  <a:pt x="289908" y="322213"/>
                </a:lnTo>
                <a:lnTo>
                  <a:pt x="289908" y="503783"/>
                </a:lnTo>
                <a:close/>
              </a:path>
            </a:pathLst>
          </a:custGeom>
          <a:solidFill>
            <a:srgbClr val="996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7154449" y="5457622"/>
            <a:ext cx="209550" cy="4829810"/>
            <a:chOff x="17154449" y="5457622"/>
            <a:chExt cx="209550" cy="4829810"/>
          </a:xfrm>
        </p:grpSpPr>
        <p:sp>
          <p:nvSpPr>
            <p:cNvPr id="10" name="object 10"/>
            <p:cNvSpPr/>
            <p:nvPr/>
          </p:nvSpPr>
          <p:spPr>
            <a:xfrm>
              <a:off x="17245005" y="7325882"/>
              <a:ext cx="28575" cy="2961640"/>
            </a:xfrm>
            <a:custGeom>
              <a:avLst/>
              <a:gdLst/>
              <a:ahLst/>
              <a:cxnLst/>
              <a:rect l="l" t="t" r="r" b="b"/>
              <a:pathLst>
                <a:path w="28575" h="2961640">
                  <a:moveTo>
                    <a:pt x="28575" y="2961116"/>
                  </a:moveTo>
                  <a:lnTo>
                    <a:pt x="0" y="2961116"/>
                  </a:lnTo>
                  <a:lnTo>
                    <a:pt x="0" y="0"/>
                  </a:lnTo>
                  <a:lnTo>
                    <a:pt x="28575" y="0"/>
                  </a:lnTo>
                  <a:lnTo>
                    <a:pt x="28575" y="2961116"/>
                  </a:lnTo>
                  <a:close/>
                </a:path>
              </a:pathLst>
            </a:custGeom>
            <a:solidFill>
              <a:srgbClr val="2F2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154449" y="5457622"/>
              <a:ext cx="209550" cy="1868805"/>
            </a:xfrm>
            <a:custGeom>
              <a:avLst/>
              <a:gdLst/>
              <a:ahLst/>
              <a:cxnLst/>
              <a:rect l="l" t="t" r="r" b="b"/>
              <a:pathLst>
                <a:path w="209550" h="1868804">
                  <a:moveTo>
                    <a:pt x="0" y="1868214"/>
                  </a:moveTo>
                  <a:lnTo>
                    <a:pt x="0" y="0"/>
                  </a:lnTo>
                  <a:lnTo>
                    <a:pt x="209550" y="0"/>
                  </a:lnTo>
                  <a:lnTo>
                    <a:pt x="209550" y="1868214"/>
                  </a:lnTo>
                  <a:lnTo>
                    <a:pt x="0" y="1868214"/>
                  </a:lnTo>
                  <a:close/>
                </a:path>
              </a:pathLst>
            </a:custGeom>
            <a:solidFill>
              <a:srgbClr val="996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13214" y="4163357"/>
            <a:ext cx="93746" cy="9374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8819" y="4574798"/>
            <a:ext cx="104162" cy="10416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28819" y="5824747"/>
            <a:ext cx="104162" cy="10416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250525" y="3182125"/>
            <a:ext cx="6740525" cy="370014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3000" spc="-65" dirty="0">
                <a:solidFill>
                  <a:srgbClr val="6F5D50"/>
                </a:solidFill>
                <a:latin typeface="Verdana"/>
                <a:cs typeface="Verdana"/>
              </a:rPr>
              <a:t>P</a:t>
            </a:r>
            <a:r>
              <a:rPr sz="3000" spc="-90" dirty="0">
                <a:solidFill>
                  <a:srgbClr val="6F5D50"/>
                </a:solidFill>
                <a:latin typeface="Verdana"/>
                <a:cs typeface="Verdana"/>
              </a:rPr>
              <a:t>l</a:t>
            </a:r>
            <a:r>
              <a:rPr sz="3000" spc="-340" dirty="0">
                <a:solidFill>
                  <a:srgbClr val="6F5D50"/>
                </a:solidFill>
                <a:latin typeface="Verdana"/>
                <a:cs typeface="Verdana"/>
              </a:rPr>
              <a:t>a</a:t>
            </a:r>
            <a:r>
              <a:rPr sz="3000" spc="-165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3000" spc="-55" dirty="0">
                <a:solidFill>
                  <a:srgbClr val="6F5D50"/>
                </a:solidFill>
                <a:latin typeface="Verdana"/>
                <a:cs typeface="Verdana"/>
              </a:rPr>
              <a:t>f</a:t>
            </a:r>
            <a:r>
              <a:rPr sz="3000" spc="-150" dirty="0">
                <a:solidFill>
                  <a:srgbClr val="6F5D50"/>
                </a:solidFill>
                <a:latin typeface="Verdana"/>
                <a:cs typeface="Verdana"/>
              </a:rPr>
              <a:t>o</a:t>
            </a:r>
            <a:r>
              <a:rPr sz="3000" spc="-320" dirty="0">
                <a:solidFill>
                  <a:srgbClr val="6F5D50"/>
                </a:solidFill>
                <a:latin typeface="Verdana"/>
                <a:cs typeface="Verdana"/>
              </a:rPr>
              <a:t>r</a:t>
            </a:r>
            <a:r>
              <a:rPr sz="3000" spc="-290" dirty="0">
                <a:solidFill>
                  <a:srgbClr val="6F5D50"/>
                </a:solidFill>
                <a:latin typeface="Verdana"/>
                <a:cs typeface="Verdana"/>
              </a:rPr>
              <a:t>m</a:t>
            </a:r>
            <a:r>
              <a:rPr sz="3000" spc="-380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00" spc="-260" dirty="0">
                <a:solidFill>
                  <a:srgbClr val="6F5D50"/>
                </a:solidFill>
                <a:latin typeface="Verdana"/>
                <a:cs typeface="Verdana"/>
              </a:rPr>
              <a:t>C</a:t>
            </a:r>
            <a:r>
              <a:rPr sz="3000" spc="-150" dirty="0">
                <a:solidFill>
                  <a:srgbClr val="6F5D50"/>
                </a:solidFill>
                <a:latin typeface="Verdana"/>
                <a:cs typeface="Verdana"/>
              </a:rPr>
              <a:t>o</a:t>
            </a:r>
            <a:r>
              <a:rPr sz="3000" spc="-295" dirty="0">
                <a:solidFill>
                  <a:srgbClr val="6F5D50"/>
                </a:solidFill>
                <a:latin typeface="Verdana"/>
                <a:cs typeface="Verdana"/>
              </a:rPr>
              <a:t>m</a:t>
            </a:r>
            <a:r>
              <a:rPr sz="3000" spc="-185" dirty="0">
                <a:solidFill>
                  <a:srgbClr val="6F5D50"/>
                </a:solidFill>
                <a:latin typeface="Verdana"/>
                <a:cs typeface="Verdana"/>
              </a:rPr>
              <a:t>p</a:t>
            </a:r>
            <a:r>
              <a:rPr sz="3000" spc="-340" dirty="0">
                <a:solidFill>
                  <a:srgbClr val="6F5D50"/>
                </a:solidFill>
                <a:latin typeface="Verdana"/>
                <a:cs typeface="Verdana"/>
              </a:rPr>
              <a:t>a</a:t>
            </a:r>
            <a:r>
              <a:rPr sz="3000" spc="-165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3000" spc="-155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3000" spc="-185" dirty="0">
                <a:solidFill>
                  <a:srgbClr val="6F5D50"/>
                </a:solidFill>
                <a:latin typeface="Verdana"/>
                <a:cs typeface="Verdana"/>
              </a:rPr>
              <a:t>b</a:t>
            </a:r>
            <a:r>
              <a:rPr sz="3000" spc="-155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3000" spc="-90" dirty="0">
                <a:solidFill>
                  <a:srgbClr val="6F5D50"/>
                </a:solidFill>
                <a:latin typeface="Verdana"/>
                <a:cs typeface="Verdana"/>
              </a:rPr>
              <a:t>l</a:t>
            </a:r>
            <a:r>
              <a:rPr sz="3000" spc="-155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3000" spc="-165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3000" spc="-215" dirty="0">
                <a:solidFill>
                  <a:srgbClr val="6F5D50"/>
                </a:solidFill>
                <a:latin typeface="Verdana"/>
                <a:cs typeface="Verdana"/>
              </a:rPr>
              <a:t>y</a:t>
            </a:r>
            <a:endParaRPr sz="3000">
              <a:latin typeface="Verdana"/>
              <a:cs typeface="Verdana"/>
            </a:endParaRPr>
          </a:p>
          <a:p>
            <a:pPr marL="525780">
              <a:lnSpc>
                <a:spcPct val="100000"/>
              </a:lnSpc>
              <a:spcBef>
                <a:spcPts val="1265"/>
              </a:spcBef>
            </a:pPr>
            <a:r>
              <a:rPr sz="2350" spc="-30" dirty="0">
                <a:solidFill>
                  <a:srgbClr val="6F5D50"/>
                </a:solidFill>
                <a:latin typeface="Tahoma"/>
                <a:cs typeface="Tahoma"/>
              </a:rPr>
              <a:t>Platforms:</a:t>
            </a:r>
            <a:endParaRPr sz="2350">
              <a:latin typeface="Tahoma"/>
              <a:cs typeface="Tahoma"/>
            </a:endParaRPr>
          </a:p>
          <a:p>
            <a:pPr marL="1039494" marR="207010">
              <a:lnSpc>
                <a:spcPct val="116300"/>
              </a:lnSpc>
            </a:pPr>
            <a:r>
              <a:rPr sz="2350" spc="120" dirty="0">
                <a:solidFill>
                  <a:srgbClr val="6F5D50"/>
                </a:solidFill>
                <a:latin typeface="Tahoma"/>
                <a:cs typeface="Tahoma"/>
              </a:rPr>
              <a:t>M</a:t>
            </a:r>
            <a:r>
              <a:rPr sz="2350" spc="-65" dirty="0">
                <a:solidFill>
                  <a:srgbClr val="6F5D50"/>
                </a:solidFill>
                <a:latin typeface="Tahoma"/>
                <a:cs typeface="Tahoma"/>
              </a:rPr>
              <a:t>u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l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2350" spc="-3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2350" spc="25" dirty="0">
                <a:solidFill>
                  <a:srgbClr val="6F5D50"/>
                </a:solidFill>
                <a:latin typeface="Tahoma"/>
                <a:cs typeface="Tahoma"/>
              </a:rPr>
              <a:t>p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l</a:t>
            </a:r>
            <a:r>
              <a:rPr sz="2350" spc="-2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65" dirty="0">
                <a:solidFill>
                  <a:srgbClr val="6F5D50"/>
                </a:solidFill>
                <a:latin typeface="Tahoma"/>
                <a:cs typeface="Tahoma"/>
              </a:rPr>
              <a:t>P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l</a:t>
            </a:r>
            <a:r>
              <a:rPr sz="2350" spc="-95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2350" spc="35" dirty="0">
                <a:solidFill>
                  <a:srgbClr val="6F5D50"/>
                </a:solidFill>
                <a:latin typeface="Tahoma"/>
                <a:cs typeface="Tahoma"/>
              </a:rPr>
              <a:t>f</a:t>
            </a:r>
            <a:r>
              <a:rPr sz="2350" spc="30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2350" spc="-100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2350" spc="110" dirty="0">
                <a:solidFill>
                  <a:srgbClr val="6F5D50"/>
                </a:solidFill>
                <a:latin typeface="Tahoma"/>
                <a:cs typeface="Tahoma"/>
              </a:rPr>
              <a:t>m</a:t>
            </a:r>
            <a:r>
              <a:rPr sz="2350" spc="-65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r>
              <a:rPr sz="2350" spc="-340" dirty="0">
                <a:solidFill>
                  <a:srgbClr val="6F5D50"/>
                </a:solidFill>
                <a:latin typeface="Tahoma"/>
                <a:cs typeface="Tahoma"/>
              </a:rPr>
              <a:t>: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10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2350" spc="-25" dirty="0">
                <a:solidFill>
                  <a:srgbClr val="6F5D50"/>
                </a:solidFill>
                <a:latin typeface="Tahoma"/>
                <a:cs typeface="Tahoma"/>
              </a:rPr>
              <a:t>h</a:t>
            </a:r>
            <a:r>
              <a:rPr sz="2350" spc="-2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95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2350" spc="25" dirty="0">
                <a:solidFill>
                  <a:srgbClr val="6F5D50"/>
                </a:solidFill>
                <a:latin typeface="Tahoma"/>
                <a:cs typeface="Tahoma"/>
              </a:rPr>
              <a:t>pp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2350" spc="-20" dirty="0">
                <a:solidFill>
                  <a:srgbClr val="6F5D50"/>
                </a:solidFill>
                <a:latin typeface="Tahoma"/>
                <a:cs typeface="Tahoma"/>
              </a:rPr>
              <a:t>ee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d</a:t>
            </a:r>
            <a:r>
              <a:rPr sz="2350" spc="-65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2350" spc="30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b</a:t>
            </a:r>
            <a:r>
              <a:rPr sz="2350" spc="-15" dirty="0">
                <a:solidFill>
                  <a:srgbClr val="6F5D50"/>
                </a:solidFill>
                <a:latin typeface="Tahoma"/>
                <a:cs typeface="Tahoma"/>
              </a:rPr>
              <a:t>e  </a:t>
            </a:r>
            <a:r>
              <a:rPr sz="2350" spc="5" dirty="0">
                <a:solidFill>
                  <a:srgbClr val="6F5D50"/>
                </a:solidFill>
                <a:latin typeface="Tahoma"/>
                <a:cs typeface="Tahoma"/>
              </a:rPr>
              <a:t>developed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10" dirty="0">
                <a:solidFill>
                  <a:srgbClr val="6F5D50"/>
                </a:solidFill>
                <a:latin typeface="Tahoma"/>
                <a:cs typeface="Tahoma"/>
              </a:rPr>
              <a:t>for</a:t>
            </a:r>
            <a:r>
              <a:rPr sz="2350" spc="-19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dirty="0">
                <a:solidFill>
                  <a:srgbClr val="6F5D50"/>
                </a:solidFill>
                <a:latin typeface="Tahoma"/>
                <a:cs typeface="Tahoma"/>
              </a:rPr>
              <a:t>Android</a:t>
            </a:r>
            <a:r>
              <a:rPr sz="2350" spc="-19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5" dirty="0">
                <a:solidFill>
                  <a:srgbClr val="6F5D50"/>
                </a:solidFill>
                <a:latin typeface="Tahoma"/>
                <a:cs typeface="Tahoma"/>
              </a:rPr>
              <a:t>platforms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to</a:t>
            </a:r>
            <a:r>
              <a:rPr sz="2350" spc="-19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50" dirty="0">
                <a:solidFill>
                  <a:srgbClr val="6F5D50"/>
                </a:solidFill>
                <a:latin typeface="Tahoma"/>
                <a:cs typeface="Tahoma"/>
              </a:rPr>
              <a:t>reach</a:t>
            </a:r>
            <a:r>
              <a:rPr sz="2350" spc="-19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95" dirty="0">
                <a:solidFill>
                  <a:srgbClr val="6F5D50"/>
                </a:solidFill>
                <a:latin typeface="Tahoma"/>
                <a:cs typeface="Tahoma"/>
              </a:rPr>
              <a:t>a </a:t>
            </a:r>
            <a:r>
              <a:rPr sz="2350" spc="-7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b</a:t>
            </a:r>
            <a:r>
              <a:rPr sz="2350" spc="-100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2350" spc="30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2350" spc="-95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d</a:t>
            </a:r>
            <a:r>
              <a:rPr sz="2350" spc="-2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2350" spc="-100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65" dirty="0">
                <a:solidFill>
                  <a:srgbClr val="6F5D50"/>
                </a:solidFill>
                <a:latin typeface="Tahoma"/>
                <a:cs typeface="Tahoma"/>
              </a:rPr>
              <a:t>us</a:t>
            </a:r>
            <a:r>
              <a:rPr sz="2350" spc="-2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2350" spc="-100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b</a:t>
            </a:r>
            <a:r>
              <a:rPr sz="2350" spc="-95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2350" spc="-65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r>
              <a:rPr sz="2350" spc="-2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2350" spc="-220" dirty="0">
                <a:solidFill>
                  <a:srgbClr val="6F5D50"/>
                </a:solidFill>
                <a:latin typeface="Tahoma"/>
                <a:cs typeface="Tahoma"/>
              </a:rPr>
              <a:t>.</a:t>
            </a:r>
            <a:endParaRPr sz="2350">
              <a:latin typeface="Tahoma"/>
              <a:cs typeface="Tahoma"/>
            </a:endParaRPr>
          </a:p>
          <a:p>
            <a:pPr marL="1039494" marR="5080">
              <a:lnSpc>
                <a:spcPct val="116300"/>
              </a:lnSpc>
            </a:pPr>
            <a:r>
              <a:rPr sz="2350" spc="135" dirty="0">
                <a:solidFill>
                  <a:srgbClr val="6F5D50"/>
                </a:solidFill>
                <a:latin typeface="Tahoma"/>
                <a:cs typeface="Tahoma"/>
              </a:rPr>
              <a:t>D</a:t>
            </a:r>
            <a:r>
              <a:rPr sz="2350" spc="-2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2350" spc="-5" dirty="0">
                <a:solidFill>
                  <a:srgbClr val="6F5D50"/>
                </a:solidFill>
                <a:latin typeface="Tahoma"/>
                <a:cs typeface="Tahoma"/>
              </a:rPr>
              <a:t>v</a:t>
            </a:r>
            <a:r>
              <a:rPr sz="2350" spc="-2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l</a:t>
            </a:r>
            <a:r>
              <a:rPr sz="2350" spc="30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2350" spc="25" dirty="0">
                <a:solidFill>
                  <a:srgbClr val="6F5D50"/>
                </a:solidFill>
                <a:latin typeface="Tahoma"/>
                <a:cs typeface="Tahoma"/>
              </a:rPr>
              <a:t>p</a:t>
            </a:r>
            <a:r>
              <a:rPr sz="2350" spc="110" dirty="0">
                <a:solidFill>
                  <a:srgbClr val="6F5D50"/>
                </a:solidFill>
                <a:latin typeface="Tahoma"/>
                <a:cs typeface="Tahoma"/>
              </a:rPr>
              <a:t>m</a:t>
            </a:r>
            <a:r>
              <a:rPr sz="2350" spc="-2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nt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5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2350" spc="35" dirty="0">
                <a:solidFill>
                  <a:srgbClr val="6F5D50"/>
                </a:solidFill>
                <a:latin typeface="Tahoma"/>
                <a:cs typeface="Tahoma"/>
              </a:rPr>
              <a:t>ff</a:t>
            </a:r>
            <a:r>
              <a:rPr sz="2350" spc="30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2350" spc="-100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2350" spc="-340" dirty="0">
                <a:solidFill>
                  <a:srgbClr val="6F5D50"/>
                </a:solidFill>
                <a:latin typeface="Tahoma"/>
                <a:cs typeface="Tahoma"/>
              </a:rPr>
              <a:t>: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5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2350" spc="-65" dirty="0">
                <a:solidFill>
                  <a:srgbClr val="6F5D50"/>
                </a:solidFill>
                <a:latin typeface="Tahoma"/>
                <a:cs typeface="Tahoma"/>
              </a:rPr>
              <a:t>su</a:t>
            </a:r>
            <a:r>
              <a:rPr sz="2350" spc="-100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2350" spc="-3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2350" spc="-114" dirty="0">
                <a:solidFill>
                  <a:srgbClr val="6F5D50"/>
                </a:solidFill>
                <a:latin typeface="Tahoma"/>
                <a:cs typeface="Tahoma"/>
              </a:rPr>
              <a:t>g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5" dirty="0">
                <a:solidFill>
                  <a:srgbClr val="6F5D50"/>
                </a:solidFill>
                <a:latin typeface="Tahoma"/>
                <a:cs typeface="Tahoma"/>
              </a:rPr>
              <a:t>c</a:t>
            </a:r>
            <a:r>
              <a:rPr sz="2350" spc="30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2350" spc="110" dirty="0">
                <a:solidFill>
                  <a:srgbClr val="6F5D50"/>
                </a:solidFill>
                <a:latin typeface="Tahoma"/>
                <a:cs typeface="Tahoma"/>
              </a:rPr>
              <a:t>m</a:t>
            </a:r>
            <a:r>
              <a:rPr sz="2350" spc="25" dirty="0">
                <a:solidFill>
                  <a:srgbClr val="6F5D50"/>
                </a:solidFill>
                <a:latin typeface="Tahoma"/>
                <a:cs typeface="Tahoma"/>
              </a:rPr>
              <a:t>p</a:t>
            </a:r>
            <a:r>
              <a:rPr sz="2350" spc="-95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2350" spc="-3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b</a:t>
            </a:r>
            <a:r>
              <a:rPr sz="2350" spc="-3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l</a:t>
            </a:r>
            <a:r>
              <a:rPr sz="2350" spc="-3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y  </a:t>
            </a:r>
            <a:r>
              <a:rPr sz="2350" spc="-50" dirty="0">
                <a:solidFill>
                  <a:srgbClr val="6F5D50"/>
                </a:solidFill>
                <a:latin typeface="Tahoma"/>
                <a:cs typeface="Tahoma"/>
              </a:rPr>
              <a:t>across</a:t>
            </a:r>
            <a:r>
              <a:rPr sz="2350" spc="-19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5" dirty="0">
                <a:solidFill>
                  <a:srgbClr val="6F5D50"/>
                </a:solidFill>
                <a:latin typeface="Tahoma"/>
                <a:cs typeface="Tahoma"/>
              </a:rPr>
              <a:t>different</a:t>
            </a:r>
            <a:r>
              <a:rPr sz="2350" spc="-19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5" dirty="0">
                <a:solidFill>
                  <a:srgbClr val="6F5D50"/>
                </a:solidFill>
                <a:latin typeface="Tahoma"/>
                <a:cs typeface="Tahoma"/>
              </a:rPr>
              <a:t>platforms</a:t>
            </a:r>
            <a:r>
              <a:rPr sz="2350" spc="-19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50" dirty="0">
                <a:solidFill>
                  <a:srgbClr val="6F5D50"/>
                </a:solidFill>
                <a:latin typeface="Tahoma"/>
                <a:cs typeface="Tahoma"/>
              </a:rPr>
              <a:t>requires</a:t>
            </a:r>
            <a:r>
              <a:rPr sz="2350" spc="-19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15" dirty="0">
                <a:solidFill>
                  <a:srgbClr val="6F5D50"/>
                </a:solidFill>
                <a:latin typeface="Tahoma"/>
                <a:cs typeface="Tahoma"/>
              </a:rPr>
              <a:t>additional </a:t>
            </a:r>
            <a:r>
              <a:rPr sz="2350" spc="-7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d</a:t>
            </a:r>
            <a:r>
              <a:rPr sz="2350" spc="-2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2350" spc="-5" dirty="0">
                <a:solidFill>
                  <a:srgbClr val="6F5D50"/>
                </a:solidFill>
                <a:latin typeface="Tahoma"/>
                <a:cs typeface="Tahoma"/>
              </a:rPr>
              <a:t>v</a:t>
            </a:r>
            <a:r>
              <a:rPr sz="2350" spc="-2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l</a:t>
            </a:r>
            <a:r>
              <a:rPr sz="2350" spc="30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2350" spc="25" dirty="0">
                <a:solidFill>
                  <a:srgbClr val="6F5D50"/>
                </a:solidFill>
                <a:latin typeface="Tahoma"/>
                <a:cs typeface="Tahoma"/>
              </a:rPr>
              <a:t>p</a:t>
            </a:r>
            <a:r>
              <a:rPr sz="2350" spc="110" dirty="0">
                <a:solidFill>
                  <a:srgbClr val="6F5D50"/>
                </a:solidFill>
                <a:latin typeface="Tahoma"/>
                <a:cs typeface="Tahoma"/>
              </a:rPr>
              <a:t>m</a:t>
            </a:r>
            <a:r>
              <a:rPr sz="2350" spc="-2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nt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95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2350" spc="20" dirty="0">
                <a:solidFill>
                  <a:srgbClr val="6F5D50"/>
                </a:solidFill>
                <a:latin typeface="Tahoma"/>
                <a:cs typeface="Tahoma"/>
              </a:rPr>
              <a:t>d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2350" spc="-2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2350" spc="-65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2350" spc="-3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2350" spc="-114" dirty="0">
                <a:solidFill>
                  <a:srgbClr val="6F5D50"/>
                </a:solidFill>
                <a:latin typeface="Tahoma"/>
                <a:cs typeface="Tahoma"/>
              </a:rPr>
              <a:t>g</a:t>
            </a:r>
            <a:r>
              <a:rPr sz="2350" spc="-20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350" spc="-2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2350" spc="35" dirty="0">
                <a:solidFill>
                  <a:srgbClr val="6F5D50"/>
                </a:solidFill>
                <a:latin typeface="Tahoma"/>
                <a:cs typeface="Tahoma"/>
              </a:rPr>
              <a:t>ff</a:t>
            </a:r>
            <a:r>
              <a:rPr sz="2350" spc="30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2350" spc="-100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2350" spc="1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2350" spc="-220" dirty="0">
                <a:solidFill>
                  <a:srgbClr val="6F5D50"/>
                </a:solidFill>
                <a:latin typeface="Tahoma"/>
                <a:cs typeface="Tahoma"/>
              </a:rPr>
              <a:t>.</a:t>
            </a:r>
            <a:endParaRPr sz="2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833" y="81657"/>
            <a:ext cx="16564610" cy="17056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584825" marR="5080" indent="-5572760">
              <a:lnSpc>
                <a:spcPct val="117300"/>
              </a:lnSpc>
              <a:spcBef>
                <a:spcPts val="90"/>
              </a:spcBef>
            </a:pPr>
            <a:r>
              <a:rPr spc="-380" dirty="0"/>
              <a:t>Highlighting</a:t>
            </a:r>
            <a:r>
              <a:rPr spc="-310" dirty="0"/>
              <a:t> </a:t>
            </a:r>
            <a:r>
              <a:rPr spc="-380" dirty="0"/>
              <a:t>and</a:t>
            </a:r>
            <a:r>
              <a:rPr spc="-310" dirty="0"/>
              <a:t> </a:t>
            </a:r>
            <a:r>
              <a:rPr spc="-370" dirty="0"/>
              <a:t>describing</a:t>
            </a:r>
            <a:r>
              <a:rPr spc="-305" dirty="0"/>
              <a:t> </a:t>
            </a:r>
            <a:r>
              <a:rPr spc="-365" dirty="0"/>
              <a:t>the</a:t>
            </a:r>
            <a:r>
              <a:rPr spc="-310" dirty="0"/>
              <a:t> </a:t>
            </a:r>
            <a:r>
              <a:rPr spc="-390" dirty="0"/>
              <a:t>issues</a:t>
            </a:r>
            <a:r>
              <a:rPr spc="-305" dirty="0"/>
              <a:t> </a:t>
            </a:r>
            <a:r>
              <a:rPr spc="-385" dirty="0"/>
              <a:t>that</a:t>
            </a:r>
            <a:r>
              <a:rPr spc="-310" dirty="0"/>
              <a:t> </a:t>
            </a:r>
            <a:r>
              <a:rPr spc="-350" dirty="0"/>
              <a:t>need</a:t>
            </a:r>
            <a:r>
              <a:rPr spc="-305" dirty="0"/>
              <a:t> </a:t>
            </a:r>
            <a:r>
              <a:rPr spc="-270" dirty="0"/>
              <a:t>to</a:t>
            </a:r>
            <a:r>
              <a:rPr spc="-310" dirty="0"/>
              <a:t> </a:t>
            </a:r>
            <a:r>
              <a:rPr spc="-320" dirty="0"/>
              <a:t>be</a:t>
            </a:r>
            <a:r>
              <a:rPr spc="-305" dirty="0"/>
              <a:t> </a:t>
            </a:r>
            <a:r>
              <a:rPr spc="-370" dirty="0"/>
              <a:t>addressed </a:t>
            </a:r>
            <a:r>
              <a:rPr spc="-1365" dirty="0"/>
              <a:t> </a:t>
            </a:r>
            <a:r>
              <a:rPr spc="-285" dirty="0"/>
              <a:t>i</a:t>
            </a:r>
            <a:r>
              <a:rPr spc="-400" dirty="0"/>
              <a:t>n</a:t>
            </a:r>
            <a:r>
              <a:rPr spc="-315" dirty="0"/>
              <a:t> </a:t>
            </a:r>
            <a:r>
              <a:rPr spc="-330" dirty="0"/>
              <a:t>t</a:t>
            </a:r>
            <a:r>
              <a:rPr spc="-409" dirty="0"/>
              <a:t>h</a:t>
            </a:r>
            <a:r>
              <a:rPr spc="-360" dirty="0"/>
              <a:t>e</a:t>
            </a:r>
            <a:r>
              <a:rPr spc="-315" dirty="0"/>
              <a:t> </a:t>
            </a:r>
            <a:r>
              <a:rPr spc="-595" dirty="0"/>
              <a:t>g</a:t>
            </a:r>
            <a:r>
              <a:rPr spc="-285" dirty="0"/>
              <a:t>i</a:t>
            </a:r>
            <a:r>
              <a:rPr spc="-380" dirty="0"/>
              <a:t>v</a:t>
            </a:r>
            <a:r>
              <a:rPr spc="-365" dirty="0"/>
              <a:t>e</a:t>
            </a:r>
            <a:r>
              <a:rPr spc="-400" dirty="0"/>
              <a:t>n</a:t>
            </a:r>
            <a:r>
              <a:rPr spc="-315" dirty="0"/>
              <a:t> </a:t>
            </a:r>
            <a:r>
              <a:rPr spc="-425" dirty="0"/>
              <a:t>s</a:t>
            </a:r>
            <a:r>
              <a:rPr spc="-335" dirty="0"/>
              <a:t>c</a:t>
            </a:r>
            <a:r>
              <a:rPr spc="-365" dirty="0"/>
              <a:t>e</a:t>
            </a:r>
            <a:r>
              <a:rPr spc="-405" dirty="0"/>
              <a:t>n</a:t>
            </a:r>
            <a:r>
              <a:rPr spc="-465" dirty="0"/>
              <a:t>a</a:t>
            </a:r>
            <a:r>
              <a:rPr spc="-480" dirty="0"/>
              <a:t>r</a:t>
            </a:r>
            <a:r>
              <a:rPr spc="-285" dirty="0"/>
              <a:t>i</a:t>
            </a:r>
            <a:r>
              <a:rPr spc="-215" dirty="0"/>
              <a:t>o</a:t>
            </a:r>
            <a:r>
              <a:rPr spc="-660" dirty="0"/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423" y="3674366"/>
            <a:ext cx="76200" cy="76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423" y="5045966"/>
            <a:ext cx="76200" cy="76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423" y="7331967"/>
            <a:ext cx="76200" cy="76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423" y="8246367"/>
            <a:ext cx="76200" cy="76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1823" y="2068860"/>
            <a:ext cx="6793230" cy="7742555"/>
          </a:xfrm>
          <a:prstGeom prst="rect">
            <a:avLst/>
          </a:prstGeom>
        </p:spPr>
        <p:txBody>
          <a:bodyPr vert="horz" wrap="square" lIns="0" tIns="240029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889"/>
              </a:spcBef>
            </a:pPr>
            <a:r>
              <a:rPr sz="3400" b="1" spc="-25" dirty="0">
                <a:solidFill>
                  <a:srgbClr val="996546"/>
                </a:solidFill>
                <a:latin typeface="Times New Roman"/>
                <a:cs typeface="Times New Roman"/>
              </a:rPr>
              <a:t>User</a:t>
            </a:r>
            <a:r>
              <a:rPr sz="3400" b="1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3400" b="1" spc="-45" dirty="0">
                <a:solidFill>
                  <a:srgbClr val="996546"/>
                </a:solidFill>
                <a:latin typeface="Times New Roman"/>
                <a:cs typeface="Times New Roman"/>
              </a:rPr>
              <a:t>Registration</a:t>
            </a:r>
            <a:r>
              <a:rPr sz="3400" b="1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3400" b="1" spc="-135" dirty="0">
                <a:solidFill>
                  <a:srgbClr val="996546"/>
                </a:solidFill>
                <a:latin typeface="Times New Roman"/>
                <a:cs typeface="Times New Roman"/>
              </a:rPr>
              <a:t>and</a:t>
            </a:r>
            <a:r>
              <a:rPr sz="3400" b="1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3400" b="1" spc="-70" dirty="0">
                <a:solidFill>
                  <a:srgbClr val="996546"/>
                </a:solidFill>
                <a:latin typeface="Times New Roman"/>
                <a:cs typeface="Times New Roman"/>
              </a:rPr>
              <a:t>Authentication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600" b="1" spc="-60" dirty="0">
                <a:solidFill>
                  <a:srgbClr val="996546"/>
                </a:solidFill>
                <a:latin typeface="Times New Roman"/>
                <a:cs typeface="Times New Roman"/>
              </a:rPr>
              <a:t>Issues:</a:t>
            </a:r>
            <a:endParaRPr sz="2600">
              <a:latin typeface="Times New Roman"/>
              <a:cs typeface="Times New Roman"/>
            </a:endParaRPr>
          </a:p>
          <a:p>
            <a:pPr marL="573405" marR="125095" algn="just">
              <a:lnSpc>
                <a:spcPct val="115399"/>
              </a:lnSpc>
            </a:pPr>
            <a:r>
              <a:rPr sz="2600" spc="85" dirty="0">
                <a:solidFill>
                  <a:srgbClr val="996546"/>
                </a:solidFill>
                <a:latin typeface="Times New Roman"/>
                <a:cs typeface="Times New Roman"/>
              </a:rPr>
              <a:t>User</a:t>
            </a:r>
            <a:r>
              <a:rPr sz="26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85" dirty="0">
                <a:solidFill>
                  <a:srgbClr val="996546"/>
                </a:solidFill>
                <a:latin typeface="Times New Roman"/>
                <a:cs typeface="Times New Roman"/>
              </a:rPr>
              <a:t>Account</a:t>
            </a:r>
            <a:r>
              <a:rPr sz="26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80" dirty="0">
                <a:solidFill>
                  <a:srgbClr val="996546"/>
                </a:solidFill>
                <a:latin typeface="Times New Roman"/>
                <a:cs typeface="Times New Roman"/>
              </a:rPr>
              <a:t>Creation:</a:t>
            </a:r>
            <a:r>
              <a:rPr sz="26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75" dirty="0">
                <a:solidFill>
                  <a:srgbClr val="996546"/>
                </a:solidFill>
                <a:latin typeface="Times New Roman"/>
                <a:cs typeface="Times New Roman"/>
              </a:rPr>
              <a:t>Ensuring</a:t>
            </a:r>
            <a:r>
              <a:rPr sz="26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40" dirty="0">
                <a:solidFill>
                  <a:srgbClr val="996546"/>
                </a:solidFill>
                <a:latin typeface="Times New Roman"/>
                <a:cs typeface="Times New Roman"/>
              </a:rPr>
              <a:t>users</a:t>
            </a:r>
            <a:r>
              <a:rPr sz="26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85" dirty="0">
                <a:solidFill>
                  <a:srgbClr val="996546"/>
                </a:solidFill>
                <a:latin typeface="Times New Roman"/>
                <a:cs typeface="Times New Roman"/>
              </a:rPr>
              <a:t>can </a:t>
            </a:r>
            <a:r>
              <a:rPr sz="2600" spc="-63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996546"/>
                </a:solidFill>
                <a:latin typeface="Times New Roman"/>
                <a:cs typeface="Times New Roman"/>
              </a:rPr>
              <a:t>easily </a:t>
            </a:r>
            <a:r>
              <a:rPr sz="2600" spc="55" dirty="0">
                <a:solidFill>
                  <a:srgbClr val="996546"/>
                </a:solidFill>
                <a:latin typeface="Times New Roman"/>
                <a:cs typeface="Times New Roman"/>
              </a:rPr>
              <a:t>create </a:t>
            </a:r>
            <a:r>
              <a:rPr sz="2600" spc="75" dirty="0">
                <a:solidFill>
                  <a:srgbClr val="996546"/>
                </a:solidFill>
                <a:latin typeface="Times New Roman"/>
                <a:cs typeface="Times New Roman"/>
              </a:rPr>
              <a:t>accounts </a:t>
            </a:r>
            <a:r>
              <a:rPr sz="2600" spc="55" dirty="0">
                <a:solidFill>
                  <a:srgbClr val="996546"/>
                </a:solidFill>
                <a:latin typeface="Times New Roman"/>
                <a:cs typeface="Times New Roman"/>
              </a:rPr>
              <a:t>with </a:t>
            </a:r>
            <a:r>
              <a:rPr sz="2600" spc="145" dirty="0">
                <a:solidFill>
                  <a:srgbClr val="996546"/>
                </a:solidFill>
                <a:latin typeface="Times New Roman"/>
                <a:cs typeface="Times New Roman"/>
              </a:rPr>
              <a:t>a </a:t>
            </a:r>
            <a:r>
              <a:rPr sz="2600" spc="70" dirty="0">
                <a:solidFill>
                  <a:srgbClr val="996546"/>
                </a:solidFill>
                <a:latin typeface="Times New Roman"/>
                <a:cs typeface="Times New Roman"/>
              </a:rPr>
              <a:t>username </a:t>
            </a:r>
            <a:r>
              <a:rPr sz="2600" spc="135" dirty="0">
                <a:solidFill>
                  <a:srgbClr val="996546"/>
                </a:solidFill>
                <a:latin typeface="Times New Roman"/>
                <a:cs typeface="Times New Roman"/>
              </a:rPr>
              <a:t>and </a:t>
            </a:r>
            <a:r>
              <a:rPr sz="2600" spc="-63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70" dirty="0">
                <a:solidFill>
                  <a:srgbClr val="996546"/>
                </a:solidFill>
                <a:latin typeface="Times New Roman"/>
                <a:cs typeface="Times New Roman"/>
              </a:rPr>
              <a:t>password.</a:t>
            </a:r>
            <a:endParaRPr sz="2600">
              <a:latin typeface="Times New Roman"/>
              <a:cs typeface="Times New Roman"/>
            </a:endParaRPr>
          </a:p>
          <a:p>
            <a:pPr marL="573405" marR="5080">
              <a:lnSpc>
                <a:spcPct val="115399"/>
              </a:lnSpc>
            </a:pPr>
            <a:r>
              <a:rPr sz="2600" spc="30" dirty="0">
                <a:solidFill>
                  <a:srgbClr val="996546"/>
                </a:solidFill>
                <a:latin typeface="Times New Roman"/>
                <a:cs typeface="Times New Roman"/>
              </a:rPr>
              <a:t>Secure  </a:t>
            </a:r>
            <a:r>
              <a:rPr sz="2600" spc="80" dirty="0">
                <a:solidFill>
                  <a:srgbClr val="996546"/>
                </a:solidFill>
                <a:latin typeface="Times New Roman"/>
                <a:cs typeface="Times New Roman"/>
              </a:rPr>
              <a:t>Authentication: </a:t>
            </a:r>
            <a:r>
              <a:rPr sz="2600" spc="65" dirty="0">
                <a:solidFill>
                  <a:srgbClr val="996546"/>
                </a:solidFill>
                <a:latin typeface="Times New Roman"/>
                <a:cs typeface="Times New Roman"/>
              </a:rPr>
              <a:t>Implementing </a:t>
            </a:r>
            <a:r>
              <a:rPr sz="2600" spc="7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30" dirty="0">
                <a:solidFill>
                  <a:srgbClr val="996546"/>
                </a:solidFill>
                <a:latin typeface="Times New Roman"/>
                <a:cs typeface="Times New Roman"/>
              </a:rPr>
              <a:t>secure </a:t>
            </a:r>
            <a:r>
              <a:rPr sz="2600" spc="90" dirty="0">
                <a:solidFill>
                  <a:srgbClr val="996546"/>
                </a:solidFill>
                <a:latin typeface="Times New Roman"/>
                <a:cs typeface="Times New Roman"/>
              </a:rPr>
              <a:t>authentication </a:t>
            </a:r>
            <a:r>
              <a:rPr sz="2600" spc="85" dirty="0">
                <a:solidFill>
                  <a:srgbClr val="996546"/>
                </a:solidFill>
                <a:latin typeface="Times New Roman"/>
                <a:cs typeface="Times New Roman"/>
              </a:rPr>
              <a:t>methods </a:t>
            </a:r>
            <a:r>
              <a:rPr sz="2600" spc="135" dirty="0">
                <a:solidFill>
                  <a:srgbClr val="996546"/>
                </a:solidFill>
                <a:latin typeface="Times New Roman"/>
                <a:cs typeface="Times New Roman"/>
              </a:rPr>
              <a:t>to </a:t>
            </a:r>
            <a:r>
              <a:rPr sz="2600" spc="90" dirty="0">
                <a:solidFill>
                  <a:srgbClr val="996546"/>
                </a:solidFill>
                <a:latin typeface="Times New Roman"/>
                <a:cs typeface="Times New Roman"/>
              </a:rPr>
              <a:t>protect </a:t>
            </a:r>
            <a:r>
              <a:rPr sz="2600" spc="9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996546"/>
                </a:solidFill>
                <a:latin typeface="Times New Roman"/>
                <a:cs typeface="Times New Roman"/>
              </a:rPr>
              <a:t>user</a:t>
            </a:r>
            <a:r>
              <a:rPr sz="26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135" dirty="0">
                <a:solidFill>
                  <a:srgbClr val="996546"/>
                </a:solidFill>
                <a:latin typeface="Times New Roman"/>
                <a:cs typeface="Times New Roman"/>
              </a:rPr>
              <a:t>data</a:t>
            </a:r>
            <a:r>
              <a:rPr sz="26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135" dirty="0">
                <a:solidFill>
                  <a:srgbClr val="996546"/>
                </a:solidFill>
                <a:latin typeface="Times New Roman"/>
                <a:cs typeface="Times New Roman"/>
              </a:rPr>
              <a:t>and</a:t>
            </a:r>
            <a:r>
              <a:rPr sz="26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996546"/>
                </a:solidFill>
                <a:latin typeface="Times New Roman"/>
                <a:cs typeface="Times New Roman"/>
              </a:rPr>
              <a:t>ensure</a:t>
            </a:r>
            <a:r>
              <a:rPr sz="260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996546"/>
                </a:solidFill>
                <a:latin typeface="Times New Roman"/>
                <a:cs typeface="Times New Roman"/>
              </a:rPr>
              <a:t>only</a:t>
            </a:r>
            <a:r>
              <a:rPr sz="26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85" dirty="0">
                <a:solidFill>
                  <a:srgbClr val="996546"/>
                </a:solidFill>
                <a:latin typeface="Times New Roman"/>
                <a:cs typeface="Times New Roman"/>
              </a:rPr>
              <a:t>authorized</a:t>
            </a:r>
            <a:r>
              <a:rPr sz="26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10" dirty="0">
                <a:solidFill>
                  <a:srgbClr val="996546"/>
                </a:solidFill>
                <a:latin typeface="Times New Roman"/>
                <a:cs typeface="Times New Roman"/>
              </a:rPr>
              <a:t>access.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45" dirty="0">
                <a:solidFill>
                  <a:srgbClr val="996546"/>
                </a:solidFill>
                <a:latin typeface="Times New Roman"/>
                <a:cs typeface="Times New Roman"/>
              </a:rPr>
              <a:t>Solutions:</a:t>
            </a:r>
            <a:endParaRPr sz="2600">
              <a:latin typeface="Times New Roman"/>
              <a:cs typeface="Times New Roman"/>
            </a:endParaRPr>
          </a:p>
          <a:p>
            <a:pPr marL="573405" marR="148590">
              <a:lnSpc>
                <a:spcPct val="115399"/>
              </a:lnSpc>
            </a:pPr>
            <a:r>
              <a:rPr sz="2600" spc="85" dirty="0">
                <a:solidFill>
                  <a:srgbClr val="996546"/>
                </a:solidFill>
                <a:latin typeface="Times New Roman"/>
                <a:cs typeface="Times New Roman"/>
              </a:rPr>
              <a:t>Account</a:t>
            </a:r>
            <a:r>
              <a:rPr sz="26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80" dirty="0">
                <a:solidFill>
                  <a:srgbClr val="996546"/>
                </a:solidFill>
                <a:latin typeface="Times New Roman"/>
                <a:cs typeface="Times New Roman"/>
              </a:rPr>
              <a:t>Creation:</a:t>
            </a:r>
            <a:r>
              <a:rPr sz="26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75" dirty="0">
                <a:solidFill>
                  <a:srgbClr val="996546"/>
                </a:solidFill>
                <a:latin typeface="Times New Roman"/>
                <a:cs typeface="Times New Roman"/>
              </a:rPr>
              <a:t>Implement</a:t>
            </a:r>
            <a:r>
              <a:rPr sz="26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145" dirty="0">
                <a:solidFill>
                  <a:srgbClr val="996546"/>
                </a:solidFill>
                <a:latin typeface="Times New Roman"/>
                <a:cs typeface="Times New Roman"/>
              </a:rPr>
              <a:t>a</a:t>
            </a:r>
            <a:r>
              <a:rPr sz="26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25" dirty="0">
                <a:solidFill>
                  <a:srgbClr val="996546"/>
                </a:solidFill>
                <a:latin typeface="Times New Roman"/>
                <a:cs typeface="Times New Roman"/>
              </a:rPr>
              <a:t>simple</a:t>
            </a:r>
            <a:r>
              <a:rPr sz="26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135" dirty="0">
                <a:solidFill>
                  <a:srgbClr val="996546"/>
                </a:solidFill>
                <a:latin typeface="Times New Roman"/>
                <a:cs typeface="Times New Roman"/>
              </a:rPr>
              <a:t>and </a:t>
            </a:r>
            <a:r>
              <a:rPr sz="2600" spc="-63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45" dirty="0">
                <a:solidFill>
                  <a:srgbClr val="996546"/>
                </a:solidFill>
                <a:latin typeface="Times New Roman"/>
                <a:cs typeface="Times New Roman"/>
              </a:rPr>
              <a:t>intuitive</a:t>
            </a:r>
            <a:r>
              <a:rPr sz="26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70" dirty="0">
                <a:solidFill>
                  <a:srgbClr val="996546"/>
                </a:solidFill>
                <a:latin typeface="Times New Roman"/>
                <a:cs typeface="Times New Roman"/>
              </a:rPr>
              <a:t>registration</a:t>
            </a:r>
            <a:r>
              <a:rPr sz="26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996546"/>
                </a:solidFill>
                <a:latin typeface="Times New Roman"/>
                <a:cs typeface="Times New Roman"/>
              </a:rPr>
              <a:t>form</a:t>
            </a:r>
            <a:r>
              <a:rPr sz="260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996546"/>
                </a:solidFill>
                <a:latin typeface="Times New Roman"/>
                <a:cs typeface="Times New Roman"/>
              </a:rPr>
              <a:t>with</a:t>
            </a:r>
            <a:r>
              <a:rPr sz="26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70" dirty="0">
                <a:solidFill>
                  <a:srgbClr val="996546"/>
                </a:solidFill>
                <a:latin typeface="Times New Roman"/>
                <a:cs typeface="Times New Roman"/>
              </a:rPr>
              <a:t>validation.</a:t>
            </a:r>
            <a:endParaRPr sz="2600">
              <a:latin typeface="Times New Roman"/>
              <a:cs typeface="Times New Roman"/>
            </a:endParaRPr>
          </a:p>
          <a:p>
            <a:pPr marL="573405" marR="252729">
              <a:lnSpc>
                <a:spcPct val="115399"/>
              </a:lnSpc>
            </a:pPr>
            <a:r>
              <a:rPr sz="2600" spc="30" dirty="0">
                <a:solidFill>
                  <a:srgbClr val="996546"/>
                </a:solidFill>
                <a:latin typeface="Times New Roman"/>
                <a:cs typeface="Times New Roman"/>
              </a:rPr>
              <a:t>Secure </a:t>
            </a:r>
            <a:r>
              <a:rPr sz="2600" spc="80" dirty="0">
                <a:solidFill>
                  <a:srgbClr val="996546"/>
                </a:solidFill>
                <a:latin typeface="Times New Roman"/>
                <a:cs typeface="Times New Roman"/>
              </a:rPr>
              <a:t>Authentication: </a:t>
            </a:r>
            <a:r>
              <a:rPr sz="2600" spc="75" dirty="0">
                <a:solidFill>
                  <a:srgbClr val="996546"/>
                </a:solidFill>
                <a:latin typeface="Times New Roman"/>
                <a:cs typeface="Times New Roman"/>
              </a:rPr>
              <a:t>Use </a:t>
            </a:r>
            <a:r>
              <a:rPr sz="2600" spc="65" dirty="0">
                <a:solidFill>
                  <a:srgbClr val="996546"/>
                </a:solidFill>
                <a:latin typeface="Times New Roman"/>
                <a:cs typeface="Times New Roman"/>
              </a:rPr>
              <a:t>industry- </a:t>
            </a:r>
            <a:r>
              <a:rPr sz="2600" spc="7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114" dirty="0">
                <a:solidFill>
                  <a:srgbClr val="996546"/>
                </a:solidFill>
                <a:latin typeface="Times New Roman"/>
                <a:cs typeface="Times New Roman"/>
              </a:rPr>
              <a:t>standard</a:t>
            </a:r>
            <a:r>
              <a:rPr sz="2600" spc="-2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996546"/>
                </a:solidFill>
                <a:latin typeface="Times New Roman"/>
                <a:cs typeface="Times New Roman"/>
              </a:rPr>
              <a:t>authentication</a:t>
            </a:r>
            <a:r>
              <a:rPr sz="2600" spc="-1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50" dirty="0">
                <a:solidFill>
                  <a:srgbClr val="996546"/>
                </a:solidFill>
                <a:latin typeface="Times New Roman"/>
                <a:cs typeface="Times New Roman"/>
              </a:rPr>
              <a:t>mechanisms,</a:t>
            </a:r>
            <a:r>
              <a:rPr sz="2600" spc="-1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55" dirty="0">
                <a:solidFill>
                  <a:srgbClr val="996546"/>
                </a:solidFill>
                <a:latin typeface="Times New Roman"/>
                <a:cs typeface="Times New Roman"/>
              </a:rPr>
              <a:t>such </a:t>
            </a:r>
            <a:r>
              <a:rPr sz="2600" spc="-63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65" dirty="0">
                <a:solidFill>
                  <a:srgbClr val="996546"/>
                </a:solidFill>
                <a:latin typeface="Times New Roman"/>
                <a:cs typeface="Times New Roman"/>
              </a:rPr>
              <a:t>as </a:t>
            </a:r>
            <a:r>
              <a:rPr sz="2600" spc="125" dirty="0">
                <a:solidFill>
                  <a:srgbClr val="996546"/>
                </a:solidFill>
                <a:latin typeface="Times New Roman"/>
                <a:cs typeface="Times New Roman"/>
              </a:rPr>
              <a:t>OAuth </a:t>
            </a:r>
            <a:r>
              <a:rPr sz="2600" spc="130" dirty="0">
                <a:solidFill>
                  <a:srgbClr val="996546"/>
                </a:solidFill>
                <a:latin typeface="Times New Roman"/>
                <a:cs typeface="Times New Roman"/>
              </a:rPr>
              <a:t>or </a:t>
            </a:r>
            <a:r>
              <a:rPr sz="2600" spc="105" dirty="0">
                <a:solidFill>
                  <a:srgbClr val="996546"/>
                </a:solidFill>
                <a:latin typeface="Times New Roman"/>
                <a:cs typeface="Times New Roman"/>
              </a:rPr>
              <a:t>JWT, </a:t>
            </a:r>
            <a:r>
              <a:rPr sz="2600" spc="135" dirty="0">
                <a:solidFill>
                  <a:srgbClr val="996546"/>
                </a:solidFill>
                <a:latin typeface="Times New Roman"/>
                <a:cs typeface="Times New Roman"/>
              </a:rPr>
              <a:t>and </a:t>
            </a:r>
            <a:r>
              <a:rPr sz="2600" spc="90" dirty="0">
                <a:solidFill>
                  <a:srgbClr val="996546"/>
                </a:solidFill>
                <a:latin typeface="Times New Roman"/>
                <a:cs typeface="Times New Roman"/>
              </a:rPr>
              <a:t>incorporate </a:t>
            </a:r>
            <a:r>
              <a:rPr sz="2600" spc="60" dirty="0">
                <a:solidFill>
                  <a:srgbClr val="996546"/>
                </a:solidFill>
                <a:latin typeface="Times New Roman"/>
                <a:cs typeface="Times New Roman"/>
              </a:rPr>
              <a:t>two- </a:t>
            </a:r>
            <a:r>
              <a:rPr sz="2600" spc="6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85" dirty="0">
                <a:solidFill>
                  <a:srgbClr val="996546"/>
                </a:solidFill>
                <a:latin typeface="Times New Roman"/>
                <a:cs typeface="Times New Roman"/>
              </a:rPr>
              <a:t>factor</a:t>
            </a:r>
            <a:r>
              <a:rPr sz="2600" spc="-1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996546"/>
                </a:solidFill>
                <a:latin typeface="Times New Roman"/>
                <a:cs typeface="Times New Roman"/>
              </a:rPr>
              <a:t>authentication</a:t>
            </a:r>
            <a:r>
              <a:rPr sz="26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85" dirty="0">
                <a:solidFill>
                  <a:srgbClr val="996546"/>
                </a:solidFill>
                <a:latin typeface="Times New Roman"/>
                <a:cs typeface="Times New Roman"/>
              </a:rPr>
              <a:t>for</a:t>
            </a:r>
            <a:r>
              <a:rPr sz="26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100" dirty="0">
                <a:solidFill>
                  <a:srgbClr val="996546"/>
                </a:solidFill>
                <a:latin typeface="Times New Roman"/>
                <a:cs typeface="Times New Roman"/>
              </a:rPr>
              <a:t>added</a:t>
            </a:r>
            <a:r>
              <a:rPr sz="2600" spc="-1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600" spc="40" dirty="0">
                <a:solidFill>
                  <a:srgbClr val="996546"/>
                </a:solidFill>
                <a:latin typeface="Times New Roman"/>
                <a:cs typeface="Times New Roman"/>
              </a:rPr>
              <a:t>security.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5145" y="3512466"/>
            <a:ext cx="76200" cy="762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5145" y="4884066"/>
            <a:ext cx="76200" cy="762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5145" y="6712866"/>
            <a:ext cx="76200" cy="762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5145" y="8084466"/>
            <a:ext cx="76200" cy="7620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Expense</a:t>
            </a:r>
            <a:r>
              <a:rPr spc="-40" dirty="0"/>
              <a:t> </a:t>
            </a:r>
            <a:r>
              <a:rPr spc="-60" dirty="0"/>
              <a:t>Tracking</a:t>
            </a: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2600" spc="-60" dirty="0"/>
              <a:t>Issues:</a:t>
            </a:r>
            <a:endParaRPr sz="2600"/>
          </a:p>
          <a:p>
            <a:pPr marL="573405" marR="5080">
              <a:lnSpc>
                <a:spcPct val="115399"/>
              </a:lnSpc>
            </a:pPr>
            <a:r>
              <a:rPr sz="2600" b="0" spc="80" dirty="0">
                <a:latin typeface="Times New Roman"/>
                <a:cs typeface="Times New Roman"/>
              </a:rPr>
              <a:t>Adding </a:t>
            </a:r>
            <a:r>
              <a:rPr sz="2600" b="0" spc="135" dirty="0">
                <a:latin typeface="Times New Roman"/>
                <a:cs typeface="Times New Roman"/>
              </a:rPr>
              <a:t>and </a:t>
            </a:r>
            <a:r>
              <a:rPr sz="2600" b="0" spc="70" dirty="0">
                <a:latin typeface="Times New Roman"/>
                <a:cs typeface="Times New Roman"/>
              </a:rPr>
              <a:t>Editing </a:t>
            </a:r>
            <a:r>
              <a:rPr sz="2600" b="0" spc="30" dirty="0">
                <a:latin typeface="Times New Roman"/>
                <a:cs typeface="Times New Roman"/>
              </a:rPr>
              <a:t>Expenses: </a:t>
            </a:r>
            <a:r>
              <a:rPr sz="2600" b="0" spc="35" dirty="0">
                <a:latin typeface="Times New Roman"/>
                <a:cs typeface="Times New Roman"/>
              </a:rPr>
              <a:t>Allowing </a:t>
            </a:r>
            <a:r>
              <a:rPr sz="2600" b="0" spc="40" dirty="0">
                <a:latin typeface="Times New Roman"/>
                <a:cs typeface="Times New Roman"/>
              </a:rPr>
              <a:t> users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135" dirty="0">
                <a:latin typeface="Times New Roman"/>
                <a:cs typeface="Times New Roman"/>
              </a:rPr>
              <a:t>to</a:t>
            </a:r>
            <a:r>
              <a:rPr sz="2600" b="0" spc="-5" dirty="0">
                <a:latin typeface="Times New Roman"/>
                <a:cs typeface="Times New Roman"/>
              </a:rPr>
              <a:t> </a:t>
            </a:r>
            <a:r>
              <a:rPr sz="2600" b="0" spc="10" dirty="0">
                <a:latin typeface="Times New Roman"/>
                <a:cs typeface="Times New Roman"/>
              </a:rPr>
              <a:t>efficiently</a:t>
            </a:r>
            <a:r>
              <a:rPr sz="2600" b="0" spc="-5" dirty="0">
                <a:latin typeface="Times New Roman"/>
                <a:cs typeface="Times New Roman"/>
              </a:rPr>
              <a:t> </a:t>
            </a:r>
            <a:r>
              <a:rPr sz="2600" b="0" spc="110" dirty="0">
                <a:latin typeface="Times New Roman"/>
                <a:cs typeface="Times New Roman"/>
              </a:rPr>
              <a:t>add,</a:t>
            </a:r>
            <a:r>
              <a:rPr sz="2600" b="0" spc="-5" dirty="0">
                <a:latin typeface="Times New Roman"/>
                <a:cs typeface="Times New Roman"/>
              </a:rPr>
              <a:t> </a:t>
            </a:r>
            <a:r>
              <a:rPr sz="2600" b="0" spc="55" dirty="0">
                <a:latin typeface="Times New Roman"/>
                <a:cs typeface="Times New Roman"/>
              </a:rPr>
              <a:t>edit,</a:t>
            </a:r>
            <a:r>
              <a:rPr sz="2600" b="0" spc="-5" dirty="0">
                <a:latin typeface="Times New Roman"/>
                <a:cs typeface="Times New Roman"/>
              </a:rPr>
              <a:t> </a:t>
            </a:r>
            <a:r>
              <a:rPr sz="2600" b="0" spc="135" dirty="0">
                <a:latin typeface="Times New Roman"/>
                <a:cs typeface="Times New Roman"/>
              </a:rPr>
              <a:t>and</a:t>
            </a:r>
            <a:r>
              <a:rPr sz="2600" b="0" spc="-5" dirty="0">
                <a:latin typeface="Times New Roman"/>
                <a:cs typeface="Times New Roman"/>
              </a:rPr>
              <a:t> </a:t>
            </a:r>
            <a:r>
              <a:rPr sz="2600" b="0" spc="40" dirty="0">
                <a:latin typeface="Times New Roman"/>
                <a:cs typeface="Times New Roman"/>
              </a:rPr>
              <a:t>categorize </a:t>
            </a:r>
            <a:r>
              <a:rPr sz="2600" b="0" spc="-635" dirty="0">
                <a:latin typeface="Times New Roman"/>
                <a:cs typeface="Times New Roman"/>
              </a:rPr>
              <a:t> </a:t>
            </a:r>
            <a:r>
              <a:rPr sz="2600" b="0" spc="70" dirty="0">
                <a:latin typeface="Times New Roman"/>
                <a:cs typeface="Times New Roman"/>
              </a:rPr>
              <a:t>their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20" dirty="0">
                <a:latin typeface="Times New Roman"/>
                <a:cs typeface="Times New Roman"/>
              </a:rPr>
              <a:t>expenses.</a:t>
            </a:r>
            <a:endParaRPr sz="2600">
              <a:latin typeface="Times New Roman"/>
              <a:cs typeface="Times New Roman"/>
            </a:endParaRPr>
          </a:p>
          <a:p>
            <a:pPr marL="573405" marR="180340">
              <a:lnSpc>
                <a:spcPct val="115399"/>
              </a:lnSpc>
            </a:pPr>
            <a:r>
              <a:rPr sz="2600" b="0" spc="70" dirty="0">
                <a:latin typeface="Times New Roman"/>
                <a:cs typeface="Times New Roman"/>
              </a:rPr>
              <a:t>Detailed </a:t>
            </a:r>
            <a:r>
              <a:rPr sz="2600" b="0" spc="45" dirty="0">
                <a:latin typeface="Times New Roman"/>
                <a:cs typeface="Times New Roman"/>
              </a:rPr>
              <a:t>Expense </a:t>
            </a:r>
            <a:r>
              <a:rPr sz="2600" b="0" spc="55" dirty="0">
                <a:latin typeface="Times New Roman"/>
                <a:cs typeface="Times New Roman"/>
              </a:rPr>
              <a:t>Entries: </a:t>
            </a:r>
            <a:r>
              <a:rPr sz="2600" b="0" spc="75" dirty="0">
                <a:latin typeface="Times New Roman"/>
                <a:cs typeface="Times New Roman"/>
              </a:rPr>
              <a:t>Ensuring </a:t>
            </a:r>
            <a:r>
              <a:rPr sz="2600" b="0" spc="55" dirty="0">
                <a:latin typeface="Times New Roman"/>
                <a:cs typeface="Times New Roman"/>
              </a:rPr>
              <a:t>each </a:t>
            </a:r>
            <a:r>
              <a:rPr sz="2600" b="0" spc="60" dirty="0">
                <a:latin typeface="Times New Roman"/>
                <a:cs typeface="Times New Roman"/>
              </a:rPr>
              <a:t> </a:t>
            </a:r>
            <a:r>
              <a:rPr sz="2600" b="0" spc="25" dirty="0">
                <a:latin typeface="Times New Roman"/>
                <a:cs typeface="Times New Roman"/>
              </a:rPr>
              <a:t>expense</a:t>
            </a:r>
            <a:r>
              <a:rPr sz="2600" b="0" spc="-15" dirty="0">
                <a:latin typeface="Times New Roman"/>
                <a:cs typeface="Times New Roman"/>
              </a:rPr>
              <a:t> </a:t>
            </a:r>
            <a:r>
              <a:rPr sz="2600" b="0" spc="75" dirty="0">
                <a:latin typeface="Times New Roman"/>
                <a:cs typeface="Times New Roman"/>
              </a:rPr>
              <a:t>entry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35" dirty="0">
                <a:latin typeface="Times New Roman"/>
                <a:cs typeface="Times New Roman"/>
              </a:rPr>
              <a:t>includes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145" dirty="0">
                <a:latin typeface="Times New Roman"/>
                <a:cs typeface="Times New Roman"/>
              </a:rPr>
              <a:t>a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60" dirty="0">
                <a:latin typeface="Times New Roman"/>
                <a:cs typeface="Times New Roman"/>
              </a:rPr>
              <a:t>description,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85" dirty="0">
                <a:latin typeface="Times New Roman"/>
                <a:cs typeface="Times New Roman"/>
              </a:rPr>
              <a:t>date, </a:t>
            </a:r>
            <a:r>
              <a:rPr sz="2600" b="0" spc="-635" dirty="0">
                <a:latin typeface="Times New Roman"/>
                <a:cs typeface="Times New Roman"/>
              </a:rPr>
              <a:t> </a:t>
            </a:r>
            <a:r>
              <a:rPr sz="2600" b="0" spc="114" dirty="0">
                <a:latin typeface="Times New Roman"/>
                <a:cs typeface="Times New Roman"/>
              </a:rPr>
              <a:t>amount,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135" dirty="0">
                <a:latin typeface="Times New Roman"/>
                <a:cs typeface="Times New Roman"/>
              </a:rPr>
              <a:t>and</a:t>
            </a:r>
            <a:r>
              <a:rPr sz="2600" b="0" spc="-5" dirty="0">
                <a:latin typeface="Times New Roman"/>
                <a:cs typeface="Times New Roman"/>
              </a:rPr>
              <a:t> </a:t>
            </a:r>
            <a:r>
              <a:rPr sz="2600" b="0" spc="60" dirty="0">
                <a:latin typeface="Times New Roman"/>
                <a:cs typeface="Times New Roman"/>
              </a:rPr>
              <a:t>category.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600" spc="-45" dirty="0"/>
              <a:t>Solutions:</a:t>
            </a:r>
            <a:endParaRPr sz="2600"/>
          </a:p>
          <a:p>
            <a:pPr marL="573405" marR="335280">
              <a:lnSpc>
                <a:spcPct val="115399"/>
              </a:lnSpc>
            </a:pPr>
            <a:r>
              <a:rPr sz="2600" b="0" spc="85" dirty="0">
                <a:latin typeface="Times New Roman"/>
                <a:cs typeface="Times New Roman"/>
              </a:rPr>
              <a:t>User </a:t>
            </a:r>
            <a:r>
              <a:rPr sz="2600" b="0" spc="55" dirty="0">
                <a:latin typeface="Times New Roman"/>
                <a:cs typeface="Times New Roman"/>
              </a:rPr>
              <a:t>Interface: </a:t>
            </a:r>
            <a:r>
              <a:rPr sz="2600" b="0" spc="50" dirty="0">
                <a:latin typeface="Times New Roman"/>
                <a:cs typeface="Times New Roman"/>
              </a:rPr>
              <a:t>Design </a:t>
            </a:r>
            <a:r>
              <a:rPr sz="2600" b="0" spc="145" dirty="0">
                <a:latin typeface="Times New Roman"/>
                <a:cs typeface="Times New Roman"/>
              </a:rPr>
              <a:t>a </a:t>
            </a:r>
            <a:r>
              <a:rPr sz="2600" b="0" spc="40" dirty="0">
                <a:latin typeface="Times New Roman"/>
                <a:cs typeface="Times New Roman"/>
              </a:rPr>
              <a:t>user-friendly </a:t>
            </a:r>
            <a:r>
              <a:rPr sz="2600" b="0" spc="45" dirty="0">
                <a:latin typeface="Times New Roman"/>
                <a:cs typeface="Times New Roman"/>
              </a:rPr>
              <a:t> </a:t>
            </a:r>
            <a:r>
              <a:rPr sz="2600" b="0" spc="50" dirty="0">
                <a:latin typeface="Times New Roman"/>
                <a:cs typeface="Times New Roman"/>
              </a:rPr>
              <a:t>interface</a:t>
            </a:r>
            <a:r>
              <a:rPr sz="2600" b="0" spc="-15" dirty="0">
                <a:latin typeface="Times New Roman"/>
                <a:cs typeface="Times New Roman"/>
              </a:rPr>
              <a:t> </a:t>
            </a:r>
            <a:r>
              <a:rPr sz="2600" b="0" spc="85" dirty="0">
                <a:latin typeface="Times New Roman"/>
                <a:cs typeface="Times New Roman"/>
              </a:rPr>
              <a:t>for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80" dirty="0">
                <a:latin typeface="Times New Roman"/>
                <a:cs typeface="Times New Roman"/>
              </a:rPr>
              <a:t>adding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135" dirty="0">
                <a:latin typeface="Times New Roman"/>
                <a:cs typeface="Times New Roman"/>
              </a:rPr>
              <a:t>and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45" dirty="0">
                <a:latin typeface="Times New Roman"/>
                <a:cs typeface="Times New Roman"/>
              </a:rPr>
              <a:t>editing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20" dirty="0">
                <a:latin typeface="Times New Roman"/>
                <a:cs typeface="Times New Roman"/>
              </a:rPr>
              <a:t>expenses </a:t>
            </a:r>
            <a:r>
              <a:rPr sz="2600" b="0" spc="-635" dirty="0">
                <a:latin typeface="Times New Roman"/>
                <a:cs typeface="Times New Roman"/>
              </a:rPr>
              <a:t> </a:t>
            </a:r>
            <a:r>
              <a:rPr sz="2600" b="0" spc="55" dirty="0">
                <a:latin typeface="Times New Roman"/>
                <a:cs typeface="Times New Roman"/>
              </a:rPr>
              <a:t>with</a:t>
            </a:r>
            <a:r>
              <a:rPr sz="2600" b="0" spc="-5" dirty="0">
                <a:latin typeface="Times New Roman"/>
                <a:cs typeface="Times New Roman"/>
              </a:rPr>
              <a:t> </a:t>
            </a:r>
            <a:r>
              <a:rPr sz="2600" b="0" spc="110" dirty="0">
                <a:latin typeface="Times New Roman"/>
                <a:cs typeface="Times New Roman"/>
              </a:rPr>
              <a:t>dropdown</a:t>
            </a:r>
            <a:r>
              <a:rPr sz="2600" b="0" spc="-5" dirty="0">
                <a:latin typeface="Times New Roman"/>
                <a:cs typeface="Times New Roman"/>
              </a:rPr>
              <a:t> </a:t>
            </a:r>
            <a:r>
              <a:rPr sz="2600" b="0" spc="65" dirty="0">
                <a:latin typeface="Times New Roman"/>
                <a:cs typeface="Times New Roman"/>
              </a:rPr>
              <a:t>menus</a:t>
            </a:r>
            <a:r>
              <a:rPr sz="2600" b="0" spc="-5" dirty="0">
                <a:latin typeface="Times New Roman"/>
                <a:cs typeface="Times New Roman"/>
              </a:rPr>
              <a:t> </a:t>
            </a:r>
            <a:r>
              <a:rPr sz="2600" b="0" spc="85" dirty="0">
                <a:latin typeface="Times New Roman"/>
                <a:cs typeface="Times New Roman"/>
              </a:rPr>
              <a:t>for</a:t>
            </a:r>
            <a:r>
              <a:rPr sz="2600" b="0" dirty="0">
                <a:latin typeface="Times New Roman"/>
                <a:cs typeface="Times New Roman"/>
              </a:rPr>
              <a:t> </a:t>
            </a:r>
            <a:r>
              <a:rPr sz="2600" b="0" spc="40" dirty="0">
                <a:latin typeface="Times New Roman"/>
                <a:cs typeface="Times New Roman"/>
              </a:rPr>
              <a:t>categories.</a:t>
            </a:r>
            <a:endParaRPr sz="2600">
              <a:latin typeface="Times New Roman"/>
              <a:cs typeface="Times New Roman"/>
            </a:endParaRPr>
          </a:p>
          <a:p>
            <a:pPr marL="573405" marR="242570">
              <a:lnSpc>
                <a:spcPct val="115399"/>
              </a:lnSpc>
            </a:pPr>
            <a:r>
              <a:rPr sz="2600" b="0" spc="170" dirty="0">
                <a:latin typeface="Times New Roman"/>
                <a:cs typeface="Times New Roman"/>
              </a:rPr>
              <a:t>Data </a:t>
            </a:r>
            <a:r>
              <a:rPr sz="2600" b="0" spc="105" dirty="0">
                <a:latin typeface="Times New Roman"/>
                <a:cs typeface="Times New Roman"/>
              </a:rPr>
              <a:t>Entry </a:t>
            </a:r>
            <a:r>
              <a:rPr sz="2600" b="0" spc="60" dirty="0">
                <a:latin typeface="Times New Roman"/>
                <a:cs typeface="Times New Roman"/>
              </a:rPr>
              <a:t>Validation: </a:t>
            </a:r>
            <a:r>
              <a:rPr sz="2600" b="0" spc="75" dirty="0">
                <a:latin typeface="Times New Roman"/>
                <a:cs typeface="Times New Roman"/>
              </a:rPr>
              <a:t>Implement </a:t>
            </a:r>
            <a:r>
              <a:rPr sz="2600" b="0" spc="80" dirty="0">
                <a:latin typeface="Times New Roman"/>
                <a:cs typeface="Times New Roman"/>
              </a:rPr>
              <a:t> </a:t>
            </a:r>
            <a:r>
              <a:rPr sz="2600" b="0" spc="70" dirty="0">
                <a:latin typeface="Times New Roman"/>
                <a:cs typeface="Times New Roman"/>
              </a:rPr>
              <a:t>validation</a:t>
            </a:r>
            <a:r>
              <a:rPr sz="2600" b="0" spc="-5" dirty="0">
                <a:latin typeface="Times New Roman"/>
                <a:cs typeface="Times New Roman"/>
              </a:rPr>
              <a:t> </a:t>
            </a:r>
            <a:r>
              <a:rPr sz="2600" b="0" spc="135" dirty="0">
                <a:latin typeface="Times New Roman"/>
                <a:cs typeface="Times New Roman"/>
              </a:rPr>
              <a:t>to</a:t>
            </a:r>
            <a:r>
              <a:rPr sz="2600" b="0" dirty="0">
                <a:latin typeface="Times New Roman"/>
                <a:cs typeface="Times New Roman"/>
              </a:rPr>
              <a:t> </a:t>
            </a:r>
            <a:r>
              <a:rPr sz="2600" b="0" spc="55" dirty="0">
                <a:latin typeface="Times New Roman"/>
                <a:cs typeface="Times New Roman"/>
              </a:rPr>
              <a:t>ensure</a:t>
            </a:r>
            <a:r>
              <a:rPr sz="2600" b="0" spc="-5" dirty="0">
                <a:latin typeface="Times New Roman"/>
                <a:cs typeface="Times New Roman"/>
              </a:rPr>
              <a:t> </a:t>
            </a:r>
            <a:r>
              <a:rPr sz="2600" b="0" spc="30" dirty="0">
                <a:latin typeface="Times New Roman"/>
                <a:cs typeface="Times New Roman"/>
              </a:rPr>
              <a:t>all</a:t>
            </a:r>
            <a:r>
              <a:rPr sz="2600" b="0" dirty="0">
                <a:latin typeface="Times New Roman"/>
                <a:cs typeface="Times New Roman"/>
              </a:rPr>
              <a:t> </a:t>
            </a:r>
            <a:r>
              <a:rPr sz="2600" b="0" spc="70" dirty="0">
                <a:latin typeface="Times New Roman"/>
                <a:cs typeface="Times New Roman"/>
              </a:rPr>
              <a:t>required</a:t>
            </a:r>
            <a:r>
              <a:rPr sz="2600" b="0" spc="-5" dirty="0">
                <a:latin typeface="Times New Roman"/>
                <a:cs typeface="Times New Roman"/>
              </a:rPr>
              <a:t> </a:t>
            </a:r>
            <a:r>
              <a:rPr sz="2600" b="0" spc="5" dirty="0">
                <a:latin typeface="Times New Roman"/>
                <a:cs typeface="Times New Roman"/>
              </a:rPr>
              <a:t>fields</a:t>
            </a:r>
            <a:r>
              <a:rPr sz="2600" b="0" dirty="0">
                <a:latin typeface="Times New Roman"/>
                <a:cs typeface="Times New Roman"/>
              </a:rPr>
              <a:t> </a:t>
            </a:r>
            <a:r>
              <a:rPr sz="2600" b="0" spc="85" dirty="0">
                <a:latin typeface="Times New Roman"/>
                <a:cs typeface="Times New Roman"/>
              </a:rPr>
              <a:t>are </a:t>
            </a:r>
            <a:r>
              <a:rPr sz="2600" b="0" spc="-635" dirty="0">
                <a:latin typeface="Times New Roman"/>
                <a:cs typeface="Times New Roman"/>
              </a:rPr>
              <a:t> </a:t>
            </a:r>
            <a:r>
              <a:rPr sz="2600" b="0" spc="5" dirty="0">
                <a:latin typeface="Times New Roman"/>
                <a:cs typeface="Times New Roman"/>
              </a:rPr>
              <a:t>filled</a:t>
            </a:r>
            <a:r>
              <a:rPr sz="2600" b="0" spc="-10" dirty="0">
                <a:latin typeface="Times New Roman"/>
                <a:cs typeface="Times New Roman"/>
              </a:rPr>
              <a:t> </a:t>
            </a:r>
            <a:r>
              <a:rPr sz="2600" b="0" spc="130" dirty="0">
                <a:latin typeface="Times New Roman"/>
                <a:cs typeface="Times New Roman"/>
              </a:rPr>
              <a:t>out</a:t>
            </a:r>
            <a:r>
              <a:rPr sz="2600" b="0" spc="-5" dirty="0">
                <a:latin typeface="Times New Roman"/>
                <a:cs typeface="Times New Roman"/>
              </a:rPr>
              <a:t> </a:t>
            </a:r>
            <a:r>
              <a:rPr sz="2600" b="0" spc="45" dirty="0">
                <a:latin typeface="Times New Roman"/>
                <a:cs typeface="Times New Roman"/>
              </a:rPr>
              <a:t>correctly.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176770" marR="5080" indent="-7164705">
              <a:lnSpc>
                <a:spcPct val="117300"/>
              </a:lnSpc>
              <a:spcBef>
                <a:spcPts val="90"/>
              </a:spcBef>
            </a:pPr>
            <a:r>
              <a:rPr spc="-380" dirty="0"/>
              <a:t>Highlighting</a:t>
            </a:r>
            <a:r>
              <a:rPr spc="-310" dirty="0"/>
              <a:t> </a:t>
            </a:r>
            <a:r>
              <a:rPr spc="-380" dirty="0"/>
              <a:t>and</a:t>
            </a:r>
            <a:r>
              <a:rPr spc="-310" dirty="0"/>
              <a:t> </a:t>
            </a:r>
            <a:r>
              <a:rPr spc="-370" dirty="0"/>
              <a:t>describing</a:t>
            </a:r>
            <a:r>
              <a:rPr spc="-305" dirty="0"/>
              <a:t> </a:t>
            </a:r>
            <a:r>
              <a:rPr spc="-365" dirty="0"/>
              <a:t>the</a:t>
            </a:r>
            <a:r>
              <a:rPr spc="-310" dirty="0"/>
              <a:t> </a:t>
            </a:r>
            <a:r>
              <a:rPr spc="-390" dirty="0"/>
              <a:t>issues</a:t>
            </a:r>
            <a:r>
              <a:rPr spc="-310" dirty="0"/>
              <a:t> </a:t>
            </a:r>
            <a:r>
              <a:rPr spc="-385" dirty="0"/>
              <a:t>that</a:t>
            </a:r>
            <a:r>
              <a:rPr spc="-305" dirty="0"/>
              <a:t> </a:t>
            </a:r>
            <a:r>
              <a:rPr spc="-350" dirty="0"/>
              <a:t>need</a:t>
            </a:r>
            <a:r>
              <a:rPr spc="-310" dirty="0"/>
              <a:t> </a:t>
            </a:r>
            <a:r>
              <a:rPr spc="-270" dirty="0"/>
              <a:t>to</a:t>
            </a:r>
            <a:r>
              <a:rPr spc="-305" dirty="0"/>
              <a:t> </a:t>
            </a:r>
            <a:r>
              <a:rPr spc="-320" dirty="0"/>
              <a:t>be</a:t>
            </a:r>
            <a:r>
              <a:rPr spc="-310" dirty="0"/>
              <a:t> </a:t>
            </a:r>
            <a:r>
              <a:rPr spc="-370" dirty="0"/>
              <a:t>addressed</a:t>
            </a:r>
            <a:r>
              <a:rPr spc="-310" dirty="0"/>
              <a:t> </a:t>
            </a:r>
            <a:r>
              <a:rPr spc="-345" dirty="0"/>
              <a:t>in</a:t>
            </a:r>
            <a:r>
              <a:rPr spc="-305" dirty="0"/>
              <a:t> </a:t>
            </a:r>
            <a:r>
              <a:rPr spc="-365" dirty="0"/>
              <a:t>the </a:t>
            </a:r>
            <a:r>
              <a:rPr spc="-1365" dirty="0"/>
              <a:t> </a:t>
            </a:r>
            <a:r>
              <a:rPr spc="-595" dirty="0"/>
              <a:t>g</a:t>
            </a:r>
            <a:r>
              <a:rPr spc="-285" dirty="0"/>
              <a:t>i</a:t>
            </a:r>
            <a:r>
              <a:rPr spc="-380" dirty="0"/>
              <a:t>v</a:t>
            </a:r>
            <a:r>
              <a:rPr spc="-365" dirty="0"/>
              <a:t>e</a:t>
            </a:r>
            <a:r>
              <a:rPr spc="-400" dirty="0"/>
              <a:t>n</a:t>
            </a:r>
            <a:r>
              <a:rPr spc="-315" dirty="0"/>
              <a:t> </a:t>
            </a:r>
            <a:r>
              <a:rPr spc="-425" dirty="0"/>
              <a:t>s</a:t>
            </a:r>
            <a:r>
              <a:rPr spc="-335" dirty="0"/>
              <a:t>c</a:t>
            </a:r>
            <a:r>
              <a:rPr spc="-365" dirty="0"/>
              <a:t>e</a:t>
            </a:r>
            <a:r>
              <a:rPr spc="-405" dirty="0"/>
              <a:t>n</a:t>
            </a:r>
            <a:r>
              <a:rPr spc="-465" dirty="0"/>
              <a:t>a</a:t>
            </a:r>
            <a:r>
              <a:rPr spc="-480" dirty="0"/>
              <a:t>r</a:t>
            </a:r>
            <a:r>
              <a:rPr spc="-285" dirty="0"/>
              <a:t>i</a:t>
            </a:r>
            <a:r>
              <a:rPr spc="-215" dirty="0"/>
              <a:t>o</a:t>
            </a:r>
            <a:r>
              <a:rPr spc="-660" dirty="0"/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650" y="3509083"/>
            <a:ext cx="85725" cy="857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650" y="5052133"/>
            <a:ext cx="85725" cy="857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650" y="7109532"/>
            <a:ext cx="85725" cy="857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650" y="8652582"/>
            <a:ext cx="85725" cy="857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73425" y="1828695"/>
            <a:ext cx="7071995" cy="806323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1760"/>
              </a:spcBef>
            </a:pPr>
            <a:r>
              <a:rPr sz="3400" b="1" spc="-75" dirty="0">
                <a:solidFill>
                  <a:srgbClr val="996546"/>
                </a:solidFill>
                <a:latin typeface="Times New Roman"/>
                <a:cs typeface="Times New Roman"/>
              </a:rPr>
              <a:t>Budget</a:t>
            </a:r>
            <a:r>
              <a:rPr sz="3400" b="1" spc="-3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3400" b="1" spc="-15" dirty="0">
                <a:solidFill>
                  <a:srgbClr val="996546"/>
                </a:solidFill>
                <a:latin typeface="Times New Roman"/>
                <a:cs typeface="Times New Roman"/>
              </a:rPr>
              <a:t>Setting</a:t>
            </a:r>
            <a:endParaRPr sz="3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900" b="1" spc="-65" dirty="0">
                <a:solidFill>
                  <a:srgbClr val="996546"/>
                </a:solidFill>
                <a:latin typeface="Times New Roman"/>
                <a:cs typeface="Times New Roman"/>
              </a:rPr>
              <a:t>Issues:</a:t>
            </a:r>
            <a:endParaRPr sz="2900">
              <a:latin typeface="Times New Roman"/>
              <a:cs typeface="Times New Roman"/>
            </a:endParaRPr>
          </a:p>
          <a:p>
            <a:pPr marL="638175" marR="5080">
              <a:lnSpc>
                <a:spcPct val="116399"/>
              </a:lnSpc>
            </a:pPr>
            <a:r>
              <a:rPr sz="2900" spc="55" dirty="0">
                <a:solidFill>
                  <a:srgbClr val="996546"/>
                </a:solidFill>
                <a:latin typeface="Times New Roman"/>
                <a:cs typeface="Times New Roman"/>
              </a:rPr>
              <a:t>Setting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20" dirty="0">
                <a:solidFill>
                  <a:srgbClr val="996546"/>
                </a:solidFill>
                <a:latin typeface="Times New Roman"/>
                <a:cs typeface="Times New Roman"/>
              </a:rPr>
              <a:t>Monthly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45" dirty="0">
                <a:solidFill>
                  <a:srgbClr val="996546"/>
                </a:solidFill>
                <a:latin typeface="Times New Roman"/>
                <a:cs typeface="Times New Roman"/>
              </a:rPr>
              <a:t>Budgets:</a:t>
            </a:r>
            <a:r>
              <a:rPr sz="2900" spc="-1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85" dirty="0">
                <a:solidFill>
                  <a:srgbClr val="996546"/>
                </a:solidFill>
                <a:latin typeface="Times New Roman"/>
                <a:cs typeface="Times New Roman"/>
              </a:rPr>
              <a:t>Enabling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45" dirty="0">
                <a:solidFill>
                  <a:srgbClr val="996546"/>
                </a:solidFill>
                <a:latin typeface="Times New Roman"/>
                <a:cs typeface="Times New Roman"/>
              </a:rPr>
              <a:t>users </a:t>
            </a:r>
            <a:r>
              <a:rPr sz="2900" spc="-7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50" dirty="0">
                <a:solidFill>
                  <a:srgbClr val="996546"/>
                </a:solidFill>
                <a:latin typeface="Times New Roman"/>
                <a:cs typeface="Times New Roman"/>
              </a:rPr>
              <a:t>to </a:t>
            </a:r>
            <a:r>
              <a:rPr sz="2900" spc="40" dirty="0">
                <a:solidFill>
                  <a:srgbClr val="996546"/>
                </a:solidFill>
                <a:latin typeface="Times New Roman"/>
                <a:cs typeface="Times New Roman"/>
              </a:rPr>
              <a:t>set </a:t>
            </a:r>
            <a:r>
              <a:rPr sz="2900" spc="150" dirty="0">
                <a:solidFill>
                  <a:srgbClr val="996546"/>
                </a:solidFill>
                <a:latin typeface="Times New Roman"/>
                <a:cs typeface="Times New Roman"/>
              </a:rPr>
              <a:t>and </a:t>
            </a:r>
            <a:r>
              <a:rPr sz="2900" spc="90" dirty="0">
                <a:solidFill>
                  <a:srgbClr val="996546"/>
                </a:solidFill>
                <a:latin typeface="Times New Roman"/>
                <a:cs typeface="Times New Roman"/>
              </a:rPr>
              <a:t>adjust </a:t>
            </a:r>
            <a:r>
              <a:rPr sz="2900" spc="95" dirty="0">
                <a:solidFill>
                  <a:srgbClr val="996546"/>
                </a:solidFill>
                <a:latin typeface="Times New Roman"/>
                <a:cs typeface="Times New Roman"/>
              </a:rPr>
              <a:t>monthly </a:t>
            </a:r>
            <a:r>
              <a:rPr sz="2900" spc="75" dirty="0">
                <a:solidFill>
                  <a:srgbClr val="996546"/>
                </a:solidFill>
                <a:latin typeface="Times New Roman"/>
                <a:cs typeface="Times New Roman"/>
              </a:rPr>
              <a:t>budgets </a:t>
            </a:r>
            <a:r>
              <a:rPr sz="2900" spc="95" dirty="0">
                <a:solidFill>
                  <a:srgbClr val="996546"/>
                </a:solidFill>
                <a:latin typeface="Times New Roman"/>
                <a:cs typeface="Times New Roman"/>
              </a:rPr>
              <a:t>for </a:t>
            </a:r>
            <a:r>
              <a:rPr sz="2900" spc="10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55" dirty="0">
                <a:solidFill>
                  <a:srgbClr val="996546"/>
                </a:solidFill>
                <a:latin typeface="Times New Roman"/>
                <a:cs typeface="Times New Roman"/>
              </a:rPr>
              <a:t>different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25" dirty="0">
                <a:solidFill>
                  <a:srgbClr val="996546"/>
                </a:solidFill>
                <a:latin typeface="Times New Roman"/>
                <a:cs typeface="Times New Roman"/>
              </a:rPr>
              <a:t>expense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50" dirty="0">
                <a:solidFill>
                  <a:srgbClr val="996546"/>
                </a:solidFill>
                <a:latin typeface="Times New Roman"/>
                <a:cs typeface="Times New Roman"/>
              </a:rPr>
              <a:t>categories.</a:t>
            </a:r>
            <a:endParaRPr sz="2900">
              <a:latin typeface="Times New Roman"/>
              <a:cs typeface="Times New Roman"/>
            </a:endParaRPr>
          </a:p>
          <a:p>
            <a:pPr marL="638175" marR="848360">
              <a:lnSpc>
                <a:spcPct val="116399"/>
              </a:lnSpc>
            </a:pPr>
            <a:r>
              <a:rPr sz="2900" spc="35" dirty="0">
                <a:solidFill>
                  <a:srgbClr val="996546"/>
                </a:solidFill>
                <a:latin typeface="Times New Roman"/>
                <a:cs typeface="Times New Roman"/>
              </a:rPr>
              <a:t>Flexibility: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40" dirty="0">
                <a:solidFill>
                  <a:srgbClr val="996546"/>
                </a:solidFill>
                <a:latin typeface="Times New Roman"/>
                <a:cs typeface="Times New Roman"/>
              </a:rPr>
              <a:t>Allowing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45" dirty="0">
                <a:solidFill>
                  <a:srgbClr val="996546"/>
                </a:solidFill>
                <a:latin typeface="Times New Roman"/>
                <a:cs typeface="Times New Roman"/>
              </a:rPr>
              <a:t>users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50" dirty="0">
                <a:solidFill>
                  <a:srgbClr val="996546"/>
                </a:solidFill>
                <a:latin typeface="Times New Roman"/>
                <a:cs typeface="Times New Roman"/>
              </a:rPr>
              <a:t>to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90" dirty="0">
                <a:solidFill>
                  <a:srgbClr val="996546"/>
                </a:solidFill>
                <a:latin typeface="Times New Roman"/>
                <a:cs typeface="Times New Roman"/>
              </a:rPr>
              <a:t>adjust </a:t>
            </a:r>
            <a:r>
              <a:rPr sz="2900" spc="-7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95" dirty="0">
                <a:solidFill>
                  <a:srgbClr val="996546"/>
                </a:solidFill>
                <a:latin typeface="Times New Roman"/>
                <a:cs typeface="Times New Roman"/>
              </a:rPr>
              <a:t>budget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20" dirty="0">
                <a:solidFill>
                  <a:srgbClr val="996546"/>
                </a:solidFill>
                <a:latin typeface="Times New Roman"/>
                <a:cs typeface="Times New Roman"/>
              </a:rPr>
              <a:t>amounts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70" dirty="0">
                <a:solidFill>
                  <a:srgbClr val="996546"/>
                </a:solidFill>
                <a:latin typeface="Times New Roman"/>
                <a:cs typeface="Times New Roman"/>
              </a:rPr>
              <a:t>as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60" dirty="0">
                <a:solidFill>
                  <a:srgbClr val="996546"/>
                </a:solidFill>
                <a:latin typeface="Times New Roman"/>
                <a:cs typeface="Times New Roman"/>
              </a:rPr>
              <a:t>needed.</a:t>
            </a: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900" b="1" spc="-50" dirty="0">
                <a:solidFill>
                  <a:srgbClr val="996546"/>
                </a:solidFill>
                <a:latin typeface="Times New Roman"/>
                <a:cs typeface="Times New Roman"/>
              </a:rPr>
              <a:t>Solutions:</a:t>
            </a:r>
            <a:endParaRPr sz="2900">
              <a:latin typeface="Times New Roman"/>
              <a:cs typeface="Times New Roman"/>
            </a:endParaRPr>
          </a:p>
          <a:p>
            <a:pPr marL="638175" marR="1028065">
              <a:lnSpc>
                <a:spcPct val="116399"/>
              </a:lnSpc>
            </a:pPr>
            <a:r>
              <a:rPr sz="2900" spc="65" dirty="0">
                <a:solidFill>
                  <a:srgbClr val="996546"/>
                </a:solidFill>
                <a:latin typeface="Times New Roman"/>
                <a:cs typeface="Times New Roman"/>
              </a:rPr>
              <a:t>Budget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65" dirty="0">
                <a:solidFill>
                  <a:srgbClr val="996546"/>
                </a:solidFill>
                <a:latin typeface="Times New Roman"/>
                <a:cs typeface="Times New Roman"/>
              </a:rPr>
              <a:t>Interface: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70" dirty="0">
                <a:solidFill>
                  <a:srgbClr val="996546"/>
                </a:solidFill>
                <a:latin typeface="Times New Roman"/>
                <a:cs typeface="Times New Roman"/>
              </a:rPr>
              <a:t>Provide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60" dirty="0">
                <a:solidFill>
                  <a:srgbClr val="996546"/>
                </a:solidFill>
                <a:latin typeface="Times New Roman"/>
                <a:cs typeface="Times New Roman"/>
              </a:rPr>
              <a:t>a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30" dirty="0">
                <a:solidFill>
                  <a:srgbClr val="996546"/>
                </a:solidFill>
                <a:latin typeface="Times New Roman"/>
                <a:cs typeface="Times New Roman"/>
              </a:rPr>
              <a:t>simple </a:t>
            </a:r>
            <a:r>
              <a:rPr sz="2900" spc="-7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55" dirty="0">
                <a:solidFill>
                  <a:srgbClr val="996546"/>
                </a:solidFill>
                <a:latin typeface="Times New Roman"/>
                <a:cs typeface="Times New Roman"/>
              </a:rPr>
              <a:t>interface </a:t>
            </a:r>
            <a:r>
              <a:rPr sz="2900" spc="95" dirty="0">
                <a:solidFill>
                  <a:srgbClr val="996546"/>
                </a:solidFill>
                <a:latin typeface="Times New Roman"/>
                <a:cs typeface="Times New Roman"/>
              </a:rPr>
              <a:t>for </a:t>
            </a:r>
            <a:r>
              <a:rPr sz="2900" spc="55" dirty="0">
                <a:solidFill>
                  <a:srgbClr val="996546"/>
                </a:solidFill>
                <a:latin typeface="Times New Roman"/>
                <a:cs typeface="Times New Roman"/>
              </a:rPr>
              <a:t>setting </a:t>
            </a:r>
            <a:r>
              <a:rPr sz="2900" spc="150" dirty="0">
                <a:solidFill>
                  <a:srgbClr val="996546"/>
                </a:solidFill>
                <a:latin typeface="Times New Roman"/>
                <a:cs typeface="Times New Roman"/>
              </a:rPr>
              <a:t>and </a:t>
            </a:r>
            <a:r>
              <a:rPr sz="2900" spc="75" dirty="0">
                <a:solidFill>
                  <a:srgbClr val="996546"/>
                </a:solidFill>
                <a:latin typeface="Times New Roman"/>
                <a:cs typeface="Times New Roman"/>
              </a:rPr>
              <a:t>adjusting </a:t>
            </a:r>
            <a:r>
              <a:rPr sz="2900" spc="-7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75" dirty="0">
                <a:solidFill>
                  <a:srgbClr val="996546"/>
                </a:solidFill>
                <a:latin typeface="Times New Roman"/>
                <a:cs typeface="Times New Roman"/>
              </a:rPr>
              <a:t>budgets.</a:t>
            </a:r>
            <a:endParaRPr sz="2900">
              <a:latin typeface="Times New Roman"/>
              <a:cs typeface="Times New Roman"/>
            </a:endParaRPr>
          </a:p>
          <a:p>
            <a:pPr marL="638175" marR="514984">
              <a:lnSpc>
                <a:spcPct val="116399"/>
              </a:lnSpc>
            </a:pPr>
            <a:r>
              <a:rPr sz="2900" spc="75" dirty="0">
                <a:solidFill>
                  <a:srgbClr val="996546"/>
                </a:solidFill>
                <a:latin typeface="Times New Roman"/>
                <a:cs typeface="Times New Roman"/>
              </a:rPr>
              <a:t>Notifications:</a:t>
            </a:r>
            <a:r>
              <a:rPr sz="2900" spc="-2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70" dirty="0">
                <a:solidFill>
                  <a:srgbClr val="996546"/>
                </a:solidFill>
                <a:latin typeface="Times New Roman"/>
                <a:cs typeface="Times New Roman"/>
              </a:rPr>
              <a:t>Include</a:t>
            </a:r>
            <a:r>
              <a:rPr sz="2900" spc="-1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70" dirty="0">
                <a:solidFill>
                  <a:srgbClr val="996546"/>
                </a:solidFill>
                <a:latin typeface="Times New Roman"/>
                <a:cs typeface="Times New Roman"/>
              </a:rPr>
              <a:t>notifications</a:t>
            </a:r>
            <a:r>
              <a:rPr sz="2900" spc="-1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50" dirty="0">
                <a:solidFill>
                  <a:srgbClr val="996546"/>
                </a:solidFill>
                <a:latin typeface="Times New Roman"/>
                <a:cs typeface="Times New Roman"/>
              </a:rPr>
              <a:t>to </a:t>
            </a:r>
            <a:r>
              <a:rPr sz="2900" spc="-7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80" dirty="0">
                <a:solidFill>
                  <a:srgbClr val="996546"/>
                </a:solidFill>
                <a:latin typeface="Times New Roman"/>
                <a:cs typeface="Times New Roman"/>
              </a:rPr>
              <a:t>alert </a:t>
            </a:r>
            <a:r>
              <a:rPr sz="2900" spc="45" dirty="0">
                <a:solidFill>
                  <a:srgbClr val="996546"/>
                </a:solidFill>
                <a:latin typeface="Times New Roman"/>
                <a:cs typeface="Times New Roman"/>
              </a:rPr>
              <a:t>users </a:t>
            </a:r>
            <a:r>
              <a:rPr sz="2900" spc="65" dirty="0">
                <a:solidFill>
                  <a:srgbClr val="996546"/>
                </a:solidFill>
                <a:latin typeface="Times New Roman"/>
                <a:cs typeface="Times New Roman"/>
              </a:rPr>
              <a:t>when they </a:t>
            </a:r>
            <a:r>
              <a:rPr sz="2900" spc="90" dirty="0">
                <a:solidFill>
                  <a:srgbClr val="996546"/>
                </a:solidFill>
                <a:latin typeface="Times New Roman"/>
                <a:cs typeface="Times New Roman"/>
              </a:rPr>
              <a:t>adjust </a:t>
            </a:r>
            <a:r>
              <a:rPr sz="2900" spc="80" dirty="0">
                <a:solidFill>
                  <a:srgbClr val="996546"/>
                </a:solidFill>
                <a:latin typeface="Times New Roman"/>
                <a:cs typeface="Times New Roman"/>
              </a:rPr>
              <a:t>their </a:t>
            </a:r>
            <a:r>
              <a:rPr sz="2900" spc="8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75" dirty="0">
                <a:solidFill>
                  <a:srgbClr val="996546"/>
                </a:solidFill>
                <a:latin typeface="Times New Roman"/>
                <a:cs typeface="Times New Roman"/>
              </a:rPr>
              <a:t>budgets.</a:t>
            </a:r>
            <a:endParaRPr sz="29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1059" y="3509083"/>
            <a:ext cx="85725" cy="857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1059" y="5052133"/>
            <a:ext cx="85725" cy="857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1059" y="7109532"/>
            <a:ext cx="85725" cy="857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1059" y="8652582"/>
            <a:ext cx="85725" cy="857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926717" y="1828695"/>
            <a:ext cx="7394575" cy="806323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400" b="1" spc="-45" dirty="0">
                <a:solidFill>
                  <a:srgbClr val="996546"/>
                </a:solidFill>
                <a:latin typeface="Times New Roman"/>
                <a:cs typeface="Times New Roman"/>
              </a:rPr>
              <a:t>Expense</a:t>
            </a:r>
            <a:r>
              <a:rPr sz="3400" b="1" spc="-3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3400" b="1" spc="-95" dirty="0">
                <a:solidFill>
                  <a:srgbClr val="996546"/>
                </a:solidFill>
                <a:latin typeface="Times New Roman"/>
                <a:cs typeface="Times New Roman"/>
              </a:rPr>
              <a:t>Overview</a:t>
            </a:r>
            <a:endParaRPr sz="34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  <a:spcBef>
                <a:spcPts val="1415"/>
              </a:spcBef>
            </a:pPr>
            <a:r>
              <a:rPr sz="2900" b="1" spc="-65" dirty="0">
                <a:solidFill>
                  <a:srgbClr val="996546"/>
                </a:solidFill>
                <a:latin typeface="Times New Roman"/>
                <a:cs typeface="Times New Roman"/>
              </a:rPr>
              <a:t>Issues:</a:t>
            </a:r>
            <a:endParaRPr sz="2900">
              <a:latin typeface="Times New Roman"/>
              <a:cs typeface="Times New Roman"/>
            </a:endParaRPr>
          </a:p>
          <a:p>
            <a:pPr marL="1159510" marR="515620">
              <a:lnSpc>
                <a:spcPct val="116399"/>
              </a:lnSpc>
            </a:pPr>
            <a:r>
              <a:rPr sz="2900" spc="95" dirty="0">
                <a:solidFill>
                  <a:srgbClr val="996546"/>
                </a:solidFill>
                <a:latin typeface="Times New Roman"/>
                <a:cs typeface="Times New Roman"/>
              </a:rPr>
              <a:t>Summary </a:t>
            </a:r>
            <a:r>
              <a:rPr sz="2900" spc="70" dirty="0">
                <a:solidFill>
                  <a:srgbClr val="996546"/>
                </a:solidFill>
                <a:latin typeface="Times New Roman"/>
                <a:cs typeface="Times New Roman"/>
              </a:rPr>
              <a:t>of </a:t>
            </a:r>
            <a:r>
              <a:rPr sz="2900" spc="35" dirty="0">
                <a:solidFill>
                  <a:srgbClr val="996546"/>
                </a:solidFill>
                <a:latin typeface="Times New Roman"/>
                <a:cs typeface="Times New Roman"/>
              </a:rPr>
              <a:t>Expenses: </a:t>
            </a:r>
            <a:r>
              <a:rPr sz="2900" spc="70" dirty="0">
                <a:solidFill>
                  <a:srgbClr val="996546"/>
                </a:solidFill>
                <a:latin typeface="Times New Roman"/>
                <a:cs typeface="Times New Roman"/>
              </a:rPr>
              <a:t>Providing </a:t>
            </a:r>
            <a:r>
              <a:rPr sz="2900" spc="160" dirty="0">
                <a:solidFill>
                  <a:srgbClr val="996546"/>
                </a:solidFill>
                <a:latin typeface="Times New Roman"/>
                <a:cs typeface="Times New Roman"/>
              </a:rPr>
              <a:t>a </a:t>
            </a:r>
            <a:r>
              <a:rPr sz="2900" spc="16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55" dirty="0">
                <a:solidFill>
                  <a:srgbClr val="996546"/>
                </a:solidFill>
                <a:latin typeface="Times New Roman"/>
                <a:cs typeface="Times New Roman"/>
              </a:rPr>
              <a:t>comprehensive</a:t>
            </a:r>
            <a:r>
              <a:rPr sz="2900" spc="-2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95" dirty="0">
                <a:solidFill>
                  <a:srgbClr val="996546"/>
                </a:solidFill>
                <a:latin typeface="Times New Roman"/>
                <a:cs typeface="Times New Roman"/>
              </a:rPr>
              <a:t>summary</a:t>
            </a:r>
            <a:r>
              <a:rPr sz="2900" spc="-1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70" dirty="0">
                <a:solidFill>
                  <a:srgbClr val="996546"/>
                </a:solidFill>
                <a:latin typeface="Times New Roman"/>
                <a:cs typeface="Times New Roman"/>
              </a:rPr>
              <a:t>of</a:t>
            </a:r>
            <a:r>
              <a:rPr sz="2900" spc="-1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95" dirty="0">
                <a:solidFill>
                  <a:srgbClr val="996546"/>
                </a:solidFill>
                <a:latin typeface="Times New Roman"/>
                <a:cs typeface="Times New Roman"/>
              </a:rPr>
              <a:t>monthly </a:t>
            </a:r>
            <a:r>
              <a:rPr sz="2900" spc="-7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25" dirty="0">
                <a:solidFill>
                  <a:srgbClr val="996546"/>
                </a:solidFill>
                <a:latin typeface="Times New Roman"/>
                <a:cs typeface="Times New Roman"/>
              </a:rPr>
              <a:t>expenses.</a:t>
            </a:r>
            <a:endParaRPr sz="2900">
              <a:latin typeface="Times New Roman"/>
              <a:cs typeface="Times New Roman"/>
            </a:endParaRPr>
          </a:p>
          <a:p>
            <a:pPr marL="1159510" marR="5080">
              <a:lnSpc>
                <a:spcPct val="116399"/>
              </a:lnSpc>
            </a:pPr>
            <a:r>
              <a:rPr sz="2900" spc="55" dirty="0">
                <a:solidFill>
                  <a:srgbClr val="996546"/>
                </a:solidFill>
                <a:latin typeface="Times New Roman"/>
                <a:cs typeface="Times New Roman"/>
              </a:rPr>
              <a:t>Expense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75" dirty="0">
                <a:solidFill>
                  <a:srgbClr val="996546"/>
                </a:solidFill>
                <a:latin typeface="Times New Roman"/>
                <a:cs typeface="Times New Roman"/>
              </a:rPr>
              <a:t>Trends: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40" dirty="0">
                <a:solidFill>
                  <a:srgbClr val="996546"/>
                </a:solidFill>
                <a:latin typeface="Times New Roman"/>
                <a:cs typeface="Times New Roman"/>
              </a:rPr>
              <a:t>Allowing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45" dirty="0">
                <a:solidFill>
                  <a:srgbClr val="996546"/>
                </a:solidFill>
                <a:latin typeface="Times New Roman"/>
                <a:cs typeface="Times New Roman"/>
              </a:rPr>
              <a:t>users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50" dirty="0">
                <a:solidFill>
                  <a:srgbClr val="996546"/>
                </a:solidFill>
                <a:latin typeface="Times New Roman"/>
                <a:cs typeface="Times New Roman"/>
              </a:rPr>
              <a:t>to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-20" dirty="0">
                <a:solidFill>
                  <a:srgbClr val="996546"/>
                </a:solidFill>
                <a:latin typeface="Times New Roman"/>
                <a:cs typeface="Times New Roman"/>
              </a:rPr>
              <a:t>view </a:t>
            </a:r>
            <a:r>
              <a:rPr sz="2900" spc="-7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25" dirty="0">
                <a:solidFill>
                  <a:srgbClr val="996546"/>
                </a:solidFill>
                <a:latin typeface="Times New Roman"/>
                <a:cs typeface="Times New Roman"/>
              </a:rPr>
              <a:t>expense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90" dirty="0">
                <a:solidFill>
                  <a:srgbClr val="996546"/>
                </a:solidFill>
                <a:latin typeface="Times New Roman"/>
                <a:cs typeface="Times New Roman"/>
              </a:rPr>
              <a:t>trends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65" dirty="0">
                <a:solidFill>
                  <a:srgbClr val="996546"/>
                </a:solidFill>
                <a:latin typeface="Times New Roman"/>
                <a:cs typeface="Times New Roman"/>
              </a:rPr>
              <a:t>over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55" dirty="0">
                <a:solidFill>
                  <a:srgbClr val="996546"/>
                </a:solidFill>
                <a:latin typeface="Times New Roman"/>
                <a:cs typeface="Times New Roman"/>
              </a:rPr>
              <a:t>time.</a:t>
            </a: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Times New Roman"/>
              <a:cs typeface="Times New Roman"/>
            </a:endParaRPr>
          </a:p>
          <a:p>
            <a:pPr marL="533400">
              <a:lnSpc>
                <a:spcPct val="100000"/>
              </a:lnSpc>
            </a:pPr>
            <a:r>
              <a:rPr sz="2900" b="1" spc="-50" dirty="0">
                <a:solidFill>
                  <a:srgbClr val="996546"/>
                </a:solidFill>
                <a:latin typeface="Times New Roman"/>
                <a:cs typeface="Times New Roman"/>
              </a:rPr>
              <a:t>Solutions:</a:t>
            </a:r>
            <a:endParaRPr sz="2900">
              <a:latin typeface="Times New Roman"/>
              <a:cs typeface="Times New Roman"/>
            </a:endParaRPr>
          </a:p>
          <a:p>
            <a:pPr marL="1159510" marR="36195">
              <a:lnSpc>
                <a:spcPct val="116399"/>
              </a:lnSpc>
            </a:pPr>
            <a:r>
              <a:rPr sz="2900" spc="125" dirty="0">
                <a:solidFill>
                  <a:srgbClr val="996546"/>
                </a:solidFill>
                <a:latin typeface="Times New Roman"/>
                <a:cs typeface="Times New Roman"/>
              </a:rPr>
              <a:t>Dashboard: </a:t>
            </a:r>
            <a:r>
              <a:rPr sz="2900" spc="90" dirty="0">
                <a:solidFill>
                  <a:srgbClr val="996546"/>
                </a:solidFill>
                <a:latin typeface="Times New Roman"/>
                <a:cs typeface="Times New Roman"/>
              </a:rPr>
              <a:t>Create </a:t>
            </a:r>
            <a:r>
              <a:rPr sz="2900" spc="160" dirty="0">
                <a:solidFill>
                  <a:srgbClr val="996546"/>
                </a:solidFill>
                <a:latin typeface="Times New Roman"/>
                <a:cs typeface="Times New Roman"/>
              </a:rPr>
              <a:t>a </a:t>
            </a:r>
            <a:r>
              <a:rPr sz="2900" spc="130" dirty="0">
                <a:solidFill>
                  <a:srgbClr val="996546"/>
                </a:solidFill>
                <a:latin typeface="Times New Roman"/>
                <a:cs typeface="Times New Roman"/>
              </a:rPr>
              <a:t>dashboard </a:t>
            </a:r>
            <a:r>
              <a:rPr sz="2900" spc="150" dirty="0">
                <a:solidFill>
                  <a:srgbClr val="996546"/>
                </a:solidFill>
                <a:latin typeface="Times New Roman"/>
                <a:cs typeface="Times New Roman"/>
              </a:rPr>
              <a:t>that </a:t>
            </a:r>
            <a:r>
              <a:rPr sz="2900" spc="15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60" dirty="0">
                <a:solidFill>
                  <a:srgbClr val="996546"/>
                </a:solidFill>
                <a:latin typeface="Times New Roman"/>
                <a:cs typeface="Times New Roman"/>
              </a:rPr>
              <a:t>summarizes </a:t>
            </a:r>
            <a:r>
              <a:rPr sz="2900" spc="114" dirty="0">
                <a:solidFill>
                  <a:srgbClr val="996546"/>
                </a:solidFill>
                <a:latin typeface="Times New Roman"/>
                <a:cs typeface="Times New Roman"/>
              </a:rPr>
              <a:t>total </a:t>
            </a:r>
            <a:r>
              <a:rPr sz="2900" spc="60" dirty="0">
                <a:solidFill>
                  <a:srgbClr val="996546"/>
                </a:solidFill>
                <a:latin typeface="Times New Roman"/>
                <a:cs typeface="Times New Roman"/>
              </a:rPr>
              <a:t>spending, </a:t>
            </a:r>
            <a:r>
              <a:rPr sz="2900" spc="70" dirty="0">
                <a:solidFill>
                  <a:srgbClr val="996546"/>
                </a:solidFill>
                <a:latin typeface="Times New Roman"/>
                <a:cs typeface="Times New Roman"/>
              </a:rPr>
              <a:t>remaining </a:t>
            </a:r>
            <a:r>
              <a:rPr sz="2900" spc="7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85" dirty="0">
                <a:solidFill>
                  <a:srgbClr val="996546"/>
                </a:solidFill>
                <a:latin typeface="Times New Roman"/>
                <a:cs typeface="Times New Roman"/>
              </a:rPr>
              <a:t>budget, </a:t>
            </a:r>
            <a:r>
              <a:rPr sz="2900" spc="150" dirty="0">
                <a:solidFill>
                  <a:srgbClr val="996546"/>
                </a:solidFill>
                <a:latin typeface="Times New Roman"/>
                <a:cs typeface="Times New Roman"/>
              </a:rPr>
              <a:t>and </a:t>
            </a:r>
            <a:r>
              <a:rPr sz="2900" spc="160" dirty="0">
                <a:solidFill>
                  <a:srgbClr val="996546"/>
                </a:solidFill>
                <a:latin typeface="Times New Roman"/>
                <a:cs typeface="Times New Roman"/>
              </a:rPr>
              <a:t>a </a:t>
            </a:r>
            <a:r>
              <a:rPr sz="2900" spc="110" dirty="0">
                <a:solidFill>
                  <a:srgbClr val="996546"/>
                </a:solidFill>
                <a:latin typeface="Times New Roman"/>
                <a:cs typeface="Times New Roman"/>
              </a:rPr>
              <a:t>breakdown </a:t>
            </a:r>
            <a:r>
              <a:rPr sz="2900" spc="70" dirty="0">
                <a:solidFill>
                  <a:srgbClr val="996546"/>
                </a:solidFill>
                <a:latin typeface="Times New Roman"/>
                <a:cs typeface="Times New Roman"/>
              </a:rPr>
              <a:t>by </a:t>
            </a:r>
            <a:r>
              <a:rPr sz="2900" spc="65" dirty="0">
                <a:solidFill>
                  <a:srgbClr val="996546"/>
                </a:solidFill>
                <a:latin typeface="Times New Roman"/>
                <a:cs typeface="Times New Roman"/>
              </a:rPr>
              <a:t>category. </a:t>
            </a:r>
            <a:r>
              <a:rPr sz="2900" spc="7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45" dirty="0">
                <a:solidFill>
                  <a:srgbClr val="996546"/>
                </a:solidFill>
                <a:latin typeface="Times New Roman"/>
                <a:cs typeface="Times New Roman"/>
              </a:rPr>
              <a:t>Graphs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50" dirty="0">
                <a:solidFill>
                  <a:srgbClr val="996546"/>
                </a:solidFill>
                <a:latin typeface="Times New Roman"/>
                <a:cs typeface="Times New Roman"/>
              </a:rPr>
              <a:t>and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00" dirty="0">
                <a:solidFill>
                  <a:srgbClr val="996546"/>
                </a:solidFill>
                <a:latin typeface="Times New Roman"/>
                <a:cs typeface="Times New Roman"/>
              </a:rPr>
              <a:t>Charts: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80" dirty="0">
                <a:solidFill>
                  <a:srgbClr val="996546"/>
                </a:solidFill>
                <a:latin typeface="Times New Roman"/>
                <a:cs typeface="Times New Roman"/>
              </a:rPr>
              <a:t>Use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35" dirty="0">
                <a:solidFill>
                  <a:srgbClr val="996546"/>
                </a:solidFill>
                <a:latin typeface="Times New Roman"/>
                <a:cs typeface="Times New Roman"/>
              </a:rPr>
              <a:t>visual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65" dirty="0">
                <a:solidFill>
                  <a:srgbClr val="996546"/>
                </a:solidFill>
                <a:latin typeface="Times New Roman"/>
                <a:cs typeface="Times New Roman"/>
              </a:rPr>
              <a:t>aids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5" dirty="0">
                <a:solidFill>
                  <a:srgbClr val="996546"/>
                </a:solidFill>
                <a:latin typeface="Times New Roman"/>
                <a:cs typeface="Times New Roman"/>
              </a:rPr>
              <a:t>like </a:t>
            </a:r>
            <a:r>
              <a:rPr sz="2900" spc="-7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95" dirty="0">
                <a:solidFill>
                  <a:srgbClr val="996546"/>
                </a:solidFill>
                <a:latin typeface="Times New Roman"/>
                <a:cs typeface="Times New Roman"/>
              </a:rPr>
              <a:t>graphs </a:t>
            </a:r>
            <a:r>
              <a:rPr sz="2900" spc="150" dirty="0">
                <a:solidFill>
                  <a:srgbClr val="996546"/>
                </a:solidFill>
                <a:latin typeface="Times New Roman"/>
                <a:cs typeface="Times New Roman"/>
              </a:rPr>
              <a:t>and </a:t>
            </a:r>
            <a:r>
              <a:rPr sz="2900" spc="95" dirty="0">
                <a:solidFill>
                  <a:srgbClr val="996546"/>
                </a:solidFill>
                <a:latin typeface="Times New Roman"/>
                <a:cs typeface="Times New Roman"/>
              </a:rPr>
              <a:t>charts </a:t>
            </a:r>
            <a:r>
              <a:rPr sz="2900" spc="150" dirty="0">
                <a:solidFill>
                  <a:srgbClr val="996546"/>
                </a:solidFill>
                <a:latin typeface="Times New Roman"/>
                <a:cs typeface="Times New Roman"/>
              </a:rPr>
              <a:t>to </a:t>
            </a:r>
            <a:r>
              <a:rPr sz="2900" spc="50" dirty="0">
                <a:solidFill>
                  <a:srgbClr val="996546"/>
                </a:solidFill>
                <a:latin typeface="Times New Roman"/>
                <a:cs typeface="Times New Roman"/>
              </a:rPr>
              <a:t>display </a:t>
            </a:r>
            <a:r>
              <a:rPr sz="2900" spc="25" dirty="0">
                <a:solidFill>
                  <a:srgbClr val="996546"/>
                </a:solidFill>
                <a:latin typeface="Times New Roman"/>
                <a:cs typeface="Times New Roman"/>
              </a:rPr>
              <a:t>expense </a:t>
            </a:r>
            <a:r>
              <a:rPr sz="2900" spc="3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85" dirty="0">
                <a:solidFill>
                  <a:srgbClr val="996546"/>
                </a:solidFill>
                <a:latin typeface="Times New Roman"/>
                <a:cs typeface="Times New Roman"/>
              </a:rPr>
              <a:t>trends.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176770" marR="5080" indent="-7164705">
              <a:lnSpc>
                <a:spcPct val="117300"/>
              </a:lnSpc>
              <a:spcBef>
                <a:spcPts val="90"/>
              </a:spcBef>
            </a:pPr>
            <a:r>
              <a:rPr spc="-380" dirty="0"/>
              <a:t>Highlighting</a:t>
            </a:r>
            <a:r>
              <a:rPr spc="-310" dirty="0"/>
              <a:t> </a:t>
            </a:r>
            <a:r>
              <a:rPr spc="-380" dirty="0"/>
              <a:t>and</a:t>
            </a:r>
            <a:r>
              <a:rPr spc="-310" dirty="0"/>
              <a:t> </a:t>
            </a:r>
            <a:r>
              <a:rPr spc="-370" dirty="0"/>
              <a:t>describing</a:t>
            </a:r>
            <a:r>
              <a:rPr spc="-305" dirty="0"/>
              <a:t> </a:t>
            </a:r>
            <a:r>
              <a:rPr spc="-365" dirty="0"/>
              <a:t>the</a:t>
            </a:r>
            <a:r>
              <a:rPr spc="-310" dirty="0"/>
              <a:t> </a:t>
            </a:r>
            <a:r>
              <a:rPr spc="-390" dirty="0"/>
              <a:t>issues</a:t>
            </a:r>
            <a:r>
              <a:rPr spc="-310" dirty="0"/>
              <a:t> </a:t>
            </a:r>
            <a:r>
              <a:rPr spc="-385" dirty="0"/>
              <a:t>that</a:t>
            </a:r>
            <a:r>
              <a:rPr spc="-305" dirty="0"/>
              <a:t> </a:t>
            </a:r>
            <a:r>
              <a:rPr spc="-350" dirty="0"/>
              <a:t>need</a:t>
            </a:r>
            <a:r>
              <a:rPr spc="-310" dirty="0"/>
              <a:t> </a:t>
            </a:r>
            <a:r>
              <a:rPr spc="-270" dirty="0"/>
              <a:t>to</a:t>
            </a:r>
            <a:r>
              <a:rPr spc="-305" dirty="0"/>
              <a:t> </a:t>
            </a:r>
            <a:r>
              <a:rPr spc="-320" dirty="0"/>
              <a:t>be</a:t>
            </a:r>
            <a:r>
              <a:rPr spc="-310" dirty="0"/>
              <a:t> </a:t>
            </a:r>
            <a:r>
              <a:rPr spc="-370" dirty="0"/>
              <a:t>addressed</a:t>
            </a:r>
            <a:r>
              <a:rPr spc="-310" dirty="0"/>
              <a:t> </a:t>
            </a:r>
            <a:r>
              <a:rPr spc="-345" dirty="0"/>
              <a:t>in</a:t>
            </a:r>
            <a:r>
              <a:rPr spc="-305" dirty="0"/>
              <a:t> </a:t>
            </a:r>
            <a:r>
              <a:rPr spc="-365" dirty="0"/>
              <a:t>the </a:t>
            </a:r>
            <a:r>
              <a:rPr spc="-1365" dirty="0"/>
              <a:t> </a:t>
            </a:r>
            <a:r>
              <a:rPr spc="-595" dirty="0"/>
              <a:t>g</a:t>
            </a:r>
            <a:r>
              <a:rPr spc="-285" dirty="0"/>
              <a:t>i</a:t>
            </a:r>
            <a:r>
              <a:rPr spc="-380" dirty="0"/>
              <a:t>v</a:t>
            </a:r>
            <a:r>
              <a:rPr spc="-365" dirty="0"/>
              <a:t>e</a:t>
            </a:r>
            <a:r>
              <a:rPr spc="-400" dirty="0"/>
              <a:t>n</a:t>
            </a:r>
            <a:r>
              <a:rPr spc="-315" dirty="0"/>
              <a:t> </a:t>
            </a:r>
            <a:r>
              <a:rPr spc="-425" dirty="0"/>
              <a:t>s</a:t>
            </a:r>
            <a:r>
              <a:rPr spc="-335" dirty="0"/>
              <a:t>c</a:t>
            </a:r>
            <a:r>
              <a:rPr spc="-365" dirty="0"/>
              <a:t>e</a:t>
            </a:r>
            <a:r>
              <a:rPr spc="-405" dirty="0"/>
              <a:t>n</a:t>
            </a:r>
            <a:r>
              <a:rPr spc="-465" dirty="0"/>
              <a:t>a</a:t>
            </a:r>
            <a:r>
              <a:rPr spc="-480" dirty="0"/>
              <a:t>r</a:t>
            </a:r>
            <a:r>
              <a:rPr spc="-285" dirty="0"/>
              <a:t>i</a:t>
            </a:r>
            <a:r>
              <a:rPr spc="-215" dirty="0"/>
              <a:t>o</a:t>
            </a:r>
            <a:r>
              <a:rPr spc="-660" dirty="0"/>
              <a:t>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650" y="3509083"/>
            <a:ext cx="85725" cy="857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650" y="5052133"/>
            <a:ext cx="85725" cy="857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650" y="7109532"/>
            <a:ext cx="85725" cy="857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650" y="8652582"/>
            <a:ext cx="85725" cy="857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6390" y="1828695"/>
            <a:ext cx="7306309" cy="806323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400" b="1" spc="-100" dirty="0">
                <a:solidFill>
                  <a:srgbClr val="996546"/>
                </a:solidFill>
                <a:latin typeface="Times New Roman"/>
                <a:cs typeface="Times New Roman"/>
              </a:rPr>
              <a:t>Recurring</a:t>
            </a:r>
            <a:r>
              <a:rPr sz="3400" b="1" spc="-40" dirty="0">
                <a:solidFill>
                  <a:srgbClr val="996546"/>
                </a:solidFill>
                <a:latin typeface="Times New Roman"/>
                <a:cs typeface="Times New Roman"/>
              </a:rPr>
              <a:t> Expenses</a:t>
            </a:r>
            <a:endParaRPr sz="3400">
              <a:latin typeface="Times New Roman"/>
              <a:cs typeface="Times New Roman"/>
            </a:endParaRPr>
          </a:p>
          <a:p>
            <a:pPr marL="209550">
              <a:lnSpc>
                <a:spcPct val="100000"/>
              </a:lnSpc>
              <a:spcBef>
                <a:spcPts val="1415"/>
              </a:spcBef>
            </a:pPr>
            <a:r>
              <a:rPr sz="2900" b="1" spc="-65" dirty="0">
                <a:solidFill>
                  <a:srgbClr val="996546"/>
                </a:solidFill>
                <a:latin typeface="Times New Roman"/>
                <a:cs typeface="Times New Roman"/>
              </a:rPr>
              <a:t>Issues:</a:t>
            </a:r>
            <a:endParaRPr sz="2900">
              <a:latin typeface="Times New Roman"/>
              <a:cs typeface="Times New Roman"/>
            </a:endParaRPr>
          </a:p>
          <a:p>
            <a:pPr marL="835660" marR="5080">
              <a:lnSpc>
                <a:spcPct val="116399"/>
              </a:lnSpc>
            </a:pPr>
            <a:r>
              <a:rPr sz="2900" spc="90" dirty="0">
                <a:solidFill>
                  <a:srgbClr val="996546"/>
                </a:solidFill>
                <a:latin typeface="Times New Roman"/>
                <a:cs typeface="Times New Roman"/>
              </a:rPr>
              <a:t>Adding Recurring </a:t>
            </a:r>
            <a:r>
              <a:rPr sz="2900" spc="35" dirty="0">
                <a:solidFill>
                  <a:srgbClr val="996546"/>
                </a:solidFill>
                <a:latin typeface="Times New Roman"/>
                <a:cs typeface="Times New Roman"/>
              </a:rPr>
              <a:t>Expenses: </a:t>
            </a:r>
            <a:r>
              <a:rPr sz="2900" spc="40" dirty="0">
                <a:solidFill>
                  <a:srgbClr val="996546"/>
                </a:solidFill>
                <a:latin typeface="Times New Roman"/>
                <a:cs typeface="Times New Roman"/>
              </a:rPr>
              <a:t>Allowing </a:t>
            </a:r>
            <a:r>
              <a:rPr sz="2900" spc="45" dirty="0">
                <a:solidFill>
                  <a:srgbClr val="996546"/>
                </a:solidFill>
                <a:latin typeface="Times New Roman"/>
                <a:cs typeface="Times New Roman"/>
              </a:rPr>
              <a:t> users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50" dirty="0">
                <a:solidFill>
                  <a:srgbClr val="996546"/>
                </a:solidFill>
                <a:latin typeface="Times New Roman"/>
                <a:cs typeface="Times New Roman"/>
              </a:rPr>
              <a:t>to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50" dirty="0">
                <a:solidFill>
                  <a:srgbClr val="996546"/>
                </a:solidFill>
                <a:latin typeface="Times New Roman"/>
                <a:cs typeface="Times New Roman"/>
              </a:rPr>
              <a:t>add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70" dirty="0">
                <a:solidFill>
                  <a:srgbClr val="996546"/>
                </a:solidFill>
                <a:latin typeface="Times New Roman"/>
                <a:cs typeface="Times New Roman"/>
              </a:rPr>
              <a:t>recurring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20" dirty="0">
                <a:solidFill>
                  <a:srgbClr val="996546"/>
                </a:solidFill>
                <a:latin typeface="Times New Roman"/>
                <a:cs typeface="Times New Roman"/>
              </a:rPr>
              <a:t>expenses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65" dirty="0">
                <a:solidFill>
                  <a:srgbClr val="996546"/>
                </a:solidFill>
                <a:latin typeface="Times New Roman"/>
                <a:cs typeface="Times New Roman"/>
              </a:rPr>
              <a:t>with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20" dirty="0">
                <a:solidFill>
                  <a:srgbClr val="996546"/>
                </a:solidFill>
                <a:latin typeface="Times New Roman"/>
                <a:cs typeface="Times New Roman"/>
              </a:rPr>
              <a:t>start </a:t>
            </a:r>
            <a:r>
              <a:rPr sz="2900" spc="-7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50" dirty="0">
                <a:solidFill>
                  <a:srgbClr val="996546"/>
                </a:solidFill>
                <a:latin typeface="Times New Roman"/>
                <a:cs typeface="Times New Roman"/>
              </a:rPr>
              <a:t>and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90" dirty="0">
                <a:solidFill>
                  <a:srgbClr val="996546"/>
                </a:solidFill>
                <a:latin typeface="Times New Roman"/>
                <a:cs typeface="Times New Roman"/>
              </a:rPr>
              <a:t>end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80" dirty="0">
                <a:solidFill>
                  <a:srgbClr val="996546"/>
                </a:solidFill>
                <a:latin typeface="Times New Roman"/>
                <a:cs typeface="Times New Roman"/>
              </a:rPr>
              <a:t>dates.</a:t>
            </a:r>
            <a:endParaRPr sz="2900">
              <a:latin typeface="Times New Roman"/>
              <a:cs typeface="Times New Roman"/>
            </a:endParaRPr>
          </a:p>
          <a:p>
            <a:pPr marL="835660" marR="84455">
              <a:lnSpc>
                <a:spcPct val="116399"/>
              </a:lnSpc>
            </a:pPr>
            <a:r>
              <a:rPr sz="2900" spc="105" dirty="0">
                <a:solidFill>
                  <a:srgbClr val="996546"/>
                </a:solidFill>
                <a:latin typeface="Times New Roman"/>
                <a:cs typeface="Times New Roman"/>
              </a:rPr>
              <a:t>Automatic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60" dirty="0">
                <a:solidFill>
                  <a:srgbClr val="996546"/>
                </a:solidFill>
                <a:latin typeface="Times New Roman"/>
                <a:cs typeface="Times New Roman"/>
              </a:rPr>
              <a:t>Inclusion: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85" dirty="0">
                <a:solidFill>
                  <a:srgbClr val="996546"/>
                </a:solidFill>
                <a:latin typeface="Times New Roman"/>
                <a:cs typeface="Times New Roman"/>
              </a:rPr>
              <a:t>Ensuring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70" dirty="0">
                <a:solidFill>
                  <a:srgbClr val="996546"/>
                </a:solidFill>
                <a:latin typeface="Times New Roman"/>
                <a:cs typeface="Times New Roman"/>
              </a:rPr>
              <a:t>recurring </a:t>
            </a:r>
            <a:r>
              <a:rPr sz="2900" spc="-7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20" dirty="0">
                <a:solidFill>
                  <a:srgbClr val="996546"/>
                </a:solidFill>
                <a:latin typeface="Times New Roman"/>
                <a:cs typeface="Times New Roman"/>
              </a:rPr>
              <a:t>expenses </a:t>
            </a:r>
            <a:r>
              <a:rPr sz="2900" spc="95" dirty="0">
                <a:solidFill>
                  <a:srgbClr val="996546"/>
                </a:solidFill>
                <a:latin typeface="Times New Roman"/>
                <a:cs typeface="Times New Roman"/>
              </a:rPr>
              <a:t>are </a:t>
            </a:r>
            <a:r>
              <a:rPr sz="2900" spc="85" dirty="0">
                <a:solidFill>
                  <a:srgbClr val="996546"/>
                </a:solidFill>
                <a:latin typeface="Times New Roman"/>
                <a:cs typeface="Times New Roman"/>
              </a:rPr>
              <a:t>automatically </a:t>
            </a:r>
            <a:r>
              <a:rPr sz="2900" spc="114" dirty="0">
                <a:solidFill>
                  <a:srgbClr val="996546"/>
                </a:solidFill>
                <a:latin typeface="Times New Roman"/>
                <a:cs typeface="Times New Roman"/>
              </a:rPr>
              <a:t>added </a:t>
            </a:r>
            <a:r>
              <a:rPr sz="2900" spc="150" dirty="0">
                <a:solidFill>
                  <a:srgbClr val="996546"/>
                </a:solidFill>
                <a:latin typeface="Times New Roman"/>
                <a:cs typeface="Times New Roman"/>
              </a:rPr>
              <a:t>to </a:t>
            </a:r>
            <a:r>
              <a:rPr sz="2900" spc="90" dirty="0">
                <a:solidFill>
                  <a:srgbClr val="996546"/>
                </a:solidFill>
                <a:latin typeface="Times New Roman"/>
                <a:cs typeface="Times New Roman"/>
              </a:rPr>
              <a:t>the </a:t>
            </a:r>
            <a:r>
              <a:rPr sz="2900" spc="9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35" dirty="0">
                <a:solidFill>
                  <a:srgbClr val="996546"/>
                </a:solidFill>
                <a:latin typeface="Times New Roman"/>
                <a:cs typeface="Times New Roman"/>
              </a:rPr>
              <a:t>user's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95" dirty="0">
                <a:solidFill>
                  <a:srgbClr val="996546"/>
                </a:solidFill>
                <a:latin typeface="Times New Roman"/>
                <a:cs typeface="Times New Roman"/>
              </a:rPr>
              <a:t>monthly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85" dirty="0">
                <a:solidFill>
                  <a:srgbClr val="996546"/>
                </a:solidFill>
                <a:latin typeface="Times New Roman"/>
                <a:cs typeface="Times New Roman"/>
              </a:rPr>
              <a:t>budget.</a:t>
            </a:r>
            <a:endParaRPr sz="2900">
              <a:latin typeface="Times New Roman"/>
              <a:cs typeface="Times New Roman"/>
            </a:endParaRPr>
          </a:p>
          <a:p>
            <a:pPr marL="209550">
              <a:lnSpc>
                <a:spcPct val="100000"/>
              </a:lnSpc>
              <a:spcBef>
                <a:spcPts val="570"/>
              </a:spcBef>
            </a:pPr>
            <a:r>
              <a:rPr sz="2900" b="1" spc="-50" dirty="0">
                <a:solidFill>
                  <a:srgbClr val="996546"/>
                </a:solidFill>
                <a:latin typeface="Times New Roman"/>
                <a:cs typeface="Times New Roman"/>
              </a:rPr>
              <a:t>Solutions:</a:t>
            </a:r>
            <a:endParaRPr sz="2900">
              <a:latin typeface="Times New Roman"/>
              <a:cs typeface="Times New Roman"/>
            </a:endParaRPr>
          </a:p>
          <a:p>
            <a:pPr marL="835660" marR="10795">
              <a:lnSpc>
                <a:spcPct val="116399"/>
              </a:lnSpc>
            </a:pPr>
            <a:r>
              <a:rPr sz="2900" spc="90" dirty="0">
                <a:solidFill>
                  <a:srgbClr val="996546"/>
                </a:solidFill>
                <a:latin typeface="Times New Roman"/>
                <a:cs typeface="Times New Roman"/>
              </a:rPr>
              <a:t>Recurring</a:t>
            </a:r>
            <a:r>
              <a:rPr sz="2900" spc="-2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55" dirty="0">
                <a:solidFill>
                  <a:srgbClr val="996546"/>
                </a:solidFill>
                <a:latin typeface="Times New Roman"/>
                <a:cs typeface="Times New Roman"/>
              </a:rPr>
              <a:t>Expense</a:t>
            </a:r>
            <a:r>
              <a:rPr sz="2900" spc="-2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05" dirty="0">
                <a:solidFill>
                  <a:srgbClr val="996546"/>
                </a:solidFill>
                <a:latin typeface="Times New Roman"/>
                <a:cs typeface="Times New Roman"/>
              </a:rPr>
              <a:t>Feature:</a:t>
            </a:r>
            <a:r>
              <a:rPr sz="2900" spc="-2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85" dirty="0">
                <a:solidFill>
                  <a:srgbClr val="996546"/>
                </a:solidFill>
                <a:latin typeface="Times New Roman"/>
                <a:cs typeface="Times New Roman"/>
              </a:rPr>
              <a:t>Implement</a:t>
            </a:r>
            <a:r>
              <a:rPr sz="2900" spc="-2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60" dirty="0">
                <a:solidFill>
                  <a:srgbClr val="996546"/>
                </a:solidFill>
                <a:latin typeface="Times New Roman"/>
                <a:cs typeface="Times New Roman"/>
              </a:rPr>
              <a:t>a </a:t>
            </a:r>
            <a:r>
              <a:rPr sz="2900" spc="-7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80" dirty="0">
                <a:solidFill>
                  <a:srgbClr val="996546"/>
                </a:solidFill>
                <a:latin typeface="Times New Roman"/>
                <a:cs typeface="Times New Roman"/>
              </a:rPr>
              <a:t>feature </a:t>
            </a:r>
            <a:r>
              <a:rPr sz="2900" spc="150" dirty="0">
                <a:solidFill>
                  <a:srgbClr val="996546"/>
                </a:solidFill>
                <a:latin typeface="Times New Roman"/>
                <a:cs typeface="Times New Roman"/>
              </a:rPr>
              <a:t>to add </a:t>
            </a:r>
            <a:r>
              <a:rPr sz="2900" spc="70" dirty="0">
                <a:solidFill>
                  <a:srgbClr val="996546"/>
                </a:solidFill>
                <a:latin typeface="Times New Roman"/>
                <a:cs typeface="Times New Roman"/>
              </a:rPr>
              <a:t>recurring </a:t>
            </a:r>
            <a:r>
              <a:rPr sz="2900" spc="20" dirty="0">
                <a:solidFill>
                  <a:srgbClr val="996546"/>
                </a:solidFill>
                <a:latin typeface="Times New Roman"/>
                <a:cs typeface="Times New Roman"/>
              </a:rPr>
              <a:t>expenses </a:t>
            </a:r>
            <a:r>
              <a:rPr sz="2900" spc="65" dirty="0">
                <a:solidFill>
                  <a:srgbClr val="996546"/>
                </a:solidFill>
                <a:latin typeface="Times New Roman"/>
                <a:cs typeface="Times New Roman"/>
              </a:rPr>
              <a:t>with </a:t>
            </a:r>
            <a:r>
              <a:rPr sz="2900" spc="7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996546"/>
                </a:solidFill>
                <a:latin typeface="Times New Roman"/>
                <a:cs typeface="Times New Roman"/>
              </a:rPr>
              <a:t>flexible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20" dirty="0">
                <a:solidFill>
                  <a:srgbClr val="996546"/>
                </a:solidFill>
                <a:latin typeface="Times New Roman"/>
                <a:cs typeface="Times New Roman"/>
              </a:rPr>
              <a:t>start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50" dirty="0">
                <a:solidFill>
                  <a:srgbClr val="996546"/>
                </a:solidFill>
                <a:latin typeface="Times New Roman"/>
                <a:cs typeface="Times New Roman"/>
              </a:rPr>
              <a:t>and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90" dirty="0">
                <a:solidFill>
                  <a:srgbClr val="996546"/>
                </a:solidFill>
                <a:latin typeface="Times New Roman"/>
                <a:cs typeface="Times New Roman"/>
              </a:rPr>
              <a:t>end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80" dirty="0">
                <a:solidFill>
                  <a:srgbClr val="996546"/>
                </a:solidFill>
                <a:latin typeface="Times New Roman"/>
                <a:cs typeface="Times New Roman"/>
              </a:rPr>
              <a:t>dates.</a:t>
            </a:r>
            <a:endParaRPr sz="2900">
              <a:latin typeface="Times New Roman"/>
              <a:cs typeface="Times New Roman"/>
            </a:endParaRPr>
          </a:p>
          <a:p>
            <a:pPr marL="835660" marR="217804">
              <a:lnSpc>
                <a:spcPct val="116399"/>
              </a:lnSpc>
            </a:pPr>
            <a:r>
              <a:rPr sz="2900" spc="105" dirty="0">
                <a:solidFill>
                  <a:srgbClr val="996546"/>
                </a:solidFill>
                <a:latin typeface="Times New Roman"/>
                <a:cs typeface="Times New Roman"/>
              </a:rPr>
              <a:t>Automatic </a:t>
            </a:r>
            <a:r>
              <a:rPr sz="2900" spc="100" dirty="0">
                <a:solidFill>
                  <a:srgbClr val="996546"/>
                </a:solidFill>
                <a:latin typeface="Times New Roman"/>
                <a:cs typeface="Times New Roman"/>
              </a:rPr>
              <a:t>Updates: </a:t>
            </a:r>
            <a:r>
              <a:rPr sz="2900" spc="90" dirty="0">
                <a:solidFill>
                  <a:srgbClr val="996546"/>
                </a:solidFill>
                <a:latin typeface="Times New Roman"/>
                <a:cs typeface="Times New Roman"/>
              </a:rPr>
              <a:t>Ensure the </a:t>
            </a:r>
            <a:r>
              <a:rPr sz="2900" spc="150" dirty="0">
                <a:solidFill>
                  <a:srgbClr val="996546"/>
                </a:solidFill>
                <a:latin typeface="Times New Roman"/>
                <a:cs typeface="Times New Roman"/>
              </a:rPr>
              <a:t>app </a:t>
            </a:r>
            <a:r>
              <a:rPr sz="2900" spc="15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85" dirty="0">
                <a:solidFill>
                  <a:srgbClr val="996546"/>
                </a:solidFill>
                <a:latin typeface="Times New Roman"/>
                <a:cs typeface="Times New Roman"/>
              </a:rPr>
              <a:t>automatically</a:t>
            </a:r>
            <a:r>
              <a:rPr sz="2900" spc="-1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40" dirty="0">
                <a:solidFill>
                  <a:srgbClr val="996546"/>
                </a:solidFill>
                <a:latin typeface="Times New Roman"/>
                <a:cs typeface="Times New Roman"/>
              </a:rPr>
              <a:t>includes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45" dirty="0">
                <a:solidFill>
                  <a:srgbClr val="996546"/>
                </a:solidFill>
                <a:latin typeface="Times New Roman"/>
                <a:cs typeface="Times New Roman"/>
              </a:rPr>
              <a:t>these</a:t>
            </a:r>
            <a:r>
              <a:rPr sz="2900" spc="-1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20" dirty="0">
                <a:solidFill>
                  <a:srgbClr val="996546"/>
                </a:solidFill>
                <a:latin typeface="Times New Roman"/>
                <a:cs typeface="Times New Roman"/>
              </a:rPr>
              <a:t>expenses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60" dirty="0">
                <a:solidFill>
                  <a:srgbClr val="996546"/>
                </a:solidFill>
                <a:latin typeface="Times New Roman"/>
                <a:cs typeface="Times New Roman"/>
              </a:rPr>
              <a:t>in </a:t>
            </a:r>
            <a:r>
              <a:rPr sz="2900" spc="-7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90" dirty="0">
                <a:solidFill>
                  <a:srgbClr val="996546"/>
                </a:solidFill>
                <a:latin typeface="Times New Roman"/>
                <a:cs typeface="Times New Roman"/>
              </a:rPr>
              <a:t>the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95" dirty="0">
                <a:solidFill>
                  <a:srgbClr val="996546"/>
                </a:solidFill>
                <a:latin typeface="Times New Roman"/>
                <a:cs typeface="Times New Roman"/>
              </a:rPr>
              <a:t>monthly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85" dirty="0">
                <a:solidFill>
                  <a:srgbClr val="996546"/>
                </a:solidFill>
                <a:latin typeface="Times New Roman"/>
                <a:cs typeface="Times New Roman"/>
              </a:rPr>
              <a:t>budget.</a:t>
            </a:r>
            <a:endParaRPr sz="29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51059" y="3509083"/>
            <a:ext cx="85725" cy="857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1059" y="5052133"/>
            <a:ext cx="85725" cy="857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1059" y="7623882"/>
            <a:ext cx="85725" cy="857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1059" y="9166932"/>
            <a:ext cx="85725" cy="8572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064457" y="1828695"/>
            <a:ext cx="7383145" cy="806323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3400" b="1" spc="-45" dirty="0">
                <a:solidFill>
                  <a:srgbClr val="996546"/>
                </a:solidFill>
                <a:latin typeface="Times New Roman"/>
                <a:cs typeface="Times New Roman"/>
              </a:rPr>
              <a:t>Expense</a:t>
            </a:r>
            <a:r>
              <a:rPr sz="3400" b="1" spc="-2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3400" b="1" spc="-70" dirty="0">
                <a:solidFill>
                  <a:srgbClr val="996546"/>
                </a:solidFill>
                <a:latin typeface="Times New Roman"/>
                <a:cs typeface="Times New Roman"/>
              </a:rPr>
              <a:t>Reports</a:t>
            </a:r>
            <a:endParaRPr sz="340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  <a:spcBef>
                <a:spcPts val="1415"/>
              </a:spcBef>
            </a:pPr>
            <a:r>
              <a:rPr sz="2900" b="1" spc="-65" dirty="0">
                <a:solidFill>
                  <a:srgbClr val="996546"/>
                </a:solidFill>
                <a:latin typeface="Times New Roman"/>
                <a:cs typeface="Times New Roman"/>
              </a:rPr>
              <a:t>Issues:</a:t>
            </a:r>
            <a:endParaRPr sz="2900">
              <a:latin typeface="Times New Roman"/>
              <a:cs typeface="Times New Roman"/>
            </a:endParaRPr>
          </a:p>
          <a:p>
            <a:pPr marL="1021715" marR="307975">
              <a:lnSpc>
                <a:spcPct val="116399"/>
              </a:lnSpc>
            </a:pPr>
            <a:r>
              <a:rPr sz="2900" spc="95" dirty="0">
                <a:solidFill>
                  <a:srgbClr val="996546"/>
                </a:solidFill>
                <a:latin typeface="Times New Roman"/>
                <a:cs typeface="Times New Roman"/>
              </a:rPr>
              <a:t>Generating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00" dirty="0">
                <a:solidFill>
                  <a:srgbClr val="996546"/>
                </a:solidFill>
                <a:latin typeface="Times New Roman"/>
                <a:cs typeface="Times New Roman"/>
              </a:rPr>
              <a:t>Reports: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40" dirty="0">
                <a:solidFill>
                  <a:srgbClr val="996546"/>
                </a:solidFill>
                <a:latin typeface="Times New Roman"/>
                <a:cs typeface="Times New Roman"/>
              </a:rPr>
              <a:t>Allowing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45" dirty="0">
                <a:solidFill>
                  <a:srgbClr val="996546"/>
                </a:solidFill>
                <a:latin typeface="Times New Roman"/>
                <a:cs typeface="Times New Roman"/>
              </a:rPr>
              <a:t>users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50" dirty="0">
                <a:solidFill>
                  <a:srgbClr val="996546"/>
                </a:solidFill>
                <a:latin typeface="Times New Roman"/>
                <a:cs typeface="Times New Roman"/>
              </a:rPr>
              <a:t>to </a:t>
            </a:r>
            <a:r>
              <a:rPr sz="2900" spc="-7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65" dirty="0">
                <a:solidFill>
                  <a:srgbClr val="996546"/>
                </a:solidFill>
                <a:latin typeface="Times New Roman"/>
                <a:cs typeface="Times New Roman"/>
              </a:rPr>
              <a:t>generate </a:t>
            </a:r>
            <a:r>
              <a:rPr sz="2900" spc="60" dirty="0">
                <a:solidFill>
                  <a:srgbClr val="996546"/>
                </a:solidFill>
                <a:latin typeface="Times New Roman"/>
                <a:cs typeface="Times New Roman"/>
              </a:rPr>
              <a:t>detailed </a:t>
            </a:r>
            <a:r>
              <a:rPr sz="2900" spc="25" dirty="0">
                <a:solidFill>
                  <a:srgbClr val="996546"/>
                </a:solidFill>
                <a:latin typeface="Times New Roman"/>
                <a:cs typeface="Times New Roman"/>
              </a:rPr>
              <a:t>expense </a:t>
            </a:r>
            <a:r>
              <a:rPr sz="2900" spc="100" dirty="0">
                <a:solidFill>
                  <a:srgbClr val="996546"/>
                </a:solidFill>
                <a:latin typeface="Times New Roman"/>
                <a:cs typeface="Times New Roman"/>
              </a:rPr>
              <a:t>reports </a:t>
            </a:r>
            <a:r>
              <a:rPr sz="2900" spc="95" dirty="0">
                <a:solidFill>
                  <a:srgbClr val="996546"/>
                </a:solidFill>
                <a:latin typeface="Times New Roman"/>
                <a:cs typeface="Times New Roman"/>
              </a:rPr>
              <a:t>for </a:t>
            </a:r>
            <a:r>
              <a:rPr sz="2900" spc="10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996546"/>
                </a:solidFill>
                <a:latin typeface="Times New Roman"/>
                <a:cs typeface="Times New Roman"/>
              </a:rPr>
              <a:t>specific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55" dirty="0">
                <a:solidFill>
                  <a:srgbClr val="996546"/>
                </a:solidFill>
                <a:latin typeface="Times New Roman"/>
                <a:cs typeface="Times New Roman"/>
              </a:rPr>
              <a:t>time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70" dirty="0">
                <a:solidFill>
                  <a:srgbClr val="996546"/>
                </a:solidFill>
                <a:latin typeface="Times New Roman"/>
                <a:cs typeface="Times New Roman"/>
              </a:rPr>
              <a:t>periods.</a:t>
            </a:r>
            <a:endParaRPr sz="2900">
              <a:latin typeface="Times New Roman"/>
              <a:cs typeface="Times New Roman"/>
            </a:endParaRPr>
          </a:p>
          <a:p>
            <a:pPr marL="1021715" marR="407670">
              <a:lnSpc>
                <a:spcPct val="116399"/>
              </a:lnSpc>
            </a:pPr>
            <a:r>
              <a:rPr sz="2900" spc="90" dirty="0">
                <a:solidFill>
                  <a:srgbClr val="996546"/>
                </a:solidFill>
                <a:latin typeface="Times New Roman"/>
                <a:cs typeface="Times New Roman"/>
              </a:rPr>
              <a:t>Category </a:t>
            </a:r>
            <a:r>
              <a:rPr sz="2900" spc="80" dirty="0">
                <a:solidFill>
                  <a:srgbClr val="996546"/>
                </a:solidFill>
                <a:latin typeface="Times New Roman"/>
                <a:cs typeface="Times New Roman"/>
              </a:rPr>
              <a:t>Breakdown: </a:t>
            </a:r>
            <a:r>
              <a:rPr sz="2900" spc="70" dirty="0">
                <a:solidFill>
                  <a:srgbClr val="996546"/>
                </a:solidFill>
                <a:latin typeface="Times New Roman"/>
                <a:cs typeface="Times New Roman"/>
              </a:rPr>
              <a:t>Including </a:t>
            </a:r>
            <a:r>
              <a:rPr sz="2900" spc="160" dirty="0">
                <a:solidFill>
                  <a:srgbClr val="996546"/>
                </a:solidFill>
                <a:latin typeface="Times New Roman"/>
                <a:cs typeface="Times New Roman"/>
              </a:rPr>
              <a:t>a </a:t>
            </a:r>
            <a:r>
              <a:rPr sz="2900" spc="16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10" dirty="0">
                <a:solidFill>
                  <a:srgbClr val="996546"/>
                </a:solidFill>
                <a:latin typeface="Times New Roman"/>
                <a:cs typeface="Times New Roman"/>
              </a:rPr>
              <a:t>breakdown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70" dirty="0">
                <a:solidFill>
                  <a:srgbClr val="996546"/>
                </a:solidFill>
                <a:latin typeface="Times New Roman"/>
                <a:cs typeface="Times New Roman"/>
              </a:rPr>
              <a:t>of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20" dirty="0">
                <a:solidFill>
                  <a:srgbClr val="996546"/>
                </a:solidFill>
                <a:latin typeface="Times New Roman"/>
                <a:cs typeface="Times New Roman"/>
              </a:rPr>
              <a:t>expenses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70" dirty="0">
                <a:solidFill>
                  <a:srgbClr val="996546"/>
                </a:solidFill>
                <a:latin typeface="Times New Roman"/>
                <a:cs typeface="Times New Roman"/>
              </a:rPr>
              <a:t>by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65" dirty="0">
                <a:solidFill>
                  <a:srgbClr val="996546"/>
                </a:solidFill>
                <a:latin typeface="Times New Roman"/>
                <a:cs typeface="Times New Roman"/>
              </a:rPr>
              <a:t>category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60" dirty="0">
                <a:solidFill>
                  <a:srgbClr val="996546"/>
                </a:solidFill>
                <a:latin typeface="Times New Roman"/>
                <a:cs typeface="Times New Roman"/>
              </a:rPr>
              <a:t>in </a:t>
            </a:r>
            <a:r>
              <a:rPr sz="2900" spc="-7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90" dirty="0">
                <a:solidFill>
                  <a:srgbClr val="996546"/>
                </a:solidFill>
                <a:latin typeface="Times New Roman"/>
                <a:cs typeface="Times New Roman"/>
              </a:rPr>
              <a:t>the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95" dirty="0">
                <a:solidFill>
                  <a:srgbClr val="996546"/>
                </a:solidFill>
                <a:latin typeface="Times New Roman"/>
                <a:cs typeface="Times New Roman"/>
              </a:rPr>
              <a:t>reports.</a:t>
            </a: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000">
              <a:latin typeface="Times New Roman"/>
              <a:cs typeface="Times New Roman"/>
            </a:endParaRPr>
          </a:p>
          <a:p>
            <a:pPr marL="395605">
              <a:lnSpc>
                <a:spcPct val="100000"/>
              </a:lnSpc>
            </a:pPr>
            <a:r>
              <a:rPr sz="2900" b="1" spc="-50" dirty="0">
                <a:solidFill>
                  <a:srgbClr val="996546"/>
                </a:solidFill>
                <a:latin typeface="Times New Roman"/>
                <a:cs typeface="Times New Roman"/>
              </a:rPr>
              <a:t>Solutions:</a:t>
            </a:r>
            <a:endParaRPr sz="2900">
              <a:latin typeface="Times New Roman"/>
              <a:cs typeface="Times New Roman"/>
            </a:endParaRPr>
          </a:p>
          <a:p>
            <a:pPr marL="1021715" marR="5080" algn="just">
              <a:lnSpc>
                <a:spcPct val="116399"/>
              </a:lnSpc>
            </a:pPr>
            <a:r>
              <a:rPr sz="2900" spc="145" dirty="0">
                <a:solidFill>
                  <a:srgbClr val="996546"/>
                </a:solidFill>
                <a:latin typeface="Times New Roman"/>
                <a:cs typeface="Times New Roman"/>
              </a:rPr>
              <a:t>Report</a:t>
            </a:r>
            <a:r>
              <a:rPr sz="2900" spc="-1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95" dirty="0">
                <a:solidFill>
                  <a:srgbClr val="996546"/>
                </a:solidFill>
                <a:latin typeface="Times New Roman"/>
                <a:cs typeface="Times New Roman"/>
              </a:rPr>
              <a:t>Generation: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85" dirty="0">
                <a:solidFill>
                  <a:srgbClr val="996546"/>
                </a:solidFill>
                <a:latin typeface="Times New Roman"/>
                <a:cs typeface="Times New Roman"/>
              </a:rPr>
              <a:t>Implement</a:t>
            </a:r>
            <a:r>
              <a:rPr sz="2900" spc="-1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60" dirty="0">
                <a:solidFill>
                  <a:srgbClr val="996546"/>
                </a:solidFill>
                <a:latin typeface="Times New Roman"/>
                <a:cs typeface="Times New Roman"/>
              </a:rPr>
              <a:t>a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80" dirty="0">
                <a:solidFill>
                  <a:srgbClr val="996546"/>
                </a:solidFill>
                <a:latin typeface="Times New Roman"/>
                <a:cs typeface="Times New Roman"/>
              </a:rPr>
              <a:t>feature </a:t>
            </a:r>
            <a:r>
              <a:rPr sz="2900" spc="-71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50" dirty="0">
                <a:solidFill>
                  <a:srgbClr val="996546"/>
                </a:solidFill>
                <a:latin typeface="Times New Roman"/>
                <a:cs typeface="Times New Roman"/>
              </a:rPr>
              <a:t>to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65" dirty="0">
                <a:solidFill>
                  <a:srgbClr val="996546"/>
                </a:solidFill>
                <a:latin typeface="Times New Roman"/>
                <a:cs typeface="Times New Roman"/>
              </a:rPr>
              <a:t>generate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60" dirty="0">
                <a:solidFill>
                  <a:srgbClr val="996546"/>
                </a:solidFill>
                <a:latin typeface="Times New Roman"/>
                <a:cs typeface="Times New Roman"/>
              </a:rPr>
              <a:t>detailed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00" dirty="0">
                <a:solidFill>
                  <a:srgbClr val="996546"/>
                </a:solidFill>
                <a:latin typeface="Times New Roman"/>
                <a:cs typeface="Times New Roman"/>
              </a:rPr>
              <a:t>reports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95" dirty="0">
                <a:solidFill>
                  <a:srgbClr val="996546"/>
                </a:solidFill>
                <a:latin typeface="Times New Roman"/>
                <a:cs typeface="Times New Roman"/>
              </a:rPr>
              <a:t>for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90" dirty="0">
                <a:solidFill>
                  <a:srgbClr val="996546"/>
                </a:solidFill>
                <a:latin typeface="Times New Roman"/>
                <a:cs typeface="Times New Roman"/>
              </a:rPr>
              <a:t>monthly, </a:t>
            </a:r>
            <a:r>
              <a:rPr sz="2900" spc="-71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90" dirty="0">
                <a:solidFill>
                  <a:srgbClr val="996546"/>
                </a:solidFill>
                <a:latin typeface="Times New Roman"/>
                <a:cs typeface="Times New Roman"/>
              </a:rPr>
              <a:t>quarterly,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45" dirty="0">
                <a:solidFill>
                  <a:srgbClr val="996546"/>
                </a:solidFill>
                <a:latin typeface="Times New Roman"/>
                <a:cs typeface="Times New Roman"/>
              </a:rPr>
              <a:t>or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20" dirty="0">
                <a:solidFill>
                  <a:srgbClr val="996546"/>
                </a:solidFill>
                <a:latin typeface="Times New Roman"/>
                <a:cs typeface="Times New Roman"/>
              </a:rPr>
              <a:t>annual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70" dirty="0">
                <a:solidFill>
                  <a:srgbClr val="996546"/>
                </a:solidFill>
                <a:latin typeface="Times New Roman"/>
                <a:cs typeface="Times New Roman"/>
              </a:rPr>
              <a:t>periods.</a:t>
            </a:r>
            <a:endParaRPr sz="2900">
              <a:latin typeface="Times New Roman"/>
              <a:cs typeface="Times New Roman"/>
            </a:endParaRPr>
          </a:p>
          <a:p>
            <a:pPr marL="1021715" marR="230504" algn="just">
              <a:lnSpc>
                <a:spcPct val="116399"/>
              </a:lnSpc>
            </a:pPr>
            <a:r>
              <a:rPr sz="2900" spc="80" dirty="0">
                <a:solidFill>
                  <a:srgbClr val="996546"/>
                </a:solidFill>
                <a:latin typeface="Times New Roman"/>
                <a:cs typeface="Times New Roman"/>
              </a:rPr>
              <a:t>Detailed Breakdown: </a:t>
            </a:r>
            <a:r>
              <a:rPr sz="2900" spc="90" dirty="0">
                <a:solidFill>
                  <a:srgbClr val="996546"/>
                </a:solidFill>
                <a:latin typeface="Times New Roman"/>
                <a:cs typeface="Times New Roman"/>
              </a:rPr>
              <a:t>Ensure </a:t>
            </a:r>
            <a:r>
              <a:rPr sz="2900" spc="100" dirty="0">
                <a:solidFill>
                  <a:srgbClr val="996546"/>
                </a:solidFill>
                <a:latin typeface="Times New Roman"/>
                <a:cs typeface="Times New Roman"/>
              </a:rPr>
              <a:t>reports </a:t>
            </a:r>
            <a:r>
              <a:rPr sz="2900" spc="10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45" dirty="0">
                <a:solidFill>
                  <a:srgbClr val="996546"/>
                </a:solidFill>
                <a:latin typeface="Times New Roman"/>
                <a:cs typeface="Times New Roman"/>
              </a:rPr>
              <a:t>include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60" dirty="0">
                <a:solidFill>
                  <a:srgbClr val="996546"/>
                </a:solidFill>
                <a:latin typeface="Times New Roman"/>
                <a:cs typeface="Times New Roman"/>
              </a:rPr>
              <a:t>a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45" dirty="0">
                <a:solidFill>
                  <a:srgbClr val="996546"/>
                </a:solidFill>
                <a:latin typeface="Times New Roman"/>
                <a:cs typeface="Times New Roman"/>
              </a:rPr>
              <a:t>clear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10" dirty="0">
                <a:solidFill>
                  <a:srgbClr val="996546"/>
                </a:solidFill>
                <a:latin typeface="Times New Roman"/>
                <a:cs typeface="Times New Roman"/>
              </a:rPr>
              <a:t>breakdown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70" dirty="0">
                <a:solidFill>
                  <a:srgbClr val="996546"/>
                </a:solidFill>
                <a:latin typeface="Times New Roman"/>
                <a:cs typeface="Times New Roman"/>
              </a:rPr>
              <a:t>by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65" dirty="0">
                <a:solidFill>
                  <a:srgbClr val="996546"/>
                </a:solidFill>
                <a:latin typeface="Times New Roman"/>
                <a:cs typeface="Times New Roman"/>
              </a:rPr>
              <a:t>category.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B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176770" marR="5080" indent="-7164705">
              <a:lnSpc>
                <a:spcPct val="117300"/>
              </a:lnSpc>
              <a:spcBef>
                <a:spcPts val="90"/>
              </a:spcBef>
            </a:pPr>
            <a:r>
              <a:rPr spc="-380" dirty="0"/>
              <a:t>Highlighting</a:t>
            </a:r>
            <a:r>
              <a:rPr spc="-310" dirty="0"/>
              <a:t> </a:t>
            </a:r>
            <a:r>
              <a:rPr spc="-380" dirty="0"/>
              <a:t>and</a:t>
            </a:r>
            <a:r>
              <a:rPr spc="-310" dirty="0"/>
              <a:t> </a:t>
            </a:r>
            <a:r>
              <a:rPr spc="-370" dirty="0"/>
              <a:t>describing</a:t>
            </a:r>
            <a:r>
              <a:rPr spc="-305" dirty="0"/>
              <a:t> </a:t>
            </a:r>
            <a:r>
              <a:rPr spc="-365" dirty="0"/>
              <a:t>the</a:t>
            </a:r>
            <a:r>
              <a:rPr spc="-310" dirty="0"/>
              <a:t> </a:t>
            </a:r>
            <a:r>
              <a:rPr spc="-390" dirty="0"/>
              <a:t>issues</a:t>
            </a:r>
            <a:r>
              <a:rPr spc="-310" dirty="0"/>
              <a:t> </a:t>
            </a:r>
            <a:r>
              <a:rPr spc="-385" dirty="0"/>
              <a:t>that</a:t>
            </a:r>
            <a:r>
              <a:rPr spc="-305" dirty="0"/>
              <a:t> </a:t>
            </a:r>
            <a:r>
              <a:rPr spc="-350" dirty="0"/>
              <a:t>need</a:t>
            </a:r>
            <a:r>
              <a:rPr spc="-310" dirty="0"/>
              <a:t> </a:t>
            </a:r>
            <a:r>
              <a:rPr spc="-270" dirty="0"/>
              <a:t>to</a:t>
            </a:r>
            <a:r>
              <a:rPr spc="-305" dirty="0"/>
              <a:t> </a:t>
            </a:r>
            <a:r>
              <a:rPr spc="-320" dirty="0"/>
              <a:t>be</a:t>
            </a:r>
            <a:r>
              <a:rPr spc="-310" dirty="0"/>
              <a:t> </a:t>
            </a:r>
            <a:r>
              <a:rPr spc="-370" dirty="0"/>
              <a:t>addressed</a:t>
            </a:r>
            <a:r>
              <a:rPr spc="-310" dirty="0"/>
              <a:t> </a:t>
            </a:r>
            <a:r>
              <a:rPr spc="-345" dirty="0"/>
              <a:t>in</a:t>
            </a:r>
            <a:r>
              <a:rPr spc="-305" dirty="0"/>
              <a:t> </a:t>
            </a:r>
            <a:r>
              <a:rPr spc="-365" dirty="0"/>
              <a:t>the </a:t>
            </a:r>
            <a:r>
              <a:rPr spc="-1365" dirty="0"/>
              <a:t> </a:t>
            </a:r>
            <a:r>
              <a:rPr spc="-595" dirty="0"/>
              <a:t>g</a:t>
            </a:r>
            <a:r>
              <a:rPr spc="-285" dirty="0"/>
              <a:t>i</a:t>
            </a:r>
            <a:r>
              <a:rPr spc="-380" dirty="0"/>
              <a:t>v</a:t>
            </a:r>
            <a:r>
              <a:rPr spc="-365" dirty="0"/>
              <a:t>e</a:t>
            </a:r>
            <a:r>
              <a:rPr spc="-400" dirty="0"/>
              <a:t>n</a:t>
            </a:r>
            <a:r>
              <a:rPr spc="-315" dirty="0"/>
              <a:t> </a:t>
            </a:r>
            <a:r>
              <a:rPr spc="-425" dirty="0"/>
              <a:t>s</a:t>
            </a:r>
            <a:r>
              <a:rPr spc="-335" dirty="0"/>
              <a:t>c</a:t>
            </a:r>
            <a:r>
              <a:rPr spc="-365" dirty="0"/>
              <a:t>e</a:t>
            </a:r>
            <a:r>
              <a:rPr spc="-405" dirty="0"/>
              <a:t>n</a:t>
            </a:r>
            <a:r>
              <a:rPr spc="-465" dirty="0"/>
              <a:t>a</a:t>
            </a:r>
            <a:r>
              <a:rPr spc="-480" dirty="0"/>
              <a:t>r</a:t>
            </a:r>
            <a:r>
              <a:rPr spc="-285" dirty="0"/>
              <a:t>i</a:t>
            </a:r>
            <a:r>
              <a:rPr spc="-215" dirty="0"/>
              <a:t>o</a:t>
            </a:r>
            <a:r>
              <a:rPr spc="-660" dirty="0"/>
              <a:t>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2519" y="4332061"/>
            <a:ext cx="85725" cy="857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2519" y="5875111"/>
            <a:ext cx="85725" cy="857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2519" y="6903811"/>
            <a:ext cx="85725" cy="857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9294" y="2553330"/>
            <a:ext cx="17266920" cy="456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7695">
              <a:lnSpc>
                <a:spcPct val="100000"/>
              </a:lnSpc>
              <a:spcBef>
                <a:spcPts val="100"/>
              </a:spcBef>
            </a:pPr>
            <a:r>
              <a:rPr sz="3400" b="1" spc="-45" dirty="0">
                <a:solidFill>
                  <a:srgbClr val="996546"/>
                </a:solidFill>
                <a:latin typeface="Times New Roman"/>
                <a:cs typeface="Times New Roman"/>
              </a:rPr>
              <a:t>Expense</a:t>
            </a:r>
            <a:r>
              <a:rPr sz="3400" b="1" spc="-2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3400" b="1" spc="-15" dirty="0">
                <a:solidFill>
                  <a:srgbClr val="996546"/>
                </a:solidFill>
                <a:latin typeface="Times New Roman"/>
                <a:cs typeface="Times New Roman"/>
              </a:rPr>
              <a:t>Notifications</a:t>
            </a:r>
            <a:endParaRPr sz="3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900" b="1" spc="-65" dirty="0">
                <a:solidFill>
                  <a:srgbClr val="996546"/>
                </a:solidFill>
                <a:latin typeface="Times New Roman"/>
                <a:cs typeface="Times New Roman"/>
              </a:rPr>
              <a:t>Issues:</a:t>
            </a:r>
            <a:endParaRPr sz="2900">
              <a:latin typeface="Times New Roman"/>
              <a:cs typeface="Times New Roman"/>
            </a:endParaRPr>
          </a:p>
          <a:p>
            <a:pPr marL="638175" marR="5080">
              <a:lnSpc>
                <a:spcPct val="116399"/>
              </a:lnSpc>
            </a:pPr>
            <a:r>
              <a:rPr sz="2900" spc="65" dirty="0">
                <a:solidFill>
                  <a:srgbClr val="996546"/>
                </a:solidFill>
                <a:latin typeface="Times New Roman"/>
                <a:cs typeface="Times New Roman"/>
              </a:rPr>
              <a:t>Budget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75" dirty="0">
                <a:solidFill>
                  <a:srgbClr val="996546"/>
                </a:solidFill>
                <a:latin typeface="Times New Roman"/>
                <a:cs typeface="Times New Roman"/>
              </a:rPr>
              <a:t>Limit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50" dirty="0">
                <a:solidFill>
                  <a:srgbClr val="996546"/>
                </a:solidFill>
                <a:latin typeface="Times New Roman"/>
                <a:cs typeface="Times New Roman"/>
              </a:rPr>
              <a:t>Alerts: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50" dirty="0">
                <a:solidFill>
                  <a:srgbClr val="996546"/>
                </a:solidFill>
                <a:latin typeface="Times New Roman"/>
                <a:cs typeface="Times New Roman"/>
              </a:rPr>
              <a:t>Sending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65" dirty="0">
                <a:solidFill>
                  <a:srgbClr val="996546"/>
                </a:solidFill>
                <a:latin typeface="Times New Roman"/>
                <a:cs typeface="Times New Roman"/>
              </a:rPr>
              <a:t>reminders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45" dirty="0">
                <a:solidFill>
                  <a:srgbClr val="996546"/>
                </a:solidFill>
                <a:latin typeface="Times New Roman"/>
                <a:cs typeface="Times New Roman"/>
              </a:rPr>
              <a:t>or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70" dirty="0">
                <a:solidFill>
                  <a:srgbClr val="996546"/>
                </a:solidFill>
                <a:latin typeface="Times New Roman"/>
                <a:cs typeface="Times New Roman"/>
              </a:rPr>
              <a:t>notifications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65" dirty="0">
                <a:solidFill>
                  <a:srgbClr val="996546"/>
                </a:solidFill>
                <a:latin typeface="Times New Roman"/>
                <a:cs typeface="Times New Roman"/>
              </a:rPr>
              <a:t>when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45" dirty="0">
                <a:solidFill>
                  <a:srgbClr val="996546"/>
                </a:solidFill>
                <a:latin typeface="Times New Roman"/>
                <a:cs typeface="Times New Roman"/>
              </a:rPr>
              <a:t>users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25" dirty="0">
                <a:solidFill>
                  <a:srgbClr val="996546"/>
                </a:solidFill>
                <a:latin typeface="Times New Roman"/>
                <a:cs typeface="Times New Roman"/>
              </a:rPr>
              <a:t>approach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45" dirty="0">
                <a:solidFill>
                  <a:srgbClr val="996546"/>
                </a:solidFill>
                <a:latin typeface="Times New Roman"/>
                <a:cs typeface="Times New Roman"/>
              </a:rPr>
              <a:t>or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exceed </a:t>
            </a:r>
            <a:r>
              <a:rPr sz="2900" spc="80" dirty="0">
                <a:solidFill>
                  <a:srgbClr val="996546"/>
                </a:solidFill>
                <a:latin typeface="Times New Roman"/>
                <a:cs typeface="Times New Roman"/>
              </a:rPr>
              <a:t>their</a:t>
            </a:r>
            <a:r>
              <a:rPr sz="2900" spc="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95" dirty="0">
                <a:solidFill>
                  <a:srgbClr val="996546"/>
                </a:solidFill>
                <a:latin typeface="Times New Roman"/>
                <a:cs typeface="Times New Roman"/>
              </a:rPr>
              <a:t>budget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30" dirty="0">
                <a:solidFill>
                  <a:srgbClr val="996546"/>
                </a:solidFill>
                <a:latin typeface="Times New Roman"/>
                <a:cs typeface="Times New Roman"/>
              </a:rPr>
              <a:t>limits </a:t>
            </a:r>
            <a:r>
              <a:rPr sz="2900" spc="-7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95" dirty="0">
                <a:solidFill>
                  <a:srgbClr val="996546"/>
                </a:solidFill>
                <a:latin typeface="Times New Roman"/>
                <a:cs typeface="Times New Roman"/>
              </a:rPr>
              <a:t>for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996546"/>
                </a:solidFill>
                <a:latin typeface="Times New Roman"/>
                <a:cs typeface="Times New Roman"/>
              </a:rPr>
              <a:t>specific</a:t>
            </a:r>
            <a:r>
              <a:rPr sz="2900" spc="-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50" dirty="0">
                <a:solidFill>
                  <a:srgbClr val="996546"/>
                </a:solidFill>
                <a:latin typeface="Times New Roman"/>
                <a:cs typeface="Times New Roman"/>
              </a:rPr>
              <a:t>categories.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900" b="1" spc="-50" dirty="0">
                <a:solidFill>
                  <a:srgbClr val="996546"/>
                </a:solidFill>
                <a:latin typeface="Times New Roman"/>
                <a:cs typeface="Times New Roman"/>
              </a:rPr>
              <a:t>Solutions:</a:t>
            </a:r>
            <a:endParaRPr sz="2900">
              <a:latin typeface="Times New Roman"/>
              <a:cs typeface="Times New Roman"/>
            </a:endParaRPr>
          </a:p>
          <a:p>
            <a:pPr marL="638175" marR="262255">
              <a:lnSpc>
                <a:spcPct val="116399"/>
              </a:lnSpc>
            </a:pPr>
            <a:r>
              <a:rPr sz="2900" spc="90" dirty="0">
                <a:solidFill>
                  <a:srgbClr val="996546"/>
                </a:solidFill>
                <a:latin typeface="Times New Roman"/>
                <a:cs typeface="Times New Roman"/>
              </a:rPr>
              <a:t>Notification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25" dirty="0">
                <a:solidFill>
                  <a:srgbClr val="996546"/>
                </a:solidFill>
                <a:latin typeface="Times New Roman"/>
                <a:cs typeface="Times New Roman"/>
              </a:rPr>
              <a:t>System: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70" dirty="0">
                <a:solidFill>
                  <a:srgbClr val="996546"/>
                </a:solidFill>
                <a:latin typeface="Times New Roman"/>
                <a:cs typeface="Times New Roman"/>
              </a:rPr>
              <a:t>Develop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60" dirty="0">
                <a:solidFill>
                  <a:srgbClr val="996546"/>
                </a:solidFill>
                <a:latin typeface="Times New Roman"/>
                <a:cs typeface="Times New Roman"/>
              </a:rPr>
              <a:t>a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75" dirty="0">
                <a:solidFill>
                  <a:srgbClr val="996546"/>
                </a:solidFill>
                <a:latin typeface="Times New Roman"/>
                <a:cs typeface="Times New Roman"/>
              </a:rPr>
              <a:t>notification</a:t>
            </a:r>
            <a:r>
              <a:rPr sz="2900" spc="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35" dirty="0">
                <a:solidFill>
                  <a:srgbClr val="996546"/>
                </a:solidFill>
                <a:latin typeface="Times New Roman"/>
                <a:cs typeface="Times New Roman"/>
              </a:rPr>
              <a:t>system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50" dirty="0">
                <a:solidFill>
                  <a:srgbClr val="996546"/>
                </a:solidFill>
                <a:latin typeface="Times New Roman"/>
                <a:cs typeface="Times New Roman"/>
              </a:rPr>
              <a:t>that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45" dirty="0">
                <a:solidFill>
                  <a:srgbClr val="996546"/>
                </a:solidFill>
                <a:latin typeface="Times New Roman"/>
                <a:cs typeface="Times New Roman"/>
              </a:rPr>
              <a:t>sends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65" dirty="0">
                <a:solidFill>
                  <a:srgbClr val="996546"/>
                </a:solidFill>
                <a:latin typeface="Times New Roman"/>
                <a:cs typeface="Times New Roman"/>
              </a:rPr>
              <a:t>alerts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65" dirty="0">
                <a:solidFill>
                  <a:srgbClr val="996546"/>
                </a:solidFill>
                <a:latin typeface="Times New Roman"/>
                <a:cs typeface="Times New Roman"/>
              </a:rPr>
              <a:t>when</a:t>
            </a:r>
            <a:r>
              <a:rPr sz="2900" spc="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45" dirty="0">
                <a:solidFill>
                  <a:srgbClr val="996546"/>
                </a:solidFill>
                <a:latin typeface="Times New Roman"/>
                <a:cs typeface="Times New Roman"/>
              </a:rPr>
              <a:t>users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25" dirty="0">
                <a:solidFill>
                  <a:srgbClr val="996546"/>
                </a:solidFill>
                <a:latin typeface="Times New Roman"/>
                <a:cs typeface="Times New Roman"/>
              </a:rPr>
              <a:t>approach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45" dirty="0">
                <a:solidFill>
                  <a:srgbClr val="996546"/>
                </a:solidFill>
                <a:latin typeface="Times New Roman"/>
                <a:cs typeface="Times New Roman"/>
              </a:rPr>
              <a:t>or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exceed </a:t>
            </a:r>
            <a:r>
              <a:rPr sz="2900" spc="80" dirty="0">
                <a:solidFill>
                  <a:srgbClr val="996546"/>
                </a:solidFill>
                <a:latin typeface="Times New Roman"/>
                <a:cs typeface="Times New Roman"/>
              </a:rPr>
              <a:t>their </a:t>
            </a:r>
            <a:r>
              <a:rPr sz="2900" spc="-7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95" dirty="0">
                <a:solidFill>
                  <a:srgbClr val="996546"/>
                </a:solidFill>
                <a:latin typeface="Times New Roman"/>
                <a:cs typeface="Times New Roman"/>
              </a:rPr>
              <a:t>budget</a:t>
            </a:r>
            <a:r>
              <a:rPr sz="2900" spc="-1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35" dirty="0">
                <a:solidFill>
                  <a:srgbClr val="996546"/>
                </a:solidFill>
                <a:latin typeface="Times New Roman"/>
                <a:cs typeface="Times New Roman"/>
              </a:rPr>
              <a:t>limits.</a:t>
            </a:r>
            <a:endParaRPr sz="2900">
              <a:latin typeface="Times New Roman"/>
              <a:cs typeface="Times New Roman"/>
            </a:endParaRPr>
          </a:p>
          <a:p>
            <a:pPr marL="638175">
              <a:lnSpc>
                <a:spcPct val="100000"/>
              </a:lnSpc>
              <a:spcBef>
                <a:spcPts val="570"/>
              </a:spcBef>
            </a:pPr>
            <a:r>
              <a:rPr sz="2900" spc="75" dirty="0">
                <a:solidFill>
                  <a:srgbClr val="996546"/>
                </a:solidFill>
                <a:latin typeface="Times New Roman"/>
                <a:cs typeface="Times New Roman"/>
              </a:rPr>
              <a:t>Customizable</a:t>
            </a:r>
            <a:r>
              <a:rPr sz="290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50" dirty="0">
                <a:solidFill>
                  <a:srgbClr val="996546"/>
                </a:solidFill>
                <a:latin typeface="Times New Roman"/>
                <a:cs typeface="Times New Roman"/>
              </a:rPr>
              <a:t>Alerts: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40" dirty="0">
                <a:solidFill>
                  <a:srgbClr val="996546"/>
                </a:solidFill>
                <a:latin typeface="Times New Roman"/>
                <a:cs typeface="Times New Roman"/>
              </a:rPr>
              <a:t>Allow</a:t>
            </a:r>
            <a:r>
              <a:rPr sz="290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45" dirty="0">
                <a:solidFill>
                  <a:srgbClr val="996546"/>
                </a:solidFill>
                <a:latin typeface="Times New Roman"/>
                <a:cs typeface="Times New Roman"/>
              </a:rPr>
              <a:t>users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150" dirty="0">
                <a:solidFill>
                  <a:srgbClr val="996546"/>
                </a:solidFill>
                <a:latin typeface="Times New Roman"/>
                <a:cs typeface="Times New Roman"/>
              </a:rPr>
              <a:t>to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50" dirty="0">
                <a:solidFill>
                  <a:srgbClr val="996546"/>
                </a:solidFill>
                <a:latin typeface="Times New Roman"/>
                <a:cs typeface="Times New Roman"/>
              </a:rPr>
              <a:t>customize</a:t>
            </a:r>
            <a:r>
              <a:rPr sz="2900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80" dirty="0">
                <a:solidFill>
                  <a:srgbClr val="996546"/>
                </a:solidFill>
                <a:latin typeface="Times New Roman"/>
                <a:cs typeface="Times New Roman"/>
              </a:rPr>
              <a:t>their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75" dirty="0">
                <a:solidFill>
                  <a:srgbClr val="996546"/>
                </a:solidFill>
                <a:latin typeface="Times New Roman"/>
                <a:cs typeface="Times New Roman"/>
              </a:rPr>
              <a:t>notification</a:t>
            </a:r>
            <a:r>
              <a:rPr sz="2900" spc="5" dirty="0">
                <a:solidFill>
                  <a:srgbClr val="996546"/>
                </a:solidFill>
                <a:latin typeface="Times New Roman"/>
                <a:cs typeface="Times New Roman"/>
              </a:rPr>
              <a:t> </a:t>
            </a:r>
            <a:r>
              <a:rPr sz="2900" spc="40" dirty="0">
                <a:solidFill>
                  <a:srgbClr val="996546"/>
                </a:solidFill>
                <a:latin typeface="Times New Roman"/>
                <a:cs typeface="Times New Roman"/>
              </a:rPr>
              <a:t>preferences.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787" y="3170296"/>
            <a:ext cx="16252190" cy="17056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51345" marR="5080" indent="-6939280">
              <a:lnSpc>
                <a:spcPct val="117300"/>
              </a:lnSpc>
              <a:spcBef>
                <a:spcPts val="90"/>
              </a:spcBef>
            </a:pPr>
            <a:r>
              <a:rPr spc="-340" dirty="0"/>
              <a:t>Consider</a:t>
            </a:r>
            <a:r>
              <a:rPr spc="-315" dirty="0"/>
              <a:t> </a:t>
            </a:r>
            <a:r>
              <a:rPr spc="-305" dirty="0"/>
              <a:t>possible</a:t>
            </a:r>
            <a:r>
              <a:rPr spc="-310" dirty="0"/>
              <a:t> </a:t>
            </a:r>
            <a:r>
              <a:rPr spc="-375" dirty="0"/>
              <a:t>business</a:t>
            </a:r>
            <a:r>
              <a:rPr spc="-315" dirty="0"/>
              <a:t> application</a:t>
            </a:r>
            <a:r>
              <a:rPr spc="-310" dirty="0"/>
              <a:t> </a:t>
            </a:r>
            <a:r>
              <a:rPr spc="-320" dirty="0"/>
              <a:t>solutions</a:t>
            </a:r>
            <a:r>
              <a:rPr spc="-310" dirty="0"/>
              <a:t> </a:t>
            </a:r>
            <a:r>
              <a:rPr spc="-440" dirty="0"/>
              <a:t>which</a:t>
            </a:r>
            <a:r>
              <a:rPr spc="-315" dirty="0"/>
              <a:t> </a:t>
            </a:r>
            <a:r>
              <a:rPr spc="-385" dirty="0"/>
              <a:t>address </a:t>
            </a:r>
            <a:r>
              <a:rPr spc="-1360" dirty="0"/>
              <a:t> </a:t>
            </a:r>
            <a:r>
              <a:rPr spc="-320" dirty="0"/>
              <a:t>problem.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B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50" y="2882057"/>
            <a:ext cx="114300" cy="114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50" y="3758357"/>
            <a:ext cx="114300" cy="1143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50" y="5072807"/>
            <a:ext cx="114300" cy="11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50" y="5949107"/>
            <a:ext cx="114300" cy="1143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50" y="7701707"/>
            <a:ext cx="114300" cy="1143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50" y="8578007"/>
            <a:ext cx="114300" cy="1143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50" y="9454307"/>
            <a:ext cx="114300" cy="1143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16000" y="2217885"/>
            <a:ext cx="16765269" cy="747395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450" b="1" spc="-5" dirty="0">
                <a:solidFill>
                  <a:srgbClr val="996546"/>
                </a:solidFill>
                <a:latin typeface="Tahoma"/>
                <a:cs typeface="Tahoma"/>
              </a:rPr>
              <a:t>Advantages:</a:t>
            </a:r>
            <a:endParaRPr sz="2450">
              <a:latin typeface="Tahoma"/>
              <a:cs typeface="Tahoma"/>
            </a:endParaRPr>
          </a:p>
          <a:p>
            <a:pPr marL="547370">
              <a:lnSpc>
                <a:spcPct val="100000"/>
              </a:lnSpc>
              <a:spcBef>
                <a:spcPts val="509"/>
              </a:spcBef>
            </a:pPr>
            <a:r>
              <a:rPr sz="2450" b="1" spc="-15" dirty="0">
                <a:solidFill>
                  <a:srgbClr val="996546"/>
                </a:solidFill>
                <a:latin typeface="Tahoma"/>
                <a:cs typeface="Tahoma"/>
              </a:rPr>
              <a:t>Accessibility: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dirty="0">
                <a:solidFill>
                  <a:srgbClr val="996546"/>
                </a:solidFill>
                <a:latin typeface="Tahoma"/>
                <a:cs typeface="Tahoma"/>
              </a:rPr>
              <a:t>Students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15" dirty="0">
                <a:solidFill>
                  <a:srgbClr val="996546"/>
                </a:solidFill>
                <a:latin typeface="Tahoma"/>
                <a:cs typeface="Tahoma"/>
              </a:rPr>
              <a:t>can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0" dirty="0">
                <a:solidFill>
                  <a:srgbClr val="996546"/>
                </a:solidFill>
                <a:latin typeface="Tahoma"/>
                <a:cs typeface="Tahoma"/>
              </a:rPr>
              <a:t>track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-5" dirty="0">
                <a:solidFill>
                  <a:srgbClr val="996546"/>
                </a:solidFill>
                <a:latin typeface="Tahoma"/>
                <a:cs typeface="Tahoma"/>
              </a:rPr>
              <a:t>expenses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5" dirty="0">
                <a:solidFill>
                  <a:srgbClr val="996546"/>
                </a:solidFill>
                <a:latin typeface="Tahoma"/>
                <a:cs typeface="Tahoma"/>
              </a:rPr>
              <a:t>on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5" dirty="0">
                <a:solidFill>
                  <a:srgbClr val="996546"/>
                </a:solidFill>
                <a:latin typeface="Tahoma"/>
                <a:cs typeface="Tahoma"/>
              </a:rPr>
              <a:t>the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-10" dirty="0">
                <a:solidFill>
                  <a:srgbClr val="996546"/>
                </a:solidFill>
                <a:latin typeface="Tahoma"/>
                <a:cs typeface="Tahoma"/>
              </a:rPr>
              <a:t>go,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5" dirty="0">
                <a:solidFill>
                  <a:srgbClr val="996546"/>
                </a:solidFill>
                <a:latin typeface="Tahoma"/>
                <a:cs typeface="Tahoma"/>
              </a:rPr>
              <a:t>which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-10" dirty="0">
                <a:solidFill>
                  <a:srgbClr val="996546"/>
                </a:solidFill>
                <a:latin typeface="Tahoma"/>
                <a:cs typeface="Tahoma"/>
              </a:rPr>
              <a:t>is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15" dirty="0">
                <a:solidFill>
                  <a:srgbClr val="996546"/>
                </a:solidFill>
                <a:latin typeface="Tahoma"/>
                <a:cs typeface="Tahoma"/>
              </a:rPr>
              <a:t>crucial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0" dirty="0">
                <a:solidFill>
                  <a:srgbClr val="996546"/>
                </a:solidFill>
                <a:latin typeface="Tahoma"/>
                <a:cs typeface="Tahoma"/>
              </a:rPr>
              <a:t>for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5" dirty="0">
                <a:solidFill>
                  <a:srgbClr val="996546"/>
                </a:solidFill>
                <a:latin typeface="Tahoma"/>
                <a:cs typeface="Tahoma"/>
              </a:rPr>
              <a:t>managing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10" dirty="0">
                <a:solidFill>
                  <a:srgbClr val="996546"/>
                </a:solidFill>
                <a:latin typeface="Tahoma"/>
                <a:cs typeface="Tahoma"/>
              </a:rPr>
              <a:t>daily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-15" dirty="0">
                <a:solidFill>
                  <a:srgbClr val="996546"/>
                </a:solidFill>
                <a:latin typeface="Tahoma"/>
                <a:cs typeface="Tahoma"/>
              </a:rPr>
              <a:t>expenses.</a:t>
            </a:r>
            <a:endParaRPr sz="2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Tahoma"/>
              <a:cs typeface="Tahoma"/>
            </a:endParaRPr>
          </a:p>
          <a:p>
            <a:pPr marL="547370" marR="5080">
              <a:lnSpc>
                <a:spcPct val="117300"/>
              </a:lnSpc>
            </a:pPr>
            <a:r>
              <a:rPr sz="2450" b="1" spc="20" dirty="0">
                <a:solidFill>
                  <a:srgbClr val="996546"/>
                </a:solidFill>
                <a:latin typeface="Tahoma"/>
                <a:cs typeface="Tahoma"/>
              </a:rPr>
              <a:t>User </a:t>
            </a:r>
            <a:r>
              <a:rPr sz="2450" b="1" dirty="0">
                <a:solidFill>
                  <a:srgbClr val="996546"/>
                </a:solidFill>
                <a:latin typeface="Tahoma"/>
                <a:cs typeface="Tahoma"/>
              </a:rPr>
              <a:t>Engagement:</a:t>
            </a:r>
            <a:r>
              <a:rPr sz="2450" b="1" spc="2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0" dirty="0">
                <a:solidFill>
                  <a:srgbClr val="996546"/>
                </a:solidFill>
                <a:latin typeface="Tahoma"/>
                <a:cs typeface="Tahoma"/>
              </a:rPr>
              <a:t>Mobile</a:t>
            </a:r>
            <a:r>
              <a:rPr sz="2450" b="1" spc="2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5" dirty="0">
                <a:solidFill>
                  <a:srgbClr val="996546"/>
                </a:solidFill>
                <a:latin typeface="Tahoma"/>
                <a:cs typeface="Tahoma"/>
              </a:rPr>
              <a:t>apps</a:t>
            </a:r>
            <a:r>
              <a:rPr sz="2450" b="1" spc="20" dirty="0">
                <a:solidFill>
                  <a:srgbClr val="996546"/>
                </a:solidFill>
                <a:latin typeface="Tahoma"/>
                <a:cs typeface="Tahoma"/>
              </a:rPr>
              <a:t> generally </a:t>
            </a:r>
            <a:r>
              <a:rPr sz="2450" b="1" spc="15" dirty="0">
                <a:solidFill>
                  <a:srgbClr val="996546"/>
                </a:solidFill>
                <a:latin typeface="Tahoma"/>
                <a:cs typeface="Tahoma"/>
              </a:rPr>
              <a:t>have</a:t>
            </a:r>
            <a:r>
              <a:rPr sz="2450" b="1" spc="2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0" dirty="0">
                <a:solidFill>
                  <a:srgbClr val="996546"/>
                </a:solidFill>
                <a:latin typeface="Tahoma"/>
                <a:cs typeface="Tahoma"/>
              </a:rPr>
              <a:t>higher</a:t>
            </a:r>
            <a:r>
              <a:rPr sz="2450" b="1" spc="2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0" dirty="0">
                <a:solidFill>
                  <a:srgbClr val="996546"/>
                </a:solidFill>
                <a:latin typeface="Tahoma"/>
                <a:cs typeface="Tahoma"/>
              </a:rPr>
              <a:t>engagement</a:t>
            </a:r>
            <a:r>
              <a:rPr sz="2450" b="1" spc="20" dirty="0">
                <a:solidFill>
                  <a:srgbClr val="996546"/>
                </a:solidFill>
                <a:latin typeface="Tahoma"/>
                <a:cs typeface="Tahoma"/>
              </a:rPr>
              <a:t> rates</a:t>
            </a:r>
            <a:r>
              <a:rPr sz="2450" b="1" spc="25" dirty="0">
                <a:solidFill>
                  <a:srgbClr val="996546"/>
                </a:solidFill>
                <a:latin typeface="Tahoma"/>
                <a:cs typeface="Tahoma"/>
              </a:rPr>
              <a:t> due</a:t>
            </a:r>
            <a:r>
              <a:rPr sz="2450" b="1" spc="2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5" dirty="0">
                <a:solidFill>
                  <a:srgbClr val="996546"/>
                </a:solidFill>
                <a:latin typeface="Tahoma"/>
                <a:cs typeface="Tahoma"/>
              </a:rPr>
              <a:t>to</a:t>
            </a:r>
            <a:r>
              <a:rPr sz="2450" b="1" spc="20" dirty="0">
                <a:solidFill>
                  <a:srgbClr val="996546"/>
                </a:solidFill>
                <a:latin typeface="Tahoma"/>
                <a:cs typeface="Tahoma"/>
              </a:rPr>
              <a:t> push</a:t>
            </a:r>
            <a:r>
              <a:rPr sz="2450" b="1" spc="2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20" dirty="0">
                <a:solidFill>
                  <a:srgbClr val="996546"/>
                </a:solidFill>
                <a:latin typeface="Tahoma"/>
                <a:cs typeface="Tahoma"/>
              </a:rPr>
              <a:t>notifications </a:t>
            </a:r>
            <a:r>
              <a:rPr sz="2450" b="1" spc="30" dirty="0">
                <a:solidFill>
                  <a:srgbClr val="996546"/>
                </a:solidFill>
                <a:latin typeface="Tahoma"/>
                <a:cs typeface="Tahoma"/>
              </a:rPr>
              <a:t>and </a:t>
            </a:r>
            <a:r>
              <a:rPr sz="2450" b="1" spc="-70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dirty="0">
                <a:solidFill>
                  <a:srgbClr val="996546"/>
                </a:solidFill>
                <a:latin typeface="Tahoma"/>
                <a:cs typeface="Tahoma"/>
              </a:rPr>
              <a:t>ease</a:t>
            </a:r>
            <a:r>
              <a:rPr sz="2450" b="1" spc="-8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15" dirty="0">
                <a:solidFill>
                  <a:srgbClr val="996546"/>
                </a:solidFill>
                <a:latin typeface="Tahoma"/>
                <a:cs typeface="Tahoma"/>
              </a:rPr>
              <a:t>of</a:t>
            </a:r>
            <a:r>
              <a:rPr sz="2450" b="1" spc="-7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-25" dirty="0">
                <a:solidFill>
                  <a:srgbClr val="996546"/>
                </a:solidFill>
                <a:latin typeface="Tahoma"/>
                <a:cs typeface="Tahoma"/>
              </a:rPr>
              <a:t>access.</a:t>
            </a:r>
            <a:endParaRPr sz="2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ahoma"/>
              <a:cs typeface="Tahoma"/>
            </a:endParaRPr>
          </a:p>
          <a:p>
            <a:pPr marL="547370">
              <a:lnSpc>
                <a:spcPct val="100000"/>
              </a:lnSpc>
            </a:pPr>
            <a:r>
              <a:rPr sz="2450" b="1" spc="25" dirty="0">
                <a:solidFill>
                  <a:srgbClr val="996546"/>
                </a:solidFill>
                <a:latin typeface="Tahoma"/>
                <a:cs typeface="Tahoma"/>
              </a:rPr>
              <a:t>Offline</a:t>
            </a:r>
            <a:r>
              <a:rPr sz="2450" b="1" spc="-7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-10" dirty="0">
                <a:solidFill>
                  <a:srgbClr val="996546"/>
                </a:solidFill>
                <a:latin typeface="Tahoma"/>
                <a:cs typeface="Tahoma"/>
              </a:rPr>
              <a:t>Capability: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-10" dirty="0">
                <a:solidFill>
                  <a:srgbClr val="996546"/>
                </a:solidFill>
                <a:latin typeface="Tahoma"/>
                <a:cs typeface="Tahoma"/>
              </a:rPr>
              <a:t>Easier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5" dirty="0">
                <a:solidFill>
                  <a:srgbClr val="996546"/>
                </a:solidFill>
                <a:latin typeface="Tahoma"/>
                <a:cs typeface="Tahoma"/>
              </a:rPr>
              <a:t>to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5" dirty="0">
                <a:solidFill>
                  <a:srgbClr val="996546"/>
                </a:solidFill>
                <a:latin typeface="Tahoma"/>
                <a:cs typeface="Tahoma"/>
              </a:rPr>
              <a:t>implement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15" dirty="0">
                <a:solidFill>
                  <a:srgbClr val="996546"/>
                </a:solidFill>
                <a:latin typeface="Tahoma"/>
                <a:cs typeface="Tahoma"/>
              </a:rPr>
              <a:t>offline</a:t>
            </a:r>
            <a:r>
              <a:rPr sz="2450" b="1" spc="-7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15" dirty="0">
                <a:solidFill>
                  <a:srgbClr val="996546"/>
                </a:solidFill>
                <a:latin typeface="Tahoma"/>
                <a:cs typeface="Tahoma"/>
              </a:rPr>
              <a:t>functionalities.</a:t>
            </a:r>
            <a:endParaRPr sz="2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Tahoma"/>
              <a:cs typeface="Tahoma"/>
            </a:endParaRPr>
          </a:p>
          <a:p>
            <a:pPr marL="547370">
              <a:lnSpc>
                <a:spcPct val="100000"/>
              </a:lnSpc>
            </a:pPr>
            <a:r>
              <a:rPr sz="2450" b="1" spc="25" dirty="0">
                <a:solidFill>
                  <a:srgbClr val="996546"/>
                </a:solidFill>
                <a:latin typeface="Tahoma"/>
                <a:cs typeface="Tahoma"/>
              </a:rPr>
              <a:t>Platform</a:t>
            </a:r>
            <a:r>
              <a:rPr sz="2450" b="1" spc="-7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-50" dirty="0">
                <a:solidFill>
                  <a:srgbClr val="996546"/>
                </a:solidFill>
                <a:latin typeface="Tahoma"/>
                <a:cs typeface="Tahoma"/>
              </a:rPr>
              <a:t>Reach:</a:t>
            </a:r>
            <a:r>
              <a:rPr sz="2450" b="1" spc="-7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15" dirty="0">
                <a:solidFill>
                  <a:srgbClr val="996546"/>
                </a:solidFill>
                <a:latin typeface="Tahoma"/>
                <a:cs typeface="Tahoma"/>
              </a:rPr>
              <a:t>Availability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5" dirty="0">
                <a:solidFill>
                  <a:srgbClr val="996546"/>
                </a:solidFill>
                <a:latin typeface="Tahoma"/>
                <a:cs typeface="Tahoma"/>
              </a:rPr>
              <a:t>on</a:t>
            </a:r>
            <a:r>
              <a:rPr sz="2450" b="1" spc="-7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5" dirty="0">
                <a:solidFill>
                  <a:srgbClr val="996546"/>
                </a:solidFill>
                <a:latin typeface="Tahoma"/>
                <a:cs typeface="Tahoma"/>
              </a:rPr>
              <a:t>both</a:t>
            </a:r>
            <a:r>
              <a:rPr sz="2450" b="1" spc="-7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0" dirty="0">
                <a:solidFill>
                  <a:srgbClr val="996546"/>
                </a:solidFill>
                <a:latin typeface="Tahoma"/>
                <a:cs typeface="Tahoma"/>
              </a:rPr>
              <a:t>Android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0" dirty="0">
                <a:solidFill>
                  <a:srgbClr val="996546"/>
                </a:solidFill>
                <a:latin typeface="Tahoma"/>
                <a:cs typeface="Tahoma"/>
              </a:rPr>
              <a:t>and</a:t>
            </a:r>
            <a:r>
              <a:rPr sz="2450" b="1" spc="-7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-35" dirty="0">
                <a:solidFill>
                  <a:srgbClr val="996546"/>
                </a:solidFill>
                <a:latin typeface="Tahoma"/>
                <a:cs typeface="Tahoma"/>
              </a:rPr>
              <a:t>iOS</a:t>
            </a:r>
            <a:r>
              <a:rPr sz="2450" b="1" spc="-7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5" dirty="0">
                <a:solidFill>
                  <a:srgbClr val="996546"/>
                </a:solidFill>
                <a:latin typeface="Tahoma"/>
                <a:cs typeface="Tahoma"/>
              </a:rPr>
              <a:t>increases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20" dirty="0">
                <a:solidFill>
                  <a:srgbClr val="996546"/>
                </a:solidFill>
                <a:latin typeface="Tahoma"/>
                <a:cs typeface="Tahoma"/>
              </a:rPr>
              <a:t>user</a:t>
            </a:r>
            <a:r>
              <a:rPr sz="2450" b="1" spc="-7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-15" dirty="0">
                <a:solidFill>
                  <a:srgbClr val="996546"/>
                </a:solidFill>
                <a:latin typeface="Tahoma"/>
                <a:cs typeface="Tahoma"/>
              </a:rPr>
              <a:t>base.</a:t>
            </a:r>
            <a:endParaRPr sz="2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50" b="1" spc="-5" dirty="0">
                <a:solidFill>
                  <a:srgbClr val="996546"/>
                </a:solidFill>
                <a:latin typeface="Tahoma"/>
                <a:cs typeface="Tahoma"/>
              </a:rPr>
              <a:t>Disadvantages:</a:t>
            </a:r>
            <a:endParaRPr sz="2450">
              <a:latin typeface="Tahoma"/>
              <a:cs typeface="Tahoma"/>
            </a:endParaRPr>
          </a:p>
          <a:p>
            <a:pPr marL="547370" marR="1285875">
              <a:lnSpc>
                <a:spcPct val="234700"/>
              </a:lnSpc>
            </a:pPr>
            <a:r>
              <a:rPr sz="2450" b="1" spc="15" dirty="0">
                <a:solidFill>
                  <a:srgbClr val="996546"/>
                </a:solidFill>
                <a:latin typeface="Tahoma"/>
                <a:cs typeface="Tahoma"/>
              </a:rPr>
              <a:t>Development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-10" dirty="0">
                <a:solidFill>
                  <a:srgbClr val="996546"/>
                </a:solidFill>
                <a:latin typeface="Tahoma"/>
                <a:cs typeface="Tahoma"/>
              </a:rPr>
              <a:t>Complexity: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-5" dirty="0">
                <a:solidFill>
                  <a:srgbClr val="996546"/>
                </a:solidFill>
                <a:latin typeface="Tahoma"/>
                <a:cs typeface="Tahoma"/>
              </a:rPr>
              <a:t>Requires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20" dirty="0">
                <a:solidFill>
                  <a:srgbClr val="996546"/>
                </a:solidFill>
                <a:latin typeface="Tahoma"/>
                <a:cs typeface="Tahoma"/>
              </a:rPr>
              <a:t>development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5" dirty="0">
                <a:solidFill>
                  <a:srgbClr val="996546"/>
                </a:solidFill>
                <a:latin typeface="Tahoma"/>
                <a:cs typeface="Tahoma"/>
              </a:rPr>
              <a:t>expertise</a:t>
            </a:r>
            <a:r>
              <a:rPr sz="2450" b="1" spc="-6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0" dirty="0">
                <a:solidFill>
                  <a:srgbClr val="996546"/>
                </a:solidFill>
                <a:latin typeface="Tahoma"/>
                <a:cs typeface="Tahoma"/>
              </a:rPr>
              <a:t>for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5" dirty="0">
                <a:solidFill>
                  <a:srgbClr val="996546"/>
                </a:solidFill>
                <a:latin typeface="Tahoma"/>
                <a:cs typeface="Tahoma"/>
              </a:rPr>
              <a:t>both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-35" dirty="0">
                <a:solidFill>
                  <a:srgbClr val="996546"/>
                </a:solidFill>
                <a:latin typeface="Tahoma"/>
                <a:cs typeface="Tahoma"/>
              </a:rPr>
              <a:t>iOS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0" dirty="0">
                <a:solidFill>
                  <a:srgbClr val="996546"/>
                </a:solidFill>
                <a:latin typeface="Tahoma"/>
                <a:cs typeface="Tahoma"/>
              </a:rPr>
              <a:t>and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0" dirty="0">
                <a:solidFill>
                  <a:srgbClr val="996546"/>
                </a:solidFill>
                <a:latin typeface="Tahoma"/>
                <a:cs typeface="Tahoma"/>
              </a:rPr>
              <a:t>Android</a:t>
            </a:r>
            <a:r>
              <a:rPr sz="2450" b="1" spc="-6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15" dirty="0">
                <a:solidFill>
                  <a:srgbClr val="996546"/>
                </a:solidFill>
                <a:latin typeface="Tahoma"/>
                <a:cs typeface="Tahoma"/>
              </a:rPr>
              <a:t>platforms. </a:t>
            </a:r>
            <a:r>
              <a:rPr sz="2450" b="1" spc="-70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20" dirty="0">
                <a:solidFill>
                  <a:srgbClr val="996546"/>
                </a:solidFill>
                <a:latin typeface="Tahoma"/>
                <a:cs typeface="Tahoma"/>
              </a:rPr>
              <a:t>Performance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-5" dirty="0">
                <a:solidFill>
                  <a:srgbClr val="996546"/>
                </a:solidFill>
                <a:latin typeface="Tahoma"/>
                <a:cs typeface="Tahoma"/>
              </a:rPr>
              <a:t>Variability: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20" dirty="0">
                <a:solidFill>
                  <a:srgbClr val="996546"/>
                </a:solidFill>
                <a:latin typeface="Tahoma"/>
                <a:cs typeface="Tahoma"/>
              </a:rPr>
              <a:t>Needs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20" dirty="0">
                <a:solidFill>
                  <a:srgbClr val="996546"/>
                </a:solidFill>
                <a:latin typeface="Tahoma"/>
                <a:cs typeface="Tahoma"/>
              </a:rPr>
              <a:t>optimization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0" dirty="0">
                <a:solidFill>
                  <a:srgbClr val="996546"/>
                </a:solidFill>
                <a:latin typeface="Tahoma"/>
                <a:cs typeface="Tahoma"/>
              </a:rPr>
              <a:t>for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25" dirty="0">
                <a:solidFill>
                  <a:srgbClr val="996546"/>
                </a:solidFill>
                <a:latin typeface="Tahoma"/>
                <a:cs typeface="Tahoma"/>
              </a:rPr>
              <a:t>different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-5" dirty="0">
                <a:solidFill>
                  <a:srgbClr val="996546"/>
                </a:solidFill>
                <a:latin typeface="Tahoma"/>
                <a:cs typeface="Tahoma"/>
              </a:rPr>
              <a:t>devices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0" dirty="0">
                <a:solidFill>
                  <a:srgbClr val="996546"/>
                </a:solidFill>
                <a:latin typeface="Tahoma"/>
                <a:cs typeface="Tahoma"/>
              </a:rPr>
              <a:t>and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25" dirty="0">
                <a:solidFill>
                  <a:srgbClr val="996546"/>
                </a:solidFill>
                <a:latin typeface="Tahoma"/>
                <a:cs typeface="Tahoma"/>
              </a:rPr>
              <a:t>operating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-5" dirty="0">
                <a:solidFill>
                  <a:srgbClr val="996546"/>
                </a:solidFill>
                <a:latin typeface="Tahoma"/>
                <a:cs typeface="Tahoma"/>
              </a:rPr>
              <a:t>systems.</a:t>
            </a:r>
            <a:endParaRPr sz="2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ahoma"/>
              <a:cs typeface="Tahoma"/>
            </a:endParaRPr>
          </a:p>
          <a:p>
            <a:pPr marL="547370">
              <a:lnSpc>
                <a:spcPct val="100000"/>
              </a:lnSpc>
              <a:spcBef>
                <a:spcPts val="5"/>
              </a:spcBef>
            </a:pPr>
            <a:r>
              <a:rPr sz="2450" b="1" spc="25" dirty="0">
                <a:solidFill>
                  <a:srgbClr val="996546"/>
                </a:solidFill>
                <a:latin typeface="Tahoma"/>
                <a:cs typeface="Tahoma"/>
              </a:rPr>
              <a:t>Higher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15" dirty="0">
                <a:solidFill>
                  <a:srgbClr val="996546"/>
                </a:solidFill>
                <a:latin typeface="Tahoma"/>
                <a:cs typeface="Tahoma"/>
              </a:rPr>
              <a:t>Maintenance: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20" dirty="0">
                <a:solidFill>
                  <a:srgbClr val="996546"/>
                </a:solidFill>
                <a:latin typeface="Tahoma"/>
                <a:cs typeface="Tahoma"/>
              </a:rPr>
              <a:t>Continuous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20" dirty="0">
                <a:solidFill>
                  <a:srgbClr val="996546"/>
                </a:solidFill>
                <a:latin typeface="Tahoma"/>
                <a:cs typeface="Tahoma"/>
              </a:rPr>
              <a:t>updates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0" dirty="0">
                <a:solidFill>
                  <a:srgbClr val="996546"/>
                </a:solidFill>
                <a:latin typeface="Tahoma"/>
                <a:cs typeface="Tahoma"/>
              </a:rPr>
              <a:t>and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0" dirty="0">
                <a:solidFill>
                  <a:srgbClr val="996546"/>
                </a:solidFill>
                <a:latin typeface="Tahoma"/>
                <a:cs typeface="Tahoma"/>
              </a:rPr>
              <a:t>bug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-15" dirty="0">
                <a:solidFill>
                  <a:srgbClr val="996546"/>
                </a:solidFill>
                <a:latin typeface="Tahoma"/>
                <a:cs typeface="Tahoma"/>
              </a:rPr>
              <a:t>fixes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0" dirty="0">
                <a:solidFill>
                  <a:srgbClr val="996546"/>
                </a:solidFill>
                <a:latin typeface="Tahoma"/>
                <a:cs typeface="Tahoma"/>
              </a:rPr>
              <a:t>for</a:t>
            </a:r>
            <a:r>
              <a:rPr sz="2450" b="1" spc="-6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30" dirty="0">
                <a:solidFill>
                  <a:srgbClr val="996546"/>
                </a:solidFill>
                <a:latin typeface="Tahoma"/>
                <a:cs typeface="Tahoma"/>
              </a:rPr>
              <a:t>multiple</a:t>
            </a:r>
            <a:r>
              <a:rPr sz="2450" b="1" spc="-7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50" b="1" spc="15" dirty="0">
                <a:solidFill>
                  <a:srgbClr val="996546"/>
                </a:solidFill>
                <a:latin typeface="Tahoma"/>
                <a:cs typeface="Tahoma"/>
              </a:rPr>
              <a:t>platforms.</a:t>
            </a:r>
            <a:endParaRPr sz="2450">
              <a:latin typeface="Tahoma"/>
              <a:cs typeface="Tahom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02308" y="605534"/>
            <a:ext cx="705421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7175" algn="l"/>
              </a:tabLst>
            </a:pPr>
            <a:r>
              <a:rPr sz="5200" spc="610" dirty="0">
                <a:solidFill>
                  <a:srgbClr val="CB826D"/>
                </a:solidFill>
                <a:latin typeface="Cambria"/>
                <a:cs typeface="Cambria"/>
              </a:rPr>
              <a:t>Mobile	</a:t>
            </a:r>
            <a:r>
              <a:rPr sz="5200" spc="515" dirty="0">
                <a:solidFill>
                  <a:srgbClr val="CB826D"/>
                </a:solidFill>
                <a:latin typeface="Cambria"/>
                <a:cs typeface="Cambria"/>
              </a:rPr>
              <a:t>Application</a:t>
            </a:r>
            <a:endParaRPr sz="5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B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5487" y="2882057"/>
            <a:ext cx="114300" cy="114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487" y="3758357"/>
            <a:ext cx="114300" cy="1143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487" y="4634657"/>
            <a:ext cx="114300" cy="11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487" y="5949107"/>
            <a:ext cx="114300" cy="1143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5487" y="7263557"/>
            <a:ext cx="114300" cy="1143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70510">
              <a:lnSpc>
                <a:spcPct val="100000"/>
              </a:lnSpc>
              <a:spcBef>
                <a:spcPts val="605"/>
              </a:spcBef>
            </a:pPr>
            <a:r>
              <a:rPr spc="125" dirty="0">
                <a:latin typeface="Trebuchet MS"/>
                <a:cs typeface="Trebuchet MS"/>
              </a:rPr>
              <a:t>Advantages:</a:t>
            </a:r>
          </a:p>
          <a:p>
            <a:pPr marL="805180">
              <a:lnSpc>
                <a:spcPct val="100000"/>
              </a:lnSpc>
              <a:spcBef>
                <a:spcPts val="509"/>
              </a:spcBef>
            </a:pPr>
            <a:r>
              <a:rPr spc="85" dirty="0">
                <a:latin typeface="Trebuchet MS"/>
                <a:cs typeface="Trebuchet MS"/>
              </a:rPr>
              <a:t>Performance:</a:t>
            </a:r>
            <a:r>
              <a:rPr spc="-85" dirty="0">
                <a:latin typeface="Trebuchet MS"/>
                <a:cs typeface="Trebuchet MS"/>
              </a:rPr>
              <a:t> </a:t>
            </a:r>
            <a:r>
              <a:rPr spc="55" dirty="0">
                <a:latin typeface="Trebuchet MS"/>
                <a:cs typeface="Trebuchet MS"/>
              </a:rPr>
              <a:t>Typically</a:t>
            </a:r>
            <a:r>
              <a:rPr spc="-95" dirty="0">
                <a:latin typeface="Trebuchet MS"/>
                <a:cs typeface="Trebuchet MS"/>
              </a:rPr>
              <a:t> </a:t>
            </a:r>
            <a:r>
              <a:rPr spc="85" dirty="0">
                <a:latin typeface="Trebuchet MS"/>
                <a:cs typeface="Trebuchet MS"/>
              </a:rPr>
              <a:t>offers</a:t>
            </a:r>
            <a:r>
              <a:rPr spc="-80" dirty="0">
                <a:latin typeface="Trebuchet MS"/>
                <a:cs typeface="Trebuchet MS"/>
              </a:rPr>
              <a:t> </a:t>
            </a:r>
            <a:r>
              <a:rPr spc="85" dirty="0">
                <a:latin typeface="Trebuchet MS"/>
                <a:cs typeface="Trebuchet MS"/>
              </a:rPr>
              <a:t>better</a:t>
            </a:r>
            <a:r>
              <a:rPr spc="-85" dirty="0">
                <a:latin typeface="Trebuchet MS"/>
                <a:cs typeface="Trebuchet MS"/>
              </a:rPr>
              <a:t> </a:t>
            </a:r>
            <a:r>
              <a:rPr spc="114" dirty="0">
                <a:latin typeface="Trebuchet MS"/>
                <a:cs typeface="Trebuchet MS"/>
              </a:rPr>
              <a:t>performance</a:t>
            </a:r>
            <a:r>
              <a:rPr spc="-95" dirty="0">
                <a:latin typeface="Trebuchet MS"/>
                <a:cs typeface="Trebuchet MS"/>
              </a:rPr>
              <a:t> </a:t>
            </a:r>
            <a:r>
              <a:rPr spc="165" dirty="0">
                <a:latin typeface="Trebuchet MS"/>
                <a:cs typeface="Trebuchet MS"/>
              </a:rPr>
              <a:t>and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spc="150" dirty="0">
                <a:latin typeface="Trebuchet MS"/>
                <a:cs typeface="Trebuchet MS"/>
              </a:rPr>
              <a:t>handling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spc="95" dirty="0">
                <a:latin typeface="Trebuchet MS"/>
                <a:cs typeface="Trebuchet MS"/>
              </a:rPr>
              <a:t>of</a:t>
            </a:r>
            <a:r>
              <a:rPr spc="-85" dirty="0">
                <a:latin typeface="Trebuchet MS"/>
                <a:cs typeface="Trebuchet MS"/>
              </a:rPr>
              <a:t> </a:t>
            </a:r>
            <a:r>
              <a:rPr spc="130" dirty="0">
                <a:latin typeface="Trebuchet MS"/>
                <a:cs typeface="Trebuchet MS"/>
              </a:rPr>
              <a:t>large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spc="100" dirty="0">
                <a:latin typeface="Trebuchet MS"/>
                <a:cs typeface="Trebuchet MS"/>
              </a:rPr>
              <a:t>datasets.</a:t>
            </a:r>
          </a:p>
          <a:p>
            <a:pPr marL="257810">
              <a:lnSpc>
                <a:spcPct val="100000"/>
              </a:lnSpc>
              <a:spcBef>
                <a:spcPts val="10"/>
              </a:spcBef>
            </a:pPr>
            <a:endParaRPr sz="3400">
              <a:latin typeface="Trebuchet MS"/>
              <a:cs typeface="Trebuchet MS"/>
            </a:endParaRPr>
          </a:p>
          <a:p>
            <a:pPr marL="805180">
              <a:lnSpc>
                <a:spcPct val="100000"/>
              </a:lnSpc>
            </a:pPr>
            <a:r>
              <a:rPr spc="125" dirty="0">
                <a:latin typeface="Trebuchet MS"/>
                <a:cs typeface="Trebuchet MS"/>
              </a:rPr>
              <a:t>User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spc="75" dirty="0">
                <a:latin typeface="Trebuchet MS"/>
                <a:cs typeface="Trebuchet MS"/>
              </a:rPr>
              <a:t>Interface:</a:t>
            </a:r>
            <a:r>
              <a:rPr spc="-85" dirty="0">
                <a:latin typeface="Trebuchet MS"/>
                <a:cs typeface="Trebuchet MS"/>
              </a:rPr>
              <a:t> </a:t>
            </a:r>
            <a:r>
              <a:rPr spc="190" dirty="0">
                <a:latin typeface="Trebuchet MS"/>
                <a:cs typeface="Trebuchet MS"/>
              </a:rPr>
              <a:t>More</a:t>
            </a:r>
            <a:r>
              <a:rPr spc="-95" dirty="0">
                <a:latin typeface="Trebuchet MS"/>
                <a:cs typeface="Trebuchet MS"/>
              </a:rPr>
              <a:t> </a:t>
            </a:r>
            <a:r>
              <a:rPr spc="110" dirty="0">
                <a:latin typeface="Trebuchet MS"/>
                <a:cs typeface="Trebuchet MS"/>
              </a:rPr>
              <a:t>space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spc="85" dirty="0">
                <a:latin typeface="Trebuchet MS"/>
                <a:cs typeface="Trebuchet MS"/>
              </a:rPr>
              <a:t>for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spc="85" dirty="0">
                <a:latin typeface="Trebuchet MS"/>
                <a:cs typeface="Trebuchet MS"/>
              </a:rPr>
              <a:t>detailed</a:t>
            </a:r>
            <a:r>
              <a:rPr spc="-95" dirty="0">
                <a:latin typeface="Trebuchet MS"/>
                <a:cs typeface="Trebuchet MS"/>
              </a:rPr>
              <a:t> </a:t>
            </a:r>
            <a:r>
              <a:rPr spc="100" dirty="0">
                <a:latin typeface="Trebuchet MS"/>
                <a:cs typeface="Trebuchet MS"/>
              </a:rPr>
              <a:t>visualizations</a:t>
            </a:r>
            <a:r>
              <a:rPr spc="-85" dirty="0">
                <a:latin typeface="Trebuchet MS"/>
                <a:cs typeface="Trebuchet MS"/>
              </a:rPr>
              <a:t> </a:t>
            </a:r>
            <a:r>
              <a:rPr spc="165" dirty="0">
                <a:latin typeface="Trebuchet MS"/>
                <a:cs typeface="Trebuchet MS"/>
              </a:rPr>
              <a:t>and</a:t>
            </a:r>
            <a:r>
              <a:rPr spc="-95" dirty="0">
                <a:latin typeface="Trebuchet MS"/>
                <a:cs typeface="Trebuchet MS"/>
              </a:rPr>
              <a:t> </a:t>
            </a:r>
            <a:r>
              <a:rPr spc="65" dirty="0">
                <a:latin typeface="Trebuchet MS"/>
                <a:cs typeface="Trebuchet MS"/>
              </a:rPr>
              <a:t>reports.</a:t>
            </a:r>
          </a:p>
          <a:p>
            <a:pPr marL="257810">
              <a:lnSpc>
                <a:spcPct val="100000"/>
              </a:lnSpc>
              <a:spcBef>
                <a:spcPts val="10"/>
              </a:spcBef>
            </a:pPr>
            <a:endParaRPr sz="3400">
              <a:latin typeface="Trebuchet MS"/>
              <a:cs typeface="Trebuchet MS"/>
            </a:endParaRPr>
          </a:p>
          <a:p>
            <a:pPr marL="805180">
              <a:lnSpc>
                <a:spcPct val="100000"/>
              </a:lnSpc>
            </a:pPr>
            <a:r>
              <a:rPr spc="125" dirty="0">
                <a:latin typeface="Trebuchet MS"/>
                <a:cs typeface="Trebuchet MS"/>
              </a:rPr>
              <a:t>Development</a:t>
            </a:r>
            <a:r>
              <a:rPr spc="-85" dirty="0">
                <a:latin typeface="Trebuchet MS"/>
                <a:cs typeface="Trebuchet MS"/>
              </a:rPr>
              <a:t> </a:t>
            </a:r>
            <a:r>
              <a:rPr spc="35" dirty="0">
                <a:latin typeface="Trebuchet MS"/>
                <a:cs typeface="Trebuchet MS"/>
              </a:rPr>
              <a:t>Focus:</a:t>
            </a:r>
            <a:r>
              <a:rPr spc="-85" dirty="0">
                <a:latin typeface="Trebuchet MS"/>
                <a:cs typeface="Trebuchet MS"/>
              </a:rPr>
              <a:t> </a:t>
            </a:r>
            <a:r>
              <a:rPr spc="145" dirty="0">
                <a:latin typeface="Trebuchet MS"/>
                <a:cs typeface="Trebuchet MS"/>
              </a:rPr>
              <a:t>Can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spc="110" dirty="0">
                <a:latin typeface="Trebuchet MS"/>
                <a:cs typeface="Trebuchet MS"/>
              </a:rPr>
              <a:t>focus</a:t>
            </a:r>
            <a:r>
              <a:rPr spc="-80" dirty="0">
                <a:latin typeface="Trebuchet MS"/>
                <a:cs typeface="Trebuchet MS"/>
              </a:rPr>
              <a:t> </a:t>
            </a:r>
            <a:r>
              <a:rPr spc="160" dirty="0">
                <a:latin typeface="Trebuchet MS"/>
                <a:cs typeface="Trebuchet MS"/>
              </a:rPr>
              <a:t>on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spc="190" dirty="0">
                <a:latin typeface="Trebuchet MS"/>
                <a:cs typeface="Trebuchet MS"/>
              </a:rPr>
              <a:t>a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spc="130" dirty="0">
                <a:latin typeface="Trebuchet MS"/>
                <a:cs typeface="Trebuchet MS"/>
              </a:rPr>
              <a:t>single</a:t>
            </a:r>
            <a:r>
              <a:rPr spc="-85" dirty="0">
                <a:latin typeface="Trebuchet MS"/>
                <a:cs typeface="Trebuchet MS"/>
              </a:rPr>
              <a:t> </a:t>
            </a:r>
            <a:r>
              <a:rPr spc="125" dirty="0">
                <a:latin typeface="Trebuchet MS"/>
                <a:cs typeface="Trebuchet MS"/>
              </a:rPr>
              <a:t>platform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spc="45" dirty="0">
                <a:latin typeface="Trebuchet MS"/>
                <a:cs typeface="Trebuchet MS"/>
              </a:rPr>
              <a:t>initially,</a:t>
            </a:r>
            <a:r>
              <a:rPr spc="-85" dirty="0">
                <a:latin typeface="Trebuchet MS"/>
                <a:cs typeface="Trebuchet MS"/>
              </a:rPr>
              <a:t> </a:t>
            </a:r>
            <a:r>
              <a:rPr spc="120" dirty="0">
                <a:latin typeface="Trebuchet MS"/>
                <a:cs typeface="Trebuchet MS"/>
              </a:rPr>
              <a:t>reducing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spc="114" dirty="0">
                <a:latin typeface="Trebuchet MS"/>
                <a:cs typeface="Trebuchet MS"/>
              </a:rPr>
              <a:t>development</a:t>
            </a:r>
            <a:r>
              <a:rPr spc="-80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complexity.</a:t>
            </a:r>
          </a:p>
          <a:p>
            <a:pPr marL="257810">
              <a:lnSpc>
                <a:spcPct val="100000"/>
              </a:lnSpc>
              <a:spcBef>
                <a:spcPts val="15"/>
              </a:spcBef>
            </a:pPr>
            <a:endParaRPr sz="3400">
              <a:latin typeface="Trebuchet MS"/>
              <a:cs typeface="Trebuchet MS"/>
            </a:endParaRPr>
          </a:p>
          <a:p>
            <a:pPr marL="270510">
              <a:lnSpc>
                <a:spcPct val="100000"/>
              </a:lnSpc>
            </a:pPr>
            <a:r>
              <a:rPr spc="130" dirty="0">
                <a:latin typeface="Trebuchet MS"/>
                <a:cs typeface="Trebuchet MS"/>
              </a:rPr>
              <a:t>Disadvantages:</a:t>
            </a:r>
          </a:p>
          <a:p>
            <a:pPr marL="805180" marR="5080">
              <a:lnSpc>
                <a:spcPct val="117300"/>
              </a:lnSpc>
            </a:pPr>
            <a:r>
              <a:rPr spc="55" dirty="0">
                <a:latin typeface="Trebuchet MS"/>
                <a:cs typeface="Trebuchet MS"/>
              </a:rPr>
              <a:t>Accessibility:</a:t>
            </a:r>
            <a:r>
              <a:rPr spc="-30" dirty="0">
                <a:latin typeface="Trebuchet MS"/>
                <a:cs typeface="Trebuchet MS"/>
              </a:rPr>
              <a:t> </a:t>
            </a:r>
            <a:r>
              <a:rPr spc="95" dirty="0">
                <a:latin typeface="Trebuchet MS"/>
                <a:cs typeface="Trebuchet MS"/>
              </a:rPr>
              <a:t>Limited</a:t>
            </a:r>
            <a:r>
              <a:rPr spc="-30" dirty="0">
                <a:latin typeface="Trebuchet MS"/>
                <a:cs typeface="Trebuchet MS"/>
              </a:rPr>
              <a:t> </a:t>
            </a:r>
            <a:r>
              <a:rPr spc="120" dirty="0">
                <a:latin typeface="Trebuchet MS"/>
                <a:cs typeface="Trebuchet MS"/>
              </a:rPr>
              <a:t>to</a:t>
            </a:r>
            <a:r>
              <a:rPr spc="-30" dirty="0">
                <a:latin typeface="Trebuchet MS"/>
                <a:cs typeface="Trebuchet MS"/>
              </a:rPr>
              <a:t> </a:t>
            </a:r>
            <a:r>
              <a:rPr spc="145" dirty="0">
                <a:latin typeface="Trebuchet MS"/>
                <a:cs typeface="Trebuchet MS"/>
              </a:rPr>
              <a:t>when</a:t>
            </a:r>
            <a:r>
              <a:rPr spc="-25" dirty="0">
                <a:latin typeface="Trebuchet MS"/>
                <a:cs typeface="Trebuchet MS"/>
              </a:rPr>
              <a:t> </a:t>
            </a:r>
            <a:r>
              <a:rPr spc="125" dirty="0">
                <a:latin typeface="Trebuchet MS"/>
                <a:cs typeface="Trebuchet MS"/>
              </a:rPr>
              <a:t>users</a:t>
            </a:r>
            <a:r>
              <a:rPr spc="-30" dirty="0">
                <a:latin typeface="Trebuchet MS"/>
                <a:cs typeface="Trebuchet MS"/>
              </a:rPr>
              <a:t> </a:t>
            </a:r>
            <a:r>
              <a:rPr spc="100" dirty="0">
                <a:latin typeface="Trebuchet MS"/>
                <a:cs typeface="Trebuchet MS"/>
              </a:rPr>
              <a:t>are</a:t>
            </a:r>
            <a:r>
              <a:rPr spc="-30" dirty="0">
                <a:latin typeface="Trebuchet MS"/>
                <a:cs typeface="Trebuchet MS"/>
              </a:rPr>
              <a:t> </a:t>
            </a:r>
            <a:r>
              <a:rPr spc="160" dirty="0">
                <a:latin typeface="Trebuchet MS"/>
                <a:cs typeface="Trebuchet MS"/>
              </a:rPr>
              <a:t>on</a:t>
            </a:r>
            <a:r>
              <a:rPr spc="-30" dirty="0">
                <a:latin typeface="Trebuchet MS"/>
                <a:cs typeface="Trebuchet MS"/>
              </a:rPr>
              <a:t> </a:t>
            </a:r>
            <a:r>
              <a:rPr spc="80" dirty="0">
                <a:latin typeface="Trebuchet MS"/>
                <a:cs typeface="Trebuchet MS"/>
              </a:rPr>
              <a:t>their</a:t>
            </a:r>
            <a:r>
              <a:rPr spc="-25" dirty="0">
                <a:latin typeface="Trebuchet MS"/>
                <a:cs typeface="Trebuchet MS"/>
              </a:rPr>
              <a:t> </a:t>
            </a:r>
            <a:r>
              <a:rPr spc="95" dirty="0">
                <a:latin typeface="Trebuchet MS"/>
                <a:cs typeface="Trebuchet MS"/>
              </a:rPr>
              <a:t>computers,</a:t>
            </a:r>
            <a:r>
              <a:rPr spc="-30" dirty="0">
                <a:latin typeface="Trebuchet MS"/>
                <a:cs typeface="Trebuchet MS"/>
              </a:rPr>
              <a:t> </a:t>
            </a:r>
            <a:r>
              <a:rPr spc="114" dirty="0">
                <a:latin typeface="Trebuchet MS"/>
                <a:cs typeface="Trebuchet MS"/>
              </a:rPr>
              <a:t>which</a:t>
            </a:r>
            <a:r>
              <a:rPr spc="-30" dirty="0">
                <a:latin typeface="Trebuchet MS"/>
                <a:cs typeface="Trebuchet MS"/>
              </a:rPr>
              <a:t> </a:t>
            </a:r>
            <a:r>
              <a:rPr spc="200" dirty="0">
                <a:latin typeface="Trebuchet MS"/>
                <a:cs typeface="Trebuchet MS"/>
              </a:rPr>
              <a:t>may</a:t>
            </a:r>
            <a:r>
              <a:rPr spc="-30" dirty="0">
                <a:latin typeface="Trebuchet MS"/>
                <a:cs typeface="Trebuchet MS"/>
              </a:rPr>
              <a:t> </a:t>
            </a:r>
            <a:r>
              <a:rPr spc="80" dirty="0">
                <a:latin typeface="Trebuchet MS"/>
                <a:cs typeface="Trebuchet MS"/>
              </a:rPr>
              <a:t>reduce</a:t>
            </a:r>
            <a:r>
              <a:rPr spc="-25" dirty="0">
                <a:latin typeface="Trebuchet MS"/>
                <a:cs typeface="Trebuchet MS"/>
              </a:rPr>
              <a:t> </a:t>
            </a:r>
            <a:r>
              <a:rPr spc="175" dirty="0">
                <a:latin typeface="Trebuchet MS"/>
                <a:cs typeface="Trebuchet MS"/>
              </a:rPr>
              <a:t>engagement</a:t>
            </a:r>
            <a:r>
              <a:rPr spc="-30" dirty="0">
                <a:latin typeface="Trebuchet MS"/>
                <a:cs typeface="Trebuchet MS"/>
              </a:rPr>
              <a:t> </a:t>
            </a:r>
            <a:r>
              <a:rPr spc="85" dirty="0">
                <a:latin typeface="Trebuchet MS"/>
                <a:cs typeface="Trebuchet MS"/>
              </a:rPr>
              <a:t>for</a:t>
            </a:r>
            <a:r>
              <a:rPr spc="-30" dirty="0">
                <a:latin typeface="Trebuchet MS"/>
                <a:cs typeface="Trebuchet MS"/>
              </a:rPr>
              <a:t> </a:t>
            </a:r>
            <a:r>
              <a:rPr spc="100" dirty="0">
                <a:latin typeface="Trebuchet MS"/>
                <a:cs typeface="Trebuchet MS"/>
              </a:rPr>
              <a:t>expense </a:t>
            </a:r>
            <a:r>
              <a:rPr spc="-725" dirty="0">
                <a:latin typeface="Trebuchet MS"/>
                <a:cs typeface="Trebuchet MS"/>
              </a:rPr>
              <a:t> </a:t>
            </a:r>
            <a:r>
              <a:rPr spc="95" dirty="0">
                <a:latin typeface="Trebuchet MS"/>
                <a:cs typeface="Trebuchet MS"/>
              </a:rPr>
              <a:t>tracking.</a:t>
            </a:r>
          </a:p>
          <a:p>
            <a:pPr marL="257810">
              <a:lnSpc>
                <a:spcPct val="100000"/>
              </a:lnSpc>
              <a:spcBef>
                <a:spcPts val="10"/>
              </a:spcBef>
            </a:pPr>
            <a:endParaRPr sz="3400">
              <a:latin typeface="Trebuchet MS"/>
              <a:cs typeface="Trebuchet MS"/>
            </a:endParaRPr>
          </a:p>
          <a:p>
            <a:pPr marL="805180">
              <a:lnSpc>
                <a:spcPct val="100000"/>
              </a:lnSpc>
              <a:spcBef>
                <a:spcPts val="5"/>
              </a:spcBef>
            </a:pPr>
            <a:r>
              <a:rPr spc="65" dirty="0">
                <a:latin typeface="Trebuchet MS"/>
                <a:cs typeface="Trebuchet MS"/>
              </a:rPr>
              <a:t>Portability:</a:t>
            </a:r>
            <a:r>
              <a:rPr spc="-85" dirty="0">
                <a:latin typeface="Trebuchet MS"/>
                <a:cs typeface="Trebuchet MS"/>
              </a:rPr>
              <a:t> </a:t>
            </a:r>
            <a:r>
              <a:rPr spc="120" dirty="0">
                <a:latin typeface="Trebuchet MS"/>
                <a:cs typeface="Trebuchet MS"/>
              </a:rPr>
              <a:t>Lacks</a:t>
            </a:r>
            <a:r>
              <a:rPr spc="-85" dirty="0">
                <a:latin typeface="Trebuchet MS"/>
                <a:cs typeface="Trebuchet MS"/>
              </a:rPr>
              <a:t> </a:t>
            </a:r>
            <a:r>
              <a:rPr spc="105" dirty="0">
                <a:latin typeface="Trebuchet MS"/>
                <a:cs typeface="Trebuchet MS"/>
              </a:rPr>
              <a:t>the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spc="85" dirty="0">
                <a:latin typeface="Trebuchet MS"/>
                <a:cs typeface="Trebuchet MS"/>
              </a:rPr>
              <a:t>convenience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spc="95" dirty="0">
                <a:latin typeface="Trebuchet MS"/>
                <a:cs typeface="Trebuchet MS"/>
              </a:rPr>
              <a:t>of</a:t>
            </a:r>
            <a:r>
              <a:rPr spc="-85" dirty="0">
                <a:latin typeface="Trebuchet MS"/>
                <a:cs typeface="Trebuchet MS"/>
              </a:rPr>
              <a:t> </a:t>
            </a:r>
            <a:r>
              <a:rPr spc="114" dirty="0">
                <a:latin typeface="Trebuchet MS"/>
                <a:cs typeface="Trebuchet MS"/>
              </a:rPr>
              <a:t>mobile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spc="85" dirty="0">
                <a:latin typeface="Trebuchet MS"/>
                <a:cs typeface="Trebuchet MS"/>
              </a:rPr>
              <a:t>apps,</a:t>
            </a:r>
            <a:r>
              <a:rPr spc="-80" dirty="0">
                <a:latin typeface="Trebuchet MS"/>
                <a:cs typeface="Trebuchet MS"/>
              </a:rPr>
              <a:t> </a:t>
            </a:r>
            <a:r>
              <a:rPr spc="75" dirty="0">
                <a:latin typeface="Trebuchet MS"/>
                <a:cs typeface="Trebuchet MS"/>
              </a:rPr>
              <a:t>especially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spc="85" dirty="0">
                <a:latin typeface="Trebuchet MS"/>
                <a:cs typeface="Trebuchet MS"/>
              </a:rPr>
              <a:t>for</a:t>
            </a:r>
            <a:r>
              <a:rPr spc="-85" dirty="0">
                <a:latin typeface="Trebuchet MS"/>
                <a:cs typeface="Trebuchet MS"/>
              </a:rPr>
              <a:t> </a:t>
            </a:r>
            <a:r>
              <a:rPr spc="80" dirty="0">
                <a:latin typeface="Trebuchet MS"/>
                <a:cs typeface="Trebuchet MS"/>
              </a:rPr>
              <a:t>real-time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spc="100" dirty="0">
                <a:latin typeface="Trebuchet MS"/>
                <a:cs typeface="Trebuchet MS"/>
              </a:rPr>
              <a:t>expense</a:t>
            </a:r>
            <a:r>
              <a:rPr spc="-90" dirty="0">
                <a:latin typeface="Trebuchet MS"/>
                <a:cs typeface="Trebuchet MS"/>
              </a:rPr>
              <a:t> </a:t>
            </a:r>
            <a:r>
              <a:rPr spc="95" dirty="0">
                <a:latin typeface="Trebuchet MS"/>
                <a:cs typeface="Trebuchet MS"/>
              </a:rPr>
              <a:t>tracking.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5137" y="605534"/>
            <a:ext cx="7528559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71520" algn="l"/>
              </a:tabLst>
            </a:pPr>
            <a:r>
              <a:rPr sz="5200" spc="565" dirty="0">
                <a:solidFill>
                  <a:srgbClr val="CB826D"/>
                </a:solidFill>
                <a:latin typeface="Cambria"/>
                <a:cs typeface="Cambria"/>
              </a:rPr>
              <a:t>Desktop	</a:t>
            </a:r>
            <a:r>
              <a:rPr sz="5200" spc="515" dirty="0">
                <a:solidFill>
                  <a:srgbClr val="CB826D"/>
                </a:solidFill>
                <a:latin typeface="Cambria"/>
                <a:cs typeface="Cambria"/>
              </a:rPr>
              <a:t>Application</a:t>
            </a:r>
            <a:endParaRPr sz="5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329793" cy="10286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253349" y="1566065"/>
            <a:ext cx="519430" cy="504190"/>
          </a:xfrm>
          <a:custGeom>
            <a:avLst/>
            <a:gdLst/>
            <a:ahLst/>
            <a:cxnLst/>
            <a:rect l="l" t="t" r="r" b="b"/>
            <a:pathLst>
              <a:path w="519430" h="504189">
                <a:moveTo>
                  <a:pt x="289908" y="503783"/>
                </a:moveTo>
                <a:lnTo>
                  <a:pt x="231324" y="503783"/>
                </a:lnTo>
                <a:lnTo>
                  <a:pt x="231324" y="324394"/>
                </a:lnTo>
                <a:lnTo>
                  <a:pt x="98159" y="457559"/>
                </a:lnTo>
                <a:lnTo>
                  <a:pt x="54013" y="413413"/>
                </a:lnTo>
                <a:lnTo>
                  <a:pt x="184270" y="283157"/>
                </a:lnTo>
                <a:lnTo>
                  <a:pt x="0" y="283157"/>
                </a:lnTo>
                <a:lnTo>
                  <a:pt x="0" y="220625"/>
                </a:lnTo>
                <a:lnTo>
                  <a:pt x="188425" y="220625"/>
                </a:lnTo>
                <a:lnTo>
                  <a:pt x="61596" y="93797"/>
                </a:lnTo>
                <a:lnTo>
                  <a:pt x="103041" y="52351"/>
                </a:lnTo>
                <a:lnTo>
                  <a:pt x="231324" y="180738"/>
                </a:lnTo>
                <a:lnTo>
                  <a:pt x="231324" y="0"/>
                </a:lnTo>
                <a:lnTo>
                  <a:pt x="289908" y="0"/>
                </a:lnTo>
                <a:lnTo>
                  <a:pt x="289908" y="177414"/>
                </a:lnTo>
                <a:lnTo>
                  <a:pt x="421204" y="46119"/>
                </a:lnTo>
                <a:lnTo>
                  <a:pt x="465350" y="90369"/>
                </a:lnTo>
                <a:lnTo>
                  <a:pt x="335093" y="220625"/>
                </a:lnTo>
                <a:lnTo>
                  <a:pt x="519363" y="220625"/>
                </a:lnTo>
                <a:lnTo>
                  <a:pt x="519363" y="283157"/>
                </a:lnTo>
                <a:lnTo>
                  <a:pt x="333743" y="283157"/>
                </a:lnTo>
                <a:lnTo>
                  <a:pt x="459221" y="408635"/>
                </a:lnTo>
                <a:lnTo>
                  <a:pt x="417776" y="450080"/>
                </a:lnTo>
                <a:lnTo>
                  <a:pt x="289908" y="322213"/>
                </a:lnTo>
                <a:lnTo>
                  <a:pt x="289908" y="503783"/>
                </a:lnTo>
                <a:close/>
              </a:path>
            </a:pathLst>
          </a:custGeom>
          <a:solidFill>
            <a:srgbClr val="996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44376" y="1566065"/>
            <a:ext cx="519430" cy="504190"/>
          </a:xfrm>
          <a:custGeom>
            <a:avLst/>
            <a:gdLst/>
            <a:ahLst/>
            <a:cxnLst/>
            <a:rect l="l" t="t" r="r" b="b"/>
            <a:pathLst>
              <a:path w="519430" h="504189">
                <a:moveTo>
                  <a:pt x="289908" y="503783"/>
                </a:moveTo>
                <a:lnTo>
                  <a:pt x="231324" y="503783"/>
                </a:lnTo>
                <a:lnTo>
                  <a:pt x="231324" y="324394"/>
                </a:lnTo>
                <a:lnTo>
                  <a:pt x="98159" y="457559"/>
                </a:lnTo>
                <a:lnTo>
                  <a:pt x="54013" y="413413"/>
                </a:lnTo>
                <a:lnTo>
                  <a:pt x="184270" y="283157"/>
                </a:lnTo>
                <a:lnTo>
                  <a:pt x="0" y="283157"/>
                </a:lnTo>
                <a:lnTo>
                  <a:pt x="0" y="220625"/>
                </a:lnTo>
                <a:lnTo>
                  <a:pt x="188425" y="220625"/>
                </a:lnTo>
                <a:lnTo>
                  <a:pt x="61596" y="93797"/>
                </a:lnTo>
                <a:lnTo>
                  <a:pt x="103041" y="52351"/>
                </a:lnTo>
                <a:lnTo>
                  <a:pt x="231324" y="180738"/>
                </a:lnTo>
                <a:lnTo>
                  <a:pt x="231324" y="0"/>
                </a:lnTo>
                <a:lnTo>
                  <a:pt x="289908" y="0"/>
                </a:lnTo>
                <a:lnTo>
                  <a:pt x="289908" y="177414"/>
                </a:lnTo>
                <a:lnTo>
                  <a:pt x="421204" y="46119"/>
                </a:lnTo>
                <a:lnTo>
                  <a:pt x="465350" y="90369"/>
                </a:lnTo>
                <a:lnTo>
                  <a:pt x="335093" y="220625"/>
                </a:lnTo>
                <a:lnTo>
                  <a:pt x="519363" y="220625"/>
                </a:lnTo>
                <a:lnTo>
                  <a:pt x="519363" y="283157"/>
                </a:lnTo>
                <a:lnTo>
                  <a:pt x="333743" y="283157"/>
                </a:lnTo>
                <a:lnTo>
                  <a:pt x="459221" y="408635"/>
                </a:lnTo>
                <a:lnTo>
                  <a:pt x="417776" y="450080"/>
                </a:lnTo>
                <a:lnTo>
                  <a:pt x="289908" y="322213"/>
                </a:lnTo>
                <a:lnTo>
                  <a:pt x="289908" y="503783"/>
                </a:lnTo>
                <a:close/>
              </a:path>
            </a:pathLst>
          </a:custGeom>
          <a:solidFill>
            <a:srgbClr val="996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48208" y="1566065"/>
            <a:ext cx="519430" cy="504190"/>
          </a:xfrm>
          <a:custGeom>
            <a:avLst/>
            <a:gdLst/>
            <a:ahLst/>
            <a:cxnLst/>
            <a:rect l="l" t="t" r="r" b="b"/>
            <a:pathLst>
              <a:path w="519430" h="504189">
                <a:moveTo>
                  <a:pt x="289908" y="503783"/>
                </a:moveTo>
                <a:lnTo>
                  <a:pt x="231324" y="503783"/>
                </a:lnTo>
                <a:lnTo>
                  <a:pt x="231324" y="324394"/>
                </a:lnTo>
                <a:lnTo>
                  <a:pt x="98159" y="457559"/>
                </a:lnTo>
                <a:lnTo>
                  <a:pt x="54013" y="413413"/>
                </a:lnTo>
                <a:lnTo>
                  <a:pt x="184270" y="283157"/>
                </a:lnTo>
                <a:lnTo>
                  <a:pt x="0" y="283157"/>
                </a:lnTo>
                <a:lnTo>
                  <a:pt x="0" y="220625"/>
                </a:lnTo>
                <a:lnTo>
                  <a:pt x="188425" y="220625"/>
                </a:lnTo>
                <a:lnTo>
                  <a:pt x="61596" y="93797"/>
                </a:lnTo>
                <a:lnTo>
                  <a:pt x="103041" y="52351"/>
                </a:lnTo>
                <a:lnTo>
                  <a:pt x="231324" y="180738"/>
                </a:lnTo>
                <a:lnTo>
                  <a:pt x="231324" y="0"/>
                </a:lnTo>
                <a:lnTo>
                  <a:pt x="289908" y="0"/>
                </a:lnTo>
                <a:lnTo>
                  <a:pt x="289908" y="177414"/>
                </a:lnTo>
                <a:lnTo>
                  <a:pt x="421204" y="46119"/>
                </a:lnTo>
                <a:lnTo>
                  <a:pt x="465350" y="90369"/>
                </a:lnTo>
                <a:lnTo>
                  <a:pt x="335093" y="220625"/>
                </a:lnTo>
                <a:lnTo>
                  <a:pt x="519363" y="220625"/>
                </a:lnTo>
                <a:lnTo>
                  <a:pt x="519363" y="283157"/>
                </a:lnTo>
                <a:lnTo>
                  <a:pt x="333743" y="283157"/>
                </a:lnTo>
                <a:lnTo>
                  <a:pt x="459221" y="408635"/>
                </a:lnTo>
                <a:lnTo>
                  <a:pt x="417776" y="450080"/>
                </a:lnTo>
                <a:lnTo>
                  <a:pt x="289908" y="322213"/>
                </a:lnTo>
                <a:lnTo>
                  <a:pt x="289908" y="503783"/>
                </a:lnTo>
                <a:close/>
              </a:path>
            </a:pathLst>
          </a:custGeom>
          <a:solidFill>
            <a:srgbClr val="996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154449" y="5457622"/>
            <a:ext cx="209550" cy="4829810"/>
            <a:chOff x="17154449" y="5457622"/>
            <a:chExt cx="209550" cy="4829810"/>
          </a:xfrm>
        </p:grpSpPr>
        <p:sp>
          <p:nvSpPr>
            <p:cNvPr id="7" name="object 7"/>
            <p:cNvSpPr/>
            <p:nvPr/>
          </p:nvSpPr>
          <p:spPr>
            <a:xfrm>
              <a:off x="17245005" y="7325882"/>
              <a:ext cx="28575" cy="2961640"/>
            </a:xfrm>
            <a:custGeom>
              <a:avLst/>
              <a:gdLst/>
              <a:ahLst/>
              <a:cxnLst/>
              <a:rect l="l" t="t" r="r" b="b"/>
              <a:pathLst>
                <a:path w="28575" h="2961640">
                  <a:moveTo>
                    <a:pt x="28575" y="2961116"/>
                  </a:moveTo>
                  <a:lnTo>
                    <a:pt x="0" y="2961116"/>
                  </a:lnTo>
                  <a:lnTo>
                    <a:pt x="0" y="0"/>
                  </a:lnTo>
                  <a:lnTo>
                    <a:pt x="28575" y="0"/>
                  </a:lnTo>
                  <a:lnTo>
                    <a:pt x="28575" y="2961116"/>
                  </a:lnTo>
                  <a:close/>
                </a:path>
              </a:pathLst>
            </a:custGeom>
            <a:solidFill>
              <a:srgbClr val="2F2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154449" y="5457622"/>
              <a:ext cx="209550" cy="1868805"/>
            </a:xfrm>
            <a:custGeom>
              <a:avLst/>
              <a:gdLst/>
              <a:ahLst/>
              <a:cxnLst/>
              <a:rect l="l" t="t" r="r" b="b"/>
              <a:pathLst>
                <a:path w="209550" h="1868804">
                  <a:moveTo>
                    <a:pt x="0" y="1868214"/>
                  </a:moveTo>
                  <a:lnTo>
                    <a:pt x="0" y="0"/>
                  </a:lnTo>
                  <a:lnTo>
                    <a:pt x="209550" y="0"/>
                  </a:lnTo>
                  <a:lnTo>
                    <a:pt x="209550" y="1868214"/>
                  </a:lnTo>
                  <a:lnTo>
                    <a:pt x="0" y="1868214"/>
                  </a:lnTo>
                  <a:close/>
                </a:path>
              </a:pathLst>
            </a:custGeom>
            <a:solidFill>
              <a:srgbClr val="996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044529" y="955075"/>
            <a:ext cx="8859520" cy="1503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700" b="0" spc="-725" dirty="0">
                <a:latin typeface="Verdana"/>
                <a:cs typeface="Verdana"/>
              </a:rPr>
              <a:t>T</a:t>
            </a:r>
            <a:r>
              <a:rPr sz="9700" b="0" spc="-1100" dirty="0">
                <a:latin typeface="Verdana"/>
                <a:cs typeface="Verdana"/>
              </a:rPr>
              <a:t>a</a:t>
            </a:r>
            <a:r>
              <a:rPr sz="9700" b="0" spc="-600" dirty="0">
                <a:latin typeface="Verdana"/>
                <a:cs typeface="Verdana"/>
              </a:rPr>
              <a:t>b</a:t>
            </a:r>
            <a:r>
              <a:rPr sz="9700" b="0" spc="-270" dirty="0">
                <a:latin typeface="Verdana"/>
                <a:cs typeface="Verdana"/>
              </a:rPr>
              <a:t>l</a:t>
            </a:r>
            <a:r>
              <a:rPr sz="9700" b="0" spc="-805" dirty="0">
                <a:latin typeface="Verdana"/>
                <a:cs typeface="Verdana"/>
              </a:rPr>
              <a:t>e</a:t>
            </a:r>
            <a:r>
              <a:rPr sz="9700" b="0" spc="-1230" dirty="0">
                <a:latin typeface="Verdana"/>
                <a:cs typeface="Verdana"/>
              </a:rPr>
              <a:t> </a:t>
            </a:r>
            <a:r>
              <a:rPr sz="9700" b="0" spc="-480" dirty="0">
                <a:latin typeface="Verdana"/>
                <a:cs typeface="Verdana"/>
              </a:rPr>
              <a:t>o</a:t>
            </a:r>
            <a:r>
              <a:rPr sz="9700" b="0" spc="-165" dirty="0">
                <a:latin typeface="Verdana"/>
                <a:cs typeface="Verdana"/>
              </a:rPr>
              <a:t>f</a:t>
            </a:r>
            <a:r>
              <a:rPr sz="9700" b="0" spc="-1230" dirty="0">
                <a:latin typeface="Verdana"/>
                <a:cs typeface="Verdana"/>
              </a:rPr>
              <a:t> </a:t>
            </a:r>
            <a:r>
              <a:rPr sz="9700" b="0" spc="-835" dirty="0">
                <a:latin typeface="Verdana"/>
                <a:cs typeface="Verdana"/>
              </a:rPr>
              <a:t>C</a:t>
            </a:r>
            <a:r>
              <a:rPr sz="9700" b="0" spc="-480" dirty="0">
                <a:latin typeface="Verdana"/>
                <a:cs typeface="Verdana"/>
              </a:rPr>
              <a:t>o</a:t>
            </a:r>
            <a:r>
              <a:rPr sz="9700" b="0" spc="-755" dirty="0">
                <a:latin typeface="Verdana"/>
                <a:cs typeface="Verdana"/>
              </a:rPr>
              <a:t>n</a:t>
            </a:r>
            <a:r>
              <a:rPr sz="9700" b="0" spc="-525" dirty="0">
                <a:latin typeface="Verdana"/>
                <a:cs typeface="Verdana"/>
              </a:rPr>
              <a:t>t</a:t>
            </a:r>
            <a:r>
              <a:rPr sz="9700" b="0" spc="-810" dirty="0">
                <a:latin typeface="Verdana"/>
                <a:cs typeface="Verdana"/>
              </a:rPr>
              <a:t>e</a:t>
            </a:r>
            <a:r>
              <a:rPr sz="9700" b="0" spc="-755" dirty="0">
                <a:latin typeface="Verdana"/>
                <a:cs typeface="Verdana"/>
              </a:rPr>
              <a:t>n</a:t>
            </a:r>
            <a:r>
              <a:rPr sz="9700" b="0" spc="-525" dirty="0">
                <a:latin typeface="Verdana"/>
                <a:cs typeface="Verdana"/>
              </a:rPr>
              <a:t>t</a:t>
            </a:r>
            <a:endParaRPr sz="97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9654" y="3196507"/>
            <a:ext cx="123825" cy="1238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705772" y="2975781"/>
            <a:ext cx="9601200" cy="6110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spc="-250" dirty="0">
                <a:solidFill>
                  <a:srgbClr val="6F5D50"/>
                </a:solidFill>
                <a:latin typeface="Verdana"/>
                <a:cs typeface="Verdana"/>
              </a:rPr>
              <a:t>Overview</a:t>
            </a:r>
            <a:endParaRPr sz="3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3050" spc="-270" dirty="0">
                <a:solidFill>
                  <a:srgbClr val="6F5D50"/>
                </a:solidFill>
                <a:latin typeface="Verdana"/>
                <a:cs typeface="Verdana"/>
              </a:rPr>
              <a:t>Stakeholders</a:t>
            </a:r>
            <a:endParaRPr sz="3050">
              <a:latin typeface="Verdana"/>
              <a:cs typeface="Verdana"/>
            </a:endParaRPr>
          </a:p>
          <a:p>
            <a:pPr marL="12700" marR="1694814">
              <a:lnSpc>
                <a:spcPct val="116799"/>
              </a:lnSpc>
              <a:spcBef>
                <a:spcPts val="3190"/>
              </a:spcBef>
            </a:pPr>
            <a:r>
              <a:rPr sz="3050" spc="-260" dirty="0">
                <a:solidFill>
                  <a:srgbClr val="6F5D50"/>
                </a:solidFill>
                <a:latin typeface="Verdana"/>
                <a:cs typeface="Verdana"/>
              </a:rPr>
              <a:t>The</a:t>
            </a:r>
            <a:r>
              <a:rPr sz="3050" spc="-380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195" dirty="0">
                <a:solidFill>
                  <a:srgbClr val="6F5D50"/>
                </a:solidFill>
                <a:latin typeface="Verdana"/>
                <a:cs typeface="Verdana"/>
              </a:rPr>
              <a:t>difficulties</a:t>
            </a:r>
            <a:r>
              <a:rPr sz="3050" spc="-380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250" dirty="0">
                <a:solidFill>
                  <a:srgbClr val="6F5D50"/>
                </a:solidFill>
                <a:latin typeface="Verdana"/>
                <a:cs typeface="Verdana"/>
              </a:rPr>
              <a:t>that</a:t>
            </a:r>
            <a:r>
              <a:rPr sz="3050" spc="-375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254" dirty="0">
                <a:solidFill>
                  <a:srgbClr val="6F5D50"/>
                </a:solidFill>
                <a:latin typeface="Verdana"/>
                <a:cs typeface="Verdana"/>
              </a:rPr>
              <a:t>BudgetWise</a:t>
            </a:r>
            <a:r>
              <a:rPr sz="3050" spc="-380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225" dirty="0">
                <a:solidFill>
                  <a:srgbClr val="6F5D50"/>
                </a:solidFill>
                <a:latin typeface="Verdana"/>
                <a:cs typeface="Verdana"/>
              </a:rPr>
              <a:t>Solutions</a:t>
            </a:r>
            <a:r>
              <a:rPr sz="3050" spc="-375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265" dirty="0">
                <a:solidFill>
                  <a:srgbClr val="6F5D50"/>
                </a:solidFill>
                <a:latin typeface="Verdana"/>
                <a:cs typeface="Verdana"/>
              </a:rPr>
              <a:t>might </a:t>
            </a:r>
            <a:r>
              <a:rPr sz="3050" spc="-1060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245" dirty="0">
                <a:solidFill>
                  <a:srgbClr val="6F5D50"/>
                </a:solidFill>
                <a:latin typeface="Verdana"/>
                <a:cs typeface="Verdana"/>
              </a:rPr>
              <a:t>encounter</a:t>
            </a:r>
            <a:endParaRPr sz="3050">
              <a:latin typeface="Verdana"/>
              <a:cs typeface="Verdana"/>
            </a:endParaRPr>
          </a:p>
          <a:p>
            <a:pPr marL="12700" marR="3541395">
              <a:lnSpc>
                <a:spcPct val="177800"/>
              </a:lnSpc>
              <a:spcBef>
                <a:spcPts val="980"/>
              </a:spcBef>
            </a:pPr>
            <a:r>
              <a:rPr sz="3050" spc="-254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3050" spc="-275" dirty="0">
                <a:solidFill>
                  <a:srgbClr val="6F5D50"/>
                </a:solidFill>
                <a:latin typeface="Verdana"/>
                <a:cs typeface="Verdana"/>
              </a:rPr>
              <a:t>h</a:t>
            </a:r>
            <a:r>
              <a:rPr sz="3050" spc="-250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3050" spc="-385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195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3050" spc="-330" dirty="0">
                <a:solidFill>
                  <a:srgbClr val="6F5D50"/>
                </a:solidFill>
                <a:latin typeface="Verdana"/>
                <a:cs typeface="Verdana"/>
              </a:rPr>
              <a:t>ss</a:t>
            </a:r>
            <a:r>
              <a:rPr sz="3050" spc="-335" dirty="0">
                <a:solidFill>
                  <a:srgbClr val="6F5D50"/>
                </a:solidFill>
                <a:latin typeface="Verdana"/>
                <a:cs typeface="Verdana"/>
              </a:rPr>
              <a:t>u</a:t>
            </a:r>
            <a:r>
              <a:rPr sz="3050" spc="-254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3050" spc="-325" dirty="0">
                <a:solidFill>
                  <a:srgbClr val="6F5D50"/>
                </a:solidFill>
                <a:latin typeface="Verdana"/>
                <a:cs typeface="Verdana"/>
              </a:rPr>
              <a:t>s</a:t>
            </a:r>
            <a:r>
              <a:rPr sz="3050" spc="-385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175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3050" spc="-275" dirty="0">
                <a:solidFill>
                  <a:srgbClr val="6F5D50"/>
                </a:solidFill>
                <a:latin typeface="Verdana"/>
                <a:cs typeface="Verdana"/>
              </a:rPr>
              <a:t>h</a:t>
            </a:r>
            <a:r>
              <a:rPr sz="3050" spc="-370" dirty="0">
                <a:solidFill>
                  <a:srgbClr val="6F5D50"/>
                </a:solidFill>
                <a:latin typeface="Verdana"/>
                <a:cs typeface="Verdana"/>
              </a:rPr>
              <a:t>a</a:t>
            </a:r>
            <a:r>
              <a:rPr sz="3050" spc="-170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3050" spc="-385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225" dirty="0">
                <a:solidFill>
                  <a:srgbClr val="6F5D50"/>
                </a:solidFill>
                <a:latin typeface="Verdana"/>
                <a:cs typeface="Verdana"/>
              </a:rPr>
              <a:t>n</a:t>
            </a:r>
            <a:r>
              <a:rPr sz="3050" spc="-254" dirty="0">
                <a:solidFill>
                  <a:srgbClr val="6F5D50"/>
                </a:solidFill>
                <a:latin typeface="Verdana"/>
                <a:cs typeface="Verdana"/>
              </a:rPr>
              <a:t>ee</a:t>
            </a:r>
            <a:r>
              <a:rPr sz="3050" spc="-204" dirty="0">
                <a:solidFill>
                  <a:srgbClr val="6F5D50"/>
                </a:solidFill>
                <a:latin typeface="Verdana"/>
                <a:cs typeface="Verdana"/>
              </a:rPr>
              <a:t>d</a:t>
            </a:r>
            <a:r>
              <a:rPr sz="3050" spc="-385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175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3050" spc="-170" dirty="0">
                <a:solidFill>
                  <a:srgbClr val="6F5D50"/>
                </a:solidFill>
                <a:latin typeface="Verdana"/>
                <a:cs typeface="Verdana"/>
              </a:rPr>
              <a:t>o</a:t>
            </a:r>
            <a:r>
              <a:rPr sz="3050" spc="-385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210" dirty="0">
                <a:solidFill>
                  <a:srgbClr val="6F5D50"/>
                </a:solidFill>
                <a:latin typeface="Verdana"/>
                <a:cs typeface="Verdana"/>
              </a:rPr>
              <a:t>b</a:t>
            </a:r>
            <a:r>
              <a:rPr sz="3050" spc="-250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3050" spc="-385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370" dirty="0">
                <a:solidFill>
                  <a:srgbClr val="6F5D50"/>
                </a:solidFill>
                <a:latin typeface="Verdana"/>
                <a:cs typeface="Verdana"/>
              </a:rPr>
              <a:t>a</a:t>
            </a:r>
            <a:r>
              <a:rPr sz="3050" spc="-210" dirty="0">
                <a:solidFill>
                  <a:srgbClr val="6F5D50"/>
                </a:solidFill>
                <a:latin typeface="Verdana"/>
                <a:cs typeface="Verdana"/>
              </a:rPr>
              <a:t>dd</a:t>
            </a:r>
            <a:r>
              <a:rPr sz="3050" spc="-340" dirty="0">
                <a:solidFill>
                  <a:srgbClr val="6F5D50"/>
                </a:solidFill>
                <a:latin typeface="Verdana"/>
                <a:cs typeface="Verdana"/>
              </a:rPr>
              <a:t>r</a:t>
            </a:r>
            <a:r>
              <a:rPr sz="3050" spc="-254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3050" spc="-330" dirty="0">
                <a:solidFill>
                  <a:srgbClr val="6F5D50"/>
                </a:solidFill>
                <a:latin typeface="Verdana"/>
                <a:cs typeface="Verdana"/>
              </a:rPr>
              <a:t>ss</a:t>
            </a:r>
            <a:r>
              <a:rPr sz="3050" spc="-254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3050" spc="-145" dirty="0">
                <a:solidFill>
                  <a:srgbClr val="6F5D50"/>
                </a:solidFill>
                <a:latin typeface="Verdana"/>
                <a:cs typeface="Verdana"/>
              </a:rPr>
              <a:t>d  </a:t>
            </a:r>
            <a:r>
              <a:rPr sz="3050" spc="-270" dirty="0">
                <a:solidFill>
                  <a:srgbClr val="6F5D50"/>
                </a:solidFill>
                <a:latin typeface="Verdana"/>
                <a:cs typeface="Verdana"/>
              </a:rPr>
              <a:t>B</a:t>
            </a:r>
            <a:r>
              <a:rPr sz="3050" spc="-335" dirty="0">
                <a:solidFill>
                  <a:srgbClr val="6F5D50"/>
                </a:solidFill>
                <a:latin typeface="Verdana"/>
                <a:cs typeface="Verdana"/>
              </a:rPr>
              <a:t>u</a:t>
            </a:r>
            <a:r>
              <a:rPr sz="3050" spc="-330" dirty="0">
                <a:solidFill>
                  <a:srgbClr val="6F5D50"/>
                </a:solidFill>
                <a:latin typeface="Verdana"/>
                <a:cs typeface="Verdana"/>
              </a:rPr>
              <a:t>s</a:t>
            </a:r>
            <a:r>
              <a:rPr sz="3050" spc="-195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3050" spc="-225" dirty="0">
                <a:solidFill>
                  <a:srgbClr val="6F5D50"/>
                </a:solidFill>
                <a:latin typeface="Verdana"/>
                <a:cs typeface="Verdana"/>
              </a:rPr>
              <a:t>n</a:t>
            </a:r>
            <a:r>
              <a:rPr sz="3050" spc="-254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3050" spc="-330" dirty="0">
                <a:solidFill>
                  <a:srgbClr val="6F5D50"/>
                </a:solidFill>
                <a:latin typeface="Verdana"/>
                <a:cs typeface="Verdana"/>
              </a:rPr>
              <a:t>s</a:t>
            </a:r>
            <a:r>
              <a:rPr sz="3050" spc="-325" dirty="0">
                <a:solidFill>
                  <a:srgbClr val="6F5D50"/>
                </a:solidFill>
                <a:latin typeface="Verdana"/>
                <a:cs typeface="Verdana"/>
              </a:rPr>
              <a:t>s</a:t>
            </a:r>
            <a:r>
              <a:rPr sz="3050" spc="-385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370" dirty="0">
                <a:solidFill>
                  <a:srgbClr val="6F5D50"/>
                </a:solidFill>
                <a:latin typeface="Verdana"/>
                <a:cs typeface="Verdana"/>
              </a:rPr>
              <a:t>a</a:t>
            </a:r>
            <a:r>
              <a:rPr sz="3050" spc="-200" dirty="0">
                <a:solidFill>
                  <a:srgbClr val="6F5D50"/>
                </a:solidFill>
                <a:latin typeface="Verdana"/>
                <a:cs typeface="Verdana"/>
              </a:rPr>
              <a:t>pp</a:t>
            </a:r>
            <a:r>
              <a:rPr sz="3050" spc="-120" dirty="0">
                <a:solidFill>
                  <a:srgbClr val="6F5D50"/>
                </a:solidFill>
                <a:latin typeface="Verdana"/>
                <a:cs typeface="Verdana"/>
              </a:rPr>
              <a:t>l</a:t>
            </a:r>
            <a:r>
              <a:rPr sz="3050" spc="-195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3050" spc="-204" dirty="0">
                <a:solidFill>
                  <a:srgbClr val="6F5D50"/>
                </a:solidFill>
                <a:latin typeface="Verdana"/>
                <a:cs typeface="Verdana"/>
              </a:rPr>
              <a:t>c</a:t>
            </a:r>
            <a:r>
              <a:rPr sz="3050" spc="-370" dirty="0">
                <a:solidFill>
                  <a:srgbClr val="6F5D50"/>
                </a:solidFill>
                <a:latin typeface="Verdana"/>
                <a:cs typeface="Verdana"/>
              </a:rPr>
              <a:t>a</a:t>
            </a:r>
            <a:r>
              <a:rPr sz="3050" spc="-175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3050" spc="-195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3050" spc="-175" dirty="0">
                <a:solidFill>
                  <a:srgbClr val="6F5D50"/>
                </a:solidFill>
                <a:latin typeface="Verdana"/>
                <a:cs typeface="Verdana"/>
              </a:rPr>
              <a:t>o</a:t>
            </a:r>
            <a:r>
              <a:rPr sz="3050" spc="-220" dirty="0">
                <a:solidFill>
                  <a:srgbClr val="6F5D50"/>
                </a:solidFill>
                <a:latin typeface="Verdana"/>
                <a:cs typeface="Verdana"/>
              </a:rPr>
              <a:t>n</a:t>
            </a:r>
            <a:r>
              <a:rPr sz="3050" spc="-385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330" dirty="0">
                <a:solidFill>
                  <a:srgbClr val="6F5D50"/>
                </a:solidFill>
                <a:latin typeface="Verdana"/>
                <a:cs typeface="Verdana"/>
              </a:rPr>
              <a:t>s</a:t>
            </a:r>
            <a:r>
              <a:rPr sz="3050" spc="-175" dirty="0">
                <a:solidFill>
                  <a:srgbClr val="6F5D50"/>
                </a:solidFill>
                <a:latin typeface="Verdana"/>
                <a:cs typeface="Verdana"/>
              </a:rPr>
              <a:t>o</a:t>
            </a:r>
            <a:r>
              <a:rPr sz="3050" spc="-120" dirty="0">
                <a:solidFill>
                  <a:srgbClr val="6F5D50"/>
                </a:solidFill>
                <a:latin typeface="Verdana"/>
                <a:cs typeface="Verdana"/>
              </a:rPr>
              <a:t>l</a:t>
            </a:r>
            <a:r>
              <a:rPr sz="3050" spc="-335" dirty="0">
                <a:solidFill>
                  <a:srgbClr val="6F5D50"/>
                </a:solidFill>
                <a:latin typeface="Verdana"/>
                <a:cs typeface="Verdana"/>
              </a:rPr>
              <a:t>u</a:t>
            </a:r>
            <a:r>
              <a:rPr sz="3050" spc="-175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3050" spc="-195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3050" spc="-175" dirty="0">
                <a:solidFill>
                  <a:srgbClr val="6F5D50"/>
                </a:solidFill>
                <a:latin typeface="Verdana"/>
                <a:cs typeface="Verdana"/>
              </a:rPr>
              <a:t>o</a:t>
            </a:r>
            <a:r>
              <a:rPr sz="3050" spc="-225" dirty="0">
                <a:solidFill>
                  <a:srgbClr val="6F5D50"/>
                </a:solidFill>
                <a:latin typeface="Verdana"/>
                <a:cs typeface="Verdana"/>
              </a:rPr>
              <a:t>n</a:t>
            </a:r>
            <a:r>
              <a:rPr sz="3050" spc="-325" dirty="0">
                <a:solidFill>
                  <a:srgbClr val="6F5D50"/>
                </a:solidFill>
                <a:latin typeface="Verdana"/>
                <a:cs typeface="Verdana"/>
              </a:rPr>
              <a:t>s</a:t>
            </a:r>
            <a:endParaRPr sz="3050">
              <a:latin typeface="Verdana"/>
              <a:cs typeface="Verdana"/>
            </a:endParaRPr>
          </a:p>
          <a:p>
            <a:pPr marL="12700" marR="5080">
              <a:lnSpc>
                <a:spcPct val="116799"/>
              </a:lnSpc>
              <a:spcBef>
                <a:spcPts val="2250"/>
              </a:spcBef>
            </a:pPr>
            <a:r>
              <a:rPr sz="3050" spc="-300" dirty="0">
                <a:solidFill>
                  <a:srgbClr val="6F5D50"/>
                </a:solidFill>
                <a:latin typeface="Verdana"/>
                <a:cs typeface="Verdana"/>
              </a:rPr>
              <a:t>Areas</a:t>
            </a:r>
            <a:r>
              <a:rPr sz="3050" spc="-385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114" dirty="0">
                <a:solidFill>
                  <a:srgbClr val="6F5D50"/>
                </a:solidFill>
                <a:latin typeface="Verdana"/>
                <a:cs typeface="Verdana"/>
              </a:rPr>
              <a:t>of</a:t>
            </a:r>
            <a:r>
              <a:rPr sz="3050" spc="-380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325" dirty="0">
                <a:solidFill>
                  <a:srgbClr val="6F5D50"/>
                </a:solidFill>
                <a:latin typeface="Verdana"/>
                <a:cs typeface="Verdana"/>
              </a:rPr>
              <a:t>risk</a:t>
            </a:r>
            <a:r>
              <a:rPr sz="3050" spc="-380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254" dirty="0">
                <a:solidFill>
                  <a:srgbClr val="6F5D50"/>
                </a:solidFill>
                <a:latin typeface="Verdana"/>
                <a:cs typeface="Verdana"/>
              </a:rPr>
              <a:t>pertaining</a:t>
            </a:r>
            <a:r>
              <a:rPr sz="3050" spc="-385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175" dirty="0">
                <a:solidFill>
                  <a:srgbClr val="6F5D50"/>
                </a:solidFill>
                <a:latin typeface="Verdana"/>
                <a:cs typeface="Verdana"/>
              </a:rPr>
              <a:t>to</a:t>
            </a:r>
            <a:r>
              <a:rPr sz="3050" spc="-380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245" dirty="0">
                <a:solidFill>
                  <a:srgbClr val="6F5D50"/>
                </a:solidFill>
                <a:latin typeface="Verdana"/>
                <a:cs typeface="Verdana"/>
              </a:rPr>
              <a:t>this</a:t>
            </a:r>
            <a:r>
              <a:rPr sz="3050" spc="-380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250" dirty="0">
                <a:solidFill>
                  <a:srgbClr val="6F5D50"/>
                </a:solidFill>
                <a:latin typeface="Verdana"/>
                <a:cs typeface="Verdana"/>
              </a:rPr>
              <a:t>software</a:t>
            </a:r>
            <a:r>
              <a:rPr sz="3050" spc="-380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250" dirty="0">
                <a:solidFill>
                  <a:srgbClr val="6F5D50"/>
                </a:solidFill>
                <a:latin typeface="Verdana"/>
                <a:cs typeface="Verdana"/>
              </a:rPr>
              <a:t>project</a:t>
            </a:r>
            <a:r>
              <a:rPr sz="3050" spc="-385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265" dirty="0">
                <a:solidFill>
                  <a:srgbClr val="6F5D50"/>
                </a:solidFill>
                <a:latin typeface="Verdana"/>
                <a:cs typeface="Verdana"/>
              </a:rPr>
              <a:t>and</a:t>
            </a:r>
            <a:r>
              <a:rPr sz="3050" spc="-380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245" dirty="0">
                <a:solidFill>
                  <a:srgbClr val="6F5D50"/>
                </a:solidFill>
                <a:latin typeface="Verdana"/>
                <a:cs typeface="Verdana"/>
              </a:rPr>
              <a:t>explore </a:t>
            </a:r>
            <a:r>
              <a:rPr sz="3050" spc="-1055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330" dirty="0">
                <a:solidFill>
                  <a:srgbClr val="6F5D50"/>
                </a:solidFill>
                <a:latin typeface="Verdana"/>
                <a:cs typeface="Verdana"/>
              </a:rPr>
              <a:t>s</a:t>
            </a:r>
            <a:r>
              <a:rPr sz="3050" spc="-175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3050" spc="-340" dirty="0">
                <a:solidFill>
                  <a:srgbClr val="6F5D50"/>
                </a:solidFill>
                <a:latin typeface="Verdana"/>
                <a:cs typeface="Verdana"/>
              </a:rPr>
              <a:t>r</a:t>
            </a:r>
            <a:r>
              <a:rPr sz="3050" spc="-370" dirty="0">
                <a:solidFill>
                  <a:srgbClr val="6F5D50"/>
                </a:solidFill>
                <a:latin typeface="Verdana"/>
                <a:cs typeface="Verdana"/>
              </a:rPr>
              <a:t>a</a:t>
            </a:r>
            <a:r>
              <a:rPr sz="3050" spc="-175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3050" spc="-254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3050" spc="-380" dirty="0">
                <a:solidFill>
                  <a:srgbClr val="6F5D50"/>
                </a:solidFill>
                <a:latin typeface="Verdana"/>
                <a:cs typeface="Verdana"/>
              </a:rPr>
              <a:t>g</a:t>
            </a:r>
            <a:r>
              <a:rPr sz="3050" spc="-195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3050" spc="-254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3050" spc="-325" dirty="0">
                <a:solidFill>
                  <a:srgbClr val="6F5D50"/>
                </a:solidFill>
                <a:latin typeface="Verdana"/>
                <a:cs typeface="Verdana"/>
              </a:rPr>
              <a:t>s</a:t>
            </a:r>
            <a:r>
              <a:rPr sz="3050" spc="-385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65" dirty="0">
                <a:solidFill>
                  <a:srgbClr val="6F5D50"/>
                </a:solidFill>
                <a:latin typeface="Verdana"/>
                <a:cs typeface="Verdana"/>
              </a:rPr>
              <a:t>f</a:t>
            </a:r>
            <a:r>
              <a:rPr sz="3050" spc="-175" dirty="0">
                <a:solidFill>
                  <a:srgbClr val="6F5D50"/>
                </a:solidFill>
                <a:latin typeface="Verdana"/>
                <a:cs typeface="Verdana"/>
              </a:rPr>
              <a:t>o</a:t>
            </a:r>
            <a:r>
              <a:rPr sz="3050" spc="-335" dirty="0">
                <a:solidFill>
                  <a:srgbClr val="6F5D50"/>
                </a:solidFill>
                <a:latin typeface="Verdana"/>
                <a:cs typeface="Verdana"/>
              </a:rPr>
              <a:t>r</a:t>
            </a:r>
            <a:r>
              <a:rPr sz="3050" spc="-385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290" dirty="0">
                <a:solidFill>
                  <a:srgbClr val="6F5D50"/>
                </a:solidFill>
                <a:latin typeface="Verdana"/>
                <a:cs typeface="Verdana"/>
              </a:rPr>
              <a:t>m</a:t>
            </a:r>
            <a:r>
              <a:rPr sz="3050" spc="-370" dirty="0">
                <a:solidFill>
                  <a:srgbClr val="6F5D50"/>
                </a:solidFill>
                <a:latin typeface="Verdana"/>
                <a:cs typeface="Verdana"/>
              </a:rPr>
              <a:t>a</a:t>
            </a:r>
            <a:r>
              <a:rPr sz="3050" spc="-225" dirty="0">
                <a:solidFill>
                  <a:srgbClr val="6F5D50"/>
                </a:solidFill>
                <a:latin typeface="Verdana"/>
                <a:cs typeface="Verdana"/>
              </a:rPr>
              <a:t>n</a:t>
            </a:r>
            <a:r>
              <a:rPr sz="3050" spc="-375" dirty="0">
                <a:solidFill>
                  <a:srgbClr val="6F5D50"/>
                </a:solidFill>
                <a:latin typeface="Verdana"/>
                <a:cs typeface="Verdana"/>
              </a:rPr>
              <a:t>ag</a:t>
            </a:r>
            <a:r>
              <a:rPr sz="3050" spc="-195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3050" spc="-225" dirty="0">
                <a:solidFill>
                  <a:srgbClr val="6F5D50"/>
                </a:solidFill>
                <a:latin typeface="Verdana"/>
                <a:cs typeface="Verdana"/>
              </a:rPr>
              <a:t>n</a:t>
            </a:r>
            <a:r>
              <a:rPr sz="3050" spc="-375" dirty="0">
                <a:solidFill>
                  <a:srgbClr val="6F5D50"/>
                </a:solidFill>
                <a:latin typeface="Verdana"/>
                <a:cs typeface="Verdana"/>
              </a:rPr>
              <a:t>g</a:t>
            </a:r>
            <a:r>
              <a:rPr sz="3050" spc="-385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175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3050" spc="-275" dirty="0">
                <a:solidFill>
                  <a:srgbClr val="6F5D50"/>
                </a:solidFill>
                <a:latin typeface="Verdana"/>
                <a:cs typeface="Verdana"/>
              </a:rPr>
              <a:t>h</a:t>
            </a:r>
            <a:r>
              <a:rPr sz="3050" spc="-254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3050" spc="-330" dirty="0">
                <a:solidFill>
                  <a:srgbClr val="6F5D50"/>
                </a:solidFill>
                <a:latin typeface="Verdana"/>
                <a:cs typeface="Verdana"/>
              </a:rPr>
              <a:t>s</a:t>
            </a:r>
            <a:r>
              <a:rPr sz="3050" spc="-250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3050" spc="-385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3050" spc="-340" dirty="0">
                <a:solidFill>
                  <a:srgbClr val="6F5D50"/>
                </a:solidFill>
                <a:latin typeface="Verdana"/>
                <a:cs typeface="Verdana"/>
              </a:rPr>
              <a:t>r</a:t>
            </a:r>
            <a:r>
              <a:rPr sz="3050" spc="-195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3050" spc="-330" dirty="0">
                <a:solidFill>
                  <a:srgbClr val="6F5D50"/>
                </a:solidFill>
                <a:latin typeface="Verdana"/>
                <a:cs typeface="Verdana"/>
              </a:rPr>
              <a:t>s</a:t>
            </a:r>
            <a:r>
              <a:rPr sz="3050" spc="-440" dirty="0">
                <a:solidFill>
                  <a:srgbClr val="6F5D50"/>
                </a:solidFill>
                <a:latin typeface="Verdana"/>
                <a:cs typeface="Verdana"/>
              </a:rPr>
              <a:t>k</a:t>
            </a:r>
            <a:r>
              <a:rPr sz="3050" spc="-325" dirty="0">
                <a:solidFill>
                  <a:srgbClr val="6F5D50"/>
                </a:solidFill>
                <a:latin typeface="Verdana"/>
                <a:cs typeface="Verdana"/>
              </a:rPr>
              <a:t>s</a:t>
            </a:r>
            <a:endParaRPr sz="3050">
              <a:latin typeface="Verdana"/>
              <a:cs typeface="Verdan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9654" y="5122361"/>
            <a:ext cx="123825" cy="1238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9654" y="6616186"/>
            <a:ext cx="123825" cy="12382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9654" y="7442804"/>
            <a:ext cx="123825" cy="12382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9654" y="4174159"/>
            <a:ext cx="123825" cy="123825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9654" y="8271372"/>
            <a:ext cx="123825" cy="1238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B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50" y="2882057"/>
            <a:ext cx="114300" cy="114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50" y="4196507"/>
            <a:ext cx="114300" cy="1143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50" y="5072807"/>
            <a:ext cx="114300" cy="11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50" y="6387257"/>
            <a:ext cx="114300" cy="1143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50" y="7263557"/>
            <a:ext cx="114300" cy="1143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6350" y="8139857"/>
            <a:ext cx="114300" cy="1143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521334">
              <a:lnSpc>
                <a:spcPct val="100000"/>
              </a:lnSpc>
              <a:spcBef>
                <a:spcPts val="605"/>
              </a:spcBef>
            </a:pPr>
            <a:r>
              <a:rPr spc="-5" dirty="0"/>
              <a:t>Advantages:</a:t>
            </a:r>
          </a:p>
          <a:p>
            <a:pPr marL="1056005" marR="5080">
              <a:lnSpc>
                <a:spcPct val="117300"/>
              </a:lnSpc>
              <a:tabLst>
                <a:tab pos="3664585" algn="l"/>
                <a:tab pos="5459095" algn="l"/>
                <a:tab pos="6406515" algn="l"/>
                <a:tab pos="7160895" algn="l"/>
                <a:tab pos="8347075" algn="l"/>
                <a:tab pos="9234805" algn="l"/>
                <a:tab pos="9603740" algn="l"/>
                <a:tab pos="10436225" algn="l"/>
                <a:tab pos="11995785" algn="l"/>
                <a:tab pos="13572490" algn="l"/>
                <a:tab pos="14280515" algn="l"/>
                <a:tab pos="15236825" algn="l"/>
                <a:tab pos="15875000" algn="l"/>
              </a:tabLst>
            </a:pPr>
            <a:r>
              <a:rPr spc="-65" dirty="0"/>
              <a:t>C</a:t>
            </a:r>
            <a:r>
              <a:rPr spc="55" dirty="0"/>
              <a:t>r</a:t>
            </a:r>
            <a:r>
              <a:rPr spc="15" dirty="0"/>
              <a:t>o</a:t>
            </a:r>
            <a:r>
              <a:rPr spc="-35" dirty="0"/>
              <a:t>ss</a:t>
            </a:r>
            <a:r>
              <a:rPr spc="-265" dirty="0"/>
              <a:t>-</a:t>
            </a:r>
            <a:r>
              <a:rPr spc="-65" dirty="0"/>
              <a:t>P</a:t>
            </a:r>
            <a:r>
              <a:rPr spc="10" dirty="0"/>
              <a:t>l</a:t>
            </a:r>
            <a:r>
              <a:rPr spc="20" dirty="0"/>
              <a:t>a</a:t>
            </a:r>
            <a:r>
              <a:rPr spc="50" dirty="0"/>
              <a:t>t</a:t>
            </a:r>
            <a:r>
              <a:rPr spc="15" dirty="0"/>
              <a:t>fo</a:t>
            </a:r>
            <a:r>
              <a:rPr spc="55" dirty="0"/>
              <a:t>r</a:t>
            </a:r>
            <a:r>
              <a:rPr spc="90" dirty="0"/>
              <a:t>m</a:t>
            </a:r>
            <a:r>
              <a:rPr spc="-185" dirty="0"/>
              <a:t>:</a:t>
            </a:r>
            <a:r>
              <a:rPr dirty="0"/>
              <a:t>	</a:t>
            </a:r>
            <a:r>
              <a:rPr spc="25" dirty="0"/>
              <a:t>A</a:t>
            </a:r>
            <a:r>
              <a:rPr spc="-20" dirty="0"/>
              <a:t>c</a:t>
            </a:r>
            <a:r>
              <a:rPr spc="-25" dirty="0"/>
              <a:t>c</a:t>
            </a:r>
            <a:r>
              <a:rPr dirty="0"/>
              <a:t>e</a:t>
            </a:r>
            <a:r>
              <a:rPr spc="-35" dirty="0"/>
              <a:t>ss</a:t>
            </a:r>
            <a:r>
              <a:rPr spc="10" dirty="0"/>
              <a:t>ibl</a:t>
            </a:r>
            <a:r>
              <a:rPr spc="5" dirty="0"/>
              <a:t>e</a:t>
            </a:r>
            <a:r>
              <a:rPr dirty="0"/>
              <a:t>	</a:t>
            </a:r>
            <a:r>
              <a:rPr spc="15" dirty="0"/>
              <a:t>f</a:t>
            </a:r>
            <a:r>
              <a:rPr spc="55" dirty="0"/>
              <a:t>r</a:t>
            </a:r>
            <a:r>
              <a:rPr spc="15" dirty="0"/>
              <a:t>o</a:t>
            </a:r>
            <a:r>
              <a:rPr spc="95" dirty="0"/>
              <a:t>m</a:t>
            </a:r>
            <a:r>
              <a:rPr dirty="0"/>
              <a:t>	</a:t>
            </a:r>
            <a:r>
              <a:rPr spc="20" dirty="0"/>
              <a:t>a</a:t>
            </a:r>
            <a:r>
              <a:rPr spc="50" dirty="0"/>
              <a:t>n</a:t>
            </a:r>
            <a:r>
              <a:rPr spc="-5" dirty="0"/>
              <a:t>y</a:t>
            </a:r>
            <a:r>
              <a:rPr dirty="0"/>
              <a:t>	</a:t>
            </a:r>
            <a:r>
              <a:rPr spc="20" dirty="0"/>
              <a:t>d</a:t>
            </a:r>
            <a:r>
              <a:rPr dirty="0"/>
              <a:t>e</a:t>
            </a:r>
            <a:r>
              <a:rPr spc="-15" dirty="0"/>
              <a:t>v</a:t>
            </a:r>
            <a:r>
              <a:rPr spc="10" dirty="0"/>
              <a:t>i</a:t>
            </a:r>
            <a:r>
              <a:rPr spc="-25" dirty="0"/>
              <a:t>c</a:t>
            </a:r>
            <a:r>
              <a:rPr spc="5" dirty="0"/>
              <a:t>e</a:t>
            </a:r>
            <a:r>
              <a:rPr dirty="0"/>
              <a:t>	</a:t>
            </a:r>
            <a:r>
              <a:rPr spc="-65" dirty="0"/>
              <a:t>w</a:t>
            </a:r>
            <a:r>
              <a:rPr spc="10" dirty="0"/>
              <a:t>i</a:t>
            </a:r>
            <a:r>
              <a:rPr spc="50" dirty="0"/>
              <a:t>t</a:t>
            </a:r>
            <a:r>
              <a:rPr spc="55" dirty="0"/>
              <a:t>h</a:t>
            </a:r>
            <a:r>
              <a:rPr dirty="0"/>
              <a:t>	</a:t>
            </a:r>
            <a:r>
              <a:rPr spc="25" dirty="0"/>
              <a:t>a</a:t>
            </a:r>
            <a:r>
              <a:rPr dirty="0"/>
              <a:t>	</a:t>
            </a:r>
            <a:r>
              <a:rPr spc="-65" dirty="0"/>
              <a:t>w</a:t>
            </a:r>
            <a:r>
              <a:rPr dirty="0"/>
              <a:t>e</a:t>
            </a:r>
            <a:r>
              <a:rPr spc="15" dirty="0"/>
              <a:t>b</a:t>
            </a:r>
            <a:r>
              <a:rPr dirty="0"/>
              <a:t>	</a:t>
            </a:r>
            <a:r>
              <a:rPr spc="10" dirty="0"/>
              <a:t>b</a:t>
            </a:r>
            <a:r>
              <a:rPr spc="55" dirty="0"/>
              <a:t>r</a:t>
            </a:r>
            <a:r>
              <a:rPr spc="15" dirty="0"/>
              <a:t>o</a:t>
            </a:r>
            <a:r>
              <a:rPr spc="-65" dirty="0"/>
              <a:t>w</a:t>
            </a:r>
            <a:r>
              <a:rPr spc="-35" dirty="0"/>
              <a:t>s</a:t>
            </a:r>
            <a:r>
              <a:rPr dirty="0"/>
              <a:t>e</a:t>
            </a:r>
            <a:r>
              <a:rPr spc="55" dirty="0"/>
              <a:t>r</a:t>
            </a:r>
            <a:r>
              <a:rPr spc="-60" dirty="0"/>
              <a:t>,</a:t>
            </a:r>
            <a:r>
              <a:rPr dirty="0"/>
              <a:t>	</a:t>
            </a:r>
            <a:r>
              <a:rPr spc="55" dirty="0"/>
              <a:t>r</a:t>
            </a:r>
            <a:r>
              <a:rPr dirty="0"/>
              <a:t>e</a:t>
            </a:r>
            <a:r>
              <a:rPr spc="20" dirty="0"/>
              <a:t>d</a:t>
            </a:r>
            <a:r>
              <a:rPr spc="50" dirty="0"/>
              <a:t>u</a:t>
            </a:r>
            <a:r>
              <a:rPr spc="-25" dirty="0"/>
              <a:t>c</a:t>
            </a:r>
            <a:r>
              <a:rPr spc="10" dirty="0"/>
              <a:t>i</a:t>
            </a:r>
            <a:r>
              <a:rPr spc="50" dirty="0"/>
              <a:t>n</a:t>
            </a:r>
            <a:r>
              <a:rPr spc="25" dirty="0"/>
              <a:t>g</a:t>
            </a:r>
            <a:r>
              <a:rPr dirty="0"/>
              <a:t>	</a:t>
            </a:r>
            <a:r>
              <a:rPr spc="50" dirty="0"/>
              <a:t>th</a:t>
            </a:r>
            <a:r>
              <a:rPr spc="5" dirty="0"/>
              <a:t>e</a:t>
            </a:r>
            <a:r>
              <a:rPr dirty="0"/>
              <a:t>	</a:t>
            </a:r>
            <a:r>
              <a:rPr spc="50" dirty="0"/>
              <a:t>n</a:t>
            </a:r>
            <a:r>
              <a:rPr dirty="0"/>
              <a:t>ee</a:t>
            </a:r>
            <a:r>
              <a:rPr spc="25" dirty="0"/>
              <a:t>d</a:t>
            </a:r>
            <a:r>
              <a:rPr dirty="0"/>
              <a:t>	</a:t>
            </a:r>
            <a:r>
              <a:rPr spc="15" dirty="0"/>
              <a:t>fo</a:t>
            </a:r>
            <a:r>
              <a:rPr spc="60" dirty="0"/>
              <a:t>r</a:t>
            </a:r>
            <a:r>
              <a:rPr dirty="0"/>
              <a:t>	</a:t>
            </a:r>
            <a:r>
              <a:rPr spc="-35" dirty="0"/>
              <a:t>s</a:t>
            </a:r>
            <a:r>
              <a:rPr dirty="0"/>
              <a:t>e</a:t>
            </a:r>
            <a:r>
              <a:rPr spc="20" dirty="0"/>
              <a:t>pa</a:t>
            </a:r>
            <a:r>
              <a:rPr spc="55" dirty="0"/>
              <a:t>r</a:t>
            </a:r>
            <a:r>
              <a:rPr spc="20" dirty="0"/>
              <a:t>a</a:t>
            </a:r>
            <a:r>
              <a:rPr spc="50" dirty="0"/>
              <a:t>t</a:t>
            </a:r>
            <a:r>
              <a:rPr spc="5" dirty="0"/>
              <a:t>e  </a:t>
            </a:r>
            <a:r>
              <a:rPr spc="20" dirty="0"/>
              <a:t>development</a:t>
            </a:r>
            <a:r>
              <a:rPr spc="-80" dirty="0"/>
              <a:t> </a:t>
            </a:r>
            <a:r>
              <a:rPr spc="30" dirty="0"/>
              <a:t>for</a:t>
            </a:r>
            <a:r>
              <a:rPr spc="-75" dirty="0"/>
              <a:t> </a:t>
            </a:r>
            <a:r>
              <a:rPr spc="30" dirty="0"/>
              <a:t>Android</a:t>
            </a:r>
            <a:r>
              <a:rPr spc="-75" dirty="0"/>
              <a:t> </a:t>
            </a:r>
            <a:r>
              <a:rPr spc="30" dirty="0"/>
              <a:t>and</a:t>
            </a:r>
            <a:r>
              <a:rPr spc="-75" dirty="0"/>
              <a:t> </a:t>
            </a:r>
            <a:r>
              <a:rPr spc="-45" dirty="0"/>
              <a:t>iOS.</a:t>
            </a:r>
          </a:p>
          <a:p>
            <a:pPr marL="508634">
              <a:lnSpc>
                <a:spcPct val="100000"/>
              </a:lnSpc>
              <a:spcBef>
                <a:spcPts val="35"/>
              </a:spcBef>
            </a:pPr>
            <a:endParaRPr sz="3250"/>
          </a:p>
          <a:p>
            <a:pPr marL="1056005">
              <a:lnSpc>
                <a:spcPct val="100000"/>
              </a:lnSpc>
            </a:pPr>
            <a:r>
              <a:rPr spc="-35" dirty="0"/>
              <a:t>Ease</a:t>
            </a:r>
            <a:r>
              <a:rPr spc="-75" dirty="0"/>
              <a:t> </a:t>
            </a:r>
            <a:r>
              <a:rPr spc="15" dirty="0"/>
              <a:t>of</a:t>
            </a:r>
            <a:r>
              <a:rPr spc="-70" dirty="0"/>
              <a:t> </a:t>
            </a:r>
            <a:r>
              <a:rPr spc="-10" dirty="0"/>
              <a:t>Updates:</a:t>
            </a:r>
            <a:r>
              <a:rPr spc="-70" dirty="0"/>
              <a:t> </a:t>
            </a:r>
            <a:r>
              <a:rPr spc="-10" dirty="0"/>
              <a:t>Easier</a:t>
            </a:r>
            <a:r>
              <a:rPr spc="-75" dirty="0"/>
              <a:t> </a:t>
            </a:r>
            <a:r>
              <a:rPr spc="35" dirty="0"/>
              <a:t>to</a:t>
            </a:r>
            <a:r>
              <a:rPr spc="-70" dirty="0"/>
              <a:t> </a:t>
            </a:r>
            <a:r>
              <a:rPr spc="25" dirty="0"/>
              <a:t>roll</a:t>
            </a:r>
            <a:r>
              <a:rPr spc="-70" dirty="0"/>
              <a:t> </a:t>
            </a:r>
            <a:r>
              <a:rPr spc="40" dirty="0"/>
              <a:t>out</a:t>
            </a:r>
            <a:r>
              <a:rPr spc="-70" dirty="0"/>
              <a:t> </a:t>
            </a:r>
            <a:r>
              <a:rPr spc="20" dirty="0"/>
              <a:t>updates</a:t>
            </a:r>
            <a:r>
              <a:rPr spc="-75" dirty="0"/>
              <a:t> </a:t>
            </a:r>
            <a:r>
              <a:rPr spc="30" dirty="0"/>
              <a:t>and</a:t>
            </a:r>
            <a:r>
              <a:rPr spc="-70" dirty="0"/>
              <a:t> </a:t>
            </a:r>
            <a:r>
              <a:rPr spc="-15" dirty="0"/>
              <a:t>fixes</a:t>
            </a:r>
            <a:r>
              <a:rPr spc="-70" dirty="0"/>
              <a:t> </a:t>
            </a:r>
            <a:r>
              <a:rPr spc="25" dirty="0"/>
              <a:t>compared</a:t>
            </a:r>
            <a:r>
              <a:rPr spc="-75" dirty="0"/>
              <a:t> </a:t>
            </a:r>
            <a:r>
              <a:rPr spc="35" dirty="0"/>
              <a:t>to</a:t>
            </a:r>
            <a:r>
              <a:rPr spc="-70" dirty="0"/>
              <a:t> </a:t>
            </a:r>
            <a:r>
              <a:rPr spc="25" dirty="0"/>
              <a:t>mobile</a:t>
            </a:r>
            <a:r>
              <a:rPr spc="-70" dirty="0"/>
              <a:t> </a:t>
            </a:r>
            <a:r>
              <a:rPr spc="-10" dirty="0"/>
              <a:t>apps.</a:t>
            </a:r>
          </a:p>
          <a:p>
            <a:pPr marL="508634">
              <a:lnSpc>
                <a:spcPct val="100000"/>
              </a:lnSpc>
              <a:spcBef>
                <a:spcPts val="40"/>
              </a:spcBef>
            </a:pPr>
            <a:endParaRPr sz="3250"/>
          </a:p>
          <a:p>
            <a:pPr marL="1056005">
              <a:lnSpc>
                <a:spcPct val="100000"/>
              </a:lnSpc>
            </a:pPr>
            <a:r>
              <a:rPr spc="-40" dirty="0"/>
              <a:t>Cost-Effective:</a:t>
            </a:r>
            <a:r>
              <a:rPr spc="-65" dirty="0"/>
              <a:t> </a:t>
            </a:r>
            <a:r>
              <a:rPr spc="5" dirty="0"/>
              <a:t>Can</a:t>
            </a:r>
            <a:r>
              <a:rPr spc="-60" dirty="0"/>
              <a:t> </a:t>
            </a:r>
            <a:r>
              <a:rPr spc="10" dirty="0"/>
              <a:t>be</a:t>
            </a:r>
            <a:r>
              <a:rPr spc="-60" dirty="0"/>
              <a:t> </a:t>
            </a:r>
            <a:r>
              <a:rPr spc="40" dirty="0"/>
              <a:t>more</a:t>
            </a:r>
            <a:r>
              <a:rPr spc="-60" dirty="0"/>
              <a:t> </a:t>
            </a:r>
            <a:r>
              <a:rPr dirty="0"/>
              <a:t>budget-friendly</a:t>
            </a:r>
            <a:r>
              <a:rPr spc="-60" dirty="0"/>
              <a:t> </a:t>
            </a:r>
            <a:r>
              <a:rPr spc="-5" dirty="0"/>
              <a:t>as</a:t>
            </a:r>
            <a:r>
              <a:rPr spc="-60" dirty="0"/>
              <a:t> </a:t>
            </a:r>
            <a:r>
              <a:rPr spc="30" dirty="0"/>
              <a:t>it</a:t>
            </a:r>
            <a:r>
              <a:rPr spc="-65" dirty="0"/>
              <a:t> </a:t>
            </a:r>
            <a:r>
              <a:rPr spc="20" dirty="0"/>
              <a:t>requires</a:t>
            </a:r>
            <a:r>
              <a:rPr spc="-60" dirty="0"/>
              <a:t> </a:t>
            </a:r>
            <a:r>
              <a:rPr spc="25" dirty="0"/>
              <a:t>a</a:t>
            </a:r>
            <a:r>
              <a:rPr spc="-60" dirty="0"/>
              <a:t> </a:t>
            </a:r>
            <a:r>
              <a:rPr spc="10" dirty="0"/>
              <a:t>single</a:t>
            </a:r>
            <a:r>
              <a:rPr spc="-60" dirty="0"/>
              <a:t> </a:t>
            </a:r>
            <a:r>
              <a:rPr spc="20" dirty="0"/>
              <a:t>development</a:t>
            </a:r>
            <a:r>
              <a:rPr spc="-60" dirty="0"/>
              <a:t> </a:t>
            </a:r>
            <a:r>
              <a:rPr spc="-10" dirty="0"/>
              <a:t>process.</a:t>
            </a:r>
          </a:p>
          <a:p>
            <a:pPr marL="508634">
              <a:lnSpc>
                <a:spcPct val="100000"/>
              </a:lnSpc>
              <a:spcBef>
                <a:spcPts val="35"/>
              </a:spcBef>
            </a:pPr>
            <a:endParaRPr sz="3250"/>
          </a:p>
          <a:p>
            <a:pPr marL="521334">
              <a:lnSpc>
                <a:spcPct val="100000"/>
              </a:lnSpc>
            </a:pPr>
            <a:r>
              <a:rPr spc="-5" dirty="0"/>
              <a:t>Disadvantages:</a:t>
            </a:r>
          </a:p>
          <a:p>
            <a:pPr marL="1056005">
              <a:lnSpc>
                <a:spcPct val="100000"/>
              </a:lnSpc>
              <a:spcBef>
                <a:spcPts val="509"/>
              </a:spcBef>
            </a:pPr>
            <a:r>
              <a:rPr spc="25" dirty="0"/>
              <a:t>Offline</a:t>
            </a:r>
            <a:r>
              <a:rPr spc="-70" dirty="0"/>
              <a:t> </a:t>
            </a:r>
            <a:r>
              <a:rPr dirty="0"/>
              <a:t>Functionality:</a:t>
            </a:r>
            <a:r>
              <a:rPr spc="-65" dirty="0"/>
              <a:t> </a:t>
            </a:r>
            <a:r>
              <a:rPr spc="30" dirty="0"/>
              <a:t>Harder</a:t>
            </a:r>
            <a:r>
              <a:rPr spc="-65" dirty="0"/>
              <a:t> </a:t>
            </a:r>
            <a:r>
              <a:rPr spc="35" dirty="0"/>
              <a:t>to</a:t>
            </a:r>
            <a:r>
              <a:rPr spc="-65" dirty="0"/>
              <a:t> </a:t>
            </a:r>
            <a:r>
              <a:rPr spc="35" dirty="0"/>
              <a:t>implement</a:t>
            </a:r>
            <a:r>
              <a:rPr spc="-65" dirty="0"/>
              <a:t> </a:t>
            </a:r>
            <a:r>
              <a:rPr spc="15" dirty="0"/>
              <a:t>offline</a:t>
            </a:r>
            <a:r>
              <a:rPr spc="-65" dirty="0"/>
              <a:t> </a:t>
            </a:r>
            <a:r>
              <a:rPr spc="10" dirty="0"/>
              <a:t>capabilities</a:t>
            </a:r>
            <a:r>
              <a:rPr spc="-65" dirty="0"/>
              <a:t> </a:t>
            </a:r>
            <a:r>
              <a:rPr spc="25" dirty="0"/>
              <a:t>compared</a:t>
            </a:r>
            <a:r>
              <a:rPr spc="-65" dirty="0"/>
              <a:t> </a:t>
            </a:r>
            <a:r>
              <a:rPr spc="35" dirty="0"/>
              <a:t>to</a:t>
            </a:r>
            <a:r>
              <a:rPr spc="-65" dirty="0"/>
              <a:t> </a:t>
            </a:r>
            <a:r>
              <a:rPr spc="20" dirty="0"/>
              <a:t>native</a:t>
            </a:r>
            <a:r>
              <a:rPr spc="-65" dirty="0"/>
              <a:t> </a:t>
            </a:r>
            <a:r>
              <a:rPr spc="25" dirty="0"/>
              <a:t>mobile</a:t>
            </a:r>
            <a:r>
              <a:rPr spc="-65" dirty="0"/>
              <a:t> </a:t>
            </a:r>
            <a:r>
              <a:rPr spc="-10" dirty="0"/>
              <a:t>apps.</a:t>
            </a:r>
          </a:p>
          <a:p>
            <a:pPr marL="1056005" marR="1003300">
              <a:lnSpc>
                <a:spcPct val="234700"/>
              </a:lnSpc>
            </a:pPr>
            <a:r>
              <a:rPr dirty="0"/>
              <a:t>Performance:</a:t>
            </a:r>
            <a:r>
              <a:rPr spc="-65" dirty="0"/>
              <a:t> </a:t>
            </a:r>
            <a:r>
              <a:rPr spc="50" dirty="0"/>
              <a:t>May</a:t>
            </a:r>
            <a:r>
              <a:rPr spc="-65" dirty="0"/>
              <a:t> </a:t>
            </a:r>
            <a:r>
              <a:rPr spc="40" dirty="0"/>
              <a:t>not</a:t>
            </a:r>
            <a:r>
              <a:rPr spc="-65" dirty="0"/>
              <a:t> </a:t>
            </a:r>
            <a:r>
              <a:rPr spc="10" dirty="0"/>
              <a:t>be</a:t>
            </a:r>
            <a:r>
              <a:rPr spc="-65" dirty="0"/>
              <a:t> </a:t>
            </a:r>
            <a:r>
              <a:rPr spc="-5" dirty="0"/>
              <a:t>as</a:t>
            </a:r>
            <a:r>
              <a:rPr spc="-65" dirty="0"/>
              <a:t> </a:t>
            </a:r>
            <a:r>
              <a:rPr spc="5" dirty="0"/>
              <a:t>responsive</a:t>
            </a:r>
            <a:r>
              <a:rPr spc="-65" dirty="0"/>
              <a:t> </a:t>
            </a:r>
            <a:r>
              <a:rPr spc="35" dirty="0"/>
              <a:t>or</a:t>
            </a:r>
            <a:r>
              <a:rPr spc="-65" dirty="0"/>
              <a:t> </a:t>
            </a:r>
            <a:r>
              <a:rPr spc="30" dirty="0"/>
              <a:t>smooth</a:t>
            </a:r>
            <a:r>
              <a:rPr spc="-65" dirty="0"/>
              <a:t> </a:t>
            </a:r>
            <a:r>
              <a:rPr spc="-5" dirty="0"/>
              <a:t>as</a:t>
            </a:r>
            <a:r>
              <a:rPr spc="-65" dirty="0"/>
              <a:t> </a:t>
            </a:r>
            <a:r>
              <a:rPr spc="20" dirty="0"/>
              <a:t>native</a:t>
            </a:r>
            <a:r>
              <a:rPr spc="-65" dirty="0"/>
              <a:t> </a:t>
            </a:r>
            <a:r>
              <a:rPr spc="-10" dirty="0"/>
              <a:t>apps,</a:t>
            </a:r>
            <a:r>
              <a:rPr spc="-60" dirty="0"/>
              <a:t> </a:t>
            </a:r>
            <a:r>
              <a:rPr dirty="0"/>
              <a:t>especially</a:t>
            </a:r>
            <a:r>
              <a:rPr spc="-65" dirty="0"/>
              <a:t> </a:t>
            </a:r>
            <a:r>
              <a:rPr spc="10" dirty="0"/>
              <a:t>with</a:t>
            </a:r>
            <a:r>
              <a:rPr spc="-65" dirty="0"/>
              <a:t> </a:t>
            </a:r>
            <a:r>
              <a:rPr spc="20" dirty="0"/>
              <a:t>large</a:t>
            </a:r>
            <a:r>
              <a:rPr spc="-65" dirty="0"/>
              <a:t> </a:t>
            </a:r>
            <a:r>
              <a:rPr spc="30" dirty="0"/>
              <a:t>data</a:t>
            </a:r>
            <a:r>
              <a:rPr spc="-65" dirty="0"/>
              <a:t> </a:t>
            </a:r>
            <a:r>
              <a:rPr spc="-15" dirty="0"/>
              <a:t>sets. </a:t>
            </a:r>
            <a:r>
              <a:rPr spc="-705" dirty="0"/>
              <a:t> </a:t>
            </a:r>
            <a:r>
              <a:rPr spc="-30" dirty="0"/>
              <a:t>Security:</a:t>
            </a:r>
            <a:r>
              <a:rPr spc="-70" dirty="0"/>
              <a:t> </a:t>
            </a:r>
            <a:r>
              <a:rPr spc="-40" dirty="0"/>
              <a:t>Web</a:t>
            </a:r>
            <a:r>
              <a:rPr spc="-70" dirty="0"/>
              <a:t> </a:t>
            </a:r>
            <a:r>
              <a:rPr spc="15" dirty="0"/>
              <a:t>applications</a:t>
            </a:r>
            <a:r>
              <a:rPr spc="-70" dirty="0"/>
              <a:t> </a:t>
            </a:r>
            <a:r>
              <a:rPr spc="15" dirty="0"/>
              <a:t>can</a:t>
            </a:r>
            <a:r>
              <a:rPr spc="-70" dirty="0"/>
              <a:t> </a:t>
            </a:r>
            <a:r>
              <a:rPr spc="10" dirty="0"/>
              <a:t>be</a:t>
            </a:r>
            <a:r>
              <a:rPr spc="-65" dirty="0"/>
              <a:t> </a:t>
            </a:r>
            <a:r>
              <a:rPr spc="40" dirty="0"/>
              <a:t>more</a:t>
            </a:r>
            <a:r>
              <a:rPr spc="-70" dirty="0"/>
              <a:t> </a:t>
            </a:r>
            <a:r>
              <a:rPr spc="20" dirty="0"/>
              <a:t>vulnerable</a:t>
            </a:r>
            <a:r>
              <a:rPr spc="-70" dirty="0"/>
              <a:t> </a:t>
            </a:r>
            <a:r>
              <a:rPr spc="35" dirty="0"/>
              <a:t>to</a:t>
            </a:r>
            <a:r>
              <a:rPr spc="-70" dirty="0"/>
              <a:t> </a:t>
            </a:r>
            <a:r>
              <a:rPr spc="10" dirty="0"/>
              <a:t>security</a:t>
            </a:r>
            <a:r>
              <a:rPr spc="-65" dirty="0"/>
              <a:t> </a:t>
            </a:r>
            <a:r>
              <a:rPr spc="30" dirty="0"/>
              <a:t>threats</a:t>
            </a:r>
            <a:r>
              <a:rPr spc="-70" dirty="0"/>
              <a:t> </a:t>
            </a:r>
            <a:r>
              <a:rPr spc="15" dirty="0"/>
              <a:t>if</a:t>
            </a:r>
            <a:r>
              <a:rPr spc="-70" dirty="0"/>
              <a:t> </a:t>
            </a:r>
            <a:r>
              <a:rPr spc="40" dirty="0"/>
              <a:t>not</a:t>
            </a:r>
            <a:r>
              <a:rPr spc="-70" dirty="0"/>
              <a:t> </a:t>
            </a:r>
            <a:r>
              <a:rPr spc="20" dirty="0"/>
              <a:t>properly</a:t>
            </a:r>
            <a:r>
              <a:rPr spc="-65" dirty="0"/>
              <a:t> </a:t>
            </a:r>
            <a:r>
              <a:rPr dirty="0"/>
              <a:t>secured.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975390"/>
            <a:ext cx="61233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5630" algn="l"/>
              </a:tabLst>
            </a:pPr>
            <a:r>
              <a:rPr sz="5200" spc="645" dirty="0">
                <a:solidFill>
                  <a:srgbClr val="CB826D"/>
                </a:solidFill>
                <a:latin typeface="Cambria"/>
                <a:cs typeface="Cambria"/>
              </a:rPr>
              <a:t>Web	</a:t>
            </a:r>
            <a:r>
              <a:rPr sz="5200" spc="515" dirty="0">
                <a:solidFill>
                  <a:srgbClr val="CB826D"/>
                </a:solidFill>
                <a:latin typeface="Cambria"/>
                <a:cs typeface="Cambria"/>
              </a:rPr>
              <a:t>Application</a:t>
            </a:r>
            <a:endParaRPr sz="5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B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350" y="3124199"/>
            <a:ext cx="114300" cy="114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50" y="4000499"/>
            <a:ext cx="114300" cy="1143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50" y="4876799"/>
            <a:ext cx="114300" cy="11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50" y="6191249"/>
            <a:ext cx="114300" cy="1143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350" y="7067550"/>
            <a:ext cx="114300" cy="1143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18977" rIns="0" bIns="0" rtlCol="0">
            <a:spAutoFit/>
          </a:bodyPr>
          <a:lstStyle/>
          <a:p>
            <a:pPr marL="521334">
              <a:lnSpc>
                <a:spcPct val="100000"/>
              </a:lnSpc>
              <a:spcBef>
                <a:spcPts val="605"/>
              </a:spcBef>
            </a:pPr>
            <a:r>
              <a:rPr spc="-5" dirty="0"/>
              <a:t>Advantages:</a:t>
            </a:r>
          </a:p>
          <a:p>
            <a:pPr marL="1056005">
              <a:lnSpc>
                <a:spcPct val="100000"/>
              </a:lnSpc>
              <a:spcBef>
                <a:spcPts val="509"/>
              </a:spcBef>
            </a:pPr>
            <a:r>
              <a:rPr spc="-20" dirty="0"/>
              <a:t>Cross-Platform:</a:t>
            </a:r>
            <a:r>
              <a:rPr spc="-75" dirty="0"/>
              <a:t> </a:t>
            </a:r>
            <a:r>
              <a:rPr spc="-15" dirty="0"/>
              <a:t>Single</a:t>
            </a:r>
            <a:r>
              <a:rPr spc="-70" dirty="0"/>
              <a:t> </a:t>
            </a:r>
            <a:r>
              <a:rPr dirty="0"/>
              <a:t>codebase</a:t>
            </a:r>
            <a:r>
              <a:rPr spc="-70" dirty="0"/>
              <a:t> </a:t>
            </a:r>
            <a:r>
              <a:rPr spc="30" dirty="0"/>
              <a:t>for</a:t>
            </a:r>
            <a:r>
              <a:rPr spc="-70" dirty="0"/>
              <a:t> </a:t>
            </a:r>
            <a:r>
              <a:rPr spc="35" dirty="0"/>
              <a:t>both</a:t>
            </a:r>
            <a:r>
              <a:rPr spc="-70" dirty="0"/>
              <a:t> </a:t>
            </a:r>
            <a:r>
              <a:rPr spc="-35" dirty="0"/>
              <a:t>iOS</a:t>
            </a:r>
            <a:r>
              <a:rPr spc="-70" dirty="0"/>
              <a:t> </a:t>
            </a:r>
            <a:r>
              <a:rPr spc="30" dirty="0"/>
              <a:t>and</a:t>
            </a:r>
            <a:r>
              <a:rPr spc="-70" dirty="0"/>
              <a:t> </a:t>
            </a:r>
            <a:r>
              <a:rPr spc="15" dirty="0"/>
              <a:t>Android,</a:t>
            </a:r>
            <a:r>
              <a:rPr spc="-70" dirty="0"/>
              <a:t> </a:t>
            </a:r>
            <a:r>
              <a:rPr spc="25" dirty="0"/>
              <a:t>reducing</a:t>
            </a:r>
            <a:r>
              <a:rPr spc="-75" dirty="0"/>
              <a:t> </a:t>
            </a:r>
            <a:r>
              <a:rPr spc="20" dirty="0"/>
              <a:t>development</a:t>
            </a:r>
            <a:r>
              <a:rPr spc="-70" dirty="0"/>
              <a:t> </a:t>
            </a:r>
            <a:r>
              <a:rPr spc="40" dirty="0"/>
              <a:t>time</a:t>
            </a:r>
            <a:r>
              <a:rPr spc="-70" dirty="0"/>
              <a:t> </a:t>
            </a:r>
            <a:r>
              <a:rPr spc="30" dirty="0"/>
              <a:t>and</a:t>
            </a:r>
            <a:r>
              <a:rPr spc="-70" dirty="0"/>
              <a:t> </a:t>
            </a:r>
            <a:r>
              <a:rPr spc="-10" dirty="0"/>
              <a:t>cost.</a:t>
            </a:r>
          </a:p>
          <a:p>
            <a:pPr marL="1056005" marR="2277745">
              <a:lnSpc>
                <a:spcPct val="234700"/>
              </a:lnSpc>
            </a:pPr>
            <a:r>
              <a:rPr spc="25" dirty="0"/>
              <a:t>Offline </a:t>
            </a:r>
            <a:r>
              <a:rPr spc="-10" dirty="0"/>
              <a:t>Capability: Easier </a:t>
            </a:r>
            <a:r>
              <a:rPr spc="35" dirty="0"/>
              <a:t>to implement </a:t>
            </a:r>
            <a:r>
              <a:rPr spc="15" dirty="0"/>
              <a:t>offline </a:t>
            </a:r>
            <a:r>
              <a:rPr spc="20" dirty="0"/>
              <a:t>features </a:t>
            </a:r>
            <a:r>
              <a:rPr spc="25" dirty="0"/>
              <a:t>compared </a:t>
            </a:r>
            <a:r>
              <a:rPr spc="35" dirty="0"/>
              <a:t>to </a:t>
            </a:r>
            <a:r>
              <a:rPr spc="-15" dirty="0"/>
              <a:t>web </a:t>
            </a:r>
            <a:r>
              <a:rPr spc="5" dirty="0"/>
              <a:t>applications. </a:t>
            </a:r>
            <a:r>
              <a:rPr spc="10" dirty="0"/>
              <a:t> </a:t>
            </a:r>
            <a:r>
              <a:rPr spc="5" dirty="0"/>
              <a:t>Faster</a:t>
            </a:r>
            <a:r>
              <a:rPr spc="-70" dirty="0"/>
              <a:t> </a:t>
            </a:r>
            <a:r>
              <a:rPr dirty="0"/>
              <a:t>Development:</a:t>
            </a:r>
            <a:r>
              <a:rPr spc="-65" dirty="0"/>
              <a:t> </a:t>
            </a:r>
            <a:r>
              <a:rPr spc="30" dirty="0"/>
              <a:t>Quicker</a:t>
            </a:r>
            <a:r>
              <a:rPr spc="-65" dirty="0"/>
              <a:t> </a:t>
            </a:r>
            <a:r>
              <a:rPr spc="35" dirty="0"/>
              <a:t>to</a:t>
            </a:r>
            <a:r>
              <a:rPr spc="-65" dirty="0"/>
              <a:t> </a:t>
            </a:r>
            <a:r>
              <a:rPr spc="5" dirty="0"/>
              <a:t>develop</a:t>
            </a:r>
            <a:r>
              <a:rPr spc="-65" dirty="0"/>
              <a:t> </a:t>
            </a:r>
            <a:r>
              <a:rPr spc="30" dirty="0"/>
              <a:t>and</a:t>
            </a:r>
            <a:r>
              <a:rPr spc="-65" dirty="0"/>
              <a:t> </a:t>
            </a:r>
            <a:r>
              <a:rPr spc="10" dirty="0"/>
              <a:t>deploy</a:t>
            </a:r>
            <a:r>
              <a:rPr spc="-65" dirty="0"/>
              <a:t> </a:t>
            </a:r>
            <a:r>
              <a:rPr spc="45" dirty="0"/>
              <a:t>than</a:t>
            </a:r>
            <a:r>
              <a:rPr spc="-65" dirty="0"/>
              <a:t> </a:t>
            </a:r>
            <a:r>
              <a:rPr spc="20" dirty="0"/>
              <a:t>native</a:t>
            </a:r>
            <a:r>
              <a:rPr spc="-65" dirty="0"/>
              <a:t> </a:t>
            </a:r>
            <a:r>
              <a:rPr spc="5" dirty="0"/>
              <a:t>apps</a:t>
            </a:r>
            <a:r>
              <a:rPr spc="-65" dirty="0"/>
              <a:t> </a:t>
            </a:r>
            <a:r>
              <a:rPr spc="30" dirty="0"/>
              <a:t>for</a:t>
            </a:r>
            <a:r>
              <a:rPr spc="-65" dirty="0"/>
              <a:t> </a:t>
            </a:r>
            <a:r>
              <a:rPr spc="35" dirty="0"/>
              <a:t>both</a:t>
            </a:r>
            <a:r>
              <a:rPr spc="-65" dirty="0"/>
              <a:t> </a:t>
            </a:r>
            <a:r>
              <a:rPr spc="15" dirty="0"/>
              <a:t>platforms.</a:t>
            </a:r>
          </a:p>
          <a:p>
            <a:pPr marL="508634">
              <a:lnSpc>
                <a:spcPct val="100000"/>
              </a:lnSpc>
              <a:spcBef>
                <a:spcPts val="35"/>
              </a:spcBef>
            </a:pPr>
            <a:endParaRPr sz="3250"/>
          </a:p>
          <a:p>
            <a:pPr marL="521334">
              <a:lnSpc>
                <a:spcPct val="100000"/>
              </a:lnSpc>
            </a:pPr>
            <a:r>
              <a:rPr spc="-5" dirty="0"/>
              <a:t>Disadvantages:</a:t>
            </a:r>
          </a:p>
          <a:p>
            <a:pPr marL="1056005">
              <a:lnSpc>
                <a:spcPct val="100000"/>
              </a:lnSpc>
              <a:spcBef>
                <a:spcPts val="509"/>
              </a:spcBef>
            </a:pPr>
            <a:r>
              <a:rPr spc="5" dirty="0"/>
              <a:t>Performance:</a:t>
            </a:r>
            <a:r>
              <a:rPr spc="-80" dirty="0"/>
              <a:t> </a:t>
            </a:r>
            <a:r>
              <a:rPr spc="50" dirty="0"/>
              <a:t>May</a:t>
            </a:r>
            <a:r>
              <a:rPr spc="-75" dirty="0"/>
              <a:t> </a:t>
            </a:r>
            <a:r>
              <a:rPr spc="40" dirty="0"/>
              <a:t>not</a:t>
            </a:r>
            <a:r>
              <a:rPr spc="-80" dirty="0"/>
              <a:t> </a:t>
            </a:r>
            <a:r>
              <a:rPr spc="10" dirty="0"/>
              <a:t>be</a:t>
            </a:r>
            <a:r>
              <a:rPr spc="-75" dirty="0"/>
              <a:t> </a:t>
            </a:r>
            <a:r>
              <a:rPr spc="-5" dirty="0"/>
              <a:t>as</a:t>
            </a:r>
            <a:r>
              <a:rPr spc="-80" dirty="0"/>
              <a:t> </a:t>
            </a:r>
            <a:r>
              <a:rPr spc="15" dirty="0"/>
              <a:t>optimized</a:t>
            </a:r>
            <a:r>
              <a:rPr spc="-75" dirty="0"/>
              <a:t> </a:t>
            </a:r>
            <a:r>
              <a:rPr spc="-5" dirty="0"/>
              <a:t>as</a:t>
            </a:r>
            <a:r>
              <a:rPr spc="-75" dirty="0"/>
              <a:t> </a:t>
            </a:r>
            <a:r>
              <a:rPr spc="20" dirty="0"/>
              <a:t>native</a:t>
            </a:r>
            <a:r>
              <a:rPr spc="-80" dirty="0"/>
              <a:t> </a:t>
            </a:r>
            <a:r>
              <a:rPr spc="-10" dirty="0"/>
              <a:t>apps.</a:t>
            </a:r>
          </a:p>
          <a:p>
            <a:pPr marL="508634">
              <a:lnSpc>
                <a:spcPct val="100000"/>
              </a:lnSpc>
              <a:spcBef>
                <a:spcPts val="10"/>
              </a:spcBef>
            </a:pPr>
            <a:endParaRPr sz="2850"/>
          </a:p>
          <a:p>
            <a:pPr marL="1056005" marR="5080">
              <a:lnSpc>
                <a:spcPct val="117300"/>
              </a:lnSpc>
            </a:pPr>
            <a:r>
              <a:rPr spc="20" dirty="0"/>
              <a:t>User</a:t>
            </a:r>
            <a:r>
              <a:rPr spc="-10" dirty="0"/>
              <a:t> </a:t>
            </a:r>
            <a:r>
              <a:rPr spc="-25" dirty="0"/>
              <a:t>Experience:</a:t>
            </a:r>
            <a:r>
              <a:rPr spc="-5" dirty="0"/>
              <a:t> </a:t>
            </a:r>
            <a:r>
              <a:rPr spc="55" dirty="0"/>
              <a:t>Might</a:t>
            </a:r>
            <a:r>
              <a:rPr spc="-5" dirty="0"/>
              <a:t> </a:t>
            </a:r>
            <a:r>
              <a:rPr spc="40" dirty="0"/>
              <a:t>not</a:t>
            </a:r>
            <a:r>
              <a:rPr spc="-5" dirty="0"/>
              <a:t> </a:t>
            </a:r>
            <a:r>
              <a:rPr spc="15" dirty="0"/>
              <a:t>provide</a:t>
            </a:r>
            <a:r>
              <a:rPr spc="-10" dirty="0"/>
              <a:t> </a:t>
            </a:r>
            <a:r>
              <a:rPr spc="35" dirty="0"/>
              <a:t>the</a:t>
            </a:r>
            <a:r>
              <a:rPr spc="-5" dirty="0"/>
              <a:t> </a:t>
            </a:r>
            <a:r>
              <a:rPr spc="20" dirty="0"/>
              <a:t>same</a:t>
            </a:r>
            <a:r>
              <a:rPr spc="-5" dirty="0"/>
              <a:t> </a:t>
            </a:r>
            <a:r>
              <a:rPr dirty="0"/>
              <a:t>level</a:t>
            </a:r>
            <a:r>
              <a:rPr spc="-5" dirty="0"/>
              <a:t> </a:t>
            </a:r>
            <a:r>
              <a:rPr spc="15" dirty="0"/>
              <a:t>of</a:t>
            </a:r>
            <a:r>
              <a:rPr spc="-10" dirty="0"/>
              <a:t> </a:t>
            </a:r>
            <a:r>
              <a:rPr spc="20" dirty="0"/>
              <a:t>user</a:t>
            </a:r>
            <a:r>
              <a:rPr spc="-5" dirty="0"/>
              <a:t> </a:t>
            </a:r>
            <a:r>
              <a:rPr spc="5" dirty="0"/>
              <a:t>experience</a:t>
            </a:r>
            <a:r>
              <a:rPr spc="-5" dirty="0"/>
              <a:t> as </a:t>
            </a:r>
            <a:r>
              <a:rPr spc="20" dirty="0"/>
              <a:t>native</a:t>
            </a:r>
            <a:r>
              <a:rPr spc="-10" dirty="0"/>
              <a:t> </a:t>
            </a:r>
            <a:r>
              <a:rPr spc="5" dirty="0"/>
              <a:t>apps</a:t>
            </a:r>
            <a:r>
              <a:rPr spc="-5" dirty="0"/>
              <a:t> </a:t>
            </a:r>
            <a:r>
              <a:rPr spc="25" dirty="0"/>
              <a:t>due</a:t>
            </a:r>
            <a:r>
              <a:rPr spc="-5" dirty="0"/>
              <a:t> </a:t>
            </a:r>
            <a:r>
              <a:rPr spc="35" dirty="0"/>
              <a:t>to</a:t>
            </a:r>
            <a:r>
              <a:rPr spc="-5" dirty="0"/>
              <a:t> </a:t>
            </a:r>
            <a:r>
              <a:rPr spc="25" dirty="0"/>
              <a:t>limitations </a:t>
            </a:r>
            <a:r>
              <a:rPr spc="-705" dirty="0"/>
              <a:t> </a:t>
            </a:r>
            <a:r>
              <a:rPr spc="35" dirty="0"/>
              <a:t>in</a:t>
            </a:r>
            <a:r>
              <a:rPr spc="-80" dirty="0"/>
              <a:t> </a:t>
            </a:r>
            <a:r>
              <a:rPr dirty="0"/>
              <a:t>accessing</a:t>
            </a:r>
            <a:r>
              <a:rPr spc="-75" dirty="0"/>
              <a:t> </a:t>
            </a:r>
            <a:r>
              <a:rPr spc="-20" dirty="0"/>
              <a:t>device-specific</a:t>
            </a:r>
            <a:r>
              <a:rPr spc="-75" dirty="0"/>
              <a:t> </a:t>
            </a:r>
            <a:r>
              <a:rPr spc="10" dirty="0"/>
              <a:t>features.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975390"/>
            <a:ext cx="981456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1775" algn="l"/>
                <a:tab pos="5556885" algn="l"/>
              </a:tabLst>
            </a:pPr>
            <a:r>
              <a:rPr sz="5200" spc="525" dirty="0">
                <a:solidFill>
                  <a:srgbClr val="CB826D"/>
                </a:solidFill>
                <a:latin typeface="Cambria"/>
                <a:cs typeface="Cambria"/>
              </a:rPr>
              <a:t>Hybrid	</a:t>
            </a:r>
            <a:r>
              <a:rPr sz="5200" spc="610" dirty="0">
                <a:solidFill>
                  <a:srgbClr val="CB826D"/>
                </a:solidFill>
                <a:latin typeface="Cambria"/>
                <a:cs typeface="Cambria"/>
              </a:rPr>
              <a:t>Mobile	</a:t>
            </a:r>
            <a:r>
              <a:rPr sz="5200" spc="515" dirty="0">
                <a:solidFill>
                  <a:srgbClr val="CB826D"/>
                </a:solidFill>
                <a:latin typeface="Cambria"/>
                <a:cs typeface="Cambria"/>
              </a:rPr>
              <a:t>Application</a:t>
            </a:r>
            <a:endParaRPr sz="5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3944" y="4418703"/>
            <a:ext cx="1329499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200" dirty="0">
                <a:latin typeface="Trebuchet MS"/>
                <a:cs typeface="Trebuchet MS"/>
              </a:rPr>
              <a:t>Areas</a:t>
            </a:r>
            <a:r>
              <a:rPr sz="4400" spc="-180" dirty="0">
                <a:latin typeface="Trebuchet MS"/>
                <a:cs typeface="Trebuchet MS"/>
              </a:rPr>
              <a:t> </a:t>
            </a:r>
            <a:r>
              <a:rPr sz="4400" spc="150" dirty="0">
                <a:latin typeface="Trebuchet MS"/>
                <a:cs typeface="Trebuchet MS"/>
              </a:rPr>
              <a:t>of</a:t>
            </a:r>
            <a:r>
              <a:rPr sz="4400" spc="-180" dirty="0">
                <a:latin typeface="Trebuchet MS"/>
                <a:cs typeface="Trebuchet MS"/>
              </a:rPr>
              <a:t> </a:t>
            </a:r>
            <a:r>
              <a:rPr sz="4400" spc="185" dirty="0">
                <a:latin typeface="Trebuchet MS"/>
                <a:cs typeface="Trebuchet MS"/>
              </a:rPr>
              <a:t>risk</a:t>
            </a:r>
            <a:r>
              <a:rPr sz="4400" spc="-180" dirty="0">
                <a:latin typeface="Trebuchet MS"/>
                <a:cs typeface="Trebuchet MS"/>
              </a:rPr>
              <a:t> </a:t>
            </a:r>
            <a:r>
              <a:rPr sz="4400" spc="204" dirty="0">
                <a:latin typeface="Trebuchet MS"/>
                <a:cs typeface="Trebuchet MS"/>
              </a:rPr>
              <a:t>pertaining</a:t>
            </a:r>
            <a:r>
              <a:rPr sz="4400" spc="-180" dirty="0">
                <a:latin typeface="Trebuchet MS"/>
                <a:cs typeface="Trebuchet MS"/>
              </a:rPr>
              <a:t> </a:t>
            </a:r>
            <a:r>
              <a:rPr sz="4400" spc="195" dirty="0">
                <a:latin typeface="Trebuchet MS"/>
                <a:cs typeface="Trebuchet MS"/>
              </a:rPr>
              <a:t>to</a:t>
            </a:r>
            <a:r>
              <a:rPr sz="4400" spc="-180" dirty="0">
                <a:latin typeface="Trebuchet MS"/>
                <a:cs typeface="Trebuchet MS"/>
              </a:rPr>
              <a:t> </a:t>
            </a:r>
            <a:r>
              <a:rPr sz="4400" spc="185" dirty="0">
                <a:latin typeface="Trebuchet MS"/>
                <a:cs typeface="Trebuchet MS"/>
              </a:rPr>
              <a:t>this</a:t>
            </a:r>
            <a:r>
              <a:rPr sz="4400" spc="-180" dirty="0">
                <a:latin typeface="Trebuchet MS"/>
                <a:cs typeface="Trebuchet MS"/>
              </a:rPr>
              <a:t> </a:t>
            </a:r>
            <a:r>
              <a:rPr sz="4400" spc="190" dirty="0">
                <a:latin typeface="Trebuchet MS"/>
                <a:cs typeface="Trebuchet MS"/>
              </a:rPr>
              <a:t>software</a:t>
            </a:r>
            <a:r>
              <a:rPr sz="4400" spc="-180" dirty="0">
                <a:latin typeface="Trebuchet MS"/>
                <a:cs typeface="Trebuchet MS"/>
              </a:rPr>
              <a:t> </a:t>
            </a:r>
            <a:r>
              <a:rPr sz="4400" spc="70" dirty="0">
                <a:latin typeface="Trebuchet MS"/>
                <a:cs typeface="Trebuchet MS"/>
              </a:rPr>
              <a:t>project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27784" y="1077746"/>
            <a:ext cx="15032355" cy="1024255"/>
          </a:xfrm>
          <a:custGeom>
            <a:avLst/>
            <a:gdLst/>
            <a:ahLst/>
            <a:cxnLst/>
            <a:rect l="l" t="t" r="r" b="b"/>
            <a:pathLst>
              <a:path w="15032355" h="1024255">
                <a:moveTo>
                  <a:pt x="15032355" y="0"/>
                </a:moveTo>
                <a:lnTo>
                  <a:pt x="15032355" y="0"/>
                </a:lnTo>
                <a:lnTo>
                  <a:pt x="0" y="0"/>
                </a:lnTo>
                <a:lnTo>
                  <a:pt x="0" y="21424"/>
                </a:lnTo>
                <a:lnTo>
                  <a:pt x="7279183" y="21424"/>
                </a:lnTo>
                <a:lnTo>
                  <a:pt x="7279183" y="1023937"/>
                </a:lnTo>
                <a:lnTo>
                  <a:pt x="7281570" y="1023937"/>
                </a:lnTo>
                <a:lnTo>
                  <a:pt x="7281570" y="21424"/>
                </a:lnTo>
                <a:lnTo>
                  <a:pt x="7283945" y="21424"/>
                </a:lnTo>
                <a:lnTo>
                  <a:pt x="9861994" y="21424"/>
                </a:lnTo>
                <a:lnTo>
                  <a:pt x="9861994" y="1023937"/>
                </a:lnTo>
                <a:lnTo>
                  <a:pt x="9864369" y="1023937"/>
                </a:lnTo>
                <a:lnTo>
                  <a:pt x="9864369" y="21424"/>
                </a:lnTo>
                <a:lnTo>
                  <a:pt x="9866757" y="21424"/>
                </a:lnTo>
                <a:lnTo>
                  <a:pt x="12444794" y="21424"/>
                </a:lnTo>
                <a:lnTo>
                  <a:pt x="12444794" y="1023937"/>
                </a:lnTo>
                <a:lnTo>
                  <a:pt x="12447168" y="1023937"/>
                </a:lnTo>
                <a:lnTo>
                  <a:pt x="12447168" y="21424"/>
                </a:lnTo>
                <a:lnTo>
                  <a:pt x="12449556" y="21424"/>
                </a:lnTo>
                <a:lnTo>
                  <a:pt x="15032355" y="21424"/>
                </a:lnTo>
                <a:lnTo>
                  <a:pt x="15032355" y="0"/>
                </a:lnTo>
                <a:close/>
              </a:path>
            </a:pathLst>
          </a:custGeom>
          <a:solidFill>
            <a:srgbClr val="F59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89323" y="1405201"/>
            <a:ext cx="3761104" cy="739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95"/>
              </a:lnSpc>
            </a:pPr>
            <a:r>
              <a:rPr sz="2400" b="1" spc="-229" dirty="0">
                <a:solidFill>
                  <a:schemeClr val="accent6">
                    <a:lumMod val="50000"/>
                  </a:schemeClr>
                </a:solidFill>
                <a:latin typeface="Tahoma"/>
                <a:cs typeface="Tahoma"/>
              </a:rPr>
              <a:t>Risk</a:t>
            </a:r>
            <a:endParaRPr sz="2400" b="1" dirty="0">
              <a:solidFill>
                <a:schemeClr val="accent6">
                  <a:lumMod val="50000"/>
                </a:schemeClr>
              </a:solidFill>
              <a:latin typeface="Tahoma"/>
              <a:cs typeface="Tahoma"/>
            </a:endParaRPr>
          </a:p>
          <a:p>
            <a:pPr indent="647065">
              <a:lnSpc>
                <a:spcPts val="9330"/>
              </a:lnSpc>
              <a:spcBef>
                <a:spcPts val="680"/>
              </a:spcBef>
            </a:pPr>
            <a:r>
              <a:rPr sz="2400" dirty="0">
                <a:solidFill>
                  <a:srgbClr val="996546"/>
                </a:solidFill>
                <a:latin typeface="Tahoma"/>
                <a:cs typeface="Tahoma"/>
              </a:rPr>
              <a:t>L</a:t>
            </a:r>
            <a:r>
              <a:rPr sz="2400" spc="-4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spc="80" dirty="0">
                <a:solidFill>
                  <a:srgbClr val="996546"/>
                </a:solidFill>
                <a:latin typeface="Tahoma"/>
                <a:cs typeface="Tahoma"/>
              </a:rPr>
              <a:t>m</a:t>
            </a:r>
            <a:r>
              <a:rPr sz="2400" spc="-4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996546"/>
                </a:solidFill>
                <a:latin typeface="Tahoma"/>
                <a:cs typeface="Tahoma"/>
              </a:rPr>
              <a:t>t</a:t>
            </a: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e</a:t>
            </a:r>
            <a:r>
              <a:rPr sz="2400" spc="5" dirty="0">
                <a:solidFill>
                  <a:srgbClr val="996546"/>
                </a:solidFill>
                <a:latin typeface="Tahoma"/>
                <a:cs typeface="Tahoma"/>
              </a:rPr>
              <a:t>d</a:t>
            </a:r>
            <a:r>
              <a:rPr sz="2400" spc="-21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996546"/>
                </a:solidFill>
                <a:latin typeface="Tahoma"/>
                <a:cs typeface="Tahoma"/>
              </a:rPr>
              <a:t>E</a:t>
            </a:r>
            <a:r>
              <a:rPr sz="2400" spc="-60" dirty="0">
                <a:solidFill>
                  <a:srgbClr val="996546"/>
                </a:solidFill>
                <a:latin typeface="Tahoma"/>
                <a:cs typeface="Tahoma"/>
              </a:rPr>
              <a:t>x</a:t>
            </a:r>
            <a:r>
              <a:rPr sz="2400" spc="5" dirty="0">
                <a:solidFill>
                  <a:srgbClr val="996546"/>
                </a:solidFill>
                <a:latin typeface="Tahoma"/>
                <a:cs typeface="Tahoma"/>
              </a:rPr>
              <a:t>p</a:t>
            </a: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e</a:t>
            </a:r>
            <a:r>
              <a:rPr sz="2400" spc="-114" dirty="0">
                <a:solidFill>
                  <a:srgbClr val="996546"/>
                </a:solidFill>
                <a:latin typeface="Tahoma"/>
                <a:cs typeface="Tahoma"/>
              </a:rPr>
              <a:t>r</a:t>
            </a:r>
            <a:r>
              <a:rPr sz="2400" spc="-4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e</a:t>
            </a:r>
            <a:r>
              <a:rPr sz="2400" spc="-5" dirty="0">
                <a:solidFill>
                  <a:srgbClr val="996546"/>
                </a:solidFill>
                <a:latin typeface="Tahoma"/>
                <a:cs typeface="Tahoma"/>
              </a:rPr>
              <a:t>n</a:t>
            </a:r>
            <a:r>
              <a:rPr sz="2400" spc="-25" dirty="0">
                <a:solidFill>
                  <a:srgbClr val="996546"/>
                </a:solidFill>
                <a:latin typeface="Tahoma"/>
                <a:cs typeface="Tahoma"/>
              </a:rPr>
              <a:t>c</a:t>
            </a:r>
            <a:r>
              <a:rPr sz="2400" spc="-30" dirty="0">
                <a:solidFill>
                  <a:srgbClr val="996546"/>
                </a:solidFill>
                <a:latin typeface="Tahoma"/>
                <a:cs typeface="Tahoma"/>
              </a:rPr>
              <a:t>e  </a:t>
            </a:r>
            <a:r>
              <a:rPr sz="2400" spc="30" dirty="0">
                <a:solidFill>
                  <a:srgbClr val="996546"/>
                </a:solidFill>
                <a:latin typeface="Tahoma"/>
                <a:cs typeface="Tahoma"/>
              </a:rPr>
              <a:t>C</a:t>
            </a:r>
            <a:r>
              <a:rPr sz="2400" spc="-114" dirty="0">
                <a:solidFill>
                  <a:srgbClr val="996546"/>
                </a:solidFill>
                <a:latin typeface="Tahoma"/>
                <a:cs typeface="Tahoma"/>
              </a:rPr>
              <a:t>r</a:t>
            </a:r>
            <a:r>
              <a:rPr sz="2400" spc="10" dirty="0">
                <a:solidFill>
                  <a:srgbClr val="996546"/>
                </a:solidFill>
                <a:latin typeface="Tahoma"/>
                <a:cs typeface="Tahoma"/>
              </a:rPr>
              <a:t>o</a:t>
            </a:r>
            <a:r>
              <a:rPr sz="2400" spc="-85" dirty="0">
                <a:solidFill>
                  <a:srgbClr val="996546"/>
                </a:solidFill>
                <a:latin typeface="Tahoma"/>
                <a:cs typeface="Tahoma"/>
              </a:rPr>
              <a:t>ss</a:t>
            </a:r>
            <a:r>
              <a:rPr sz="2400" spc="140" dirty="0">
                <a:solidFill>
                  <a:srgbClr val="996546"/>
                </a:solidFill>
                <a:latin typeface="Tahoma"/>
                <a:cs typeface="Tahoma"/>
              </a:rPr>
              <a:t>-</a:t>
            </a:r>
            <a:r>
              <a:rPr sz="2400" spc="40" dirty="0">
                <a:solidFill>
                  <a:srgbClr val="996546"/>
                </a:solidFill>
                <a:latin typeface="Tahoma"/>
                <a:cs typeface="Tahoma"/>
              </a:rPr>
              <a:t>P</a:t>
            </a:r>
            <a:r>
              <a:rPr sz="2400" spc="10" dirty="0">
                <a:solidFill>
                  <a:srgbClr val="996546"/>
                </a:solidFill>
                <a:latin typeface="Tahoma"/>
                <a:cs typeface="Tahoma"/>
              </a:rPr>
              <a:t>l</a:t>
            </a:r>
            <a:r>
              <a:rPr sz="2400" spc="-114" dirty="0">
                <a:solidFill>
                  <a:srgbClr val="996546"/>
                </a:solidFill>
                <a:latin typeface="Tahoma"/>
                <a:cs typeface="Tahoma"/>
              </a:rPr>
              <a:t>a</a:t>
            </a:r>
            <a:r>
              <a:rPr sz="2400" dirty="0">
                <a:solidFill>
                  <a:srgbClr val="996546"/>
                </a:solidFill>
                <a:latin typeface="Tahoma"/>
                <a:cs typeface="Tahoma"/>
              </a:rPr>
              <a:t>t</a:t>
            </a:r>
            <a:r>
              <a:rPr sz="2400" spc="25" dirty="0">
                <a:solidFill>
                  <a:srgbClr val="996546"/>
                </a:solidFill>
                <a:latin typeface="Tahoma"/>
                <a:cs typeface="Tahoma"/>
              </a:rPr>
              <a:t>f</a:t>
            </a:r>
            <a:r>
              <a:rPr sz="2400" spc="10" dirty="0">
                <a:solidFill>
                  <a:srgbClr val="996546"/>
                </a:solidFill>
                <a:latin typeface="Tahoma"/>
                <a:cs typeface="Tahoma"/>
              </a:rPr>
              <a:t>o</a:t>
            </a:r>
            <a:r>
              <a:rPr sz="2400" spc="-114" dirty="0">
                <a:solidFill>
                  <a:srgbClr val="996546"/>
                </a:solidFill>
                <a:latin typeface="Tahoma"/>
                <a:cs typeface="Tahoma"/>
              </a:rPr>
              <a:t>r</a:t>
            </a:r>
            <a:r>
              <a:rPr sz="2400" spc="85" dirty="0">
                <a:solidFill>
                  <a:srgbClr val="996546"/>
                </a:solidFill>
                <a:latin typeface="Tahoma"/>
                <a:cs typeface="Tahoma"/>
              </a:rPr>
              <a:t>m</a:t>
            </a:r>
            <a:r>
              <a:rPr sz="2400" spc="-21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996546"/>
                </a:solidFill>
                <a:latin typeface="Tahoma"/>
                <a:cs typeface="Tahoma"/>
              </a:rPr>
              <a:t>C</a:t>
            </a:r>
            <a:r>
              <a:rPr sz="2400" spc="10" dirty="0">
                <a:solidFill>
                  <a:srgbClr val="996546"/>
                </a:solidFill>
                <a:latin typeface="Tahoma"/>
                <a:cs typeface="Tahoma"/>
              </a:rPr>
              <a:t>o</a:t>
            </a:r>
            <a:r>
              <a:rPr sz="2400" spc="80" dirty="0">
                <a:solidFill>
                  <a:srgbClr val="996546"/>
                </a:solidFill>
                <a:latin typeface="Tahoma"/>
                <a:cs typeface="Tahoma"/>
              </a:rPr>
              <a:t>m</a:t>
            </a:r>
            <a:r>
              <a:rPr sz="2400" spc="5" dirty="0">
                <a:solidFill>
                  <a:srgbClr val="996546"/>
                </a:solidFill>
                <a:latin typeface="Tahoma"/>
                <a:cs typeface="Tahoma"/>
              </a:rPr>
              <a:t>p</a:t>
            </a:r>
            <a:r>
              <a:rPr sz="2400" spc="-114" dirty="0">
                <a:solidFill>
                  <a:srgbClr val="996546"/>
                </a:solidFill>
                <a:latin typeface="Tahoma"/>
                <a:cs typeface="Tahoma"/>
              </a:rPr>
              <a:t>a</a:t>
            </a:r>
            <a:r>
              <a:rPr sz="2400" dirty="0">
                <a:solidFill>
                  <a:srgbClr val="996546"/>
                </a:solidFill>
                <a:latin typeface="Tahoma"/>
                <a:cs typeface="Tahoma"/>
              </a:rPr>
              <a:t>t</a:t>
            </a:r>
            <a:r>
              <a:rPr sz="2400" spc="-4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996546"/>
                </a:solidFill>
                <a:latin typeface="Tahoma"/>
                <a:cs typeface="Tahoma"/>
              </a:rPr>
              <a:t>b</a:t>
            </a:r>
            <a:r>
              <a:rPr sz="2400" spc="-4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spc="10" dirty="0">
                <a:solidFill>
                  <a:srgbClr val="996546"/>
                </a:solidFill>
                <a:latin typeface="Tahoma"/>
                <a:cs typeface="Tahoma"/>
              </a:rPr>
              <a:t>l</a:t>
            </a:r>
            <a:r>
              <a:rPr sz="2400" spc="-4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996546"/>
                </a:solidFill>
                <a:latin typeface="Tahoma"/>
                <a:cs typeface="Tahoma"/>
              </a:rPr>
              <a:t>t</a:t>
            </a:r>
            <a:r>
              <a:rPr sz="2400" spc="15" dirty="0">
                <a:solidFill>
                  <a:srgbClr val="996546"/>
                </a:solidFill>
                <a:latin typeface="Tahoma"/>
                <a:cs typeface="Tahoma"/>
              </a:rPr>
              <a:t>y</a:t>
            </a:r>
            <a:endParaRPr sz="2400" dirty="0">
              <a:latin typeface="Tahoma"/>
              <a:cs typeface="Tahoma"/>
            </a:endParaRPr>
          </a:p>
          <a:p>
            <a:pPr marL="557530" marR="549910" algn="ctr">
              <a:lnSpc>
                <a:spcPts val="9330"/>
              </a:lnSpc>
              <a:spcBef>
                <a:spcPts val="5"/>
              </a:spcBef>
            </a:pPr>
            <a:r>
              <a:rPr sz="2400" spc="-290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spc="-5" dirty="0">
                <a:solidFill>
                  <a:srgbClr val="996546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996546"/>
                </a:solidFill>
                <a:latin typeface="Tahoma"/>
                <a:cs typeface="Tahoma"/>
              </a:rPr>
              <a:t>t</a:t>
            </a: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e</a:t>
            </a:r>
            <a:r>
              <a:rPr sz="2400" spc="-140" dirty="0">
                <a:solidFill>
                  <a:srgbClr val="996546"/>
                </a:solidFill>
                <a:latin typeface="Tahoma"/>
                <a:cs typeface="Tahoma"/>
              </a:rPr>
              <a:t>g</a:t>
            </a:r>
            <a:r>
              <a:rPr sz="2400" spc="-114" dirty="0">
                <a:solidFill>
                  <a:srgbClr val="996546"/>
                </a:solidFill>
                <a:latin typeface="Tahoma"/>
                <a:cs typeface="Tahoma"/>
              </a:rPr>
              <a:t>ra</a:t>
            </a:r>
            <a:r>
              <a:rPr sz="2400" dirty="0">
                <a:solidFill>
                  <a:srgbClr val="996546"/>
                </a:solidFill>
                <a:latin typeface="Tahoma"/>
                <a:cs typeface="Tahoma"/>
              </a:rPr>
              <a:t>t</a:t>
            </a:r>
            <a:r>
              <a:rPr sz="2400" spc="-4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spc="10" dirty="0">
                <a:solidFill>
                  <a:srgbClr val="996546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996546"/>
                </a:solidFill>
                <a:latin typeface="Tahoma"/>
                <a:cs typeface="Tahoma"/>
              </a:rPr>
              <a:t>n</a:t>
            </a:r>
            <a:r>
              <a:rPr sz="2400" spc="-21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00" spc="-290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spc="-85" dirty="0">
                <a:solidFill>
                  <a:srgbClr val="996546"/>
                </a:solidFill>
                <a:latin typeface="Tahoma"/>
                <a:cs typeface="Tahoma"/>
              </a:rPr>
              <a:t>ss</a:t>
            </a:r>
            <a:r>
              <a:rPr sz="2400" spc="-90" dirty="0">
                <a:solidFill>
                  <a:srgbClr val="996546"/>
                </a:solidFill>
                <a:latin typeface="Tahoma"/>
                <a:cs typeface="Tahoma"/>
              </a:rPr>
              <a:t>u</a:t>
            </a: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e</a:t>
            </a:r>
            <a:r>
              <a:rPr sz="2400" spc="-65" dirty="0">
                <a:solidFill>
                  <a:srgbClr val="996546"/>
                </a:solidFill>
                <a:latin typeface="Tahoma"/>
                <a:cs typeface="Tahoma"/>
              </a:rPr>
              <a:t>s  </a:t>
            </a:r>
            <a:r>
              <a:rPr sz="2400" spc="55" dirty="0">
                <a:solidFill>
                  <a:srgbClr val="996546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996546"/>
                </a:solidFill>
                <a:latin typeface="Tahoma"/>
                <a:cs typeface="Tahoma"/>
              </a:rPr>
              <a:t>t</a:t>
            </a:r>
            <a:r>
              <a:rPr sz="2400" spc="-114" dirty="0">
                <a:solidFill>
                  <a:srgbClr val="996546"/>
                </a:solidFill>
                <a:latin typeface="Tahoma"/>
                <a:cs typeface="Tahoma"/>
              </a:rPr>
              <a:t>r</a:t>
            </a:r>
            <a:r>
              <a:rPr sz="2400" spc="-4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spc="-25" dirty="0">
                <a:solidFill>
                  <a:srgbClr val="996546"/>
                </a:solidFill>
                <a:latin typeface="Tahoma"/>
                <a:cs typeface="Tahoma"/>
              </a:rPr>
              <a:t>c</a:t>
            </a:r>
            <a:r>
              <a:rPr sz="2400" spc="5" dirty="0">
                <a:solidFill>
                  <a:srgbClr val="996546"/>
                </a:solidFill>
                <a:latin typeface="Tahoma"/>
                <a:cs typeface="Tahoma"/>
              </a:rPr>
              <a:t>t</a:t>
            </a:r>
            <a:r>
              <a:rPr sz="2400" spc="-21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00" spc="-130" dirty="0">
                <a:solidFill>
                  <a:srgbClr val="996546"/>
                </a:solidFill>
                <a:latin typeface="Tahoma"/>
                <a:cs typeface="Tahoma"/>
              </a:rPr>
              <a:t>T</a:t>
            </a:r>
            <a:r>
              <a:rPr sz="2400" spc="-4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spc="80" dirty="0">
                <a:solidFill>
                  <a:srgbClr val="996546"/>
                </a:solidFill>
                <a:latin typeface="Tahoma"/>
                <a:cs typeface="Tahoma"/>
              </a:rPr>
              <a:t>m</a:t>
            </a: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e</a:t>
            </a:r>
            <a:r>
              <a:rPr sz="2400" spc="10" dirty="0">
                <a:solidFill>
                  <a:srgbClr val="996546"/>
                </a:solidFill>
                <a:latin typeface="Tahoma"/>
                <a:cs typeface="Tahoma"/>
              </a:rPr>
              <a:t>l</a:t>
            </a:r>
            <a:r>
              <a:rPr sz="2400" spc="-4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spc="-5" dirty="0">
                <a:solidFill>
                  <a:srgbClr val="996546"/>
                </a:solidFill>
                <a:latin typeface="Tahoma"/>
                <a:cs typeface="Tahoma"/>
              </a:rPr>
              <a:t>n</a:t>
            </a:r>
            <a:r>
              <a:rPr sz="2400" spc="-30" dirty="0">
                <a:solidFill>
                  <a:srgbClr val="996546"/>
                </a:solidFill>
                <a:latin typeface="Tahoma"/>
                <a:cs typeface="Tahoma"/>
              </a:rPr>
              <a:t>e  </a:t>
            </a:r>
            <a:r>
              <a:rPr sz="2400" spc="-50" dirty="0">
                <a:solidFill>
                  <a:srgbClr val="996546"/>
                </a:solidFill>
                <a:latin typeface="Tahoma"/>
                <a:cs typeface="Tahoma"/>
              </a:rPr>
              <a:t>R</a:t>
            </a: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e</a:t>
            </a:r>
            <a:r>
              <a:rPr sz="2400" spc="-85" dirty="0">
                <a:solidFill>
                  <a:srgbClr val="996546"/>
                </a:solidFill>
                <a:latin typeface="Tahoma"/>
                <a:cs typeface="Tahoma"/>
              </a:rPr>
              <a:t>s</a:t>
            </a:r>
            <a:r>
              <a:rPr sz="2400" spc="10" dirty="0">
                <a:solidFill>
                  <a:srgbClr val="996546"/>
                </a:solidFill>
                <a:latin typeface="Tahoma"/>
                <a:cs typeface="Tahoma"/>
              </a:rPr>
              <a:t>o</a:t>
            </a:r>
            <a:r>
              <a:rPr sz="2400" spc="-90" dirty="0">
                <a:solidFill>
                  <a:srgbClr val="996546"/>
                </a:solidFill>
                <a:latin typeface="Tahoma"/>
                <a:cs typeface="Tahoma"/>
              </a:rPr>
              <a:t>u</a:t>
            </a:r>
            <a:r>
              <a:rPr sz="2400" spc="-114" dirty="0">
                <a:solidFill>
                  <a:srgbClr val="996546"/>
                </a:solidFill>
                <a:latin typeface="Tahoma"/>
                <a:cs typeface="Tahoma"/>
              </a:rPr>
              <a:t>r</a:t>
            </a:r>
            <a:r>
              <a:rPr sz="2400" spc="-25" dirty="0">
                <a:solidFill>
                  <a:srgbClr val="996546"/>
                </a:solidFill>
                <a:latin typeface="Tahoma"/>
                <a:cs typeface="Tahoma"/>
              </a:rPr>
              <a:t>c</a:t>
            </a:r>
            <a:r>
              <a:rPr sz="2400" spc="-35" dirty="0">
                <a:solidFill>
                  <a:srgbClr val="996546"/>
                </a:solidFill>
                <a:latin typeface="Tahoma"/>
                <a:cs typeface="Tahoma"/>
              </a:rPr>
              <a:t>e</a:t>
            </a:r>
            <a:r>
              <a:rPr sz="2400" spc="-21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996546"/>
                </a:solidFill>
                <a:latin typeface="Tahoma"/>
                <a:cs typeface="Tahoma"/>
              </a:rPr>
              <a:t>A</a:t>
            </a:r>
            <a:r>
              <a:rPr sz="2400" spc="-20" dirty="0">
                <a:solidFill>
                  <a:srgbClr val="996546"/>
                </a:solidFill>
                <a:latin typeface="Tahoma"/>
                <a:cs typeface="Tahoma"/>
              </a:rPr>
              <a:t>v</a:t>
            </a:r>
            <a:r>
              <a:rPr sz="2400" spc="-114" dirty="0">
                <a:solidFill>
                  <a:srgbClr val="996546"/>
                </a:solidFill>
                <a:latin typeface="Tahoma"/>
                <a:cs typeface="Tahoma"/>
              </a:rPr>
              <a:t>a</a:t>
            </a:r>
            <a:r>
              <a:rPr sz="2400" spc="-4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spc="10" dirty="0">
                <a:solidFill>
                  <a:srgbClr val="996546"/>
                </a:solidFill>
                <a:latin typeface="Tahoma"/>
                <a:cs typeface="Tahoma"/>
              </a:rPr>
              <a:t>l</a:t>
            </a:r>
            <a:r>
              <a:rPr sz="2400" spc="-114" dirty="0">
                <a:solidFill>
                  <a:srgbClr val="996546"/>
                </a:solidFill>
                <a:latin typeface="Tahoma"/>
                <a:cs typeface="Tahoma"/>
              </a:rPr>
              <a:t>a</a:t>
            </a:r>
            <a:r>
              <a:rPr sz="2400" dirty="0">
                <a:solidFill>
                  <a:srgbClr val="996546"/>
                </a:solidFill>
                <a:latin typeface="Tahoma"/>
                <a:cs typeface="Tahoma"/>
              </a:rPr>
              <a:t>b</a:t>
            </a:r>
            <a:r>
              <a:rPr sz="2400" spc="-4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spc="10" dirty="0">
                <a:solidFill>
                  <a:srgbClr val="996546"/>
                </a:solidFill>
                <a:latin typeface="Tahoma"/>
                <a:cs typeface="Tahoma"/>
              </a:rPr>
              <a:t>l</a:t>
            </a:r>
            <a:r>
              <a:rPr sz="2400" spc="-4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996546"/>
                </a:solidFill>
                <a:latin typeface="Tahoma"/>
                <a:cs typeface="Tahoma"/>
              </a:rPr>
              <a:t>t</a:t>
            </a:r>
            <a:r>
              <a:rPr sz="2400" spc="15" dirty="0">
                <a:solidFill>
                  <a:srgbClr val="996546"/>
                </a:solidFill>
                <a:latin typeface="Tahoma"/>
                <a:cs typeface="Tahoma"/>
              </a:rPr>
              <a:t>y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2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400" spc="110" dirty="0">
                <a:solidFill>
                  <a:srgbClr val="996546"/>
                </a:solidFill>
                <a:latin typeface="Tahoma"/>
                <a:cs typeface="Tahoma"/>
              </a:rPr>
              <a:t>D</a:t>
            </a:r>
            <a:r>
              <a:rPr sz="2400" spc="-114" dirty="0">
                <a:solidFill>
                  <a:srgbClr val="996546"/>
                </a:solidFill>
                <a:latin typeface="Tahoma"/>
                <a:cs typeface="Tahoma"/>
              </a:rPr>
              <a:t>a</a:t>
            </a:r>
            <a:r>
              <a:rPr sz="2400" dirty="0">
                <a:solidFill>
                  <a:srgbClr val="996546"/>
                </a:solidFill>
                <a:latin typeface="Tahoma"/>
                <a:cs typeface="Tahoma"/>
              </a:rPr>
              <a:t>t</a:t>
            </a:r>
            <a:r>
              <a:rPr sz="2400" spc="-110" dirty="0">
                <a:solidFill>
                  <a:srgbClr val="996546"/>
                </a:solidFill>
                <a:latin typeface="Tahoma"/>
                <a:cs typeface="Tahoma"/>
              </a:rPr>
              <a:t>a</a:t>
            </a:r>
            <a:r>
              <a:rPr sz="2400" spc="-21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996546"/>
                </a:solidFill>
                <a:latin typeface="Tahoma"/>
                <a:cs typeface="Tahoma"/>
              </a:rPr>
              <a:t>P</a:t>
            </a:r>
            <a:r>
              <a:rPr sz="2400" spc="-114" dirty="0">
                <a:solidFill>
                  <a:srgbClr val="996546"/>
                </a:solidFill>
                <a:latin typeface="Tahoma"/>
                <a:cs typeface="Tahoma"/>
              </a:rPr>
              <a:t>r</a:t>
            </a:r>
            <a:r>
              <a:rPr sz="2400" spc="-4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spc="-20" dirty="0">
                <a:solidFill>
                  <a:srgbClr val="996546"/>
                </a:solidFill>
                <a:latin typeface="Tahoma"/>
                <a:cs typeface="Tahoma"/>
              </a:rPr>
              <a:t>v</a:t>
            </a:r>
            <a:r>
              <a:rPr sz="2400" spc="-114" dirty="0">
                <a:solidFill>
                  <a:srgbClr val="996546"/>
                </a:solidFill>
                <a:latin typeface="Tahoma"/>
                <a:cs typeface="Tahoma"/>
              </a:rPr>
              <a:t>a</a:t>
            </a:r>
            <a:r>
              <a:rPr sz="2400" spc="-25" dirty="0">
                <a:solidFill>
                  <a:srgbClr val="996546"/>
                </a:solidFill>
                <a:latin typeface="Tahoma"/>
                <a:cs typeface="Tahoma"/>
              </a:rPr>
              <a:t>c</a:t>
            </a:r>
            <a:r>
              <a:rPr sz="2400" spc="15" dirty="0">
                <a:solidFill>
                  <a:srgbClr val="996546"/>
                </a:solidFill>
                <a:latin typeface="Tahoma"/>
                <a:cs typeface="Tahoma"/>
              </a:rPr>
              <a:t>y</a:t>
            </a:r>
            <a:r>
              <a:rPr sz="2400" spc="-21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996546"/>
                </a:solidFill>
                <a:latin typeface="Tahoma"/>
                <a:cs typeface="Tahoma"/>
              </a:rPr>
              <a:t>C</a:t>
            </a:r>
            <a:r>
              <a:rPr sz="2400" spc="10" dirty="0">
                <a:solidFill>
                  <a:srgbClr val="996546"/>
                </a:solidFill>
                <a:latin typeface="Tahoma"/>
                <a:cs typeface="Tahoma"/>
              </a:rPr>
              <a:t>o</a:t>
            </a:r>
            <a:r>
              <a:rPr sz="2400" spc="80" dirty="0">
                <a:solidFill>
                  <a:srgbClr val="996546"/>
                </a:solidFill>
                <a:latin typeface="Tahoma"/>
                <a:cs typeface="Tahoma"/>
              </a:rPr>
              <a:t>m</a:t>
            </a:r>
            <a:r>
              <a:rPr sz="2400" spc="5" dirty="0">
                <a:solidFill>
                  <a:srgbClr val="996546"/>
                </a:solidFill>
                <a:latin typeface="Tahoma"/>
                <a:cs typeface="Tahoma"/>
              </a:rPr>
              <a:t>p</a:t>
            </a:r>
            <a:r>
              <a:rPr sz="2400" spc="10" dirty="0">
                <a:solidFill>
                  <a:srgbClr val="996546"/>
                </a:solidFill>
                <a:latin typeface="Tahoma"/>
                <a:cs typeface="Tahoma"/>
              </a:rPr>
              <a:t>l</a:t>
            </a:r>
            <a:r>
              <a:rPr sz="2400" spc="-4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spc="-114" dirty="0">
                <a:solidFill>
                  <a:srgbClr val="996546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996546"/>
                </a:solidFill>
                <a:latin typeface="Tahoma"/>
                <a:cs typeface="Tahoma"/>
              </a:rPr>
              <a:t>n</a:t>
            </a:r>
            <a:r>
              <a:rPr sz="2400" spc="-25" dirty="0">
                <a:solidFill>
                  <a:srgbClr val="996546"/>
                </a:solidFill>
                <a:latin typeface="Tahoma"/>
                <a:cs typeface="Tahoma"/>
              </a:rPr>
              <a:t>c</a:t>
            </a:r>
            <a:r>
              <a:rPr sz="2400" spc="-35" dirty="0">
                <a:solidFill>
                  <a:srgbClr val="996546"/>
                </a:solidFill>
                <a:latin typeface="Tahoma"/>
                <a:cs typeface="Tahoma"/>
              </a:rPr>
              <a:t>e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80111" y="1405201"/>
            <a:ext cx="1372870" cy="739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95"/>
              </a:lnSpc>
            </a:pPr>
            <a:r>
              <a:rPr sz="2400" b="1" spc="-180" dirty="0">
                <a:solidFill>
                  <a:srgbClr val="996546"/>
                </a:solidFill>
                <a:latin typeface="Tahoma"/>
                <a:cs typeface="Tahoma"/>
              </a:rPr>
              <a:t>L</a:t>
            </a:r>
            <a:r>
              <a:rPr sz="2400" b="1" spc="-15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b="1" spc="-290" dirty="0">
                <a:solidFill>
                  <a:srgbClr val="996546"/>
                </a:solidFill>
                <a:latin typeface="Tahoma"/>
                <a:cs typeface="Tahoma"/>
              </a:rPr>
              <a:t>k</a:t>
            </a:r>
            <a:r>
              <a:rPr sz="2400" b="1" spc="-195" dirty="0">
                <a:solidFill>
                  <a:srgbClr val="996546"/>
                </a:solidFill>
                <a:latin typeface="Tahoma"/>
                <a:cs typeface="Tahoma"/>
              </a:rPr>
              <a:t>e</a:t>
            </a:r>
            <a:r>
              <a:rPr sz="2400" b="1" spc="-100" dirty="0">
                <a:solidFill>
                  <a:srgbClr val="996546"/>
                </a:solidFill>
                <a:latin typeface="Tahoma"/>
                <a:cs typeface="Tahoma"/>
              </a:rPr>
              <a:t>l</a:t>
            </a:r>
            <a:r>
              <a:rPr sz="2400" b="1" spc="-15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b="1" spc="-220" dirty="0">
                <a:solidFill>
                  <a:srgbClr val="996546"/>
                </a:solidFill>
                <a:latin typeface="Tahoma"/>
                <a:cs typeface="Tahoma"/>
              </a:rPr>
              <a:t>h</a:t>
            </a:r>
            <a:r>
              <a:rPr sz="2400" b="1" spc="-120" dirty="0">
                <a:solidFill>
                  <a:srgbClr val="996546"/>
                </a:solidFill>
                <a:latin typeface="Tahoma"/>
                <a:cs typeface="Tahoma"/>
              </a:rPr>
              <a:t>oo</a:t>
            </a:r>
            <a:r>
              <a:rPr sz="2400" b="1" spc="-145" dirty="0">
                <a:solidFill>
                  <a:srgbClr val="996546"/>
                </a:solidFill>
                <a:latin typeface="Tahoma"/>
                <a:cs typeface="Tahoma"/>
              </a:rPr>
              <a:t>d</a:t>
            </a:r>
            <a:endParaRPr sz="2400" dirty="0">
              <a:latin typeface="Tahoma"/>
              <a:cs typeface="Tahoma"/>
            </a:endParaRPr>
          </a:p>
          <a:p>
            <a:pPr marL="187960" marR="112395" indent="-635" algn="ctr">
              <a:lnSpc>
                <a:spcPts val="9330"/>
              </a:lnSpc>
              <a:spcBef>
                <a:spcPts val="480"/>
              </a:spcBef>
            </a:pP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High </a:t>
            </a:r>
            <a:r>
              <a:rPr sz="2400" spc="-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996546"/>
                </a:solidFill>
                <a:latin typeface="Tahoma"/>
                <a:cs typeface="Tahoma"/>
              </a:rPr>
              <a:t>M</a:t>
            </a: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996546"/>
                </a:solidFill>
                <a:latin typeface="Tahoma"/>
                <a:cs typeface="Tahoma"/>
              </a:rPr>
              <a:t>d</a:t>
            </a:r>
            <a:r>
              <a:rPr sz="2400" spc="-4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spc="-90" dirty="0">
                <a:solidFill>
                  <a:srgbClr val="996546"/>
                </a:solidFill>
                <a:latin typeface="Tahoma"/>
                <a:cs typeface="Tahoma"/>
              </a:rPr>
              <a:t>u</a:t>
            </a:r>
            <a:r>
              <a:rPr sz="2400" spc="50" dirty="0">
                <a:solidFill>
                  <a:srgbClr val="996546"/>
                </a:solidFill>
                <a:latin typeface="Tahoma"/>
                <a:cs typeface="Tahoma"/>
              </a:rPr>
              <a:t>m  </a:t>
            </a:r>
            <a:r>
              <a:rPr sz="2400" spc="90" dirty="0">
                <a:solidFill>
                  <a:srgbClr val="996546"/>
                </a:solidFill>
                <a:latin typeface="Tahoma"/>
                <a:cs typeface="Tahoma"/>
              </a:rPr>
              <a:t>M</a:t>
            </a: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996546"/>
                </a:solidFill>
                <a:latin typeface="Tahoma"/>
                <a:cs typeface="Tahoma"/>
              </a:rPr>
              <a:t>d</a:t>
            </a:r>
            <a:r>
              <a:rPr sz="2400" spc="-4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spc="-90" dirty="0">
                <a:solidFill>
                  <a:srgbClr val="996546"/>
                </a:solidFill>
                <a:latin typeface="Tahoma"/>
                <a:cs typeface="Tahoma"/>
              </a:rPr>
              <a:t>u</a:t>
            </a:r>
            <a:r>
              <a:rPr sz="2400" spc="50" dirty="0">
                <a:solidFill>
                  <a:srgbClr val="996546"/>
                </a:solidFill>
                <a:latin typeface="Tahoma"/>
                <a:cs typeface="Tahoma"/>
              </a:rPr>
              <a:t>m  </a:t>
            </a: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High </a:t>
            </a:r>
            <a:r>
              <a:rPr sz="2400" spc="-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996546"/>
                </a:solidFill>
                <a:latin typeface="Tahoma"/>
                <a:cs typeface="Tahoma"/>
              </a:rPr>
              <a:t>M</a:t>
            </a: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996546"/>
                </a:solidFill>
                <a:latin typeface="Tahoma"/>
                <a:cs typeface="Tahoma"/>
              </a:rPr>
              <a:t>d</a:t>
            </a:r>
            <a:r>
              <a:rPr sz="2400" spc="-4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spc="-90" dirty="0">
                <a:solidFill>
                  <a:srgbClr val="996546"/>
                </a:solidFill>
                <a:latin typeface="Tahoma"/>
                <a:cs typeface="Tahoma"/>
              </a:rPr>
              <a:t>u</a:t>
            </a:r>
            <a:r>
              <a:rPr sz="2400" spc="50" dirty="0">
                <a:solidFill>
                  <a:srgbClr val="996546"/>
                </a:solidFill>
                <a:latin typeface="Tahoma"/>
                <a:cs typeface="Tahoma"/>
              </a:rPr>
              <a:t>m  </a:t>
            </a:r>
            <a:r>
              <a:rPr sz="2400" spc="-10" dirty="0">
                <a:solidFill>
                  <a:srgbClr val="996546"/>
                </a:solidFill>
                <a:latin typeface="Tahoma"/>
                <a:cs typeface="Tahoma"/>
              </a:rPr>
              <a:t>Low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51490" y="1405201"/>
            <a:ext cx="1064260" cy="739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8580" algn="ctr">
              <a:lnSpc>
                <a:spcPts val="2795"/>
              </a:lnSpc>
            </a:pPr>
            <a:r>
              <a:rPr sz="2400" b="1" spc="-240" dirty="0">
                <a:solidFill>
                  <a:srgbClr val="996546"/>
                </a:solidFill>
                <a:latin typeface="Tahoma"/>
                <a:cs typeface="Tahoma"/>
              </a:rPr>
              <a:t>Impact</a:t>
            </a:r>
            <a:endParaRPr sz="2400">
              <a:latin typeface="Tahoma"/>
              <a:cs typeface="Tahoma"/>
            </a:endParaRPr>
          </a:p>
          <a:p>
            <a:pPr indent="-635" algn="ctr">
              <a:lnSpc>
                <a:spcPts val="9330"/>
              </a:lnSpc>
              <a:spcBef>
                <a:spcPts val="480"/>
              </a:spcBef>
            </a:pP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High </a:t>
            </a:r>
            <a:r>
              <a:rPr sz="2400" spc="-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High </a:t>
            </a:r>
            <a:r>
              <a:rPr sz="2400" spc="-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High </a:t>
            </a:r>
            <a:r>
              <a:rPr sz="2400" spc="-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996546"/>
                </a:solidFill>
                <a:latin typeface="Tahoma"/>
                <a:cs typeface="Tahoma"/>
              </a:rPr>
              <a:t>M</a:t>
            </a: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996546"/>
                </a:solidFill>
                <a:latin typeface="Tahoma"/>
                <a:cs typeface="Tahoma"/>
              </a:rPr>
              <a:t>d</a:t>
            </a:r>
            <a:r>
              <a:rPr sz="2400" spc="-4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spc="-90" dirty="0">
                <a:solidFill>
                  <a:srgbClr val="996546"/>
                </a:solidFill>
                <a:latin typeface="Tahoma"/>
                <a:cs typeface="Tahoma"/>
              </a:rPr>
              <a:t>u</a:t>
            </a:r>
            <a:r>
              <a:rPr sz="2400" spc="50" dirty="0">
                <a:solidFill>
                  <a:srgbClr val="996546"/>
                </a:solidFill>
                <a:latin typeface="Tahoma"/>
                <a:cs typeface="Tahoma"/>
              </a:rPr>
              <a:t>m  </a:t>
            </a:r>
            <a:r>
              <a:rPr sz="2400" spc="90" dirty="0">
                <a:solidFill>
                  <a:srgbClr val="996546"/>
                </a:solidFill>
                <a:latin typeface="Tahoma"/>
                <a:cs typeface="Tahoma"/>
              </a:rPr>
              <a:t>M</a:t>
            </a: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996546"/>
                </a:solidFill>
                <a:latin typeface="Tahoma"/>
                <a:cs typeface="Tahoma"/>
              </a:rPr>
              <a:t>d</a:t>
            </a:r>
            <a:r>
              <a:rPr sz="2400" spc="-4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spc="-90" dirty="0">
                <a:solidFill>
                  <a:srgbClr val="996546"/>
                </a:solidFill>
                <a:latin typeface="Tahoma"/>
                <a:cs typeface="Tahoma"/>
              </a:rPr>
              <a:t>u</a:t>
            </a:r>
            <a:r>
              <a:rPr sz="2400" spc="50" dirty="0">
                <a:solidFill>
                  <a:srgbClr val="996546"/>
                </a:solidFill>
                <a:latin typeface="Tahoma"/>
                <a:cs typeface="Tahoma"/>
              </a:rPr>
              <a:t>m  </a:t>
            </a: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High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24482" y="1405201"/>
            <a:ext cx="1083945" cy="7392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95"/>
              </a:lnSpc>
            </a:pPr>
            <a:r>
              <a:rPr sz="2400" b="1" spc="-135" dirty="0">
                <a:solidFill>
                  <a:srgbClr val="996546"/>
                </a:solidFill>
                <a:latin typeface="Tahoma"/>
                <a:cs typeface="Tahoma"/>
              </a:rPr>
              <a:t>S</a:t>
            </a:r>
            <a:r>
              <a:rPr sz="2400" b="1" spc="-195" dirty="0">
                <a:solidFill>
                  <a:srgbClr val="996546"/>
                </a:solidFill>
                <a:latin typeface="Tahoma"/>
                <a:cs typeface="Tahoma"/>
              </a:rPr>
              <a:t>e</a:t>
            </a:r>
            <a:r>
              <a:rPr sz="2400" b="1" spc="-204" dirty="0">
                <a:solidFill>
                  <a:srgbClr val="996546"/>
                </a:solidFill>
                <a:latin typeface="Tahoma"/>
                <a:cs typeface="Tahoma"/>
              </a:rPr>
              <a:t>v</a:t>
            </a:r>
            <a:r>
              <a:rPr sz="2400" b="1" spc="-195" dirty="0">
                <a:solidFill>
                  <a:srgbClr val="996546"/>
                </a:solidFill>
                <a:latin typeface="Tahoma"/>
                <a:cs typeface="Tahoma"/>
              </a:rPr>
              <a:t>e</a:t>
            </a:r>
            <a:r>
              <a:rPr sz="2400" b="1" spc="-254" dirty="0">
                <a:solidFill>
                  <a:srgbClr val="996546"/>
                </a:solidFill>
                <a:latin typeface="Tahoma"/>
                <a:cs typeface="Tahoma"/>
              </a:rPr>
              <a:t>r</a:t>
            </a:r>
            <a:r>
              <a:rPr sz="2400" b="1" spc="-15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b="1" spc="-180" dirty="0">
                <a:solidFill>
                  <a:srgbClr val="996546"/>
                </a:solidFill>
                <a:latin typeface="Tahoma"/>
                <a:cs typeface="Tahoma"/>
              </a:rPr>
              <a:t>t</a:t>
            </a:r>
            <a:r>
              <a:rPr sz="2400" b="1" spc="-95" dirty="0">
                <a:solidFill>
                  <a:srgbClr val="996546"/>
                </a:solidFill>
                <a:latin typeface="Tahoma"/>
                <a:cs typeface="Tahoma"/>
              </a:rPr>
              <a:t>y</a:t>
            </a:r>
            <a:endParaRPr sz="2400" dirty="0">
              <a:latin typeface="Tahoma"/>
              <a:cs typeface="Tahoma"/>
            </a:endParaRPr>
          </a:p>
          <a:p>
            <a:pPr marL="9525" marR="1905" algn="ctr">
              <a:lnSpc>
                <a:spcPts val="9330"/>
              </a:lnSpc>
              <a:spcBef>
                <a:spcPts val="480"/>
              </a:spcBef>
            </a:pP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Critical </a:t>
            </a:r>
            <a:r>
              <a:rPr sz="2400" spc="-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High </a:t>
            </a:r>
            <a:r>
              <a:rPr sz="2400" spc="-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High </a:t>
            </a:r>
            <a:r>
              <a:rPr sz="2400" spc="-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High </a:t>
            </a:r>
            <a:r>
              <a:rPr sz="2400" spc="-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996546"/>
                </a:solidFill>
                <a:latin typeface="Tahoma"/>
                <a:cs typeface="Tahoma"/>
              </a:rPr>
              <a:t>M</a:t>
            </a: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e</a:t>
            </a:r>
            <a:r>
              <a:rPr sz="2400" dirty="0">
                <a:solidFill>
                  <a:srgbClr val="996546"/>
                </a:solidFill>
                <a:latin typeface="Tahoma"/>
                <a:cs typeface="Tahoma"/>
              </a:rPr>
              <a:t>d</a:t>
            </a:r>
            <a:r>
              <a:rPr sz="2400" spc="-45" dirty="0">
                <a:solidFill>
                  <a:srgbClr val="996546"/>
                </a:solidFill>
                <a:latin typeface="Tahoma"/>
                <a:cs typeface="Tahoma"/>
              </a:rPr>
              <a:t>i</a:t>
            </a:r>
            <a:r>
              <a:rPr sz="2400" spc="-90" dirty="0">
                <a:solidFill>
                  <a:srgbClr val="996546"/>
                </a:solidFill>
                <a:latin typeface="Tahoma"/>
                <a:cs typeface="Tahoma"/>
              </a:rPr>
              <a:t>u</a:t>
            </a:r>
            <a:r>
              <a:rPr sz="2400" spc="50" dirty="0">
                <a:solidFill>
                  <a:srgbClr val="996546"/>
                </a:solidFill>
                <a:latin typeface="Tahoma"/>
                <a:cs typeface="Tahoma"/>
              </a:rPr>
              <a:t>m  </a:t>
            </a:r>
            <a:r>
              <a:rPr sz="2400" spc="-40" dirty="0">
                <a:solidFill>
                  <a:srgbClr val="996546"/>
                </a:solidFill>
                <a:latin typeface="Tahoma"/>
                <a:cs typeface="Tahoma"/>
              </a:rPr>
              <a:t>High</a:t>
            </a:r>
            <a:endParaRPr sz="2400" dirty="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94129" y="1051868"/>
            <a:ext cx="15066010" cy="8157203"/>
            <a:chOff x="1647231" y="1149154"/>
            <a:chExt cx="15066010" cy="8157203"/>
          </a:xfrm>
        </p:grpSpPr>
        <p:sp>
          <p:nvSpPr>
            <p:cNvPr id="8" name="object 8"/>
            <p:cNvSpPr/>
            <p:nvPr/>
          </p:nvSpPr>
          <p:spPr>
            <a:xfrm>
              <a:off x="1685331" y="1149154"/>
              <a:ext cx="15027910" cy="1024256"/>
            </a:xfrm>
            <a:custGeom>
              <a:avLst/>
              <a:gdLst/>
              <a:ahLst/>
              <a:cxnLst/>
              <a:rect l="l" t="t" r="r" b="b"/>
              <a:pathLst>
                <a:path w="15027910" h="8093075">
                  <a:moveTo>
                    <a:pt x="15027593" y="0"/>
                  </a:moveTo>
                  <a:lnTo>
                    <a:pt x="12444794" y="0"/>
                  </a:lnTo>
                  <a:lnTo>
                    <a:pt x="9861994" y="0"/>
                  </a:lnTo>
                  <a:lnTo>
                    <a:pt x="7279195" y="0"/>
                  </a:lnTo>
                  <a:lnTo>
                    <a:pt x="0" y="0"/>
                  </a:lnTo>
                  <a:lnTo>
                    <a:pt x="0" y="8092465"/>
                  </a:lnTo>
                  <a:lnTo>
                    <a:pt x="7279195" y="8092465"/>
                  </a:lnTo>
                  <a:lnTo>
                    <a:pt x="9861994" y="8092465"/>
                  </a:lnTo>
                  <a:lnTo>
                    <a:pt x="12444794" y="8092465"/>
                  </a:lnTo>
                  <a:lnTo>
                    <a:pt x="15027593" y="8092465"/>
                  </a:lnTo>
                  <a:lnTo>
                    <a:pt x="15027593" y="0"/>
                  </a:lnTo>
                  <a:close/>
                </a:path>
              </a:pathLst>
            </a:cu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647231" y="1175182"/>
              <a:ext cx="15066010" cy="8131175"/>
            </a:xfrm>
            <a:custGeom>
              <a:avLst/>
              <a:gdLst/>
              <a:ahLst/>
              <a:cxnLst/>
              <a:rect l="l" t="t" r="r" b="b"/>
              <a:pathLst>
                <a:path w="15066010" h="8131175">
                  <a:moveTo>
                    <a:pt x="19050" y="19050"/>
                  </a:moveTo>
                  <a:lnTo>
                    <a:pt x="19050" y="8111509"/>
                  </a:lnTo>
                </a:path>
                <a:path w="15066010" h="8131175">
                  <a:moveTo>
                    <a:pt x="7298235" y="19050"/>
                  </a:moveTo>
                  <a:lnTo>
                    <a:pt x="7298235" y="8111509"/>
                  </a:lnTo>
                </a:path>
                <a:path w="15066010" h="8131175">
                  <a:moveTo>
                    <a:pt x="9881044" y="19050"/>
                  </a:moveTo>
                  <a:lnTo>
                    <a:pt x="9881044" y="8111509"/>
                  </a:lnTo>
                </a:path>
                <a:path w="15066010" h="8131175">
                  <a:moveTo>
                    <a:pt x="12463843" y="19050"/>
                  </a:moveTo>
                  <a:lnTo>
                    <a:pt x="12463843" y="8111509"/>
                  </a:lnTo>
                </a:path>
                <a:path w="15066010" h="8131175">
                  <a:moveTo>
                    <a:pt x="15046642" y="19050"/>
                  </a:moveTo>
                  <a:lnTo>
                    <a:pt x="15046642" y="8111509"/>
                  </a:lnTo>
                </a:path>
                <a:path w="15066010" h="8131175">
                  <a:moveTo>
                    <a:pt x="0" y="0"/>
                  </a:moveTo>
                  <a:lnTo>
                    <a:pt x="15065692" y="0"/>
                  </a:lnTo>
                </a:path>
                <a:path w="15066010" h="8131175">
                  <a:moveTo>
                    <a:pt x="0" y="1019175"/>
                  </a:moveTo>
                  <a:lnTo>
                    <a:pt x="15065692" y="1019175"/>
                  </a:lnTo>
                </a:path>
                <a:path w="15066010" h="8131175">
                  <a:moveTo>
                    <a:pt x="0" y="2204408"/>
                  </a:moveTo>
                  <a:lnTo>
                    <a:pt x="15065692" y="2204408"/>
                  </a:lnTo>
                </a:path>
                <a:path w="15066010" h="8131175">
                  <a:moveTo>
                    <a:pt x="0" y="3389633"/>
                  </a:moveTo>
                  <a:lnTo>
                    <a:pt x="15065692" y="3389633"/>
                  </a:lnTo>
                </a:path>
                <a:path w="15066010" h="8131175">
                  <a:moveTo>
                    <a:pt x="0" y="4574867"/>
                  </a:moveTo>
                  <a:lnTo>
                    <a:pt x="15065692" y="4574867"/>
                  </a:lnTo>
                </a:path>
                <a:path w="15066010" h="8131175">
                  <a:moveTo>
                    <a:pt x="0" y="5760100"/>
                  </a:moveTo>
                  <a:lnTo>
                    <a:pt x="15065692" y="5760100"/>
                  </a:lnTo>
                </a:path>
                <a:path w="15066010" h="8131175">
                  <a:moveTo>
                    <a:pt x="0" y="6945325"/>
                  </a:moveTo>
                  <a:lnTo>
                    <a:pt x="15065692" y="6945325"/>
                  </a:lnTo>
                </a:path>
                <a:path w="15066010" h="8131175">
                  <a:moveTo>
                    <a:pt x="0" y="8130559"/>
                  </a:moveTo>
                  <a:lnTo>
                    <a:pt x="15065692" y="8130559"/>
                  </a:lnTo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98420" y="208293"/>
            <a:ext cx="165481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875" dirty="0">
                <a:latin typeface="Cambria"/>
                <a:cs typeface="Cambria"/>
              </a:rPr>
              <a:t>R</a:t>
            </a:r>
            <a:r>
              <a:rPr sz="5200" spc="335" dirty="0">
                <a:latin typeface="Cambria"/>
                <a:cs typeface="Cambria"/>
              </a:rPr>
              <a:t>i</a:t>
            </a:r>
            <a:r>
              <a:rPr sz="5200" spc="535" dirty="0">
                <a:latin typeface="Cambria"/>
                <a:cs typeface="Cambria"/>
              </a:rPr>
              <a:t>s</a:t>
            </a:r>
            <a:r>
              <a:rPr sz="5200" spc="525" dirty="0">
                <a:latin typeface="Cambria"/>
                <a:cs typeface="Cambria"/>
              </a:rPr>
              <a:t>k</a:t>
            </a:r>
            <a:endParaRPr sz="5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B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297" y="1001458"/>
            <a:ext cx="5970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95" dirty="0">
                <a:latin typeface="Trebuchet MS"/>
                <a:cs typeface="Trebuchet MS"/>
              </a:rPr>
              <a:t>Technical</a:t>
            </a:r>
            <a:r>
              <a:rPr sz="4400" spc="-220" dirty="0">
                <a:latin typeface="Trebuchet MS"/>
                <a:cs typeface="Trebuchet MS"/>
              </a:rPr>
              <a:t> </a:t>
            </a:r>
            <a:r>
              <a:rPr sz="4400" spc="160" dirty="0">
                <a:latin typeface="Trebuchet MS"/>
                <a:cs typeface="Trebuchet MS"/>
              </a:rPr>
              <a:t>Complexity</a:t>
            </a:r>
            <a:endParaRPr sz="4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2199576"/>
            <a:ext cx="123825" cy="1238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98810" y="1960162"/>
            <a:ext cx="1584896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100"/>
              </a:spcBef>
            </a:pPr>
            <a:r>
              <a:rPr sz="2700" spc="114" dirty="0">
                <a:solidFill>
                  <a:srgbClr val="996546"/>
                </a:solidFill>
                <a:latin typeface="Tahoma"/>
                <a:cs typeface="Tahoma"/>
              </a:rPr>
              <a:t>Developing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00" dirty="0">
                <a:solidFill>
                  <a:srgbClr val="996546"/>
                </a:solidFill>
                <a:latin typeface="Tahoma"/>
                <a:cs typeface="Tahoma"/>
              </a:rPr>
              <a:t>features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85" dirty="0">
                <a:solidFill>
                  <a:srgbClr val="996546"/>
                </a:solidFill>
                <a:latin typeface="Tahoma"/>
                <a:cs typeface="Tahoma"/>
              </a:rPr>
              <a:t>like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20" dirty="0">
                <a:solidFill>
                  <a:srgbClr val="996546"/>
                </a:solidFill>
                <a:latin typeface="Tahoma"/>
                <a:cs typeface="Tahoma"/>
              </a:rPr>
              <a:t>recurring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85" dirty="0">
                <a:solidFill>
                  <a:srgbClr val="996546"/>
                </a:solidFill>
                <a:latin typeface="Tahoma"/>
                <a:cs typeface="Tahoma"/>
              </a:rPr>
              <a:t>expenses,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85" dirty="0">
                <a:solidFill>
                  <a:srgbClr val="996546"/>
                </a:solidFill>
                <a:latin typeface="Tahoma"/>
                <a:cs typeface="Tahoma"/>
              </a:rPr>
              <a:t>real-time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10" dirty="0">
                <a:solidFill>
                  <a:srgbClr val="996546"/>
                </a:solidFill>
                <a:latin typeface="Tahoma"/>
                <a:cs typeface="Tahoma"/>
              </a:rPr>
              <a:t>expense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80" dirty="0">
                <a:solidFill>
                  <a:srgbClr val="996546"/>
                </a:solidFill>
                <a:latin typeface="Tahoma"/>
                <a:cs typeface="Tahoma"/>
              </a:rPr>
              <a:t>tracking,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35" dirty="0">
                <a:solidFill>
                  <a:srgbClr val="996546"/>
                </a:solidFill>
                <a:latin typeface="Tahoma"/>
                <a:cs typeface="Tahoma"/>
              </a:rPr>
              <a:t>and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05" dirty="0">
                <a:solidFill>
                  <a:srgbClr val="996546"/>
                </a:solidFill>
                <a:latin typeface="Tahoma"/>
                <a:cs typeface="Tahoma"/>
              </a:rPr>
              <a:t>data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05" dirty="0">
                <a:solidFill>
                  <a:srgbClr val="996546"/>
                </a:solidFill>
                <a:latin typeface="Tahoma"/>
                <a:cs typeface="Tahoma"/>
              </a:rPr>
              <a:t>synchronization </a:t>
            </a:r>
            <a:r>
              <a:rPr sz="2700" spc="-83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00" dirty="0">
                <a:solidFill>
                  <a:srgbClr val="996546"/>
                </a:solidFill>
                <a:latin typeface="Tahoma"/>
                <a:cs typeface="Tahoma"/>
              </a:rPr>
              <a:t>across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20" dirty="0">
                <a:solidFill>
                  <a:srgbClr val="996546"/>
                </a:solidFill>
                <a:latin typeface="Tahoma"/>
                <a:cs typeface="Tahoma"/>
              </a:rPr>
              <a:t>platforms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25" dirty="0">
                <a:solidFill>
                  <a:srgbClr val="996546"/>
                </a:solidFill>
                <a:latin typeface="Tahoma"/>
                <a:cs typeface="Tahoma"/>
              </a:rPr>
              <a:t>may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14" dirty="0">
                <a:solidFill>
                  <a:srgbClr val="996546"/>
                </a:solidFill>
                <a:latin typeface="Tahoma"/>
                <a:cs typeface="Tahoma"/>
              </a:rPr>
              <a:t>prove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80" dirty="0">
                <a:solidFill>
                  <a:srgbClr val="996546"/>
                </a:solidFill>
                <a:latin typeface="Tahoma"/>
                <a:cs typeface="Tahoma"/>
              </a:rPr>
              <a:t>technically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10" dirty="0">
                <a:solidFill>
                  <a:srgbClr val="996546"/>
                </a:solidFill>
                <a:latin typeface="Tahoma"/>
                <a:cs typeface="Tahoma"/>
              </a:rPr>
              <a:t>challenging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20" dirty="0">
                <a:solidFill>
                  <a:srgbClr val="996546"/>
                </a:solidFill>
                <a:latin typeface="Tahoma"/>
                <a:cs typeface="Tahoma"/>
              </a:rPr>
              <a:t>for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95" dirty="0">
                <a:solidFill>
                  <a:srgbClr val="996546"/>
                </a:solidFill>
                <a:latin typeface="Tahoma"/>
                <a:cs typeface="Tahoma"/>
              </a:rPr>
              <a:t>a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25" dirty="0">
                <a:solidFill>
                  <a:srgbClr val="996546"/>
                </a:solidFill>
                <a:latin typeface="Tahoma"/>
                <a:cs typeface="Tahoma"/>
              </a:rPr>
              <a:t>team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00" dirty="0">
                <a:solidFill>
                  <a:srgbClr val="996546"/>
                </a:solidFill>
                <a:latin typeface="Tahoma"/>
                <a:cs typeface="Tahoma"/>
              </a:rPr>
              <a:t>with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14" dirty="0">
                <a:solidFill>
                  <a:srgbClr val="996546"/>
                </a:solidFill>
                <a:latin typeface="Tahoma"/>
                <a:cs typeface="Tahoma"/>
              </a:rPr>
              <a:t>limited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85" dirty="0">
                <a:solidFill>
                  <a:srgbClr val="996546"/>
                </a:solidFill>
                <a:latin typeface="Tahoma"/>
                <a:cs typeface="Tahoma"/>
              </a:rPr>
              <a:t>experience.</a:t>
            </a:r>
            <a:endParaRPr sz="27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4331" y="5360319"/>
            <a:ext cx="123825" cy="1238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9567" y="8258205"/>
            <a:ext cx="123825" cy="1238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21058" y="4162214"/>
            <a:ext cx="16537940" cy="435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110" dirty="0">
                <a:solidFill>
                  <a:srgbClr val="996546"/>
                </a:solidFill>
                <a:latin typeface="Trebuchet MS"/>
                <a:cs typeface="Trebuchet MS"/>
              </a:rPr>
              <a:t>Timeline</a:t>
            </a:r>
            <a:r>
              <a:rPr sz="4400" b="1" spc="-204" dirty="0">
                <a:solidFill>
                  <a:srgbClr val="996546"/>
                </a:solidFill>
                <a:latin typeface="Trebuchet MS"/>
                <a:cs typeface="Trebuchet MS"/>
              </a:rPr>
              <a:t> </a:t>
            </a:r>
            <a:r>
              <a:rPr sz="4400" b="1" spc="155" dirty="0">
                <a:solidFill>
                  <a:srgbClr val="996546"/>
                </a:solidFill>
                <a:latin typeface="Trebuchet MS"/>
                <a:cs typeface="Trebuchet MS"/>
              </a:rPr>
              <a:t>Constraints:</a:t>
            </a:r>
            <a:endParaRPr sz="4400">
              <a:latin typeface="Trebuchet MS"/>
              <a:cs typeface="Trebuchet MS"/>
            </a:endParaRPr>
          </a:p>
          <a:p>
            <a:pPr marL="599440" marR="1559560">
              <a:lnSpc>
                <a:spcPct val="115700"/>
              </a:lnSpc>
              <a:spcBef>
                <a:spcPts val="2270"/>
              </a:spcBef>
            </a:pPr>
            <a:r>
              <a:rPr sz="2700" spc="55" dirty="0">
                <a:solidFill>
                  <a:srgbClr val="996546"/>
                </a:solidFill>
                <a:latin typeface="Tahoma"/>
                <a:cs typeface="Tahoma"/>
              </a:rPr>
              <a:t>The</a:t>
            </a:r>
            <a:r>
              <a:rPr sz="2700" spc="-1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75" dirty="0">
                <a:solidFill>
                  <a:srgbClr val="996546"/>
                </a:solidFill>
                <a:latin typeface="Tahoma"/>
                <a:cs typeface="Tahoma"/>
              </a:rPr>
              <a:t>strict</a:t>
            </a:r>
            <a:r>
              <a:rPr sz="2700" spc="-13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55" dirty="0">
                <a:solidFill>
                  <a:srgbClr val="996546"/>
                </a:solidFill>
                <a:latin typeface="Tahoma"/>
                <a:cs typeface="Tahoma"/>
              </a:rPr>
              <a:t>12-week</a:t>
            </a:r>
            <a:r>
              <a:rPr sz="2700" spc="-13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10" dirty="0">
                <a:solidFill>
                  <a:srgbClr val="996546"/>
                </a:solidFill>
                <a:latin typeface="Tahoma"/>
                <a:cs typeface="Tahoma"/>
              </a:rPr>
              <a:t>timeline</a:t>
            </a:r>
            <a:r>
              <a:rPr sz="2700" spc="-13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25" dirty="0">
                <a:solidFill>
                  <a:srgbClr val="996546"/>
                </a:solidFill>
                <a:latin typeface="Tahoma"/>
                <a:cs typeface="Tahoma"/>
              </a:rPr>
              <a:t>may</a:t>
            </a:r>
            <a:r>
              <a:rPr sz="2700" spc="-13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05" dirty="0">
                <a:solidFill>
                  <a:srgbClr val="996546"/>
                </a:solidFill>
                <a:latin typeface="Tahoma"/>
                <a:cs typeface="Tahoma"/>
              </a:rPr>
              <a:t>lead</a:t>
            </a:r>
            <a:r>
              <a:rPr sz="2700" spc="-13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14" dirty="0">
                <a:solidFill>
                  <a:srgbClr val="996546"/>
                </a:solidFill>
                <a:latin typeface="Tahoma"/>
                <a:cs typeface="Tahoma"/>
              </a:rPr>
              <a:t>to</a:t>
            </a:r>
            <a:r>
              <a:rPr sz="2700" spc="-13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30" dirty="0">
                <a:solidFill>
                  <a:srgbClr val="996546"/>
                </a:solidFill>
                <a:latin typeface="Tahoma"/>
                <a:cs typeface="Tahoma"/>
              </a:rPr>
              <a:t>rushed</a:t>
            </a:r>
            <a:r>
              <a:rPr sz="2700" spc="-13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00" dirty="0">
                <a:solidFill>
                  <a:srgbClr val="996546"/>
                </a:solidFill>
                <a:latin typeface="Tahoma"/>
                <a:cs typeface="Tahoma"/>
              </a:rPr>
              <a:t>development,</a:t>
            </a:r>
            <a:r>
              <a:rPr sz="2700" spc="-13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40" dirty="0">
                <a:solidFill>
                  <a:srgbClr val="996546"/>
                </a:solidFill>
                <a:latin typeface="Tahoma"/>
                <a:cs typeface="Tahoma"/>
              </a:rPr>
              <a:t>compromising</a:t>
            </a:r>
            <a:r>
              <a:rPr sz="2700" spc="-13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60" dirty="0">
                <a:solidFill>
                  <a:srgbClr val="996546"/>
                </a:solidFill>
                <a:latin typeface="Tahoma"/>
                <a:cs typeface="Tahoma"/>
              </a:rPr>
              <a:t>on</a:t>
            </a:r>
            <a:r>
              <a:rPr sz="2700" spc="-13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90" dirty="0">
                <a:solidFill>
                  <a:srgbClr val="996546"/>
                </a:solidFill>
                <a:latin typeface="Tahoma"/>
                <a:cs typeface="Tahoma"/>
              </a:rPr>
              <a:t>quality</a:t>
            </a:r>
            <a:r>
              <a:rPr sz="2700" spc="-13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50" dirty="0">
                <a:solidFill>
                  <a:srgbClr val="996546"/>
                </a:solidFill>
                <a:latin typeface="Tahoma"/>
                <a:cs typeface="Tahoma"/>
              </a:rPr>
              <a:t>or </a:t>
            </a:r>
            <a:r>
              <a:rPr sz="2700" spc="-83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14" dirty="0">
                <a:solidFill>
                  <a:srgbClr val="996546"/>
                </a:solidFill>
                <a:latin typeface="Tahoma"/>
                <a:cs typeface="Tahoma"/>
              </a:rPr>
              <a:t>completeness</a:t>
            </a:r>
            <a:r>
              <a:rPr sz="2700" spc="-15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14" dirty="0">
                <a:solidFill>
                  <a:srgbClr val="996546"/>
                </a:solidFill>
                <a:latin typeface="Tahoma"/>
                <a:cs typeface="Tahoma"/>
              </a:rPr>
              <a:t>of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75" dirty="0">
                <a:solidFill>
                  <a:srgbClr val="996546"/>
                </a:solidFill>
                <a:latin typeface="Tahoma"/>
                <a:cs typeface="Tahoma"/>
              </a:rPr>
              <a:t>features.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0"/>
              </a:spcBef>
            </a:pPr>
            <a:r>
              <a:rPr sz="4400" b="1" spc="155" dirty="0">
                <a:solidFill>
                  <a:srgbClr val="996546"/>
                </a:solidFill>
                <a:latin typeface="Trebuchet MS"/>
                <a:cs typeface="Trebuchet MS"/>
              </a:rPr>
              <a:t>Resource</a:t>
            </a:r>
            <a:r>
              <a:rPr sz="4400" b="1" spc="-215" dirty="0">
                <a:solidFill>
                  <a:srgbClr val="996546"/>
                </a:solidFill>
                <a:latin typeface="Trebuchet MS"/>
                <a:cs typeface="Trebuchet MS"/>
              </a:rPr>
              <a:t> </a:t>
            </a:r>
            <a:r>
              <a:rPr sz="4400" b="1" spc="204" dirty="0">
                <a:solidFill>
                  <a:srgbClr val="996546"/>
                </a:solidFill>
                <a:latin typeface="Trebuchet MS"/>
                <a:cs typeface="Trebuchet MS"/>
              </a:rPr>
              <a:t>Constraints</a:t>
            </a:r>
            <a:endParaRPr sz="4400">
              <a:latin typeface="Trebuchet MS"/>
              <a:cs typeface="Trebuchet MS"/>
            </a:endParaRPr>
          </a:p>
          <a:p>
            <a:pPr marL="594995">
              <a:lnSpc>
                <a:spcPct val="100000"/>
              </a:lnSpc>
              <a:spcBef>
                <a:spcPts val="2780"/>
              </a:spcBef>
            </a:pPr>
            <a:r>
              <a:rPr sz="2700" spc="110" dirty="0">
                <a:solidFill>
                  <a:srgbClr val="996546"/>
                </a:solidFill>
                <a:latin typeface="Tahoma"/>
                <a:cs typeface="Tahoma"/>
              </a:rPr>
              <a:t>Limited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35" dirty="0">
                <a:solidFill>
                  <a:srgbClr val="996546"/>
                </a:solidFill>
                <a:latin typeface="Tahoma"/>
                <a:cs typeface="Tahoma"/>
              </a:rPr>
              <a:t>budget</a:t>
            </a:r>
            <a:r>
              <a:rPr sz="2700" spc="-1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35" dirty="0">
                <a:solidFill>
                  <a:srgbClr val="996546"/>
                </a:solidFill>
                <a:latin typeface="Tahoma"/>
                <a:cs typeface="Tahoma"/>
              </a:rPr>
              <a:t>and</a:t>
            </a:r>
            <a:r>
              <a:rPr sz="2700" spc="-1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95" dirty="0">
                <a:solidFill>
                  <a:srgbClr val="996546"/>
                </a:solidFill>
                <a:latin typeface="Tahoma"/>
                <a:cs typeface="Tahoma"/>
              </a:rPr>
              <a:t>a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25" dirty="0">
                <a:solidFill>
                  <a:srgbClr val="996546"/>
                </a:solidFill>
                <a:latin typeface="Tahoma"/>
                <a:cs typeface="Tahoma"/>
              </a:rPr>
              <a:t>team</a:t>
            </a:r>
            <a:r>
              <a:rPr sz="2700" spc="-1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14" dirty="0">
                <a:solidFill>
                  <a:srgbClr val="996546"/>
                </a:solidFill>
                <a:latin typeface="Tahoma"/>
                <a:cs typeface="Tahoma"/>
              </a:rPr>
              <a:t>of</a:t>
            </a:r>
            <a:r>
              <a:rPr sz="2700" spc="-1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00" dirty="0">
                <a:solidFill>
                  <a:srgbClr val="996546"/>
                </a:solidFill>
                <a:latin typeface="Tahoma"/>
                <a:cs typeface="Tahoma"/>
              </a:rPr>
              <a:t>junior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10" dirty="0">
                <a:solidFill>
                  <a:srgbClr val="996546"/>
                </a:solidFill>
                <a:latin typeface="Tahoma"/>
                <a:cs typeface="Tahoma"/>
              </a:rPr>
              <a:t>developers</a:t>
            </a:r>
            <a:r>
              <a:rPr sz="2700" spc="-1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25" dirty="0">
                <a:solidFill>
                  <a:srgbClr val="996546"/>
                </a:solidFill>
                <a:latin typeface="Tahoma"/>
                <a:cs typeface="Tahoma"/>
              </a:rPr>
              <a:t>may</a:t>
            </a:r>
            <a:r>
              <a:rPr sz="2700" spc="-1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14" dirty="0">
                <a:solidFill>
                  <a:srgbClr val="996546"/>
                </a:solidFill>
                <a:latin typeface="Tahoma"/>
                <a:cs typeface="Tahoma"/>
              </a:rPr>
              <a:t>impact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05" dirty="0">
                <a:solidFill>
                  <a:srgbClr val="996546"/>
                </a:solidFill>
                <a:latin typeface="Tahoma"/>
                <a:cs typeface="Tahoma"/>
              </a:rPr>
              <a:t>the</a:t>
            </a:r>
            <a:r>
              <a:rPr sz="2700" spc="-1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90" dirty="0">
                <a:solidFill>
                  <a:srgbClr val="996546"/>
                </a:solidFill>
                <a:latin typeface="Tahoma"/>
                <a:cs typeface="Tahoma"/>
              </a:rPr>
              <a:t>quality</a:t>
            </a:r>
            <a:r>
              <a:rPr sz="2700" spc="-1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35" dirty="0">
                <a:solidFill>
                  <a:srgbClr val="996546"/>
                </a:solidFill>
                <a:latin typeface="Tahoma"/>
                <a:cs typeface="Tahoma"/>
              </a:rPr>
              <a:t>and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20" dirty="0">
                <a:solidFill>
                  <a:srgbClr val="996546"/>
                </a:solidFill>
                <a:latin typeface="Tahoma"/>
                <a:cs typeface="Tahoma"/>
              </a:rPr>
              <a:t>speed</a:t>
            </a:r>
            <a:r>
              <a:rPr sz="2700" spc="-1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14" dirty="0">
                <a:solidFill>
                  <a:srgbClr val="996546"/>
                </a:solidFill>
                <a:latin typeface="Tahoma"/>
                <a:cs typeface="Tahoma"/>
              </a:rPr>
              <a:t>of</a:t>
            </a:r>
            <a:r>
              <a:rPr sz="2700" spc="-1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00" dirty="0">
                <a:solidFill>
                  <a:srgbClr val="996546"/>
                </a:solidFill>
                <a:latin typeface="Tahoma"/>
                <a:cs typeface="Tahoma"/>
              </a:rPr>
              <a:t>development.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B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1804" y="1200725"/>
            <a:ext cx="7321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300" dirty="0">
                <a:latin typeface="Trebuchet MS"/>
                <a:cs typeface="Trebuchet MS"/>
              </a:rPr>
              <a:t>Data</a:t>
            </a:r>
            <a:r>
              <a:rPr sz="4400" spc="-200" dirty="0">
                <a:latin typeface="Trebuchet MS"/>
                <a:cs typeface="Trebuchet MS"/>
              </a:rPr>
              <a:t> </a:t>
            </a:r>
            <a:r>
              <a:rPr sz="4400" spc="120" dirty="0">
                <a:latin typeface="Trebuchet MS"/>
                <a:cs typeface="Trebuchet MS"/>
              </a:rPr>
              <a:t>Security</a:t>
            </a:r>
            <a:r>
              <a:rPr sz="4400" spc="-195" dirty="0">
                <a:latin typeface="Trebuchet MS"/>
                <a:cs typeface="Trebuchet MS"/>
              </a:rPr>
              <a:t> </a:t>
            </a:r>
            <a:r>
              <a:rPr sz="4400" spc="275" dirty="0">
                <a:latin typeface="Trebuchet MS"/>
                <a:cs typeface="Trebuchet MS"/>
              </a:rPr>
              <a:t>and</a:t>
            </a:r>
            <a:r>
              <a:rPr sz="4400" spc="-195" dirty="0">
                <a:latin typeface="Trebuchet MS"/>
                <a:cs typeface="Trebuchet MS"/>
              </a:rPr>
              <a:t> </a:t>
            </a:r>
            <a:r>
              <a:rPr sz="4400" spc="70" dirty="0">
                <a:latin typeface="Trebuchet MS"/>
                <a:cs typeface="Trebuchet MS"/>
              </a:rPr>
              <a:t>Privacy:</a:t>
            </a:r>
            <a:endParaRPr sz="4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2398842"/>
            <a:ext cx="123825" cy="1238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4768092"/>
            <a:ext cx="123825" cy="1238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282" y="7336581"/>
            <a:ext cx="123825" cy="1238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16000" y="2224313"/>
            <a:ext cx="16108044" cy="537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4995">
              <a:lnSpc>
                <a:spcPct val="100000"/>
              </a:lnSpc>
              <a:spcBef>
                <a:spcPts val="100"/>
              </a:spcBef>
            </a:pPr>
            <a:r>
              <a:rPr sz="2700" spc="-30" dirty="0">
                <a:solidFill>
                  <a:srgbClr val="996546"/>
                </a:solidFill>
                <a:latin typeface="Lucida Sans Unicode"/>
                <a:cs typeface="Lucida Sans Unicode"/>
              </a:rPr>
              <a:t>Mishandling</a:t>
            </a:r>
            <a:r>
              <a:rPr sz="27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50" dirty="0">
                <a:solidFill>
                  <a:srgbClr val="996546"/>
                </a:solidFill>
                <a:latin typeface="Lucida Sans Unicode"/>
                <a:cs typeface="Lucida Sans Unicode"/>
              </a:rPr>
              <a:t>of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20" dirty="0">
                <a:solidFill>
                  <a:srgbClr val="996546"/>
                </a:solidFill>
                <a:latin typeface="Lucida Sans Unicode"/>
                <a:cs typeface="Lucida Sans Unicode"/>
              </a:rPr>
              <a:t>user</a:t>
            </a:r>
            <a:r>
              <a:rPr sz="27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15" dirty="0">
                <a:solidFill>
                  <a:srgbClr val="996546"/>
                </a:solidFill>
                <a:latin typeface="Lucida Sans Unicode"/>
                <a:cs typeface="Lucida Sans Unicode"/>
              </a:rPr>
              <a:t>data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55" dirty="0">
                <a:solidFill>
                  <a:srgbClr val="996546"/>
                </a:solidFill>
                <a:latin typeface="Lucida Sans Unicode"/>
                <a:cs typeface="Lucida Sans Unicode"/>
              </a:rPr>
              <a:t>could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25" dirty="0">
                <a:solidFill>
                  <a:srgbClr val="996546"/>
                </a:solidFill>
                <a:latin typeface="Lucida Sans Unicode"/>
                <a:cs typeface="Lucida Sans Unicode"/>
              </a:rPr>
              <a:t>lead</a:t>
            </a:r>
            <a:r>
              <a:rPr sz="27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35" dirty="0">
                <a:solidFill>
                  <a:srgbClr val="996546"/>
                </a:solidFill>
                <a:latin typeface="Lucida Sans Unicode"/>
                <a:cs typeface="Lucida Sans Unicode"/>
              </a:rPr>
              <a:t>to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35" dirty="0">
                <a:solidFill>
                  <a:srgbClr val="996546"/>
                </a:solidFill>
                <a:latin typeface="Lucida Sans Unicode"/>
                <a:cs typeface="Lucida Sans Unicode"/>
              </a:rPr>
              <a:t>breaches,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45" dirty="0">
                <a:solidFill>
                  <a:srgbClr val="996546"/>
                </a:solidFill>
                <a:latin typeface="Lucida Sans Unicode"/>
                <a:cs typeface="Lucida Sans Unicode"/>
              </a:rPr>
              <a:t>compromising</a:t>
            </a:r>
            <a:r>
              <a:rPr sz="27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20" dirty="0">
                <a:solidFill>
                  <a:srgbClr val="996546"/>
                </a:solidFill>
                <a:latin typeface="Lucida Sans Unicode"/>
                <a:cs typeface="Lucida Sans Unicode"/>
              </a:rPr>
              <a:t>user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35" dirty="0">
                <a:solidFill>
                  <a:srgbClr val="996546"/>
                </a:solidFill>
                <a:latin typeface="Lucida Sans Unicode"/>
                <a:cs typeface="Lucida Sans Unicode"/>
              </a:rPr>
              <a:t>trust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15" dirty="0">
                <a:solidFill>
                  <a:srgbClr val="996546"/>
                </a:solidFill>
                <a:latin typeface="Lucida Sans Unicode"/>
                <a:cs typeface="Lucida Sans Unicode"/>
              </a:rPr>
              <a:t>and</a:t>
            </a:r>
            <a:r>
              <a:rPr sz="27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35" dirty="0">
                <a:solidFill>
                  <a:srgbClr val="996546"/>
                </a:solidFill>
                <a:latin typeface="Lucida Sans Unicode"/>
                <a:cs typeface="Lucida Sans Unicode"/>
              </a:rPr>
              <a:t>legal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50" dirty="0">
                <a:solidFill>
                  <a:srgbClr val="996546"/>
                </a:solidFill>
                <a:latin typeface="Lucida Sans Unicode"/>
                <a:cs typeface="Lucida Sans Unicode"/>
              </a:rPr>
              <a:t>compliance.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4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4400" b="1" spc="200" dirty="0">
                <a:solidFill>
                  <a:srgbClr val="996546"/>
                </a:solidFill>
                <a:latin typeface="Trebuchet MS"/>
                <a:cs typeface="Trebuchet MS"/>
              </a:rPr>
              <a:t>Platform</a:t>
            </a:r>
            <a:r>
              <a:rPr sz="4400" b="1" spc="-204" dirty="0">
                <a:solidFill>
                  <a:srgbClr val="996546"/>
                </a:solidFill>
                <a:latin typeface="Trebuchet MS"/>
                <a:cs typeface="Trebuchet MS"/>
              </a:rPr>
              <a:t> </a:t>
            </a:r>
            <a:r>
              <a:rPr sz="4400" b="1" spc="130" dirty="0">
                <a:solidFill>
                  <a:srgbClr val="996546"/>
                </a:solidFill>
                <a:latin typeface="Trebuchet MS"/>
                <a:cs typeface="Trebuchet MS"/>
              </a:rPr>
              <a:t>Compatibility:</a:t>
            </a:r>
            <a:endParaRPr sz="4400">
              <a:latin typeface="Trebuchet MS"/>
              <a:cs typeface="Trebuchet MS"/>
            </a:endParaRPr>
          </a:p>
          <a:p>
            <a:pPr marL="594995" marR="1132840">
              <a:lnSpc>
                <a:spcPct val="115700"/>
              </a:lnSpc>
              <a:spcBef>
                <a:spcPts val="2035"/>
              </a:spcBef>
            </a:pPr>
            <a:r>
              <a:rPr sz="2700" spc="-40" dirty="0">
                <a:solidFill>
                  <a:srgbClr val="996546"/>
                </a:solidFill>
                <a:latin typeface="Lucida Sans Unicode"/>
                <a:cs typeface="Lucida Sans Unicode"/>
              </a:rPr>
              <a:t>Inconsistencies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50" dirty="0">
                <a:solidFill>
                  <a:srgbClr val="996546"/>
                </a:solidFill>
                <a:latin typeface="Lucida Sans Unicode"/>
                <a:cs typeface="Lucida Sans Unicode"/>
              </a:rPr>
              <a:t>in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25" dirty="0">
                <a:solidFill>
                  <a:srgbClr val="996546"/>
                </a:solidFill>
                <a:latin typeface="Lucida Sans Unicode"/>
                <a:cs typeface="Lucida Sans Unicode"/>
              </a:rPr>
              <a:t>app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20" dirty="0">
                <a:solidFill>
                  <a:srgbClr val="996546"/>
                </a:solidFill>
                <a:latin typeface="Lucida Sans Unicode"/>
                <a:cs typeface="Lucida Sans Unicode"/>
              </a:rPr>
              <a:t>performance</a:t>
            </a:r>
            <a:r>
              <a:rPr sz="2700" spc="-14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5" dirty="0">
                <a:solidFill>
                  <a:srgbClr val="996546"/>
                </a:solidFill>
                <a:latin typeface="Lucida Sans Unicode"/>
                <a:cs typeface="Lucida Sans Unicode"/>
              </a:rPr>
              <a:t>between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50" dirty="0">
                <a:solidFill>
                  <a:srgbClr val="996546"/>
                </a:solidFill>
                <a:latin typeface="Lucida Sans Unicode"/>
                <a:cs typeface="Lucida Sans Unicode"/>
              </a:rPr>
              <a:t>Android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15" dirty="0">
                <a:solidFill>
                  <a:srgbClr val="996546"/>
                </a:solidFill>
                <a:latin typeface="Lucida Sans Unicode"/>
                <a:cs typeface="Lucida Sans Unicode"/>
              </a:rPr>
              <a:t>and</a:t>
            </a:r>
            <a:r>
              <a:rPr sz="2700" spc="-14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20" dirty="0">
                <a:solidFill>
                  <a:srgbClr val="996546"/>
                </a:solidFill>
                <a:latin typeface="Lucida Sans Unicode"/>
                <a:cs typeface="Lucida Sans Unicode"/>
              </a:rPr>
              <a:t>iOS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40" dirty="0">
                <a:solidFill>
                  <a:srgbClr val="996546"/>
                </a:solidFill>
                <a:latin typeface="Lucida Sans Unicode"/>
                <a:cs typeface="Lucida Sans Unicode"/>
              </a:rPr>
              <a:t>platforms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10" dirty="0">
                <a:solidFill>
                  <a:srgbClr val="996546"/>
                </a:solidFill>
                <a:latin typeface="Lucida Sans Unicode"/>
                <a:cs typeface="Lucida Sans Unicode"/>
              </a:rPr>
              <a:t>may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25" dirty="0">
                <a:solidFill>
                  <a:srgbClr val="996546"/>
                </a:solidFill>
                <a:latin typeface="Lucida Sans Unicode"/>
                <a:cs typeface="Lucida Sans Unicode"/>
              </a:rPr>
              <a:t>lead</a:t>
            </a:r>
            <a:r>
              <a:rPr sz="2700" spc="-14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35" dirty="0">
                <a:solidFill>
                  <a:srgbClr val="996546"/>
                </a:solidFill>
                <a:latin typeface="Lucida Sans Unicode"/>
                <a:cs typeface="Lucida Sans Unicode"/>
              </a:rPr>
              <a:t>to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20" dirty="0">
                <a:solidFill>
                  <a:srgbClr val="996546"/>
                </a:solidFill>
                <a:latin typeface="Lucida Sans Unicode"/>
                <a:cs typeface="Lucida Sans Unicode"/>
              </a:rPr>
              <a:t>user </a:t>
            </a:r>
            <a:r>
              <a:rPr sz="2700" spc="-84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60" dirty="0">
                <a:solidFill>
                  <a:srgbClr val="996546"/>
                </a:solidFill>
                <a:latin typeface="Lucida Sans Unicode"/>
                <a:cs typeface="Lucida Sans Unicode"/>
              </a:rPr>
              <a:t>dissatisfaction.</a:t>
            </a:r>
            <a:endParaRPr sz="27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</a:pPr>
            <a:endParaRPr sz="36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4400" b="1" spc="200" dirty="0">
                <a:solidFill>
                  <a:srgbClr val="996546"/>
                </a:solidFill>
                <a:latin typeface="Trebuchet MS"/>
                <a:cs typeface="Trebuchet MS"/>
              </a:rPr>
              <a:t>User</a:t>
            </a:r>
            <a:r>
              <a:rPr sz="4400" b="1" spc="-200" dirty="0">
                <a:solidFill>
                  <a:srgbClr val="996546"/>
                </a:solidFill>
                <a:latin typeface="Trebuchet MS"/>
                <a:cs typeface="Trebuchet MS"/>
              </a:rPr>
              <a:t> </a:t>
            </a:r>
            <a:r>
              <a:rPr sz="4400" b="1" spc="135" dirty="0">
                <a:solidFill>
                  <a:srgbClr val="996546"/>
                </a:solidFill>
                <a:latin typeface="Trebuchet MS"/>
                <a:cs typeface="Trebuchet MS"/>
              </a:rPr>
              <a:t>Acceptance</a:t>
            </a:r>
            <a:r>
              <a:rPr sz="4400" b="1" spc="-195" dirty="0">
                <a:solidFill>
                  <a:srgbClr val="996546"/>
                </a:solidFill>
                <a:latin typeface="Trebuchet MS"/>
                <a:cs typeface="Trebuchet MS"/>
              </a:rPr>
              <a:t> </a:t>
            </a:r>
            <a:r>
              <a:rPr sz="4400" b="1" spc="275" dirty="0">
                <a:solidFill>
                  <a:srgbClr val="996546"/>
                </a:solidFill>
                <a:latin typeface="Trebuchet MS"/>
                <a:cs typeface="Trebuchet MS"/>
              </a:rPr>
              <a:t>and</a:t>
            </a:r>
            <a:r>
              <a:rPr sz="4400" b="1" spc="-200" dirty="0">
                <a:solidFill>
                  <a:srgbClr val="996546"/>
                </a:solidFill>
                <a:latin typeface="Trebuchet MS"/>
                <a:cs typeface="Trebuchet MS"/>
              </a:rPr>
              <a:t> </a:t>
            </a:r>
            <a:r>
              <a:rPr sz="4400" b="1" spc="130" dirty="0">
                <a:solidFill>
                  <a:srgbClr val="996546"/>
                </a:solidFill>
                <a:latin typeface="Trebuchet MS"/>
                <a:cs typeface="Trebuchet MS"/>
              </a:rPr>
              <a:t>Feedback</a:t>
            </a:r>
            <a:endParaRPr sz="4400">
              <a:latin typeface="Trebuchet MS"/>
              <a:cs typeface="Trebuchet MS"/>
            </a:endParaRPr>
          </a:p>
          <a:p>
            <a:pPr marL="590550">
              <a:lnSpc>
                <a:spcPct val="100000"/>
              </a:lnSpc>
              <a:spcBef>
                <a:spcPts val="2345"/>
              </a:spcBef>
            </a:pPr>
            <a:r>
              <a:rPr sz="2700" spc="-30" dirty="0">
                <a:solidFill>
                  <a:srgbClr val="996546"/>
                </a:solidFill>
                <a:latin typeface="Lucida Sans Unicode"/>
                <a:cs typeface="Lucida Sans Unicode"/>
              </a:rPr>
              <a:t>Failure</a:t>
            </a:r>
            <a:r>
              <a:rPr sz="27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35" dirty="0">
                <a:solidFill>
                  <a:srgbClr val="996546"/>
                </a:solidFill>
                <a:latin typeface="Lucida Sans Unicode"/>
                <a:cs typeface="Lucida Sans Unicode"/>
              </a:rPr>
              <a:t>to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5" dirty="0">
                <a:solidFill>
                  <a:srgbClr val="996546"/>
                </a:solidFill>
                <a:latin typeface="Lucida Sans Unicode"/>
                <a:cs typeface="Lucida Sans Unicode"/>
              </a:rPr>
              <a:t>meet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20" dirty="0">
                <a:solidFill>
                  <a:srgbClr val="996546"/>
                </a:solidFill>
                <a:latin typeface="Lucida Sans Unicode"/>
                <a:cs typeface="Lucida Sans Unicode"/>
              </a:rPr>
              <a:t>user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55" dirty="0">
                <a:solidFill>
                  <a:srgbClr val="996546"/>
                </a:solidFill>
                <a:latin typeface="Lucida Sans Unicode"/>
                <a:cs typeface="Lucida Sans Unicode"/>
              </a:rPr>
              <a:t>expectations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55" dirty="0">
                <a:solidFill>
                  <a:srgbClr val="996546"/>
                </a:solidFill>
                <a:latin typeface="Lucida Sans Unicode"/>
                <a:cs typeface="Lucida Sans Unicode"/>
              </a:rPr>
              <a:t>could</a:t>
            </a:r>
            <a:r>
              <a:rPr sz="27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35" dirty="0">
                <a:solidFill>
                  <a:srgbClr val="996546"/>
                </a:solidFill>
                <a:latin typeface="Lucida Sans Unicode"/>
                <a:cs typeface="Lucida Sans Unicode"/>
              </a:rPr>
              <a:t>result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50" dirty="0">
                <a:solidFill>
                  <a:srgbClr val="996546"/>
                </a:solidFill>
                <a:latin typeface="Lucida Sans Unicode"/>
                <a:cs typeface="Lucida Sans Unicode"/>
              </a:rPr>
              <a:t>in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30" dirty="0">
                <a:solidFill>
                  <a:srgbClr val="996546"/>
                </a:solidFill>
                <a:latin typeface="Lucida Sans Unicode"/>
                <a:cs typeface="Lucida Sans Unicode"/>
              </a:rPr>
              <a:t>low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35" dirty="0">
                <a:solidFill>
                  <a:srgbClr val="996546"/>
                </a:solidFill>
                <a:latin typeface="Lucida Sans Unicode"/>
                <a:cs typeface="Lucida Sans Unicode"/>
              </a:rPr>
              <a:t>adoption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20" dirty="0">
                <a:solidFill>
                  <a:srgbClr val="996546"/>
                </a:solidFill>
                <a:latin typeface="Lucida Sans Unicode"/>
                <a:cs typeface="Lucida Sans Unicode"/>
              </a:rPr>
              <a:t>rates</a:t>
            </a:r>
            <a:r>
              <a:rPr sz="27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10" dirty="0">
                <a:solidFill>
                  <a:srgbClr val="996546"/>
                </a:solidFill>
                <a:latin typeface="Lucida Sans Unicode"/>
                <a:cs typeface="Lucida Sans Unicode"/>
              </a:rPr>
              <a:t>or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20" dirty="0">
                <a:solidFill>
                  <a:srgbClr val="996546"/>
                </a:solidFill>
                <a:latin typeface="Lucida Sans Unicode"/>
                <a:cs typeface="Lucida Sans Unicode"/>
              </a:rPr>
              <a:t>negative</a:t>
            </a:r>
            <a:r>
              <a:rPr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700" spc="-35" dirty="0">
                <a:solidFill>
                  <a:srgbClr val="996546"/>
                </a:solidFill>
                <a:latin typeface="Lucida Sans Unicode"/>
                <a:cs typeface="Lucida Sans Unicode"/>
              </a:rPr>
              <a:t>reviews.</a:t>
            </a:r>
            <a:endParaRPr sz="2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B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5413" y="255936"/>
            <a:ext cx="1110932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215" dirty="0">
                <a:latin typeface="Trebuchet MS"/>
                <a:cs typeface="Trebuchet MS"/>
              </a:rPr>
              <a:t>Strategies</a:t>
            </a:r>
            <a:r>
              <a:rPr sz="4900" spc="-225" dirty="0">
                <a:latin typeface="Trebuchet MS"/>
                <a:cs typeface="Trebuchet MS"/>
              </a:rPr>
              <a:t> </a:t>
            </a:r>
            <a:r>
              <a:rPr sz="4900" spc="155" dirty="0">
                <a:latin typeface="Trebuchet MS"/>
                <a:cs typeface="Trebuchet MS"/>
              </a:rPr>
              <a:t>for</a:t>
            </a:r>
            <a:r>
              <a:rPr sz="4900" spc="-220" dirty="0">
                <a:latin typeface="Trebuchet MS"/>
                <a:cs typeface="Trebuchet MS"/>
              </a:rPr>
              <a:t> </a:t>
            </a:r>
            <a:r>
              <a:rPr sz="4900" spc="405" dirty="0">
                <a:latin typeface="Trebuchet MS"/>
                <a:cs typeface="Trebuchet MS"/>
              </a:rPr>
              <a:t>managing</a:t>
            </a:r>
            <a:r>
              <a:rPr sz="4900" spc="-220" dirty="0">
                <a:latin typeface="Trebuchet MS"/>
                <a:cs typeface="Trebuchet MS"/>
              </a:rPr>
              <a:t> </a:t>
            </a:r>
            <a:r>
              <a:rPr sz="4900" spc="190" dirty="0">
                <a:latin typeface="Trebuchet MS"/>
                <a:cs typeface="Trebuchet MS"/>
              </a:rPr>
              <a:t>these</a:t>
            </a:r>
            <a:r>
              <a:rPr sz="4900" spc="-220" dirty="0">
                <a:latin typeface="Trebuchet MS"/>
                <a:cs typeface="Trebuchet MS"/>
              </a:rPr>
              <a:t> </a:t>
            </a:r>
            <a:r>
              <a:rPr sz="4900" spc="229" dirty="0">
                <a:latin typeface="Trebuchet MS"/>
                <a:cs typeface="Trebuchet MS"/>
              </a:rPr>
              <a:t>risks</a:t>
            </a:r>
            <a:endParaRPr sz="4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8950" y="2457696"/>
            <a:ext cx="123825" cy="1238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8950" y="2933946"/>
            <a:ext cx="123825" cy="1238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8950" y="3410196"/>
            <a:ext cx="123825" cy="1238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8950" y="3886446"/>
            <a:ext cx="123825" cy="1238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8950" y="4362696"/>
            <a:ext cx="123825" cy="1238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88950" y="4838946"/>
            <a:ext cx="123825" cy="1238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449782" y="1172659"/>
            <a:ext cx="14444344" cy="3928745"/>
          </a:xfrm>
          <a:prstGeom prst="rect">
            <a:avLst/>
          </a:prstGeom>
        </p:spPr>
        <p:txBody>
          <a:bodyPr vert="horz" wrap="square" lIns="0" tIns="333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3600" b="1" spc="175" dirty="0">
                <a:solidFill>
                  <a:srgbClr val="996546"/>
                </a:solidFill>
                <a:latin typeface="Trebuchet MS"/>
                <a:cs typeface="Trebuchet MS"/>
              </a:rPr>
              <a:t>Identifying</a:t>
            </a:r>
            <a:r>
              <a:rPr sz="3600" b="1" spc="-175" dirty="0">
                <a:solidFill>
                  <a:srgbClr val="996546"/>
                </a:solidFill>
                <a:latin typeface="Trebuchet MS"/>
                <a:cs typeface="Trebuchet MS"/>
              </a:rPr>
              <a:t> </a:t>
            </a:r>
            <a:r>
              <a:rPr sz="3600" b="1" spc="175" dirty="0">
                <a:solidFill>
                  <a:srgbClr val="996546"/>
                </a:solidFill>
                <a:latin typeface="Trebuchet MS"/>
                <a:cs typeface="Trebuchet MS"/>
              </a:rPr>
              <a:t>Risk</a:t>
            </a:r>
            <a:endParaRPr sz="3600">
              <a:latin typeface="Trebuchet MS"/>
              <a:cs typeface="Trebuchet MS"/>
            </a:endParaRPr>
          </a:p>
          <a:p>
            <a:pPr marL="645160" marR="2430780">
              <a:lnSpc>
                <a:spcPct val="115700"/>
              </a:lnSpc>
              <a:spcBef>
                <a:spcPts val="1390"/>
              </a:spcBef>
            </a:pPr>
            <a:r>
              <a:rPr sz="2700" spc="-204" dirty="0">
                <a:solidFill>
                  <a:srgbClr val="996546"/>
                </a:solidFill>
                <a:latin typeface="Verdana"/>
                <a:cs typeface="Verdana"/>
              </a:rPr>
              <a:t>R</a:t>
            </a:r>
            <a:r>
              <a:rPr sz="2700" spc="-50" dirty="0">
                <a:solidFill>
                  <a:srgbClr val="996546"/>
                </a:solidFill>
                <a:latin typeface="Verdana"/>
                <a:cs typeface="Verdana"/>
              </a:rPr>
              <a:t>i</a:t>
            </a:r>
            <a:r>
              <a:rPr sz="2700" spc="-120" dirty="0">
                <a:solidFill>
                  <a:srgbClr val="996546"/>
                </a:solidFill>
                <a:latin typeface="Verdana"/>
                <a:cs typeface="Verdana"/>
              </a:rPr>
              <a:t>s</a:t>
            </a:r>
            <a:r>
              <a:rPr sz="2700" spc="-165" dirty="0">
                <a:solidFill>
                  <a:srgbClr val="996546"/>
                </a:solidFill>
                <a:latin typeface="Verdana"/>
                <a:cs typeface="Verdana"/>
              </a:rPr>
              <a:t>k</a:t>
            </a:r>
            <a:r>
              <a:rPr sz="2700" spc="-114" dirty="0">
                <a:solidFill>
                  <a:srgbClr val="996546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20" dirty="0">
                <a:solidFill>
                  <a:srgbClr val="996546"/>
                </a:solidFill>
                <a:latin typeface="Verdana"/>
                <a:cs typeface="Verdana"/>
              </a:rPr>
              <a:t>c</a:t>
            </a:r>
            <a:r>
              <a:rPr sz="2700" spc="-114" dirty="0">
                <a:solidFill>
                  <a:srgbClr val="996546"/>
                </a:solidFill>
                <a:latin typeface="Verdana"/>
                <a:cs typeface="Verdana"/>
              </a:rPr>
              <a:t>a</a:t>
            </a:r>
            <a:r>
              <a:rPr sz="2700" spc="-40" dirty="0">
                <a:solidFill>
                  <a:srgbClr val="996546"/>
                </a:solidFill>
                <a:latin typeface="Verdana"/>
                <a:cs typeface="Verdana"/>
              </a:rPr>
              <a:t>n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30" dirty="0">
                <a:solidFill>
                  <a:srgbClr val="996546"/>
                </a:solidFill>
                <a:latin typeface="Verdana"/>
                <a:cs typeface="Verdana"/>
              </a:rPr>
              <a:t>b</a:t>
            </a:r>
            <a:r>
              <a:rPr sz="2700" spc="-90" dirty="0">
                <a:solidFill>
                  <a:srgbClr val="996546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50" dirty="0">
                <a:solidFill>
                  <a:srgbClr val="996546"/>
                </a:solidFill>
                <a:latin typeface="Verdana"/>
                <a:cs typeface="Verdana"/>
              </a:rPr>
              <a:t>i</a:t>
            </a:r>
            <a:r>
              <a:rPr sz="2700" spc="-30" dirty="0">
                <a:solidFill>
                  <a:srgbClr val="996546"/>
                </a:solidFill>
                <a:latin typeface="Verdana"/>
                <a:cs typeface="Verdana"/>
              </a:rPr>
              <a:t>d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e</a:t>
            </a:r>
            <a:r>
              <a:rPr sz="2700" spc="-45" dirty="0">
                <a:solidFill>
                  <a:srgbClr val="996546"/>
                </a:solidFill>
                <a:latin typeface="Verdana"/>
                <a:cs typeface="Verdana"/>
              </a:rPr>
              <a:t>n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t</a:t>
            </a:r>
            <a:r>
              <a:rPr sz="2700" spc="-50" dirty="0">
                <a:solidFill>
                  <a:srgbClr val="996546"/>
                </a:solidFill>
                <a:latin typeface="Verdana"/>
                <a:cs typeface="Verdana"/>
              </a:rPr>
              <a:t>i</a:t>
            </a:r>
            <a:r>
              <a:rPr sz="2700" spc="-25" dirty="0">
                <a:solidFill>
                  <a:srgbClr val="996546"/>
                </a:solidFill>
                <a:latin typeface="Verdana"/>
                <a:cs typeface="Verdana"/>
              </a:rPr>
              <a:t>f</a:t>
            </a:r>
            <a:r>
              <a:rPr sz="2700" spc="-50" dirty="0">
                <a:solidFill>
                  <a:srgbClr val="996546"/>
                </a:solidFill>
                <a:latin typeface="Verdana"/>
                <a:cs typeface="Verdana"/>
              </a:rPr>
              <a:t>i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e</a:t>
            </a:r>
            <a:r>
              <a:rPr sz="2700" spc="-25" dirty="0">
                <a:solidFill>
                  <a:srgbClr val="996546"/>
                </a:solidFill>
                <a:latin typeface="Verdana"/>
                <a:cs typeface="Verdana"/>
              </a:rPr>
              <a:t>d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30" dirty="0">
                <a:solidFill>
                  <a:srgbClr val="996546"/>
                </a:solidFill>
                <a:latin typeface="Verdana"/>
                <a:cs typeface="Verdana"/>
              </a:rPr>
              <a:t>p</a:t>
            </a:r>
            <a:r>
              <a:rPr sz="2700" spc="-114" dirty="0">
                <a:solidFill>
                  <a:srgbClr val="996546"/>
                </a:solidFill>
                <a:latin typeface="Verdana"/>
                <a:cs typeface="Verdana"/>
              </a:rPr>
              <a:t>a</a:t>
            </a:r>
            <a:r>
              <a:rPr sz="2700" spc="-120" dirty="0">
                <a:solidFill>
                  <a:srgbClr val="996546"/>
                </a:solidFill>
                <a:latin typeface="Verdana"/>
                <a:cs typeface="Verdana"/>
              </a:rPr>
              <a:t>ss</a:t>
            </a:r>
            <a:r>
              <a:rPr sz="2700" spc="-50" dirty="0">
                <a:solidFill>
                  <a:srgbClr val="996546"/>
                </a:solidFill>
                <a:latin typeface="Verdana"/>
                <a:cs typeface="Verdana"/>
              </a:rPr>
              <a:t>i</a:t>
            </a:r>
            <a:r>
              <a:rPr sz="2700" spc="-235" dirty="0">
                <a:solidFill>
                  <a:srgbClr val="996546"/>
                </a:solidFill>
                <a:latin typeface="Verdana"/>
                <a:cs typeface="Verdana"/>
              </a:rPr>
              <a:t>v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e</a:t>
            </a:r>
            <a:r>
              <a:rPr sz="2700" spc="-50" dirty="0">
                <a:solidFill>
                  <a:srgbClr val="996546"/>
                </a:solidFill>
                <a:latin typeface="Verdana"/>
                <a:cs typeface="Verdana"/>
              </a:rPr>
              <a:t>l</a:t>
            </a:r>
            <a:r>
              <a:rPr sz="2700" spc="-225" dirty="0">
                <a:solidFill>
                  <a:srgbClr val="996546"/>
                </a:solidFill>
                <a:latin typeface="Verdana"/>
                <a:cs typeface="Verdana"/>
              </a:rPr>
              <a:t>y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5" dirty="0">
                <a:solidFill>
                  <a:srgbClr val="996546"/>
                </a:solidFill>
                <a:latin typeface="Verdana"/>
                <a:cs typeface="Verdana"/>
              </a:rPr>
              <a:t>o</a:t>
            </a:r>
            <a:r>
              <a:rPr sz="2700" spc="-40" dirty="0">
                <a:solidFill>
                  <a:srgbClr val="996546"/>
                </a:solidFill>
                <a:latin typeface="Verdana"/>
                <a:cs typeface="Verdana"/>
              </a:rPr>
              <a:t>r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t</a:t>
            </a:r>
            <a:r>
              <a:rPr sz="2700" spc="-45" dirty="0">
                <a:solidFill>
                  <a:srgbClr val="996546"/>
                </a:solidFill>
                <a:latin typeface="Verdana"/>
                <a:cs typeface="Verdana"/>
              </a:rPr>
              <a:t>hr</a:t>
            </a:r>
            <a:r>
              <a:rPr sz="2700" spc="-15" dirty="0">
                <a:solidFill>
                  <a:srgbClr val="996546"/>
                </a:solidFill>
                <a:latin typeface="Verdana"/>
                <a:cs typeface="Verdana"/>
              </a:rPr>
              <a:t>o</a:t>
            </a:r>
            <a:r>
              <a:rPr sz="2700" spc="-45" dirty="0">
                <a:solidFill>
                  <a:srgbClr val="996546"/>
                </a:solidFill>
                <a:latin typeface="Verdana"/>
                <a:cs typeface="Verdana"/>
              </a:rPr>
              <a:t>u</a:t>
            </a:r>
            <a:r>
              <a:rPr sz="2700" spc="-30" dirty="0">
                <a:solidFill>
                  <a:srgbClr val="996546"/>
                </a:solidFill>
                <a:latin typeface="Verdana"/>
                <a:cs typeface="Verdana"/>
              </a:rPr>
              <a:t>g</a:t>
            </a:r>
            <a:r>
              <a:rPr sz="2700" spc="-40" dirty="0">
                <a:solidFill>
                  <a:srgbClr val="996546"/>
                </a:solidFill>
                <a:latin typeface="Verdana"/>
                <a:cs typeface="Verdana"/>
              </a:rPr>
              <a:t>h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14" dirty="0">
                <a:solidFill>
                  <a:srgbClr val="996546"/>
                </a:solidFill>
                <a:latin typeface="Verdana"/>
                <a:cs typeface="Verdana"/>
              </a:rPr>
              <a:t>a</a:t>
            </a:r>
            <a:r>
              <a:rPr sz="2700" spc="-120" dirty="0">
                <a:solidFill>
                  <a:srgbClr val="996546"/>
                </a:solidFill>
                <a:latin typeface="Verdana"/>
                <a:cs typeface="Verdana"/>
              </a:rPr>
              <a:t>c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t</a:t>
            </a:r>
            <a:r>
              <a:rPr sz="2700" spc="-50" dirty="0">
                <a:solidFill>
                  <a:srgbClr val="996546"/>
                </a:solidFill>
                <a:latin typeface="Verdana"/>
                <a:cs typeface="Verdana"/>
              </a:rPr>
              <a:t>i</a:t>
            </a:r>
            <a:r>
              <a:rPr sz="2700" spc="-235" dirty="0">
                <a:solidFill>
                  <a:srgbClr val="996546"/>
                </a:solidFill>
                <a:latin typeface="Verdana"/>
                <a:cs typeface="Verdana"/>
              </a:rPr>
              <a:t>v</a:t>
            </a:r>
            <a:r>
              <a:rPr sz="2700" spc="-90" dirty="0">
                <a:solidFill>
                  <a:srgbClr val="996546"/>
                </a:solidFill>
                <a:latin typeface="Verdana"/>
                <a:cs typeface="Verdana"/>
              </a:rPr>
              <a:t>e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t</a:t>
            </a:r>
            <a:r>
              <a:rPr sz="2700" spc="-15" dirty="0">
                <a:solidFill>
                  <a:srgbClr val="996546"/>
                </a:solidFill>
                <a:latin typeface="Verdana"/>
                <a:cs typeface="Verdana"/>
              </a:rPr>
              <a:t>oo</a:t>
            </a:r>
            <a:r>
              <a:rPr sz="2700" spc="-50" dirty="0">
                <a:solidFill>
                  <a:srgbClr val="996546"/>
                </a:solidFill>
                <a:latin typeface="Verdana"/>
                <a:cs typeface="Verdana"/>
              </a:rPr>
              <a:t>l</a:t>
            </a:r>
            <a:r>
              <a:rPr sz="2700" spc="-114" dirty="0">
                <a:solidFill>
                  <a:srgbClr val="996546"/>
                </a:solidFill>
                <a:latin typeface="Verdana"/>
                <a:cs typeface="Verdana"/>
              </a:rPr>
              <a:t>s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14" dirty="0">
                <a:solidFill>
                  <a:srgbClr val="996546"/>
                </a:solidFill>
                <a:latin typeface="Verdana"/>
                <a:cs typeface="Verdana"/>
              </a:rPr>
              <a:t>a</a:t>
            </a:r>
            <a:r>
              <a:rPr sz="2700" spc="-45" dirty="0">
                <a:solidFill>
                  <a:srgbClr val="996546"/>
                </a:solidFill>
                <a:latin typeface="Verdana"/>
                <a:cs typeface="Verdana"/>
              </a:rPr>
              <a:t>n</a:t>
            </a:r>
            <a:r>
              <a:rPr sz="2700" spc="-25" dirty="0">
                <a:solidFill>
                  <a:srgbClr val="996546"/>
                </a:solidFill>
                <a:latin typeface="Verdana"/>
                <a:cs typeface="Verdana"/>
              </a:rPr>
              <a:t>d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30" dirty="0">
                <a:solidFill>
                  <a:srgbClr val="996546"/>
                </a:solidFill>
                <a:latin typeface="Verdana"/>
                <a:cs typeface="Verdana"/>
              </a:rPr>
              <a:t>p</a:t>
            </a:r>
            <a:r>
              <a:rPr sz="2700" spc="-45" dirty="0">
                <a:solidFill>
                  <a:srgbClr val="996546"/>
                </a:solidFill>
                <a:latin typeface="Verdana"/>
                <a:cs typeface="Verdana"/>
              </a:rPr>
              <a:t>r</a:t>
            </a:r>
            <a:r>
              <a:rPr sz="2700" spc="-15" dirty="0">
                <a:solidFill>
                  <a:srgbClr val="996546"/>
                </a:solidFill>
                <a:latin typeface="Verdana"/>
                <a:cs typeface="Verdana"/>
              </a:rPr>
              <a:t>o</a:t>
            </a:r>
            <a:r>
              <a:rPr sz="2700" spc="-120" dirty="0">
                <a:solidFill>
                  <a:srgbClr val="996546"/>
                </a:solidFill>
                <a:latin typeface="Verdana"/>
                <a:cs typeface="Verdana"/>
              </a:rPr>
              <a:t>c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e</a:t>
            </a:r>
            <a:r>
              <a:rPr sz="2700" spc="-120" dirty="0">
                <a:solidFill>
                  <a:srgbClr val="996546"/>
                </a:solidFill>
                <a:latin typeface="Verdana"/>
                <a:cs typeface="Verdana"/>
              </a:rPr>
              <a:t>ss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e</a:t>
            </a:r>
            <a:r>
              <a:rPr sz="2700" spc="-120" dirty="0">
                <a:solidFill>
                  <a:srgbClr val="996546"/>
                </a:solidFill>
                <a:latin typeface="Verdana"/>
                <a:cs typeface="Verdana"/>
              </a:rPr>
              <a:t>s</a:t>
            </a:r>
            <a:r>
              <a:rPr sz="2700" spc="-254" dirty="0">
                <a:solidFill>
                  <a:srgbClr val="996546"/>
                </a:solidFill>
                <a:latin typeface="Verdana"/>
                <a:cs typeface="Verdana"/>
              </a:rPr>
              <a:t>.  </a:t>
            </a:r>
            <a:r>
              <a:rPr sz="2700" spc="-85" dirty="0">
                <a:solidFill>
                  <a:srgbClr val="996546"/>
                </a:solidFill>
                <a:latin typeface="Verdana"/>
                <a:cs typeface="Verdana"/>
              </a:rPr>
              <a:t>Proactive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risk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85" dirty="0">
                <a:solidFill>
                  <a:srgbClr val="996546"/>
                </a:solidFill>
                <a:latin typeface="Verdana"/>
                <a:cs typeface="Verdana"/>
              </a:rPr>
              <a:t>management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85" dirty="0">
                <a:solidFill>
                  <a:srgbClr val="996546"/>
                </a:solidFill>
                <a:latin typeface="Verdana"/>
                <a:cs typeface="Verdana"/>
              </a:rPr>
              <a:t>is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85" dirty="0">
                <a:solidFill>
                  <a:srgbClr val="996546"/>
                </a:solidFill>
                <a:latin typeface="Verdana"/>
                <a:cs typeface="Verdana"/>
              </a:rPr>
              <a:t>essential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25" dirty="0">
                <a:solidFill>
                  <a:srgbClr val="996546"/>
                </a:solidFill>
                <a:latin typeface="Verdana"/>
                <a:cs typeface="Verdana"/>
              </a:rPr>
              <a:t>for</a:t>
            </a:r>
            <a:r>
              <a:rPr sz="2700" spc="-24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90" dirty="0">
                <a:solidFill>
                  <a:srgbClr val="996546"/>
                </a:solidFill>
                <a:latin typeface="Verdana"/>
                <a:cs typeface="Verdana"/>
              </a:rPr>
              <a:t>effective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risk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80" dirty="0">
                <a:solidFill>
                  <a:srgbClr val="996546"/>
                </a:solidFill>
                <a:latin typeface="Verdana"/>
                <a:cs typeface="Verdana"/>
              </a:rPr>
              <a:t>reduction.</a:t>
            </a:r>
            <a:endParaRPr sz="2700">
              <a:latin typeface="Verdana"/>
              <a:cs typeface="Verdana"/>
            </a:endParaRPr>
          </a:p>
          <a:p>
            <a:pPr marL="645160" marR="2736215">
              <a:lnSpc>
                <a:spcPct val="115700"/>
              </a:lnSpc>
            </a:pPr>
            <a:r>
              <a:rPr sz="2700" spc="-85" dirty="0">
                <a:solidFill>
                  <a:srgbClr val="996546"/>
                </a:solidFill>
                <a:latin typeface="Verdana"/>
                <a:cs typeface="Verdana"/>
              </a:rPr>
              <a:t>Regular</a:t>
            </a:r>
            <a:r>
              <a:rPr sz="2700" spc="-24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70" dirty="0">
                <a:solidFill>
                  <a:srgbClr val="996546"/>
                </a:solidFill>
                <a:latin typeface="Verdana"/>
                <a:cs typeface="Verdana"/>
              </a:rPr>
              <a:t>internal</a:t>
            </a:r>
            <a:r>
              <a:rPr sz="2700" spc="-24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60" dirty="0">
                <a:solidFill>
                  <a:srgbClr val="996546"/>
                </a:solidFill>
                <a:latin typeface="Verdana"/>
                <a:cs typeface="Verdana"/>
              </a:rPr>
              <a:t>and</a:t>
            </a:r>
            <a:r>
              <a:rPr sz="2700" spc="-24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90" dirty="0">
                <a:solidFill>
                  <a:srgbClr val="996546"/>
                </a:solidFill>
                <a:latin typeface="Verdana"/>
                <a:cs typeface="Verdana"/>
              </a:rPr>
              <a:t>external</a:t>
            </a:r>
            <a:r>
              <a:rPr sz="2700" spc="-24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risk</a:t>
            </a:r>
            <a:r>
              <a:rPr sz="2700" spc="-24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05" dirty="0">
                <a:solidFill>
                  <a:srgbClr val="996546"/>
                </a:solidFill>
                <a:latin typeface="Verdana"/>
                <a:cs typeface="Verdana"/>
              </a:rPr>
              <a:t>assessments</a:t>
            </a:r>
            <a:r>
              <a:rPr sz="2700" spc="-24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85" dirty="0">
                <a:solidFill>
                  <a:srgbClr val="996546"/>
                </a:solidFill>
                <a:latin typeface="Verdana"/>
                <a:cs typeface="Verdana"/>
              </a:rPr>
              <a:t>uncover</a:t>
            </a:r>
            <a:r>
              <a:rPr sz="2700" spc="-24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50" dirty="0">
                <a:solidFill>
                  <a:srgbClr val="996546"/>
                </a:solidFill>
                <a:latin typeface="Verdana"/>
                <a:cs typeface="Verdana"/>
              </a:rPr>
              <a:t>hidden</a:t>
            </a:r>
            <a:r>
              <a:rPr sz="2700" spc="-24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25" dirty="0">
                <a:solidFill>
                  <a:srgbClr val="996546"/>
                </a:solidFill>
                <a:latin typeface="Verdana"/>
                <a:cs typeface="Verdana"/>
              </a:rPr>
              <a:t>risks. </a:t>
            </a:r>
            <a:r>
              <a:rPr sz="2700" spc="-93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80" dirty="0">
                <a:solidFill>
                  <a:srgbClr val="996546"/>
                </a:solidFill>
                <a:latin typeface="Verdana"/>
                <a:cs typeface="Verdana"/>
              </a:rPr>
              <a:t>Compliance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80" dirty="0">
                <a:solidFill>
                  <a:srgbClr val="996546"/>
                </a:solidFill>
                <a:latin typeface="Verdana"/>
                <a:cs typeface="Verdana"/>
              </a:rPr>
              <a:t>frameworks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55" dirty="0">
                <a:solidFill>
                  <a:srgbClr val="996546"/>
                </a:solidFill>
                <a:latin typeface="Verdana"/>
                <a:cs typeface="Verdana"/>
              </a:rPr>
              <a:t>often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55" dirty="0">
                <a:solidFill>
                  <a:srgbClr val="996546"/>
                </a:solidFill>
                <a:latin typeface="Verdana"/>
                <a:cs typeface="Verdana"/>
              </a:rPr>
              <a:t>require</a:t>
            </a:r>
            <a:r>
              <a:rPr sz="2700" spc="-24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70" dirty="0">
                <a:solidFill>
                  <a:srgbClr val="996546"/>
                </a:solidFill>
                <a:latin typeface="Verdana"/>
                <a:cs typeface="Verdana"/>
              </a:rPr>
              <a:t>annual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risk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20" dirty="0">
                <a:solidFill>
                  <a:srgbClr val="996546"/>
                </a:solidFill>
                <a:latin typeface="Verdana"/>
                <a:cs typeface="Verdana"/>
              </a:rPr>
              <a:t>assessments.</a:t>
            </a:r>
            <a:endParaRPr sz="2700">
              <a:latin typeface="Verdana"/>
              <a:cs typeface="Verdana"/>
            </a:endParaRPr>
          </a:p>
          <a:p>
            <a:pPr marL="645160" marR="5080">
              <a:lnSpc>
                <a:spcPct val="115700"/>
              </a:lnSpc>
            </a:pPr>
            <a:r>
              <a:rPr sz="2700" spc="-80" dirty="0">
                <a:solidFill>
                  <a:srgbClr val="996546"/>
                </a:solidFill>
                <a:latin typeface="Verdana"/>
                <a:cs typeface="Verdana"/>
              </a:rPr>
              <a:t>Document</a:t>
            </a:r>
            <a:r>
              <a:rPr sz="2700" spc="-24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70" dirty="0">
                <a:solidFill>
                  <a:srgbClr val="996546"/>
                </a:solidFill>
                <a:latin typeface="Verdana"/>
                <a:cs typeface="Verdana"/>
              </a:rPr>
              <a:t>all</a:t>
            </a:r>
            <a:r>
              <a:rPr sz="2700" spc="-24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25" dirty="0">
                <a:solidFill>
                  <a:srgbClr val="996546"/>
                </a:solidFill>
                <a:latin typeface="Verdana"/>
                <a:cs typeface="Verdana"/>
              </a:rPr>
              <a:t>risks,</a:t>
            </a:r>
            <a:r>
              <a:rPr sz="2700" spc="-23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20" dirty="0">
                <a:solidFill>
                  <a:srgbClr val="996546"/>
                </a:solidFill>
                <a:latin typeface="Verdana"/>
                <a:cs typeface="Verdana"/>
              </a:rPr>
              <a:t>assessments,</a:t>
            </a:r>
            <a:r>
              <a:rPr sz="2700" spc="-24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70" dirty="0">
                <a:solidFill>
                  <a:srgbClr val="996546"/>
                </a:solidFill>
                <a:latin typeface="Verdana"/>
                <a:cs typeface="Verdana"/>
              </a:rPr>
              <a:t>response</a:t>
            </a:r>
            <a:r>
              <a:rPr sz="2700" spc="-23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05" dirty="0">
                <a:solidFill>
                  <a:srgbClr val="996546"/>
                </a:solidFill>
                <a:latin typeface="Verdana"/>
                <a:cs typeface="Verdana"/>
              </a:rPr>
              <a:t>plans,</a:t>
            </a:r>
            <a:r>
              <a:rPr sz="2700" spc="-24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60" dirty="0">
                <a:solidFill>
                  <a:srgbClr val="996546"/>
                </a:solidFill>
                <a:latin typeface="Verdana"/>
                <a:cs typeface="Verdana"/>
              </a:rPr>
              <a:t>and</a:t>
            </a:r>
            <a:r>
              <a:rPr sz="2700" spc="-23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65" dirty="0">
                <a:solidFill>
                  <a:srgbClr val="996546"/>
                </a:solidFill>
                <a:latin typeface="Verdana"/>
                <a:cs typeface="Verdana"/>
              </a:rPr>
              <a:t>resolutions</a:t>
            </a:r>
            <a:r>
              <a:rPr sz="2700" spc="-24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45" dirty="0">
                <a:solidFill>
                  <a:srgbClr val="996546"/>
                </a:solidFill>
                <a:latin typeface="Verdana"/>
                <a:cs typeface="Verdana"/>
              </a:rPr>
              <a:t>in</a:t>
            </a:r>
            <a:r>
              <a:rPr sz="2700" spc="-23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10" dirty="0">
                <a:solidFill>
                  <a:srgbClr val="996546"/>
                </a:solidFill>
                <a:latin typeface="Verdana"/>
                <a:cs typeface="Verdana"/>
              </a:rPr>
              <a:t>a</a:t>
            </a:r>
            <a:r>
              <a:rPr sz="2700" spc="-24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60" dirty="0">
                <a:solidFill>
                  <a:srgbClr val="996546"/>
                </a:solidFill>
                <a:latin typeface="Verdana"/>
                <a:cs typeface="Verdana"/>
              </a:rPr>
              <a:t>formal</a:t>
            </a:r>
            <a:r>
              <a:rPr sz="2700" spc="-23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register. </a:t>
            </a:r>
            <a:r>
              <a:rPr sz="2700" spc="-93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Regularly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65" dirty="0">
                <a:solidFill>
                  <a:srgbClr val="996546"/>
                </a:solidFill>
                <a:latin typeface="Verdana"/>
                <a:cs typeface="Verdana"/>
              </a:rPr>
              <a:t>update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60" dirty="0">
                <a:solidFill>
                  <a:srgbClr val="996546"/>
                </a:solidFill>
                <a:latin typeface="Verdana"/>
                <a:cs typeface="Verdana"/>
              </a:rPr>
              <a:t>and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00" dirty="0">
                <a:solidFill>
                  <a:srgbClr val="996546"/>
                </a:solidFill>
                <a:latin typeface="Verdana"/>
                <a:cs typeface="Verdana"/>
              </a:rPr>
              <a:t>review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75" dirty="0">
                <a:solidFill>
                  <a:srgbClr val="996546"/>
                </a:solidFill>
                <a:latin typeface="Verdana"/>
                <a:cs typeface="Verdana"/>
              </a:rPr>
              <a:t>the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risk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70" dirty="0">
                <a:solidFill>
                  <a:srgbClr val="996546"/>
                </a:solidFill>
                <a:latin typeface="Verdana"/>
                <a:cs typeface="Verdana"/>
              </a:rPr>
              <a:t>register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50" dirty="0">
                <a:solidFill>
                  <a:srgbClr val="996546"/>
                </a:solidFill>
                <a:latin typeface="Verdana"/>
                <a:cs typeface="Verdana"/>
              </a:rPr>
              <a:t>to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75" dirty="0">
                <a:solidFill>
                  <a:srgbClr val="996546"/>
                </a:solidFill>
                <a:latin typeface="Verdana"/>
                <a:cs typeface="Verdana"/>
              </a:rPr>
              <a:t>ensure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70" dirty="0">
                <a:solidFill>
                  <a:srgbClr val="996546"/>
                </a:solidFill>
                <a:latin typeface="Verdana"/>
                <a:cs typeface="Verdana"/>
              </a:rPr>
              <a:t>it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80" dirty="0">
                <a:solidFill>
                  <a:srgbClr val="996546"/>
                </a:solidFill>
                <a:latin typeface="Verdana"/>
                <a:cs typeface="Verdana"/>
              </a:rPr>
              <a:t>remains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current.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B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5413" y="255936"/>
            <a:ext cx="1110932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215" dirty="0">
                <a:latin typeface="Trebuchet MS"/>
                <a:cs typeface="Trebuchet MS"/>
              </a:rPr>
              <a:t>Strategies</a:t>
            </a:r>
            <a:r>
              <a:rPr sz="4900" spc="-225" dirty="0">
                <a:latin typeface="Trebuchet MS"/>
                <a:cs typeface="Trebuchet MS"/>
              </a:rPr>
              <a:t> </a:t>
            </a:r>
            <a:r>
              <a:rPr sz="4900" spc="155" dirty="0">
                <a:latin typeface="Trebuchet MS"/>
                <a:cs typeface="Trebuchet MS"/>
              </a:rPr>
              <a:t>for</a:t>
            </a:r>
            <a:r>
              <a:rPr sz="4900" spc="-220" dirty="0">
                <a:latin typeface="Trebuchet MS"/>
                <a:cs typeface="Trebuchet MS"/>
              </a:rPr>
              <a:t> </a:t>
            </a:r>
            <a:r>
              <a:rPr sz="4900" spc="405" dirty="0">
                <a:latin typeface="Trebuchet MS"/>
                <a:cs typeface="Trebuchet MS"/>
              </a:rPr>
              <a:t>managing</a:t>
            </a:r>
            <a:r>
              <a:rPr sz="4900" spc="-220" dirty="0">
                <a:latin typeface="Trebuchet MS"/>
                <a:cs typeface="Trebuchet MS"/>
              </a:rPr>
              <a:t> </a:t>
            </a:r>
            <a:r>
              <a:rPr sz="4900" spc="190" dirty="0">
                <a:latin typeface="Trebuchet MS"/>
                <a:cs typeface="Trebuchet MS"/>
              </a:rPr>
              <a:t>these</a:t>
            </a:r>
            <a:r>
              <a:rPr sz="4900" spc="-220" dirty="0">
                <a:latin typeface="Trebuchet MS"/>
                <a:cs typeface="Trebuchet MS"/>
              </a:rPr>
              <a:t> </a:t>
            </a:r>
            <a:r>
              <a:rPr sz="4900" spc="229" dirty="0">
                <a:latin typeface="Trebuchet MS"/>
                <a:cs typeface="Trebuchet MS"/>
              </a:rPr>
              <a:t>risks</a:t>
            </a:r>
            <a:endParaRPr sz="4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106" y="3782766"/>
            <a:ext cx="123825" cy="1238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106" y="4259016"/>
            <a:ext cx="123825" cy="1238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106" y="4735266"/>
            <a:ext cx="123825" cy="1238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106" y="5211516"/>
            <a:ext cx="123825" cy="1238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106" y="5687766"/>
            <a:ext cx="123825" cy="1238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5413" y="2420649"/>
            <a:ext cx="13017500" cy="352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215" dirty="0">
                <a:solidFill>
                  <a:srgbClr val="996546"/>
                </a:solidFill>
                <a:latin typeface="Trebuchet MS"/>
                <a:cs typeface="Trebuchet MS"/>
              </a:rPr>
              <a:t>Assessing</a:t>
            </a:r>
            <a:r>
              <a:rPr sz="3600" b="1" spc="-185" dirty="0">
                <a:solidFill>
                  <a:srgbClr val="996546"/>
                </a:solidFill>
                <a:latin typeface="Trebuchet MS"/>
                <a:cs typeface="Trebuchet MS"/>
              </a:rPr>
              <a:t> </a:t>
            </a:r>
            <a:r>
              <a:rPr sz="3600" b="1" spc="175" dirty="0">
                <a:solidFill>
                  <a:srgbClr val="996546"/>
                </a:solidFill>
                <a:latin typeface="Trebuchet MS"/>
                <a:cs typeface="Trebuchet MS"/>
              </a:rPr>
              <a:t>Risk</a:t>
            </a:r>
            <a:endParaRPr sz="3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50">
              <a:latin typeface="Trebuchet MS"/>
              <a:cs typeface="Trebuchet MS"/>
            </a:endParaRPr>
          </a:p>
          <a:p>
            <a:pPr marL="654685" marR="329565">
              <a:lnSpc>
                <a:spcPct val="115700"/>
              </a:lnSpc>
            </a:pPr>
            <a:r>
              <a:rPr sz="2700" spc="-114" dirty="0">
                <a:solidFill>
                  <a:srgbClr val="996546"/>
                </a:solidFill>
                <a:latin typeface="Verdana"/>
                <a:cs typeface="Verdana"/>
              </a:rPr>
              <a:t>Assess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90" dirty="0">
                <a:solidFill>
                  <a:srgbClr val="996546"/>
                </a:solidFill>
                <a:latin typeface="Verdana"/>
                <a:cs typeface="Verdana"/>
              </a:rPr>
              <a:t>each</a:t>
            </a:r>
            <a:r>
              <a:rPr sz="2700" spc="-24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55" dirty="0">
                <a:solidFill>
                  <a:srgbClr val="996546"/>
                </a:solidFill>
                <a:latin typeface="Verdana"/>
                <a:cs typeface="Verdana"/>
              </a:rPr>
              <a:t>identified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risk</a:t>
            </a:r>
            <a:r>
              <a:rPr sz="2700" spc="-24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50" dirty="0">
                <a:solidFill>
                  <a:srgbClr val="996546"/>
                </a:solidFill>
                <a:latin typeface="Verdana"/>
                <a:cs typeface="Verdana"/>
              </a:rPr>
              <a:t>to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75" dirty="0">
                <a:solidFill>
                  <a:srgbClr val="996546"/>
                </a:solidFill>
                <a:latin typeface="Verdana"/>
                <a:cs typeface="Verdana"/>
              </a:rPr>
              <a:t>determine</a:t>
            </a:r>
            <a:r>
              <a:rPr sz="2700" spc="-24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90" dirty="0">
                <a:solidFill>
                  <a:srgbClr val="996546"/>
                </a:solidFill>
                <a:latin typeface="Verdana"/>
                <a:cs typeface="Verdana"/>
              </a:rPr>
              <a:t>its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55" dirty="0">
                <a:solidFill>
                  <a:srgbClr val="996546"/>
                </a:solidFill>
                <a:latin typeface="Verdana"/>
                <a:cs typeface="Verdana"/>
              </a:rPr>
              <a:t>likelihood</a:t>
            </a:r>
            <a:r>
              <a:rPr sz="2700" spc="-24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60" dirty="0">
                <a:solidFill>
                  <a:srgbClr val="996546"/>
                </a:solidFill>
                <a:latin typeface="Verdana"/>
                <a:cs typeface="Verdana"/>
              </a:rPr>
              <a:t>and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65" dirty="0">
                <a:solidFill>
                  <a:srgbClr val="996546"/>
                </a:solidFill>
                <a:latin typeface="Verdana"/>
                <a:cs typeface="Verdana"/>
              </a:rPr>
              <a:t>potential</a:t>
            </a:r>
            <a:r>
              <a:rPr sz="2700" spc="-24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10" dirty="0">
                <a:solidFill>
                  <a:srgbClr val="996546"/>
                </a:solidFill>
                <a:latin typeface="Verdana"/>
                <a:cs typeface="Verdana"/>
              </a:rPr>
              <a:t>impact. </a:t>
            </a:r>
            <a:r>
              <a:rPr sz="2700" spc="-93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This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05" dirty="0">
                <a:solidFill>
                  <a:srgbClr val="996546"/>
                </a:solidFill>
                <a:latin typeface="Verdana"/>
                <a:cs typeface="Verdana"/>
              </a:rPr>
              <a:t>assessment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65" dirty="0">
                <a:solidFill>
                  <a:srgbClr val="996546"/>
                </a:solidFill>
                <a:latin typeface="Verdana"/>
                <a:cs typeface="Verdana"/>
              </a:rPr>
              <a:t>helps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65" dirty="0">
                <a:solidFill>
                  <a:srgbClr val="996546"/>
                </a:solidFill>
                <a:latin typeface="Verdana"/>
                <a:cs typeface="Verdana"/>
              </a:rPr>
              <a:t>prioritize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00" dirty="0">
                <a:solidFill>
                  <a:srgbClr val="996546"/>
                </a:solidFill>
                <a:latin typeface="Verdana"/>
                <a:cs typeface="Verdana"/>
              </a:rPr>
              <a:t>risks</a:t>
            </a:r>
            <a:r>
              <a:rPr sz="2700" spc="-24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25" dirty="0">
                <a:solidFill>
                  <a:srgbClr val="996546"/>
                </a:solidFill>
                <a:latin typeface="Verdana"/>
                <a:cs typeface="Verdana"/>
              </a:rPr>
              <a:t>for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90" dirty="0">
                <a:solidFill>
                  <a:srgbClr val="996546"/>
                </a:solidFill>
                <a:latin typeface="Verdana"/>
                <a:cs typeface="Verdana"/>
              </a:rPr>
              <a:t>effective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00" dirty="0">
                <a:solidFill>
                  <a:srgbClr val="996546"/>
                </a:solidFill>
                <a:latin typeface="Verdana"/>
                <a:cs typeface="Verdana"/>
              </a:rPr>
              <a:t>management.</a:t>
            </a:r>
            <a:endParaRPr sz="2700">
              <a:latin typeface="Verdana"/>
              <a:cs typeface="Verdana"/>
            </a:endParaRPr>
          </a:p>
          <a:p>
            <a:pPr marL="654685">
              <a:lnSpc>
                <a:spcPct val="100000"/>
              </a:lnSpc>
              <a:spcBef>
                <a:spcPts val="509"/>
              </a:spcBef>
            </a:pPr>
            <a:r>
              <a:rPr sz="2700" spc="-140" dirty="0">
                <a:solidFill>
                  <a:srgbClr val="996546"/>
                </a:solidFill>
                <a:latin typeface="Verdana"/>
                <a:cs typeface="Verdana"/>
              </a:rPr>
              <a:t>Systematic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60" dirty="0">
                <a:solidFill>
                  <a:srgbClr val="996546"/>
                </a:solidFill>
                <a:latin typeface="Verdana"/>
                <a:cs typeface="Verdana"/>
              </a:rPr>
              <a:t>and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65" dirty="0">
                <a:solidFill>
                  <a:srgbClr val="996546"/>
                </a:solidFill>
                <a:latin typeface="Verdana"/>
                <a:cs typeface="Verdana"/>
              </a:rPr>
              <a:t>documented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risk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05" dirty="0">
                <a:solidFill>
                  <a:srgbClr val="996546"/>
                </a:solidFill>
                <a:latin typeface="Verdana"/>
                <a:cs typeface="Verdana"/>
              </a:rPr>
              <a:t>assessments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80" dirty="0">
                <a:solidFill>
                  <a:srgbClr val="996546"/>
                </a:solidFill>
                <a:latin typeface="Verdana"/>
                <a:cs typeface="Verdana"/>
              </a:rPr>
              <a:t>are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05" dirty="0">
                <a:solidFill>
                  <a:srgbClr val="996546"/>
                </a:solidFill>
                <a:latin typeface="Verdana"/>
                <a:cs typeface="Verdana"/>
              </a:rPr>
              <a:t>essential.</a:t>
            </a:r>
            <a:endParaRPr sz="2700">
              <a:latin typeface="Verdana"/>
              <a:cs typeface="Verdana"/>
            </a:endParaRPr>
          </a:p>
          <a:p>
            <a:pPr marL="654685" marR="5080">
              <a:lnSpc>
                <a:spcPct val="115700"/>
              </a:lnSpc>
            </a:pPr>
            <a:r>
              <a:rPr sz="2700" spc="-60" dirty="0">
                <a:solidFill>
                  <a:srgbClr val="996546"/>
                </a:solidFill>
                <a:latin typeface="Verdana"/>
                <a:cs typeface="Verdana"/>
              </a:rPr>
              <a:t>Depending </a:t>
            </a:r>
            <a:r>
              <a:rPr sz="2700" spc="-25" dirty="0">
                <a:solidFill>
                  <a:srgbClr val="996546"/>
                </a:solidFill>
                <a:latin typeface="Verdana"/>
                <a:cs typeface="Verdana"/>
              </a:rPr>
              <a:t>on </a:t>
            </a:r>
            <a:r>
              <a:rPr sz="2700" spc="-80" dirty="0">
                <a:solidFill>
                  <a:srgbClr val="996546"/>
                </a:solidFill>
                <a:latin typeface="Verdana"/>
                <a:cs typeface="Verdana"/>
              </a:rPr>
              <a:t>your </a:t>
            </a:r>
            <a:r>
              <a:rPr sz="2700" spc="-100" dirty="0">
                <a:solidFill>
                  <a:srgbClr val="996546"/>
                </a:solidFill>
                <a:latin typeface="Verdana"/>
                <a:cs typeface="Verdana"/>
              </a:rPr>
              <a:t>business, review </a:t>
            </a:r>
            <a:r>
              <a:rPr sz="2700" spc="-25" dirty="0">
                <a:solidFill>
                  <a:srgbClr val="996546"/>
                </a:solidFill>
                <a:latin typeface="Verdana"/>
                <a:cs typeface="Verdana"/>
              </a:rPr>
              <a:t>or </a:t>
            </a:r>
            <a:r>
              <a:rPr sz="2700" spc="-45" dirty="0">
                <a:solidFill>
                  <a:srgbClr val="996546"/>
                </a:solidFill>
                <a:latin typeface="Verdana"/>
                <a:cs typeface="Verdana"/>
              </a:rPr>
              <a:t>redo </a:t>
            </a:r>
            <a:r>
              <a:rPr sz="2700" spc="-105" dirty="0">
                <a:solidFill>
                  <a:srgbClr val="996546"/>
                </a:solidFill>
                <a:latin typeface="Verdana"/>
                <a:cs typeface="Verdana"/>
              </a:rPr>
              <a:t>assessments at 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least </a:t>
            </a:r>
            <a:r>
              <a:rPr sz="2700" spc="-105" dirty="0">
                <a:solidFill>
                  <a:srgbClr val="996546"/>
                </a:solidFill>
                <a:latin typeface="Verdana"/>
                <a:cs typeface="Verdana"/>
              </a:rPr>
              <a:t>annually. </a:t>
            </a:r>
            <a:r>
              <a:rPr sz="2700" spc="-93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Frequency</a:t>
            </a:r>
            <a:r>
              <a:rPr sz="2700" spc="-25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5" dirty="0">
                <a:solidFill>
                  <a:srgbClr val="996546"/>
                </a:solidFill>
                <a:latin typeface="Verdana"/>
                <a:cs typeface="Verdana"/>
              </a:rPr>
              <a:t>of</a:t>
            </a:r>
            <a:r>
              <a:rPr sz="2700" spc="-24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95" dirty="0">
                <a:solidFill>
                  <a:srgbClr val="996546"/>
                </a:solidFill>
                <a:latin typeface="Verdana"/>
                <a:cs typeface="Verdana"/>
              </a:rPr>
              <a:t>risk</a:t>
            </a:r>
            <a:r>
              <a:rPr sz="2700" spc="-24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05" dirty="0">
                <a:solidFill>
                  <a:srgbClr val="996546"/>
                </a:solidFill>
                <a:latin typeface="Verdana"/>
                <a:cs typeface="Verdana"/>
              </a:rPr>
              <a:t>assessments</a:t>
            </a:r>
            <a:r>
              <a:rPr sz="2700" spc="-24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10" dirty="0">
                <a:solidFill>
                  <a:srgbClr val="996546"/>
                </a:solidFill>
                <a:latin typeface="Verdana"/>
                <a:cs typeface="Verdana"/>
              </a:rPr>
              <a:t>varies</a:t>
            </a:r>
            <a:r>
              <a:rPr sz="2700" spc="-24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75" dirty="0">
                <a:solidFill>
                  <a:srgbClr val="996546"/>
                </a:solidFill>
                <a:latin typeface="Verdana"/>
                <a:cs typeface="Verdana"/>
              </a:rPr>
              <a:t>based</a:t>
            </a:r>
            <a:r>
              <a:rPr sz="2700" spc="-24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25" dirty="0">
                <a:solidFill>
                  <a:srgbClr val="996546"/>
                </a:solidFill>
                <a:latin typeface="Verdana"/>
                <a:cs typeface="Verdana"/>
              </a:rPr>
              <a:t>on</a:t>
            </a:r>
            <a:r>
              <a:rPr sz="2700" spc="-24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80" dirty="0">
                <a:solidFill>
                  <a:srgbClr val="996546"/>
                </a:solidFill>
                <a:latin typeface="Verdana"/>
                <a:cs typeface="Verdana"/>
              </a:rPr>
              <a:t>business</a:t>
            </a:r>
            <a:r>
              <a:rPr sz="2700" spc="-24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05" dirty="0">
                <a:solidFill>
                  <a:srgbClr val="996546"/>
                </a:solidFill>
                <a:latin typeface="Verdana"/>
                <a:cs typeface="Verdana"/>
              </a:rPr>
              <a:t>size</a:t>
            </a:r>
            <a:r>
              <a:rPr sz="2700" spc="-24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60" dirty="0">
                <a:solidFill>
                  <a:srgbClr val="996546"/>
                </a:solidFill>
                <a:latin typeface="Verdana"/>
                <a:cs typeface="Verdana"/>
              </a:rPr>
              <a:t>and</a:t>
            </a:r>
            <a:r>
              <a:rPr sz="2700" spc="-245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700" spc="-110" dirty="0">
                <a:solidFill>
                  <a:srgbClr val="996546"/>
                </a:solidFill>
                <a:latin typeface="Verdana"/>
                <a:cs typeface="Verdana"/>
              </a:rPr>
              <a:t>complexity.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B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595" y="627832"/>
            <a:ext cx="9977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190" dirty="0">
                <a:latin typeface="Trebuchet MS"/>
                <a:cs typeface="Trebuchet MS"/>
              </a:rPr>
              <a:t>Strategies</a:t>
            </a:r>
            <a:r>
              <a:rPr sz="4400" spc="-190" dirty="0">
                <a:latin typeface="Trebuchet MS"/>
                <a:cs typeface="Trebuchet MS"/>
              </a:rPr>
              <a:t> </a:t>
            </a:r>
            <a:r>
              <a:rPr sz="4400" spc="135" dirty="0">
                <a:latin typeface="Trebuchet MS"/>
                <a:cs typeface="Trebuchet MS"/>
              </a:rPr>
              <a:t>for</a:t>
            </a:r>
            <a:r>
              <a:rPr sz="4400" spc="-190" dirty="0">
                <a:latin typeface="Trebuchet MS"/>
                <a:cs typeface="Trebuchet MS"/>
              </a:rPr>
              <a:t> </a:t>
            </a:r>
            <a:r>
              <a:rPr sz="4400" spc="360" dirty="0">
                <a:latin typeface="Trebuchet MS"/>
                <a:cs typeface="Trebuchet MS"/>
              </a:rPr>
              <a:t>managing</a:t>
            </a:r>
            <a:r>
              <a:rPr sz="4400" spc="-185" dirty="0">
                <a:latin typeface="Trebuchet MS"/>
                <a:cs typeface="Trebuchet MS"/>
              </a:rPr>
              <a:t> </a:t>
            </a:r>
            <a:r>
              <a:rPr sz="4400" spc="170" dirty="0">
                <a:latin typeface="Trebuchet MS"/>
                <a:cs typeface="Trebuchet MS"/>
              </a:rPr>
              <a:t>these</a:t>
            </a:r>
            <a:r>
              <a:rPr sz="4400" spc="-190" dirty="0">
                <a:latin typeface="Trebuchet MS"/>
                <a:cs typeface="Trebuchet MS"/>
              </a:rPr>
              <a:t> </a:t>
            </a:r>
            <a:r>
              <a:rPr sz="4400" spc="204" dirty="0">
                <a:latin typeface="Trebuchet MS"/>
                <a:cs typeface="Trebuchet MS"/>
              </a:rPr>
              <a:t>risks</a:t>
            </a:r>
            <a:endParaRPr sz="4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2513715"/>
            <a:ext cx="123825" cy="1238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2989965"/>
            <a:ext cx="123825" cy="1238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4925" y="3466215"/>
            <a:ext cx="123825" cy="1238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4925" y="3942465"/>
            <a:ext cx="123825" cy="1238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4925" y="4418715"/>
            <a:ext cx="123825" cy="1238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16297" y="1555250"/>
            <a:ext cx="15208885" cy="3126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190" dirty="0">
                <a:solidFill>
                  <a:srgbClr val="996546"/>
                </a:solidFill>
                <a:latin typeface="Trebuchet MS"/>
                <a:cs typeface="Trebuchet MS"/>
              </a:rPr>
              <a:t>Responding</a:t>
            </a:r>
            <a:r>
              <a:rPr sz="3500" b="1" spc="-170" dirty="0">
                <a:solidFill>
                  <a:srgbClr val="996546"/>
                </a:solidFill>
                <a:latin typeface="Trebuchet MS"/>
                <a:cs typeface="Trebuchet MS"/>
              </a:rPr>
              <a:t> </a:t>
            </a:r>
            <a:r>
              <a:rPr sz="3500" b="1" spc="155" dirty="0">
                <a:solidFill>
                  <a:srgbClr val="996546"/>
                </a:solidFill>
                <a:latin typeface="Trebuchet MS"/>
                <a:cs typeface="Trebuchet MS"/>
              </a:rPr>
              <a:t>to</a:t>
            </a:r>
            <a:r>
              <a:rPr sz="3500" b="1" spc="-175" dirty="0">
                <a:solidFill>
                  <a:srgbClr val="996546"/>
                </a:solidFill>
                <a:latin typeface="Trebuchet MS"/>
                <a:cs typeface="Trebuchet MS"/>
              </a:rPr>
              <a:t> </a:t>
            </a:r>
            <a:r>
              <a:rPr sz="3500" b="1" spc="175" dirty="0">
                <a:solidFill>
                  <a:srgbClr val="996546"/>
                </a:solidFill>
                <a:latin typeface="Trebuchet MS"/>
                <a:cs typeface="Trebuchet MS"/>
              </a:rPr>
              <a:t>Risks</a:t>
            </a:r>
            <a:endParaRPr sz="3500">
              <a:latin typeface="Trebuchet MS"/>
              <a:cs typeface="Trebuchet MS"/>
            </a:endParaRPr>
          </a:p>
          <a:p>
            <a:pPr marL="594995">
              <a:lnSpc>
                <a:spcPct val="100000"/>
              </a:lnSpc>
              <a:spcBef>
                <a:spcPts val="1970"/>
              </a:spcBef>
            </a:pPr>
            <a:r>
              <a:rPr sz="2700" spc="105" dirty="0">
                <a:solidFill>
                  <a:srgbClr val="996546"/>
                </a:solidFill>
                <a:latin typeface="Tahoma"/>
                <a:cs typeface="Tahoma"/>
              </a:rPr>
              <a:t>Develop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35" dirty="0">
                <a:solidFill>
                  <a:srgbClr val="996546"/>
                </a:solidFill>
                <a:latin typeface="Tahoma"/>
                <a:cs typeface="Tahoma"/>
              </a:rPr>
              <a:t>and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35" dirty="0">
                <a:solidFill>
                  <a:srgbClr val="996546"/>
                </a:solidFill>
                <a:latin typeface="Tahoma"/>
                <a:cs typeface="Tahoma"/>
              </a:rPr>
              <a:t>implement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10" dirty="0">
                <a:solidFill>
                  <a:srgbClr val="996546"/>
                </a:solidFill>
                <a:latin typeface="Tahoma"/>
                <a:cs typeface="Tahoma"/>
              </a:rPr>
              <a:t>treatments</a:t>
            </a:r>
            <a:r>
              <a:rPr sz="2700" spc="-1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35" dirty="0">
                <a:solidFill>
                  <a:srgbClr val="996546"/>
                </a:solidFill>
                <a:latin typeface="Tahoma"/>
                <a:cs typeface="Tahoma"/>
              </a:rPr>
              <a:t>and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10" dirty="0">
                <a:solidFill>
                  <a:srgbClr val="996546"/>
                </a:solidFill>
                <a:latin typeface="Tahoma"/>
                <a:cs typeface="Tahoma"/>
              </a:rPr>
              <a:t>controls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90" dirty="0">
                <a:solidFill>
                  <a:srgbClr val="996546"/>
                </a:solidFill>
                <a:latin typeface="Tahoma"/>
                <a:cs typeface="Tahoma"/>
              </a:rPr>
              <a:t>after</a:t>
            </a:r>
            <a:r>
              <a:rPr sz="2700" spc="-1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00" dirty="0">
                <a:solidFill>
                  <a:srgbClr val="996546"/>
                </a:solidFill>
                <a:latin typeface="Tahoma"/>
                <a:cs typeface="Tahoma"/>
              </a:rPr>
              <a:t>assessing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60" dirty="0">
                <a:solidFill>
                  <a:srgbClr val="996546"/>
                </a:solidFill>
                <a:latin typeface="Tahoma"/>
                <a:cs typeface="Tahoma"/>
              </a:rPr>
              <a:t>risks.</a:t>
            </a:r>
            <a:endParaRPr sz="2700">
              <a:latin typeface="Tahoma"/>
              <a:cs typeface="Tahoma"/>
            </a:endParaRPr>
          </a:p>
          <a:p>
            <a:pPr marL="594995" marR="5080">
              <a:lnSpc>
                <a:spcPct val="115700"/>
              </a:lnSpc>
            </a:pPr>
            <a:r>
              <a:rPr sz="2700" spc="110" dirty="0">
                <a:solidFill>
                  <a:srgbClr val="996546"/>
                </a:solidFill>
                <a:latin typeface="Tahoma"/>
                <a:cs typeface="Tahoma"/>
              </a:rPr>
              <a:t>Four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70" dirty="0">
                <a:solidFill>
                  <a:srgbClr val="996546"/>
                </a:solidFill>
                <a:latin typeface="Tahoma"/>
                <a:cs typeface="Tahoma"/>
              </a:rPr>
              <a:t>common</a:t>
            </a:r>
            <a:r>
              <a:rPr sz="2700" spc="-1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80" dirty="0">
                <a:solidFill>
                  <a:srgbClr val="996546"/>
                </a:solidFill>
                <a:latin typeface="Tahoma"/>
                <a:cs typeface="Tahoma"/>
              </a:rPr>
              <a:t>ways</a:t>
            </a:r>
            <a:r>
              <a:rPr sz="2700" spc="-1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14" dirty="0">
                <a:solidFill>
                  <a:srgbClr val="996546"/>
                </a:solidFill>
                <a:latin typeface="Tahoma"/>
                <a:cs typeface="Tahoma"/>
              </a:rPr>
              <a:t>to</a:t>
            </a:r>
            <a:r>
              <a:rPr sz="2700" spc="-1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90" dirty="0">
                <a:solidFill>
                  <a:srgbClr val="996546"/>
                </a:solidFill>
                <a:latin typeface="Tahoma"/>
                <a:cs typeface="Tahoma"/>
              </a:rPr>
              <a:t>treat</a:t>
            </a:r>
            <a:r>
              <a:rPr sz="2700" spc="-1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40" dirty="0">
                <a:solidFill>
                  <a:srgbClr val="996546"/>
                </a:solidFill>
                <a:latin typeface="Tahoma"/>
                <a:cs typeface="Tahoma"/>
              </a:rPr>
              <a:t>risks:</a:t>
            </a:r>
            <a:r>
              <a:rPr sz="2700" spc="-1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95" dirty="0">
                <a:solidFill>
                  <a:srgbClr val="996546"/>
                </a:solidFill>
                <a:latin typeface="Tahoma"/>
                <a:cs typeface="Tahoma"/>
              </a:rPr>
              <a:t>risk</a:t>
            </a:r>
            <a:r>
              <a:rPr sz="2700" spc="-1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80" dirty="0">
                <a:solidFill>
                  <a:srgbClr val="996546"/>
                </a:solidFill>
                <a:latin typeface="Tahoma"/>
                <a:cs typeface="Tahoma"/>
              </a:rPr>
              <a:t>avoidance,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95" dirty="0">
                <a:solidFill>
                  <a:srgbClr val="996546"/>
                </a:solidFill>
                <a:latin typeface="Tahoma"/>
                <a:cs typeface="Tahoma"/>
              </a:rPr>
              <a:t>mitigation,</a:t>
            </a:r>
            <a:r>
              <a:rPr sz="2700" spc="-1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70" dirty="0">
                <a:solidFill>
                  <a:srgbClr val="996546"/>
                </a:solidFill>
                <a:latin typeface="Tahoma"/>
                <a:cs typeface="Tahoma"/>
              </a:rPr>
              <a:t>acceptance,</a:t>
            </a:r>
            <a:r>
              <a:rPr sz="2700" spc="-1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35" dirty="0">
                <a:solidFill>
                  <a:srgbClr val="996546"/>
                </a:solidFill>
                <a:latin typeface="Tahoma"/>
                <a:cs typeface="Tahoma"/>
              </a:rPr>
              <a:t>and</a:t>
            </a:r>
            <a:r>
              <a:rPr sz="2700" spc="-13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85" dirty="0">
                <a:solidFill>
                  <a:srgbClr val="996546"/>
                </a:solidFill>
                <a:latin typeface="Tahoma"/>
                <a:cs typeface="Tahoma"/>
              </a:rPr>
              <a:t>transference. </a:t>
            </a:r>
            <a:r>
              <a:rPr sz="2700" spc="-83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20" dirty="0">
                <a:solidFill>
                  <a:srgbClr val="996546"/>
                </a:solidFill>
                <a:latin typeface="Tahoma"/>
                <a:cs typeface="Tahoma"/>
              </a:rPr>
              <a:t>Responding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14" dirty="0">
                <a:solidFill>
                  <a:srgbClr val="996546"/>
                </a:solidFill>
                <a:latin typeface="Tahoma"/>
                <a:cs typeface="Tahoma"/>
              </a:rPr>
              <a:t>to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95" dirty="0">
                <a:solidFill>
                  <a:srgbClr val="996546"/>
                </a:solidFill>
                <a:latin typeface="Tahoma"/>
                <a:cs typeface="Tahoma"/>
              </a:rPr>
              <a:t>risks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25" dirty="0">
                <a:solidFill>
                  <a:srgbClr val="996546"/>
                </a:solidFill>
                <a:latin typeface="Tahoma"/>
                <a:cs typeface="Tahoma"/>
              </a:rPr>
              <a:t>may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85" dirty="0">
                <a:solidFill>
                  <a:srgbClr val="996546"/>
                </a:solidFill>
                <a:latin typeface="Tahoma"/>
                <a:cs typeface="Tahoma"/>
              </a:rPr>
              <a:t>involve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45" dirty="0">
                <a:solidFill>
                  <a:srgbClr val="996546"/>
                </a:solidFill>
                <a:latin typeface="Tahoma"/>
                <a:cs typeface="Tahoma"/>
              </a:rPr>
              <a:t>ongoing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85" dirty="0">
                <a:solidFill>
                  <a:srgbClr val="996546"/>
                </a:solidFill>
                <a:latin typeface="Tahoma"/>
                <a:cs typeface="Tahoma"/>
              </a:rPr>
              <a:t>projects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50" dirty="0">
                <a:solidFill>
                  <a:srgbClr val="996546"/>
                </a:solidFill>
                <a:latin typeface="Tahoma"/>
                <a:cs typeface="Tahoma"/>
              </a:rPr>
              <a:t>or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30" dirty="0">
                <a:solidFill>
                  <a:srgbClr val="996546"/>
                </a:solidFill>
                <a:latin typeface="Tahoma"/>
                <a:cs typeface="Tahoma"/>
              </a:rPr>
              <a:t>immediate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70" dirty="0">
                <a:solidFill>
                  <a:srgbClr val="996546"/>
                </a:solidFill>
                <a:latin typeface="Tahoma"/>
                <a:cs typeface="Tahoma"/>
              </a:rPr>
              <a:t>action.</a:t>
            </a:r>
            <a:endParaRPr sz="2700">
              <a:latin typeface="Tahoma"/>
              <a:cs typeface="Tahoma"/>
            </a:endParaRPr>
          </a:p>
          <a:p>
            <a:pPr marL="594995" marR="3808729">
              <a:lnSpc>
                <a:spcPct val="115700"/>
              </a:lnSpc>
              <a:spcBef>
                <a:spcPts val="5"/>
              </a:spcBef>
            </a:pPr>
            <a:r>
              <a:rPr sz="2700" spc="120" dirty="0">
                <a:solidFill>
                  <a:srgbClr val="996546"/>
                </a:solidFill>
                <a:latin typeface="Tahoma"/>
                <a:cs typeface="Tahoma"/>
              </a:rPr>
              <a:t>Some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95" dirty="0">
                <a:solidFill>
                  <a:srgbClr val="996546"/>
                </a:solidFill>
                <a:latin typeface="Tahoma"/>
                <a:cs typeface="Tahoma"/>
              </a:rPr>
              <a:t>risks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20" dirty="0">
                <a:solidFill>
                  <a:srgbClr val="996546"/>
                </a:solidFill>
                <a:latin typeface="Tahoma"/>
                <a:cs typeface="Tahoma"/>
              </a:rPr>
              <a:t>require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00" dirty="0">
                <a:solidFill>
                  <a:srgbClr val="996546"/>
                </a:solidFill>
                <a:latin typeface="Tahoma"/>
                <a:cs typeface="Tahoma"/>
              </a:rPr>
              <a:t>detailed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00" dirty="0">
                <a:solidFill>
                  <a:srgbClr val="996546"/>
                </a:solidFill>
                <a:latin typeface="Tahoma"/>
                <a:cs typeface="Tahoma"/>
              </a:rPr>
              <a:t>action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14" dirty="0">
                <a:solidFill>
                  <a:srgbClr val="996546"/>
                </a:solidFill>
                <a:latin typeface="Tahoma"/>
                <a:cs typeface="Tahoma"/>
              </a:rPr>
              <a:t>plans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20" dirty="0">
                <a:solidFill>
                  <a:srgbClr val="996546"/>
                </a:solidFill>
                <a:latin typeface="Tahoma"/>
                <a:cs typeface="Tahoma"/>
              </a:rPr>
              <a:t>for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70" dirty="0">
                <a:solidFill>
                  <a:srgbClr val="996546"/>
                </a:solidFill>
                <a:latin typeface="Tahoma"/>
                <a:cs typeface="Tahoma"/>
              </a:rPr>
              <a:t>effective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20" dirty="0">
                <a:solidFill>
                  <a:srgbClr val="996546"/>
                </a:solidFill>
                <a:latin typeface="Tahoma"/>
                <a:cs typeface="Tahoma"/>
              </a:rPr>
              <a:t>management. </a:t>
            </a:r>
            <a:r>
              <a:rPr sz="2700" spc="-83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60" dirty="0">
                <a:solidFill>
                  <a:srgbClr val="996546"/>
                </a:solidFill>
                <a:latin typeface="Tahoma"/>
                <a:cs typeface="Tahoma"/>
              </a:rPr>
              <a:t>Involve</a:t>
            </a:r>
            <a:r>
              <a:rPr sz="2700" spc="-145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85" dirty="0">
                <a:solidFill>
                  <a:srgbClr val="996546"/>
                </a:solidFill>
                <a:latin typeface="Tahoma"/>
                <a:cs typeface="Tahoma"/>
              </a:rPr>
              <a:t>affected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05" dirty="0">
                <a:solidFill>
                  <a:srgbClr val="996546"/>
                </a:solidFill>
                <a:latin typeface="Tahoma"/>
                <a:cs typeface="Tahoma"/>
              </a:rPr>
              <a:t>stakeholders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14" dirty="0">
                <a:solidFill>
                  <a:srgbClr val="996546"/>
                </a:solidFill>
                <a:latin typeface="Tahoma"/>
                <a:cs typeface="Tahoma"/>
              </a:rPr>
              <a:t>in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05" dirty="0">
                <a:solidFill>
                  <a:srgbClr val="996546"/>
                </a:solidFill>
                <a:latin typeface="Tahoma"/>
                <a:cs typeface="Tahoma"/>
              </a:rPr>
              <a:t>decision-making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125" dirty="0">
                <a:solidFill>
                  <a:srgbClr val="996546"/>
                </a:solidFill>
                <a:latin typeface="Tahoma"/>
                <a:cs typeface="Tahoma"/>
              </a:rPr>
              <a:t>about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70" dirty="0">
                <a:solidFill>
                  <a:srgbClr val="996546"/>
                </a:solidFill>
                <a:latin typeface="Tahoma"/>
                <a:cs typeface="Tahoma"/>
              </a:rPr>
              <a:t>key</a:t>
            </a:r>
            <a:r>
              <a:rPr sz="2700" spc="-140" dirty="0">
                <a:solidFill>
                  <a:srgbClr val="996546"/>
                </a:solidFill>
                <a:latin typeface="Tahoma"/>
                <a:cs typeface="Tahoma"/>
              </a:rPr>
              <a:t> </a:t>
            </a:r>
            <a:r>
              <a:rPr sz="2700" spc="60" dirty="0">
                <a:solidFill>
                  <a:srgbClr val="996546"/>
                </a:solidFill>
                <a:latin typeface="Tahoma"/>
                <a:cs typeface="Tahoma"/>
              </a:rPr>
              <a:t>risks.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BCCB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3888592"/>
            <a:ext cx="123825" cy="1238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925" y="4364842"/>
            <a:ext cx="123825" cy="1238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4925" y="4841092"/>
            <a:ext cx="123825" cy="1238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4925" y="5793592"/>
            <a:ext cx="123825" cy="1238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4925" y="6269842"/>
            <a:ext cx="123825" cy="1238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4925" y="6746092"/>
            <a:ext cx="123825" cy="1238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16148" y="2927767"/>
            <a:ext cx="16064230" cy="4081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500" b="1" spc="220" dirty="0">
                <a:solidFill>
                  <a:srgbClr val="996546"/>
                </a:solidFill>
                <a:latin typeface="Trebuchet MS"/>
                <a:cs typeface="Trebuchet MS"/>
              </a:rPr>
              <a:t>Monitoring</a:t>
            </a:r>
            <a:r>
              <a:rPr lang="en-US" sz="3500" b="1" spc="-180" dirty="0">
                <a:solidFill>
                  <a:srgbClr val="996546"/>
                </a:solidFill>
                <a:latin typeface="Trebuchet MS"/>
                <a:cs typeface="Trebuchet MS"/>
              </a:rPr>
              <a:t> </a:t>
            </a:r>
            <a:r>
              <a:rPr lang="en-US" sz="3500" b="1" spc="175" dirty="0">
                <a:solidFill>
                  <a:srgbClr val="996546"/>
                </a:solidFill>
                <a:latin typeface="Trebuchet MS"/>
                <a:cs typeface="Trebuchet MS"/>
              </a:rPr>
              <a:t>Risks</a:t>
            </a:r>
            <a:endParaRPr lang="en-US" sz="3500" dirty="0">
              <a:latin typeface="Trebuchet MS"/>
              <a:cs typeface="Trebuchet MS"/>
            </a:endParaRPr>
          </a:p>
          <a:p>
            <a:pPr marL="594995" marR="1261110">
              <a:lnSpc>
                <a:spcPct val="115700"/>
              </a:lnSpc>
              <a:spcBef>
                <a:spcPts val="1480"/>
              </a:spcBef>
            </a:pPr>
            <a:r>
              <a:rPr lang="en-US" sz="2700" spc="-90" dirty="0">
                <a:solidFill>
                  <a:srgbClr val="996546"/>
                </a:solidFill>
                <a:latin typeface="Lucida Sans Unicode"/>
                <a:cs typeface="Lucida Sans Unicode"/>
              </a:rPr>
              <a:t>Risk</a:t>
            </a:r>
            <a:r>
              <a:rPr lang="en-US" sz="2700" spc="-14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35" dirty="0">
                <a:solidFill>
                  <a:srgbClr val="996546"/>
                </a:solidFill>
                <a:latin typeface="Lucida Sans Unicode"/>
                <a:cs typeface="Lucida Sans Unicode"/>
              </a:rPr>
              <a:t>monitoring</a:t>
            </a:r>
            <a:r>
              <a:rPr lang="en-US" sz="2700" spc="-14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45" dirty="0">
                <a:solidFill>
                  <a:srgbClr val="996546"/>
                </a:solidFill>
                <a:latin typeface="Lucida Sans Unicode"/>
                <a:cs typeface="Lucida Sans Unicode"/>
              </a:rPr>
              <a:t>involves</a:t>
            </a:r>
            <a:r>
              <a:rPr lang="en-US" sz="2700" spc="-14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35" dirty="0">
                <a:solidFill>
                  <a:srgbClr val="996546"/>
                </a:solidFill>
                <a:latin typeface="Lucida Sans Unicode"/>
                <a:cs typeface="Lucida Sans Unicode"/>
              </a:rPr>
              <a:t>ongoing</a:t>
            </a:r>
            <a:r>
              <a:rPr lang="en-US" sz="2700" spc="-14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solidFill>
                  <a:srgbClr val="996546"/>
                </a:solidFill>
                <a:latin typeface="Lucida Sans Unicode"/>
                <a:cs typeface="Lucida Sans Unicode"/>
              </a:rPr>
              <a:t>management</a:t>
            </a:r>
            <a:r>
              <a:rPr lang="en-US" sz="2700" spc="-14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40" dirty="0">
                <a:solidFill>
                  <a:srgbClr val="996546"/>
                </a:solidFill>
                <a:latin typeface="Lucida Sans Unicode"/>
                <a:cs typeface="Lucida Sans Unicode"/>
              </a:rPr>
              <a:t>by</a:t>
            </a:r>
            <a:r>
              <a:rPr lang="en-US" sz="2700" spc="-14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50" dirty="0">
                <a:solidFill>
                  <a:srgbClr val="996546"/>
                </a:solidFill>
                <a:latin typeface="Lucida Sans Unicode"/>
                <a:cs typeface="Lucida Sans Unicode"/>
              </a:rPr>
              <a:t>tracking</a:t>
            </a:r>
            <a:r>
              <a:rPr lang="en-US" sz="2700" spc="-14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80" dirty="0">
                <a:solidFill>
                  <a:srgbClr val="996546"/>
                </a:solidFill>
                <a:latin typeface="Lucida Sans Unicode"/>
                <a:cs typeface="Lucida Sans Unicode"/>
              </a:rPr>
              <a:t>risk</a:t>
            </a:r>
            <a:r>
              <a:rPr lang="en-US" sz="2700" spc="-14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5" dirty="0">
                <a:solidFill>
                  <a:srgbClr val="996546"/>
                </a:solidFill>
                <a:latin typeface="Lucida Sans Unicode"/>
                <a:cs typeface="Lucida Sans Unicode"/>
              </a:rPr>
              <a:t>management</a:t>
            </a:r>
            <a:r>
              <a:rPr lang="en-US" sz="2700" spc="-14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65" dirty="0">
                <a:solidFill>
                  <a:srgbClr val="996546"/>
                </a:solidFill>
                <a:latin typeface="Lucida Sans Unicode"/>
                <a:cs typeface="Lucida Sans Unicode"/>
              </a:rPr>
              <a:t>execution. </a:t>
            </a:r>
            <a:r>
              <a:rPr lang="en-US" sz="2700" spc="-84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45" dirty="0">
                <a:solidFill>
                  <a:srgbClr val="996546"/>
                </a:solidFill>
                <a:latin typeface="Lucida Sans Unicode"/>
                <a:cs typeface="Lucida Sans Unicode"/>
              </a:rPr>
              <a:t>It</a:t>
            </a:r>
            <a:r>
              <a:rPr lang="en-US" sz="27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55" dirty="0">
                <a:solidFill>
                  <a:srgbClr val="996546"/>
                </a:solidFill>
                <a:latin typeface="Lucida Sans Unicode"/>
                <a:cs typeface="Lucida Sans Unicode"/>
              </a:rPr>
              <a:t>includes</a:t>
            </a:r>
            <a:r>
              <a:rPr lang="en-US" sz="27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45" dirty="0">
                <a:solidFill>
                  <a:srgbClr val="996546"/>
                </a:solidFill>
                <a:latin typeface="Lucida Sans Unicode"/>
                <a:cs typeface="Lucida Sans Unicode"/>
              </a:rPr>
              <a:t>identifying</a:t>
            </a:r>
            <a:r>
              <a:rPr lang="en-US" sz="27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15" dirty="0">
                <a:solidFill>
                  <a:srgbClr val="996546"/>
                </a:solidFill>
                <a:latin typeface="Lucida Sans Unicode"/>
                <a:cs typeface="Lucida Sans Unicode"/>
              </a:rPr>
              <a:t>and</a:t>
            </a:r>
            <a:r>
              <a:rPr lang="en-US" sz="27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20" dirty="0">
                <a:solidFill>
                  <a:srgbClr val="996546"/>
                </a:solidFill>
                <a:latin typeface="Lucida Sans Unicode"/>
                <a:cs typeface="Lucida Sans Unicode"/>
              </a:rPr>
              <a:t>managing</a:t>
            </a:r>
            <a:r>
              <a:rPr lang="en-US" sz="27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10" dirty="0">
                <a:solidFill>
                  <a:srgbClr val="996546"/>
                </a:solidFill>
                <a:latin typeface="Lucida Sans Unicode"/>
                <a:cs typeface="Lucida Sans Unicode"/>
              </a:rPr>
              <a:t>new</a:t>
            </a:r>
            <a:r>
              <a:rPr lang="en-US" sz="27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80" dirty="0">
                <a:solidFill>
                  <a:srgbClr val="996546"/>
                </a:solidFill>
                <a:latin typeface="Lucida Sans Unicode"/>
                <a:cs typeface="Lucida Sans Unicode"/>
              </a:rPr>
              <a:t>risks</a:t>
            </a:r>
            <a:r>
              <a:rPr lang="en-US" sz="27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35" dirty="0">
                <a:solidFill>
                  <a:srgbClr val="996546"/>
                </a:solidFill>
                <a:latin typeface="Lucida Sans Unicode"/>
                <a:cs typeface="Lucida Sans Unicode"/>
              </a:rPr>
              <a:t>as</a:t>
            </a:r>
            <a:r>
              <a:rPr lang="en-US" sz="27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20" dirty="0">
                <a:solidFill>
                  <a:srgbClr val="996546"/>
                </a:solidFill>
                <a:latin typeface="Lucida Sans Unicode"/>
                <a:cs typeface="Lucida Sans Unicode"/>
              </a:rPr>
              <a:t>they</a:t>
            </a:r>
            <a:r>
              <a:rPr lang="en-US" sz="27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45" dirty="0">
                <a:solidFill>
                  <a:srgbClr val="996546"/>
                </a:solidFill>
                <a:latin typeface="Lucida Sans Unicode"/>
                <a:cs typeface="Lucida Sans Unicode"/>
              </a:rPr>
              <a:t>arise.</a:t>
            </a:r>
            <a:endParaRPr lang="en-US" sz="2700" dirty="0">
              <a:latin typeface="Lucida Sans Unicode"/>
              <a:cs typeface="Lucida Sans Unicode"/>
            </a:endParaRPr>
          </a:p>
          <a:p>
            <a:pPr marL="594995" marR="5080">
              <a:lnSpc>
                <a:spcPct val="115700"/>
              </a:lnSpc>
            </a:pPr>
            <a:r>
              <a:rPr lang="en-US" sz="2700" spc="-70" dirty="0">
                <a:solidFill>
                  <a:srgbClr val="996546"/>
                </a:solidFill>
                <a:latin typeface="Lucida Sans Unicode"/>
                <a:cs typeface="Lucida Sans Unicode"/>
              </a:rPr>
              <a:t>The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30" dirty="0">
                <a:solidFill>
                  <a:srgbClr val="996546"/>
                </a:solidFill>
                <a:latin typeface="Lucida Sans Unicode"/>
                <a:cs typeface="Lucida Sans Unicode"/>
              </a:rPr>
              <a:t>purpose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90" dirty="0">
                <a:solidFill>
                  <a:srgbClr val="996546"/>
                </a:solidFill>
                <a:latin typeface="Lucida Sans Unicode"/>
                <a:cs typeface="Lucida Sans Unicode"/>
              </a:rPr>
              <a:t>is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35" dirty="0">
                <a:solidFill>
                  <a:srgbClr val="996546"/>
                </a:solidFill>
                <a:latin typeface="Lucida Sans Unicode"/>
                <a:cs typeface="Lucida Sans Unicode"/>
              </a:rPr>
              <a:t>to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40" dirty="0">
                <a:solidFill>
                  <a:srgbClr val="996546"/>
                </a:solidFill>
                <a:latin typeface="Lucida Sans Unicode"/>
                <a:cs typeface="Lucida Sans Unicode"/>
              </a:rPr>
              <a:t>take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25" dirty="0">
                <a:solidFill>
                  <a:srgbClr val="996546"/>
                </a:solidFill>
                <a:latin typeface="Lucida Sans Unicode"/>
                <a:cs typeface="Lucida Sans Unicode"/>
              </a:rPr>
              <a:t>prompt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40" dirty="0">
                <a:solidFill>
                  <a:srgbClr val="996546"/>
                </a:solidFill>
                <a:latin typeface="Lucida Sans Unicode"/>
                <a:cs typeface="Lucida Sans Unicode"/>
              </a:rPr>
              <a:t>action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80" dirty="0">
                <a:solidFill>
                  <a:srgbClr val="996546"/>
                </a:solidFill>
                <a:latin typeface="Lucida Sans Unicode"/>
                <a:cs typeface="Lucida Sans Unicode"/>
              </a:rPr>
              <a:t>if</a:t>
            </a:r>
            <a:r>
              <a:rPr lang="en-US" sz="2700" spc="-14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20" dirty="0">
                <a:solidFill>
                  <a:srgbClr val="996546"/>
                </a:solidFill>
                <a:latin typeface="Lucida Sans Unicode"/>
                <a:cs typeface="Lucida Sans Unicode"/>
              </a:rPr>
              <a:t>a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70" dirty="0">
                <a:solidFill>
                  <a:srgbClr val="996546"/>
                </a:solidFill>
                <a:latin typeface="Lucida Sans Unicode"/>
                <a:cs typeface="Lucida Sans Unicode"/>
              </a:rPr>
              <a:t>risk's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70" dirty="0">
                <a:solidFill>
                  <a:srgbClr val="996546"/>
                </a:solidFill>
                <a:latin typeface="Lucida Sans Unicode"/>
                <a:cs typeface="Lucida Sans Unicode"/>
              </a:rPr>
              <a:t>likelihood,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45" dirty="0">
                <a:solidFill>
                  <a:srgbClr val="996546"/>
                </a:solidFill>
                <a:latin typeface="Lucida Sans Unicode"/>
                <a:cs typeface="Lucida Sans Unicode"/>
              </a:rPr>
              <a:t>severity,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10" dirty="0">
                <a:solidFill>
                  <a:srgbClr val="996546"/>
                </a:solidFill>
                <a:latin typeface="Lucida Sans Unicode"/>
                <a:cs typeface="Lucida Sans Unicode"/>
              </a:rPr>
              <a:t>or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45" dirty="0">
                <a:solidFill>
                  <a:srgbClr val="996546"/>
                </a:solidFill>
                <a:latin typeface="Lucida Sans Unicode"/>
                <a:cs typeface="Lucida Sans Unicode"/>
              </a:rPr>
              <a:t>impact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60" dirty="0">
                <a:solidFill>
                  <a:srgbClr val="996546"/>
                </a:solidFill>
                <a:latin typeface="Lucida Sans Unicode"/>
                <a:cs typeface="Lucida Sans Unicode"/>
              </a:rPr>
              <a:t>exceeds</a:t>
            </a:r>
            <a:r>
              <a:rPr lang="en-US" sz="2700" spc="-14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35" dirty="0">
                <a:solidFill>
                  <a:srgbClr val="996546"/>
                </a:solidFill>
                <a:latin typeface="Lucida Sans Unicode"/>
                <a:cs typeface="Lucida Sans Unicode"/>
              </a:rPr>
              <a:t>acceptable </a:t>
            </a:r>
            <a:r>
              <a:rPr lang="en-US" sz="2700" spc="-84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60" dirty="0">
                <a:solidFill>
                  <a:srgbClr val="996546"/>
                </a:solidFill>
                <a:latin typeface="Lucida Sans Unicode"/>
                <a:cs typeface="Lucida Sans Unicode"/>
              </a:rPr>
              <a:t>levels.</a:t>
            </a:r>
            <a:endParaRPr lang="en-US" sz="2700" dirty="0">
              <a:latin typeface="Lucida Sans Unicode"/>
              <a:cs typeface="Lucida Sans Unicode"/>
            </a:endParaRPr>
          </a:p>
          <a:p>
            <a:pPr marL="594995" marR="906144">
              <a:lnSpc>
                <a:spcPct val="115700"/>
              </a:lnSpc>
              <a:spcBef>
                <a:spcPts val="5"/>
              </a:spcBef>
            </a:pPr>
            <a:r>
              <a:rPr lang="en-US" sz="2700" spc="-50" dirty="0">
                <a:solidFill>
                  <a:srgbClr val="996546"/>
                </a:solidFill>
                <a:latin typeface="Lucida Sans Unicode"/>
                <a:cs typeface="Lucida Sans Unicode"/>
              </a:rPr>
              <a:t>Continuous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35" dirty="0">
                <a:solidFill>
                  <a:srgbClr val="996546"/>
                </a:solidFill>
                <a:latin typeface="Lucida Sans Unicode"/>
                <a:cs typeface="Lucida Sans Unicode"/>
              </a:rPr>
              <a:t>monitoring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15" dirty="0">
                <a:solidFill>
                  <a:srgbClr val="996546"/>
                </a:solidFill>
                <a:latin typeface="Lucida Sans Unicode"/>
                <a:cs typeface="Lucida Sans Unicode"/>
              </a:rPr>
              <a:t>and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55" dirty="0">
                <a:solidFill>
                  <a:srgbClr val="996546"/>
                </a:solidFill>
                <a:latin typeface="Lucida Sans Unicode"/>
                <a:cs typeface="Lucida Sans Unicode"/>
              </a:rPr>
              <a:t>execution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50" dirty="0">
                <a:solidFill>
                  <a:srgbClr val="996546"/>
                </a:solidFill>
                <a:latin typeface="Lucida Sans Unicode"/>
                <a:cs typeface="Lucida Sans Unicode"/>
              </a:rPr>
              <a:t>of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80" dirty="0">
                <a:solidFill>
                  <a:srgbClr val="996546"/>
                </a:solidFill>
                <a:latin typeface="Lucida Sans Unicode"/>
                <a:cs typeface="Lucida Sans Unicode"/>
              </a:rPr>
              <a:t>risk</a:t>
            </a:r>
            <a:r>
              <a:rPr lang="en-US" sz="2700" spc="-14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45" dirty="0">
                <a:solidFill>
                  <a:srgbClr val="996546"/>
                </a:solidFill>
                <a:latin typeface="Lucida Sans Unicode"/>
                <a:cs typeface="Lucida Sans Unicode"/>
              </a:rPr>
              <a:t>plans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15" dirty="0">
                <a:solidFill>
                  <a:srgbClr val="996546"/>
                </a:solidFill>
                <a:latin typeface="Lucida Sans Unicode"/>
                <a:cs typeface="Lucida Sans Unicode"/>
              </a:rPr>
              <a:t>ensure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30" dirty="0">
                <a:solidFill>
                  <a:srgbClr val="996546"/>
                </a:solidFill>
                <a:latin typeface="Lucida Sans Unicode"/>
                <a:cs typeface="Lucida Sans Unicode"/>
              </a:rPr>
              <a:t>readiness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30" dirty="0">
                <a:solidFill>
                  <a:srgbClr val="996546"/>
                </a:solidFill>
                <a:latin typeface="Lucida Sans Unicode"/>
                <a:cs typeface="Lucida Sans Unicode"/>
              </a:rPr>
              <a:t>for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35" dirty="0">
                <a:solidFill>
                  <a:srgbClr val="996546"/>
                </a:solidFill>
                <a:latin typeface="Lucida Sans Unicode"/>
                <a:cs typeface="Lucida Sans Unicode"/>
              </a:rPr>
              <a:t>various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80" dirty="0">
                <a:solidFill>
                  <a:srgbClr val="996546"/>
                </a:solidFill>
                <a:latin typeface="Lucida Sans Unicode"/>
                <a:cs typeface="Lucida Sans Unicode"/>
              </a:rPr>
              <a:t>risk</a:t>
            </a:r>
            <a:r>
              <a:rPr lang="en-US" sz="2700" spc="-14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55" dirty="0">
                <a:solidFill>
                  <a:srgbClr val="996546"/>
                </a:solidFill>
                <a:latin typeface="Lucida Sans Unicode"/>
                <a:cs typeface="Lucida Sans Unicode"/>
              </a:rPr>
              <a:t>types. </a:t>
            </a:r>
            <a:r>
              <a:rPr lang="en-US" sz="2700" spc="-84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90" dirty="0">
                <a:solidFill>
                  <a:srgbClr val="996546"/>
                </a:solidFill>
                <a:latin typeface="Lucida Sans Unicode"/>
                <a:cs typeface="Lucida Sans Unicode"/>
              </a:rPr>
              <a:t>Risks</a:t>
            </a:r>
            <a:r>
              <a:rPr lang="en-US" sz="27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25" dirty="0">
                <a:solidFill>
                  <a:srgbClr val="996546"/>
                </a:solidFill>
                <a:latin typeface="Lucida Sans Unicode"/>
                <a:cs typeface="Lucida Sans Unicode"/>
              </a:rPr>
              <a:t>monitored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40" dirty="0">
                <a:solidFill>
                  <a:srgbClr val="996546"/>
                </a:solidFill>
                <a:latin typeface="Lucida Sans Unicode"/>
                <a:cs typeface="Lucida Sans Unicode"/>
              </a:rPr>
              <a:t>encompass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35" dirty="0">
                <a:solidFill>
                  <a:srgbClr val="996546"/>
                </a:solidFill>
                <a:latin typeface="Lucida Sans Unicode"/>
                <a:cs typeface="Lucida Sans Unicode"/>
              </a:rPr>
              <a:t>enterprise,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55" dirty="0">
                <a:solidFill>
                  <a:srgbClr val="996546"/>
                </a:solidFill>
                <a:latin typeface="Lucida Sans Unicode"/>
                <a:cs typeface="Lucida Sans Unicode"/>
              </a:rPr>
              <a:t>financial,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50" dirty="0">
                <a:solidFill>
                  <a:srgbClr val="996546"/>
                </a:solidFill>
                <a:latin typeface="Lucida Sans Unicode"/>
                <a:cs typeface="Lucida Sans Unicode"/>
              </a:rPr>
              <a:t>strategic,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15" dirty="0">
                <a:solidFill>
                  <a:srgbClr val="996546"/>
                </a:solidFill>
                <a:latin typeface="Lucida Sans Unicode"/>
                <a:cs typeface="Lucida Sans Unicode"/>
              </a:rPr>
              <a:t>and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40" dirty="0">
                <a:solidFill>
                  <a:srgbClr val="996546"/>
                </a:solidFill>
                <a:latin typeface="Lucida Sans Unicode"/>
                <a:cs typeface="Lucida Sans Unicode"/>
              </a:rPr>
              <a:t>external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45" dirty="0">
                <a:solidFill>
                  <a:srgbClr val="996546"/>
                </a:solidFill>
                <a:latin typeface="Lucida Sans Unicode"/>
                <a:cs typeface="Lucida Sans Unicode"/>
              </a:rPr>
              <a:t>categories.</a:t>
            </a:r>
            <a:endParaRPr lang="en-US" sz="2700" dirty="0">
              <a:latin typeface="Lucida Sans Unicode"/>
              <a:cs typeface="Lucida Sans Unicode"/>
            </a:endParaRPr>
          </a:p>
          <a:p>
            <a:pPr marL="594995">
              <a:lnSpc>
                <a:spcPct val="100000"/>
              </a:lnSpc>
              <a:spcBef>
                <a:spcPts val="509"/>
              </a:spcBef>
            </a:pPr>
            <a:r>
              <a:rPr lang="en-US" sz="2700" spc="-60" dirty="0">
                <a:solidFill>
                  <a:srgbClr val="996546"/>
                </a:solidFill>
                <a:latin typeface="Lucida Sans Unicode"/>
                <a:cs typeface="Lucida Sans Unicode"/>
              </a:rPr>
              <a:t>Vigilant</a:t>
            </a:r>
            <a:r>
              <a:rPr lang="en-US" sz="27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35" dirty="0">
                <a:solidFill>
                  <a:srgbClr val="996546"/>
                </a:solidFill>
                <a:latin typeface="Lucida Sans Unicode"/>
                <a:cs typeface="Lucida Sans Unicode"/>
              </a:rPr>
              <a:t>monitoring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90" dirty="0">
                <a:solidFill>
                  <a:srgbClr val="996546"/>
                </a:solidFill>
                <a:latin typeface="Lucida Sans Unicode"/>
                <a:cs typeface="Lucida Sans Unicode"/>
              </a:rPr>
              <a:t>is</a:t>
            </a:r>
            <a:r>
              <a:rPr lang="en-US" sz="27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50" dirty="0">
                <a:solidFill>
                  <a:srgbClr val="996546"/>
                </a:solidFill>
                <a:latin typeface="Lucida Sans Unicode"/>
                <a:cs typeface="Lucida Sans Unicode"/>
              </a:rPr>
              <a:t>crucial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35" dirty="0">
                <a:solidFill>
                  <a:srgbClr val="996546"/>
                </a:solidFill>
                <a:latin typeface="Lucida Sans Unicode"/>
                <a:cs typeface="Lucida Sans Unicode"/>
              </a:rPr>
              <a:t>to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70" dirty="0">
                <a:solidFill>
                  <a:srgbClr val="996546"/>
                </a:solidFill>
                <a:latin typeface="Lucida Sans Unicode"/>
                <a:cs typeface="Lucida Sans Unicode"/>
              </a:rPr>
              <a:t>minimize</a:t>
            </a:r>
            <a:r>
              <a:rPr lang="en-US" sz="27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50" dirty="0">
                <a:solidFill>
                  <a:srgbClr val="996546"/>
                </a:solidFill>
                <a:latin typeface="Lucida Sans Unicode"/>
                <a:cs typeface="Lucida Sans Unicode"/>
              </a:rPr>
              <a:t>disruptions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15" dirty="0">
                <a:solidFill>
                  <a:srgbClr val="996546"/>
                </a:solidFill>
                <a:latin typeface="Lucida Sans Unicode"/>
                <a:cs typeface="Lucida Sans Unicode"/>
              </a:rPr>
              <a:t>and</a:t>
            </a:r>
            <a:r>
              <a:rPr lang="en-US" sz="2700" spc="-15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lang="en-US" sz="2700" spc="-75" dirty="0">
                <a:solidFill>
                  <a:srgbClr val="996546"/>
                </a:solidFill>
                <a:latin typeface="Lucida Sans Unicode"/>
                <a:cs typeface="Lucida Sans Unicode"/>
              </a:rPr>
              <a:t>losses.</a:t>
            </a:r>
            <a:endParaRPr lang="en-US" sz="2700" dirty="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595" y="627832"/>
            <a:ext cx="99771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spc="190" dirty="0">
                <a:latin typeface="Trebuchet MS"/>
                <a:cs typeface="Trebuchet MS"/>
              </a:rPr>
              <a:t>Strategies</a:t>
            </a:r>
            <a:r>
              <a:rPr lang="en-US" sz="4400" spc="-190" dirty="0">
                <a:latin typeface="Trebuchet MS"/>
                <a:cs typeface="Trebuchet MS"/>
              </a:rPr>
              <a:t> </a:t>
            </a:r>
            <a:r>
              <a:rPr lang="en-US" sz="4400" spc="135" dirty="0">
                <a:latin typeface="Trebuchet MS"/>
                <a:cs typeface="Trebuchet MS"/>
              </a:rPr>
              <a:t>for</a:t>
            </a:r>
            <a:r>
              <a:rPr lang="en-US" sz="4400" spc="-190" dirty="0">
                <a:latin typeface="Trebuchet MS"/>
                <a:cs typeface="Trebuchet MS"/>
              </a:rPr>
              <a:t> </a:t>
            </a:r>
            <a:r>
              <a:rPr lang="en-US" sz="4400" spc="360" dirty="0">
                <a:latin typeface="Trebuchet MS"/>
                <a:cs typeface="Trebuchet MS"/>
              </a:rPr>
              <a:t>managing</a:t>
            </a:r>
            <a:r>
              <a:rPr lang="en-US" sz="4400" spc="-185" dirty="0">
                <a:latin typeface="Trebuchet MS"/>
                <a:cs typeface="Trebuchet MS"/>
              </a:rPr>
              <a:t> </a:t>
            </a:r>
            <a:r>
              <a:rPr lang="en-US" sz="4400" spc="170" dirty="0">
                <a:latin typeface="Trebuchet MS"/>
                <a:cs typeface="Trebuchet MS"/>
              </a:rPr>
              <a:t>these</a:t>
            </a:r>
            <a:r>
              <a:rPr lang="en-US" sz="4400" spc="-190" dirty="0">
                <a:latin typeface="Trebuchet MS"/>
                <a:cs typeface="Trebuchet MS"/>
              </a:rPr>
              <a:t> </a:t>
            </a:r>
            <a:r>
              <a:rPr lang="en-US" sz="4400" spc="204" dirty="0">
                <a:latin typeface="Trebuchet MS"/>
                <a:cs typeface="Trebuchet MS"/>
              </a:rPr>
              <a:t>risks</a:t>
            </a:r>
            <a:endParaRPr lang="en-US" sz="4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0929" y="5651631"/>
            <a:ext cx="95250" cy="952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0929" y="6146931"/>
            <a:ext cx="95250" cy="952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0929" y="6642231"/>
            <a:ext cx="95250" cy="952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0929" y="7137531"/>
            <a:ext cx="95250" cy="95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0929" y="7632831"/>
            <a:ext cx="95250" cy="952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40929" y="8128131"/>
            <a:ext cx="95250" cy="952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009154" y="4672971"/>
            <a:ext cx="5469255" cy="3667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20" dirty="0">
                <a:solidFill>
                  <a:srgbClr val="996546"/>
                </a:solidFill>
                <a:latin typeface="Verdana"/>
                <a:cs typeface="Verdana"/>
              </a:rPr>
              <a:t>N</a:t>
            </a:r>
            <a:r>
              <a:rPr sz="2800" b="1" spc="-60" dirty="0">
                <a:solidFill>
                  <a:srgbClr val="996546"/>
                </a:solidFill>
                <a:latin typeface="Verdana"/>
                <a:cs typeface="Verdana"/>
              </a:rPr>
              <a:t>o</a:t>
            </a:r>
            <a:r>
              <a:rPr sz="2800" b="1" spc="-135" dirty="0">
                <a:solidFill>
                  <a:srgbClr val="996546"/>
                </a:solidFill>
                <a:latin typeface="Verdana"/>
                <a:cs typeface="Verdana"/>
              </a:rPr>
              <a:t>n</a:t>
            </a:r>
            <a:r>
              <a:rPr sz="2800" b="1" spc="-70" dirty="0">
                <a:solidFill>
                  <a:srgbClr val="996546"/>
                </a:solidFill>
                <a:latin typeface="Verdana"/>
                <a:cs typeface="Verdana"/>
              </a:rPr>
              <a:t>-</a:t>
            </a:r>
            <a:r>
              <a:rPr sz="2800" b="1" spc="-240" dirty="0">
                <a:solidFill>
                  <a:srgbClr val="996546"/>
                </a:solidFill>
                <a:latin typeface="Verdana"/>
                <a:cs typeface="Verdana"/>
              </a:rPr>
              <a:t>F</a:t>
            </a:r>
            <a:r>
              <a:rPr sz="2800" b="1" spc="-145" dirty="0">
                <a:solidFill>
                  <a:srgbClr val="996546"/>
                </a:solidFill>
                <a:latin typeface="Verdana"/>
                <a:cs typeface="Verdana"/>
              </a:rPr>
              <a:t>u</a:t>
            </a:r>
            <a:r>
              <a:rPr sz="2800" b="1" spc="-135" dirty="0">
                <a:solidFill>
                  <a:srgbClr val="996546"/>
                </a:solidFill>
                <a:latin typeface="Verdana"/>
                <a:cs typeface="Verdana"/>
              </a:rPr>
              <a:t>n</a:t>
            </a:r>
            <a:r>
              <a:rPr sz="2800" b="1" spc="165" dirty="0">
                <a:solidFill>
                  <a:srgbClr val="996546"/>
                </a:solidFill>
                <a:latin typeface="Verdana"/>
                <a:cs typeface="Verdana"/>
              </a:rPr>
              <a:t>c</a:t>
            </a:r>
            <a:r>
              <a:rPr sz="2800" b="1" spc="25" dirty="0">
                <a:solidFill>
                  <a:srgbClr val="996546"/>
                </a:solidFill>
                <a:latin typeface="Verdana"/>
                <a:cs typeface="Verdana"/>
              </a:rPr>
              <a:t>t</a:t>
            </a:r>
            <a:r>
              <a:rPr sz="2800" b="1" spc="-110" dirty="0">
                <a:solidFill>
                  <a:srgbClr val="996546"/>
                </a:solidFill>
                <a:latin typeface="Verdana"/>
                <a:cs typeface="Verdana"/>
              </a:rPr>
              <a:t>i</a:t>
            </a:r>
            <a:r>
              <a:rPr sz="2800" b="1" spc="-60" dirty="0">
                <a:solidFill>
                  <a:srgbClr val="996546"/>
                </a:solidFill>
                <a:latin typeface="Verdana"/>
                <a:cs typeface="Verdana"/>
              </a:rPr>
              <a:t>o</a:t>
            </a:r>
            <a:r>
              <a:rPr sz="2800" b="1" spc="-135" dirty="0">
                <a:solidFill>
                  <a:srgbClr val="996546"/>
                </a:solidFill>
                <a:latin typeface="Verdana"/>
                <a:cs typeface="Verdana"/>
              </a:rPr>
              <a:t>n</a:t>
            </a:r>
            <a:r>
              <a:rPr sz="2800" b="1" spc="-105" dirty="0">
                <a:solidFill>
                  <a:srgbClr val="996546"/>
                </a:solidFill>
                <a:latin typeface="Verdana"/>
                <a:cs typeface="Verdana"/>
              </a:rPr>
              <a:t>a</a:t>
            </a:r>
            <a:r>
              <a:rPr sz="2800" b="1" spc="-110" dirty="0">
                <a:solidFill>
                  <a:srgbClr val="996546"/>
                </a:solidFill>
                <a:latin typeface="Verdana"/>
                <a:cs typeface="Verdana"/>
              </a:rPr>
              <a:t>l</a:t>
            </a:r>
            <a:r>
              <a:rPr sz="2800" b="1" spc="-30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800" b="1" spc="-225" dirty="0">
                <a:solidFill>
                  <a:srgbClr val="996546"/>
                </a:solidFill>
                <a:latin typeface="Verdana"/>
                <a:cs typeface="Verdana"/>
              </a:rPr>
              <a:t>R</a:t>
            </a:r>
            <a:r>
              <a:rPr sz="2800" b="1" spc="-50" dirty="0">
                <a:solidFill>
                  <a:srgbClr val="996546"/>
                </a:solidFill>
                <a:latin typeface="Verdana"/>
                <a:cs typeface="Verdana"/>
              </a:rPr>
              <a:t>e</a:t>
            </a:r>
            <a:r>
              <a:rPr sz="2800" b="1" dirty="0">
                <a:solidFill>
                  <a:srgbClr val="996546"/>
                </a:solidFill>
                <a:latin typeface="Verdana"/>
                <a:cs typeface="Verdana"/>
              </a:rPr>
              <a:t>q</a:t>
            </a:r>
            <a:r>
              <a:rPr sz="2800" b="1" spc="-145" dirty="0">
                <a:solidFill>
                  <a:srgbClr val="996546"/>
                </a:solidFill>
                <a:latin typeface="Verdana"/>
                <a:cs typeface="Verdana"/>
              </a:rPr>
              <a:t>u</a:t>
            </a:r>
            <a:r>
              <a:rPr sz="2800" b="1" spc="-110" dirty="0">
                <a:solidFill>
                  <a:srgbClr val="996546"/>
                </a:solidFill>
                <a:latin typeface="Verdana"/>
                <a:cs typeface="Verdana"/>
              </a:rPr>
              <a:t>ir</a:t>
            </a:r>
            <a:r>
              <a:rPr sz="2800" b="1" spc="-50" dirty="0">
                <a:solidFill>
                  <a:srgbClr val="996546"/>
                </a:solidFill>
                <a:latin typeface="Verdana"/>
                <a:cs typeface="Verdana"/>
              </a:rPr>
              <a:t>e</a:t>
            </a:r>
            <a:r>
              <a:rPr sz="2800" b="1" spc="-130" dirty="0">
                <a:solidFill>
                  <a:srgbClr val="996546"/>
                </a:solidFill>
                <a:latin typeface="Verdana"/>
                <a:cs typeface="Verdana"/>
              </a:rPr>
              <a:t>m</a:t>
            </a:r>
            <a:r>
              <a:rPr sz="2800" b="1" spc="-50" dirty="0">
                <a:solidFill>
                  <a:srgbClr val="996546"/>
                </a:solidFill>
                <a:latin typeface="Verdana"/>
                <a:cs typeface="Verdana"/>
              </a:rPr>
              <a:t>e</a:t>
            </a:r>
            <a:r>
              <a:rPr sz="2800" b="1" spc="-135" dirty="0">
                <a:solidFill>
                  <a:srgbClr val="996546"/>
                </a:solidFill>
                <a:latin typeface="Verdana"/>
                <a:cs typeface="Verdana"/>
              </a:rPr>
              <a:t>n</a:t>
            </a:r>
            <a:r>
              <a:rPr sz="2800" b="1" spc="30" dirty="0">
                <a:solidFill>
                  <a:srgbClr val="996546"/>
                </a:solidFill>
                <a:latin typeface="Verdana"/>
                <a:cs typeface="Verdana"/>
              </a:rPr>
              <a:t>t</a:t>
            </a:r>
            <a:endParaRPr sz="2800">
              <a:latin typeface="Verdana"/>
              <a:cs typeface="Verdana"/>
            </a:endParaRPr>
          </a:p>
          <a:p>
            <a:pPr marL="487045">
              <a:lnSpc>
                <a:spcPct val="100000"/>
              </a:lnSpc>
              <a:spcBef>
                <a:spcPts val="3170"/>
              </a:spcBef>
            </a:pPr>
            <a:r>
              <a:rPr sz="2200" spc="110" dirty="0">
                <a:solidFill>
                  <a:srgbClr val="996546"/>
                </a:solidFill>
                <a:latin typeface="Lucida Sans Unicode"/>
                <a:cs typeface="Lucida Sans Unicode"/>
              </a:rPr>
              <a:t>Performance.</a:t>
            </a:r>
            <a:endParaRPr sz="2200">
              <a:latin typeface="Lucida Sans Unicode"/>
              <a:cs typeface="Lucida Sans Unicode"/>
            </a:endParaRPr>
          </a:p>
          <a:p>
            <a:pPr marL="487045">
              <a:lnSpc>
                <a:spcPct val="100000"/>
              </a:lnSpc>
              <a:spcBef>
                <a:spcPts val="1260"/>
              </a:spcBef>
            </a:pPr>
            <a:r>
              <a:rPr sz="2200" spc="70" dirty="0">
                <a:solidFill>
                  <a:srgbClr val="996546"/>
                </a:solidFill>
                <a:latin typeface="Lucida Sans Unicode"/>
                <a:cs typeface="Lucida Sans Unicode"/>
              </a:rPr>
              <a:t>Us</a:t>
            </a:r>
            <a:r>
              <a:rPr sz="2200" spc="165" dirty="0">
                <a:solidFill>
                  <a:srgbClr val="996546"/>
                </a:solidFill>
                <a:latin typeface="Lucida Sans Unicode"/>
                <a:cs typeface="Lucida Sans Unicode"/>
              </a:rPr>
              <a:t>e</a:t>
            </a:r>
            <a:r>
              <a:rPr sz="2200" spc="50" dirty="0">
                <a:solidFill>
                  <a:srgbClr val="996546"/>
                </a:solidFill>
                <a:latin typeface="Lucida Sans Unicode"/>
                <a:cs typeface="Lucida Sans Unicode"/>
              </a:rPr>
              <a:t>r</a:t>
            </a:r>
            <a:r>
              <a:rPr sz="2200" spc="-270" dirty="0">
                <a:solidFill>
                  <a:srgbClr val="996546"/>
                </a:solidFill>
                <a:latin typeface="Lucida Sans Unicode"/>
                <a:cs typeface="Lucida Sans Unicode"/>
              </a:rPr>
              <a:t>-</a:t>
            </a:r>
            <a:r>
              <a:rPr sz="2200" spc="40" dirty="0">
                <a:solidFill>
                  <a:srgbClr val="996546"/>
                </a:solidFill>
                <a:latin typeface="Lucida Sans Unicode"/>
                <a:cs typeface="Lucida Sans Unicode"/>
              </a:rPr>
              <a:t>F</a:t>
            </a:r>
            <a:r>
              <a:rPr sz="2200" spc="50" dirty="0">
                <a:solidFill>
                  <a:srgbClr val="996546"/>
                </a:solidFill>
                <a:latin typeface="Lucida Sans Unicode"/>
                <a:cs typeface="Lucida Sans Unicode"/>
              </a:rPr>
              <a:t>r</a:t>
            </a:r>
            <a:r>
              <a:rPr sz="2200" spc="-45" dirty="0">
                <a:solidFill>
                  <a:srgbClr val="996546"/>
                </a:solidFill>
                <a:latin typeface="Lucida Sans Unicode"/>
                <a:cs typeface="Lucida Sans Unicode"/>
              </a:rPr>
              <a:t>i</a:t>
            </a:r>
            <a:r>
              <a:rPr sz="2200" spc="165" dirty="0">
                <a:solidFill>
                  <a:srgbClr val="996546"/>
                </a:solidFill>
                <a:latin typeface="Lucida Sans Unicode"/>
                <a:cs typeface="Lucida Sans Unicode"/>
              </a:rPr>
              <a:t>e</a:t>
            </a:r>
            <a:r>
              <a:rPr sz="2200" spc="75" dirty="0">
                <a:solidFill>
                  <a:srgbClr val="996546"/>
                </a:solidFill>
                <a:latin typeface="Lucida Sans Unicode"/>
                <a:cs typeface="Lucida Sans Unicode"/>
              </a:rPr>
              <a:t>n</a:t>
            </a:r>
            <a:r>
              <a:rPr sz="2200" spc="130" dirty="0">
                <a:solidFill>
                  <a:srgbClr val="996546"/>
                </a:solidFill>
                <a:latin typeface="Lucida Sans Unicode"/>
                <a:cs typeface="Lucida Sans Unicode"/>
              </a:rPr>
              <a:t>d</a:t>
            </a:r>
            <a:r>
              <a:rPr sz="2200" spc="-45" dirty="0">
                <a:solidFill>
                  <a:srgbClr val="996546"/>
                </a:solidFill>
                <a:latin typeface="Lucida Sans Unicode"/>
                <a:cs typeface="Lucida Sans Unicode"/>
              </a:rPr>
              <a:t>l</a:t>
            </a:r>
            <a:r>
              <a:rPr sz="2200" spc="100" dirty="0">
                <a:solidFill>
                  <a:srgbClr val="996546"/>
                </a:solidFill>
                <a:latin typeface="Lucida Sans Unicode"/>
                <a:cs typeface="Lucida Sans Unicode"/>
              </a:rPr>
              <a:t>y</a:t>
            </a:r>
            <a:r>
              <a:rPr sz="22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200" spc="5" dirty="0">
                <a:solidFill>
                  <a:srgbClr val="996546"/>
                </a:solidFill>
                <a:latin typeface="Lucida Sans Unicode"/>
                <a:cs typeface="Lucida Sans Unicode"/>
              </a:rPr>
              <a:t>I</a:t>
            </a:r>
            <a:r>
              <a:rPr sz="2200" spc="75" dirty="0">
                <a:solidFill>
                  <a:srgbClr val="996546"/>
                </a:solidFill>
                <a:latin typeface="Lucida Sans Unicode"/>
                <a:cs typeface="Lucida Sans Unicode"/>
              </a:rPr>
              <a:t>n</a:t>
            </a:r>
            <a:r>
              <a:rPr sz="2200" spc="145" dirty="0">
                <a:solidFill>
                  <a:srgbClr val="996546"/>
                </a:solidFill>
                <a:latin typeface="Lucida Sans Unicode"/>
                <a:cs typeface="Lucida Sans Unicode"/>
              </a:rPr>
              <a:t>t</a:t>
            </a:r>
            <a:r>
              <a:rPr sz="2200" spc="165" dirty="0">
                <a:solidFill>
                  <a:srgbClr val="996546"/>
                </a:solidFill>
                <a:latin typeface="Lucida Sans Unicode"/>
                <a:cs typeface="Lucida Sans Unicode"/>
              </a:rPr>
              <a:t>e</a:t>
            </a:r>
            <a:r>
              <a:rPr sz="2200" spc="50" dirty="0">
                <a:solidFill>
                  <a:srgbClr val="996546"/>
                </a:solidFill>
                <a:latin typeface="Lucida Sans Unicode"/>
                <a:cs typeface="Lucida Sans Unicode"/>
              </a:rPr>
              <a:t>r</a:t>
            </a:r>
            <a:r>
              <a:rPr sz="2200" spc="114" dirty="0">
                <a:solidFill>
                  <a:srgbClr val="996546"/>
                </a:solidFill>
                <a:latin typeface="Lucida Sans Unicode"/>
                <a:cs typeface="Lucida Sans Unicode"/>
              </a:rPr>
              <a:t>f</a:t>
            </a:r>
            <a:r>
              <a:rPr sz="2200" spc="140" dirty="0">
                <a:solidFill>
                  <a:srgbClr val="996546"/>
                </a:solidFill>
                <a:latin typeface="Lucida Sans Unicode"/>
                <a:cs typeface="Lucida Sans Unicode"/>
              </a:rPr>
              <a:t>a</a:t>
            </a:r>
            <a:r>
              <a:rPr sz="2200" spc="260" dirty="0">
                <a:solidFill>
                  <a:srgbClr val="996546"/>
                </a:solidFill>
                <a:latin typeface="Lucida Sans Unicode"/>
                <a:cs typeface="Lucida Sans Unicode"/>
              </a:rPr>
              <a:t>c</a:t>
            </a:r>
            <a:r>
              <a:rPr sz="2200" spc="165" dirty="0">
                <a:solidFill>
                  <a:srgbClr val="996546"/>
                </a:solidFill>
                <a:latin typeface="Lucida Sans Unicode"/>
                <a:cs typeface="Lucida Sans Unicode"/>
              </a:rPr>
              <a:t>e</a:t>
            </a:r>
            <a:r>
              <a:rPr sz="2200" spc="-135" dirty="0">
                <a:solidFill>
                  <a:srgbClr val="996546"/>
                </a:solidFill>
                <a:latin typeface="Lucida Sans Unicode"/>
                <a:cs typeface="Lucida Sans Unicode"/>
              </a:rPr>
              <a:t>.</a:t>
            </a:r>
            <a:endParaRPr sz="2200">
              <a:latin typeface="Lucida Sans Unicode"/>
              <a:cs typeface="Lucida Sans Unicode"/>
            </a:endParaRPr>
          </a:p>
          <a:p>
            <a:pPr marL="487045" marR="442595">
              <a:lnSpc>
                <a:spcPct val="147700"/>
              </a:lnSpc>
            </a:pPr>
            <a:r>
              <a:rPr sz="2200" spc="60" dirty="0">
                <a:solidFill>
                  <a:srgbClr val="996546"/>
                </a:solidFill>
                <a:latin typeface="Lucida Sans Unicode"/>
                <a:cs typeface="Lucida Sans Unicode"/>
              </a:rPr>
              <a:t>List</a:t>
            </a:r>
            <a:r>
              <a:rPr sz="2200" spc="-16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200" spc="110" dirty="0">
                <a:solidFill>
                  <a:srgbClr val="996546"/>
                </a:solidFill>
                <a:latin typeface="Lucida Sans Unicode"/>
                <a:cs typeface="Lucida Sans Unicode"/>
              </a:rPr>
              <a:t>an</a:t>
            </a:r>
            <a:r>
              <a:rPr sz="2200" spc="-16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200" spc="114" dirty="0">
                <a:solidFill>
                  <a:srgbClr val="996546"/>
                </a:solidFill>
                <a:latin typeface="Lucida Sans Unicode"/>
                <a:cs typeface="Lucida Sans Unicode"/>
              </a:rPr>
              <a:t>accomplished</a:t>
            </a:r>
            <a:r>
              <a:rPr sz="2200" spc="-16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200" spc="80" dirty="0">
                <a:solidFill>
                  <a:srgbClr val="996546"/>
                </a:solidFill>
                <a:latin typeface="Lucida Sans Unicode"/>
                <a:cs typeface="Lucida Sans Unicode"/>
              </a:rPr>
              <a:t>objective. </a:t>
            </a:r>
            <a:r>
              <a:rPr sz="2200" spc="-68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200" spc="105" dirty="0">
                <a:solidFill>
                  <a:srgbClr val="996546"/>
                </a:solidFill>
                <a:latin typeface="Lucida Sans Unicode"/>
                <a:cs typeface="Lucida Sans Unicode"/>
              </a:rPr>
              <a:t>Platform</a:t>
            </a:r>
            <a:r>
              <a:rPr sz="2200" spc="-16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200" spc="70" dirty="0">
                <a:solidFill>
                  <a:srgbClr val="996546"/>
                </a:solidFill>
                <a:latin typeface="Lucida Sans Unicode"/>
                <a:cs typeface="Lucida Sans Unicode"/>
              </a:rPr>
              <a:t>Compatibility.</a:t>
            </a:r>
            <a:endParaRPr sz="2200">
              <a:latin typeface="Lucida Sans Unicode"/>
              <a:cs typeface="Lucida Sans Unicode"/>
            </a:endParaRPr>
          </a:p>
          <a:p>
            <a:pPr marL="487045" marR="1539875">
              <a:lnSpc>
                <a:spcPct val="147700"/>
              </a:lnSpc>
            </a:pPr>
            <a:r>
              <a:rPr sz="2200" spc="114" dirty="0">
                <a:solidFill>
                  <a:srgbClr val="996546"/>
                </a:solidFill>
                <a:latin typeface="Lucida Sans Unicode"/>
                <a:cs typeface="Lucida Sans Unicode"/>
              </a:rPr>
              <a:t>Data </a:t>
            </a:r>
            <a:r>
              <a:rPr sz="2200" spc="120" dirty="0">
                <a:solidFill>
                  <a:srgbClr val="996546"/>
                </a:solidFill>
                <a:latin typeface="Lucida Sans Unicode"/>
                <a:cs typeface="Lucida Sans Unicode"/>
              </a:rPr>
              <a:t>Security </a:t>
            </a:r>
            <a:r>
              <a:rPr sz="2200" spc="12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200" spc="114" dirty="0">
                <a:solidFill>
                  <a:srgbClr val="996546"/>
                </a:solidFill>
                <a:latin typeface="Lucida Sans Unicode"/>
                <a:cs typeface="Lucida Sans Unicode"/>
              </a:rPr>
              <a:t>M</a:t>
            </a:r>
            <a:r>
              <a:rPr sz="2200" spc="80" dirty="0">
                <a:solidFill>
                  <a:srgbClr val="996546"/>
                </a:solidFill>
                <a:latin typeface="Lucida Sans Unicode"/>
                <a:cs typeface="Lucida Sans Unicode"/>
              </a:rPr>
              <a:t>o</a:t>
            </a:r>
            <a:r>
              <a:rPr sz="2200" spc="75" dirty="0">
                <a:solidFill>
                  <a:srgbClr val="996546"/>
                </a:solidFill>
                <a:latin typeface="Lucida Sans Unicode"/>
                <a:cs typeface="Lucida Sans Unicode"/>
              </a:rPr>
              <a:t>n</a:t>
            </a:r>
            <a:r>
              <a:rPr sz="2200" spc="165" dirty="0">
                <a:solidFill>
                  <a:srgbClr val="996546"/>
                </a:solidFill>
                <a:latin typeface="Lucida Sans Unicode"/>
                <a:cs typeface="Lucida Sans Unicode"/>
              </a:rPr>
              <a:t>e</a:t>
            </a:r>
            <a:r>
              <a:rPr sz="2200" spc="145" dirty="0">
                <a:solidFill>
                  <a:srgbClr val="996546"/>
                </a:solidFill>
                <a:latin typeface="Lucida Sans Unicode"/>
                <a:cs typeface="Lucida Sans Unicode"/>
              </a:rPr>
              <a:t>t</a:t>
            </a:r>
            <a:r>
              <a:rPr sz="2200" spc="-45" dirty="0">
                <a:solidFill>
                  <a:srgbClr val="996546"/>
                </a:solidFill>
                <a:latin typeface="Lucida Sans Unicode"/>
                <a:cs typeface="Lucida Sans Unicode"/>
              </a:rPr>
              <a:t>i</a:t>
            </a:r>
            <a:r>
              <a:rPr sz="2200" spc="-110" dirty="0">
                <a:solidFill>
                  <a:srgbClr val="996546"/>
                </a:solidFill>
                <a:latin typeface="Lucida Sans Unicode"/>
                <a:cs typeface="Lucida Sans Unicode"/>
              </a:rPr>
              <a:t>z</a:t>
            </a:r>
            <a:r>
              <a:rPr sz="2200" spc="140" dirty="0">
                <a:solidFill>
                  <a:srgbClr val="996546"/>
                </a:solidFill>
                <a:latin typeface="Lucida Sans Unicode"/>
                <a:cs typeface="Lucida Sans Unicode"/>
              </a:rPr>
              <a:t>a</a:t>
            </a:r>
            <a:r>
              <a:rPr sz="2200" spc="145" dirty="0">
                <a:solidFill>
                  <a:srgbClr val="996546"/>
                </a:solidFill>
                <a:latin typeface="Lucida Sans Unicode"/>
                <a:cs typeface="Lucida Sans Unicode"/>
              </a:rPr>
              <a:t>t</a:t>
            </a:r>
            <a:r>
              <a:rPr sz="2200" spc="-45" dirty="0">
                <a:solidFill>
                  <a:srgbClr val="996546"/>
                </a:solidFill>
                <a:latin typeface="Lucida Sans Unicode"/>
                <a:cs typeface="Lucida Sans Unicode"/>
              </a:rPr>
              <a:t>i</a:t>
            </a:r>
            <a:r>
              <a:rPr sz="2200" spc="80" dirty="0">
                <a:solidFill>
                  <a:srgbClr val="996546"/>
                </a:solidFill>
                <a:latin typeface="Lucida Sans Unicode"/>
                <a:cs typeface="Lucida Sans Unicode"/>
              </a:rPr>
              <a:t>on</a:t>
            </a:r>
            <a:r>
              <a:rPr sz="22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200" spc="210" dirty="0">
                <a:solidFill>
                  <a:srgbClr val="996546"/>
                </a:solidFill>
                <a:latin typeface="Lucida Sans Unicode"/>
                <a:cs typeface="Lucida Sans Unicode"/>
              </a:rPr>
              <a:t>(</a:t>
            </a:r>
            <a:r>
              <a:rPr sz="2200" spc="130" dirty="0">
                <a:solidFill>
                  <a:srgbClr val="996546"/>
                </a:solidFill>
                <a:latin typeface="Lucida Sans Unicode"/>
                <a:cs typeface="Lucida Sans Unicode"/>
              </a:rPr>
              <a:t>Op</a:t>
            </a:r>
            <a:r>
              <a:rPr sz="2200" spc="145" dirty="0">
                <a:solidFill>
                  <a:srgbClr val="996546"/>
                </a:solidFill>
                <a:latin typeface="Lucida Sans Unicode"/>
                <a:cs typeface="Lucida Sans Unicode"/>
              </a:rPr>
              <a:t>t</a:t>
            </a:r>
            <a:r>
              <a:rPr sz="2200" spc="-45" dirty="0">
                <a:solidFill>
                  <a:srgbClr val="996546"/>
                </a:solidFill>
                <a:latin typeface="Lucida Sans Unicode"/>
                <a:cs typeface="Lucida Sans Unicode"/>
              </a:rPr>
              <a:t>i</a:t>
            </a:r>
            <a:r>
              <a:rPr sz="2200" spc="80" dirty="0">
                <a:solidFill>
                  <a:srgbClr val="996546"/>
                </a:solidFill>
                <a:latin typeface="Lucida Sans Unicode"/>
                <a:cs typeface="Lucida Sans Unicode"/>
              </a:rPr>
              <a:t>o</a:t>
            </a:r>
            <a:r>
              <a:rPr sz="2200" spc="75" dirty="0">
                <a:solidFill>
                  <a:srgbClr val="996546"/>
                </a:solidFill>
                <a:latin typeface="Lucida Sans Unicode"/>
                <a:cs typeface="Lucida Sans Unicode"/>
              </a:rPr>
              <a:t>n</a:t>
            </a:r>
            <a:r>
              <a:rPr sz="2200" spc="140" dirty="0">
                <a:solidFill>
                  <a:srgbClr val="996546"/>
                </a:solidFill>
                <a:latin typeface="Lucida Sans Unicode"/>
                <a:cs typeface="Lucida Sans Unicode"/>
              </a:rPr>
              <a:t>a</a:t>
            </a:r>
            <a:r>
              <a:rPr sz="2200" spc="-45" dirty="0">
                <a:solidFill>
                  <a:srgbClr val="996546"/>
                </a:solidFill>
                <a:latin typeface="Lucida Sans Unicode"/>
                <a:cs typeface="Lucida Sans Unicode"/>
              </a:rPr>
              <a:t>l</a:t>
            </a:r>
            <a:r>
              <a:rPr sz="2200" spc="215" dirty="0">
                <a:solidFill>
                  <a:srgbClr val="996546"/>
                </a:solidFill>
                <a:latin typeface="Lucida Sans Unicode"/>
                <a:cs typeface="Lucida Sans Unicode"/>
              </a:rPr>
              <a:t>)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2073" y="2721551"/>
            <a:ext cx="13802360" cy="1597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5"/>
              </a:spcBef>
            </a:pPr>
            <a:r>
              <a:rPr sz="2800" spc="114" dirty="0">
                <a:solidFill>
                  <a:srgbClr val="996546"/>
                </a:solidFill>
                <a:latin typeface="Lucida Sans Unicode"/>
                <a:cs typeface="Lucida Sans Unicode"/>
              </a:rPr>
              <a:t>Develop</a:t>
            </a:r>
            <a:r>
              <a:rPr sz="2800" spc="-19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800" spc="140" dirty="0">
                <a:solidFill>
                  <a:srgbClr val="996546"/>
                </a:solidFill>
                <a:latin typeface="Lucida Sans Unicode"/>
                <a:cs typeface="Lucida Sans Unicode"/>
              </a:rPr>
              <a:t>an</a:t>
            </a:r>
            <a:r>
              <a:rPr sz="2800" spc="-19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800" spc="80" dirty="0">
                <a:solidFill>
                  <a:srgbClr val="996546"/>
                </a:solidFill>
                <a:latin typeface="Lucida Sans Unicode"/>
                <a:cs typeface="Lucida Sans Unicode"/>
              </a:rPr>
              <a:t>intuitive</a:t>
            </a:r>
            <a:r>
              <a:rPr sz="2800" spc="-19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800" spc="100" dirty="0">
                <a:solidFill>
                  <a:srgbClr val="996546"/>
                </a:solidFill>
                <a:latin typeface="Lucida Sans Unicode"/>
                <a:cs typeface="Lucida Sans Unicode"/>
              </a:rPr>
              <a:t>mobile</a:t>
            </a:r>
            <a:r>
              <a:rPr sz="2800" spc="-19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800" spc="95" dirty="0">
                <a:solidFill>
                  <a:srgbClr val="996546"/>
                </a:solidFill>
                <a:latin typeface="Lucida Sans Unicode"/>
                <a:cs typeface="Lucida Sans Unicode"/>
              </a:rPr>
              <a:t>application,</a:t>
            </a:r>
            <a:r>
              <a:rPr sz="2800" spc="-19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800" spc="150" dirty="0">
                <a:solidFill>
                  <a:srgbClr val="996546"/>
                </a:solidFill>
                <a:latin typeface="Lucida Sans Unicode"/>
                <a:cs typeface="Lucida Sans Unicode"/>
              </a:rPr>
              <a:t>CampusExpense</a:t>
            </a:r>
            <a:r>
              <a:rPr sz="2800" spc="-19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800" spc="114" dirty="0">
                <a:solidFill>
                  <a:srgbClr val="996546"/>
                </a:solidFill>
                <a:latin typeface="Lucida Sans Unicode"/>
                <a:cs typeface="Lucida Sans Unicode"/>
              </a:rPr>
              <a:t>Manager,</a:t>
            </a:r>
            <a:r>
              <a:rPr sz="2800" spc="-19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800" spc="150" dirty="0">
                <a:solidFill>
                  <a:srgbClr val="996546"/>
                </a:solidFill>
                <a:latin typeface="Lucida Sans Unicode"/>
                <a:cs typeface="Lucida Sans Unicode"/>
              </a:rPr>
              <a:t>to</a:t>
            </a:r>
            <a:r>
              <a:rPr sz="2800" spc="-19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800" spc="105" dirty="0">
                <a:solidFill>
                  <a:srgbClr val="996546"/>
                </a:solidFill>
                <a:latin typeface="Lucida Sans Unicode"/>
                <a:cs typeface="Lucida Sans Unicode"/>
              </a:rPr>
              <a:t>help </a:t>
            </a:r>
            <a:r>
              <a:rPr sz="2800" spc="11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800" spc="90" dirty="0">
                <a:solidFill>
                  <a:srgbClr val="996546"/>
                </a:solidFill>
                <a:latin typeface="Lucida Sans Unicode"/>
                <a:cs typeface="Lucida Sans Unicode"/>
              </a:rPr>
              <a:t>university</a:t>
            </a:r>
            <a:r>
              <a:rPr sz="2800" spc="-19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800" spc="140" dirty="0">
                <a:solidFill>
                  <a:srgbClr val="996546"/>
                </a:solidFill>
                <a:latin typeface="Lucida Sans Unicode"/>
                <a:cs typeface="Lucida Sans Unicode"/>
              </a:rPr>
              <a:t>students</a:t>
            </a:r>
            <a:r>
              <a:rPr sz="2800" spc="-19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800" spc="170" dirty="0">
                <a:solidFill>
                  <a:srgbClr val="996546"/>
                </a:solidFill>
                <a:latin typeface="Lucida Sans Unicode"/>
                <a:cs typeface="Lucida Sans Unicode"/>
              </a:rPr>
              <a:t>manage</a:t>
            </a:r>
            <a:r>
              <a:rPr sz="2800" spc="-19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800" spc="105" dirty="0">
                <a:solidFill>
                  <a:srgbClr val="996546"/>
                </a:solidFill>
                <a:latin typeface="Lucida Sans Unicode"/>
                <a:cs typeface="Lucida Sans Unicode"/>
              </a:rPr>
              <a:t>their</a:t>
            </a:r>
            <a:r>
              <a:rPr sz="2800" spc="-19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800" spc="125" dirty="0">
                <a:solidFill>
                  <a:srgbClr val="996546"/>
                </a:solidFill>
                <a:latin typeface="Lucida Sans Unicode"/>
                <a:cs typeface="Lucida Sans Unicode"/>
              </a:rPr>
              <a:t>expenses</a:t>
            </a:r>
            <a:r>
              <a:rPr sz="2800" spc="-19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800" spc="145" dirty="0">
                <a:solidFill>
                  <a:srgbClr val="996546"/>
                </a:solidFill>
                <a:latin typeface="Lucida Sans Unicode"/>
                <a:cs typeface="Lucida Sans Unicode"/>
              </a:rPr>
              <a:t>effectively</a:t>
            </a:r>
            <a:r>
              <a:rPr sz="2800" spc="-19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800" spc="150" dirty="0">
                <a:solidFill>
                  <a:srgbClr val="996546"/>
                </a:solidFill>
                <a:latin typeface="Lucida Sans Unicode"/>
                <a:cs typeface="Lucida Sans Unicode"/>
              </a:rPr>
              <a:t>and</a:t>
            </a:r>
            <a:r>
              <a:rPr sz="2800" spc="-19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800" spc="145" dirty="0">
                <a:solidFill>
                  <a:srgbClr val="996546"/>
                </a:solidFill>
                <a:latin typeface="Lucida Sans Unicode"/>
                <a:cs typeface="Lucida Sans Unicode"/>
              </a:rPr>
              <a:t>stay</a:t>
            </a:r>
            <a:r>
              <a:rPr sz="2800" spc="-19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800" spc="90" dirty="0">
                <a:solidFill>
                  <a:srgbClr val="996546"/>
                </a:solidFill>
                <a:latin typeface="Lucida Sans Unicode"/>
                <a:cs typeface="Lucida Sans Unicode"/>
              </a:rPr>
              <a:t>within</a:t>
            </a:r>
            <a:r>
              <a:rPr sz="2800" spc="-19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800" spc="105" dirty="0">
                <a:solidFill>
                  <a:srgbClr val="996546"/>
                </a:solidFill>
                <a:latin typeface="Lucida Sans Unicode"/>
                <a:cs typeface="Lucida Sans Unicode"/>
              </a:rPr>
              <a:t>their </a:t>
            </a:r>
            <a:r>
              <a:rPr sz="2800" spc="-869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800" spc="110" dirty="0">
                <a:solidFill>
                  <a:srgbClr val="996546"/>
                </a:solidFill>
                <a:latin typeface="Lucida Sans Unicode"/>
                <a:cs typeface="Lucida Sans Unicode"/>
              </a:rPr>
              <a:t>budgets.</a:t>
            </a:r>
            <a:endParaRPr sz="2800">
              <a:latin typeface="Lucida Sans Unicode"/>
              <a:cs typeface="Lucida Sans Unicode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415" y="5586953"/>
            <a:ext cx="95250" cy="952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415" y="6082253"/>
            <a:ext cx="95250" cy="952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415" y="6577553"/>
            <a:ext cx="95250" cy="952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415" y="7072853"/>
            <a:ext cx="95250" cy="952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415" y="7568153"/>
            <a:ext cx="95250" cy="952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415" y="8063453"/>
            <a:ext cx="95250" cy="952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415" y="8558753"/>
            <a:ext cx="95250" cy="9525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420640" y="4672971"/>
            <a:ext cx="5842635" cy="40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40" dirty="0">
                <a:solidFill>
                  <a:srgbClr val="996546"/>
                </a:solidFill>
                <a:latin typeface="Verdana"/>
                <a:cs typeface="Verdana"/>
              </a:rPr>
              <a:t>F</a:t>
            </a:r>
            <a:r>
              <a:rPr sz="2800" b="1" spc="-145" dirty="0">
                <a:solidFill>
                  <a:srgbClr val="996546"/>
                </a:solidFill>
                <a:latin typeface="Verdana"/>
                <a:cs typeface="Verdana"/>
              </a:rPr>
              <a:t>u</a:t>
            </a:r>
            <a:r>
              <a:rPr sz="2800" b="1" spc="-135" dirty="0">
                <a:solidFill>
                  <a:srgbClr val="996546"/>
                </a:solidFill>
                <a:latin typeface="Verdana"/>
                <a:cs typeface="Verdana"/>
              </a:rPr>
              <a:t>n</a:t>
            </a:r>
            <a:r>
              <a:rPr sz="2800" b="1" spc="165" dirty="0">
                <a:solidFill>
                  <a:srgbClr val="996546"/>
                </a:solidFill>
                <a:latin typeface="Verdana"/>
                <a:cs typeface="Verdana"/>
              </a:rPr>
              <a:t>c</a:t>
            </a:r>
            <a:r>
              <a:rPr sz="2800" b="1" spc="25" dirty="0">
                <a:solidFill>
                  <a:srgbClr val="996546"/>
                </a:solidFill>
                <a:latin typeface="Verdana"/>
                <a:cs typeface="Verdana"/>
              </a:rPr>
              <a:t>t</a:t>
            </a:r>
            <a:r>
              <a:rPr sz="2800" b="1" spc="-110" dirty="0">
                <a:solidFill>
                  <a:srgbClr val="996546"/>
                </a:solidFill>
                <a:latin typeface="Verdana"/>
                <a:cs typeface="Verdana"/>
              </a:rPr>
              <a:t>i</a:t>
            </a:r>
            <a:r>
              <a:rPr sz="2800" b="1" spc="-60" dirty="0">
                <a:solidFill>
                  <a:srgbClr val="996546"/>
                </a:solidFill>
                <a:latin typeface="Verdana"/>
                <a:cs typeface="Verdana"/>
              </a:rPr>
              <a:t>o</a:t>
            </a:r>
            <a:r>
              <a:rPr sz="2800" b="1" spc="-135" dirty="0">
                <a:solidFill>
                  <a:srgbClr val="996546"/>
                </a:solidFill>
                <a:latin typeface="Verdana"/>
                <a:cs typeface="Verdana"/>
              </a:rPr>
              <a:t>n</a:t>
            </a:r>
            <a:r>
              <a:rPr sz="2800" b="1" spc="-105" dirty="0">
                <a:solidFill>
                  <a:srgbClr val="996546"/>
                </a:solidFill>
                <a:latin typeface="Verdana"/>
                <a:cs typeface="Verdana"/>
              </a:rPr>
              <a:t>a</a:t>
            </a:r>
            <a:r>
              <a:rPr sz="2800" b="1" spc="-110" dirty="0">
                <a:solidFill>
                  <a:srgbClr val="996546"/>
                </a:solidFill>
                <a:latin typeface="Verdana"/>
                <a:cs typeface="Verdana"/>
              </a:rPr>
              <a:t>l</a:t>
            </a:r>
            <a:r>
              <a:rPr sz="2800" b="1" spc="-300" dirty="0">
                <a:solidFill>
                  <a:srgbClr val="996546"/>
                </a:solidFill>
                <a:latin typeface="Verdana"/>
                <a:cs typeface="Verdana"/>
              </a:rPr>
              <a:t> </a:t>
            </a:r>
            <a:r>
              <a:rPr sz="2800" b="1" spc="-225" dirty="0">
                <a:solidFill>
                  <a:srgbClr val="996546"/>
                </a:solidFill>
                <a:latin typeface="Verdana"/>
                <a:cs typeface="Verdana"/>
              </a:rPr>
              <a:t>R</a:t>
            </a:r>
            <a:r>
              <a:rPr sz="2800" b="1" spc="-50" dirty="0">
                <a:solidFill>
                  <a:srgbClr val="996546"/>
                </a:solidFill>
                <a:latin typeface="Verdana"/>
                <a:cs typeface="Verdana"/>
              </a:rPr>
              <a:t>e</a:t>
            </a:r>
            <a:r>
              <a:rPr sz="2800" b="1" dirty="0">
                <a:solidFill>
                  <a:srgbClr val="996546"/>
                </a:solidFill>
                <a:latin typeface="Verdana"/>
                <a:cs typeface="Verdana"/>
              </a:rPr>
              <a:t>q</a:t>
            </a:r>
            <a:r>
              <a:rPr sz="2800" b="1" spc="-145" dirty="0">
                <a:solidFill>
                  <a:srgbClr val="996546"/>
                </a:solidFill>
                <a:latin typeface="Verdana"/>
                <a:cs typeface="Verdana"/>
              </a:rPr>
              <a:t>u</a:t>
            </a:r>
            <a:r>
              <a:rPr sz="2800" b="1" spc="-110" dirty="0">
                <a:solidFill>
                  <a:srgbClr val="996546"/>
                </a:solidFill>
                <a:latin typeface="Verdana"/>
                <a:cs typeface="Verdana"/>
              </a:rPr>
              <a:t>ir</a:t>
            </a:r>
            <a:r>
              <a:rPr sz="2800" b="1" spc="-50" dirty="0">
                <a:solidFill>
                  <a:srgbClr val="996546"/>
                </a:solidFill>
                <a:latin typeface="Verdana"/>
                <a:cs typeface="Verdana"/>
              </a:rPr>
              <a:t>e</a:t>
            </a:r>
            <a:r>
              <a:rPr sz="2800" b="1" spc="-130" dirty="0">
                <a:solidFill>
                  <a:srgbClr val="996546"/>
                </a:solidFill>
                <a:latin typeface="Verdana"/>
                <a:cs typeface="Verdana"/>
              </a:rPr>
              <a:t>m</a:t>
            </a:r>
            <a:r>
              <a:rPr sz="2800" b="1" spc="-50" dirty="0">
                <a:solidFill>
                  <a:srgbClr val="996546"/>
                </a:solidFill>
                <a:latin typeface="Verdana"/>
                <a:cs typeface="Verdana"/>
              </a:rPr>
              <a:t>e</a:t>
            </a:r>
            <a:r>
              <a:rPr sz="2800" b="1" spc="-135" dirty="0">
                <a:solidFill>
                  <a:srgbClr val="996546"/>
                </a:solidFill>
                <a:latin typeface="Verdana"/>
                <a:cs typeface="Verdana"/>
              </a:rPr>
              <a:t>n</a:t>
            </a:r>
            <a:r>
              <a:rPr sz="2800" b="1" spc="30" dirty="0">
                <a:solidFill>
                  <a:srgbClr val="996546"/>
                </a:solidFill>
                <a:latin typeface="Verdana"/>
                <a:cs typeface="Verdana"/>
              </a:rPr>
              <a:t>t</a:t>
            </a:r>
            <a:endParaRPr sz="2800">
              <a:latin typeface="Verdana"/>
              <a:cs typeface="Verdana"/>
            </a:endParaRPr>
          </a:p>
          <a:p>
            <a:pPr marL="487045" marR="5080">
              <a:lnSpc>
                <a:spcPct val="147700"/>
              </a:lnSpc>
              <a:spcBef>
                <a:spcPts val="1400"/>
              </a:spcBef>
            </a:pPr>
            <a:r>
              <a:rPr sz="2200" spc="90" dirty="0">
                <a:solidFill>
                  <a:srgbClr val="996546"/>
                </a:solidFill>
                <a:latin typeface="Lucida Sans Unicode"/>
                <a:cs typeface="Lucida Sans Unicode"/>
              </a:rPr>
              <a:t>User</a:t>
            </a:r>
            <a:r>
              <a:rPr sz="2200" spc="-16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200" spc="85" dirty="0">
                <a:solidFill>
                  <a:srgbClr val="996546"/>
                </a:solidFill>
                <a:latin typeface="Lucida Sans Unicode"/>
                <a:cs typeface="Lucida Sans Unicode"/>
              </a:rPr>
              <a:t>Registration</a:t>
            </a:r>
            <a:r>
              <a:rPr sz="2200" spc="-16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200" spc="114" dirty="0">
                <a:solidFill>
                  <a:srgbClr val="996546"/>
                </a:solidFill>
                <a:latin typeface="Lucida Sans Unicode"/>
                <a:cs typeface="Lucida Sans Unicode"/>
              </a:rPr>
              <a:t>and</a:t>
            </a:r>
            <a:r>
              <a:rPr sz="22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200" spc="90" dirty="0">
                <a:solidFill>
                  <a:srgbClr val="996546"/>
                </a:solidFill>
                <a:latin typeface="Lucida Sans Unicode"/>
                <a:cs typeface="Lucida Sans Unicode"/>
              </a:rPr>
              <a:t>Authentication </a:t>
            </a:r>
            <a:r>
              <a:rPr sz="2200" spc="-68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200" spc="95" dirty="0">
                <a:solidFill>
                  <a:srgbClr val="996546"/>
                </a:solidFill>
                <a:latin typeface="Lucida Sans Unicode"/>
                <a:cs typeface="Lucida Sans Unicode"/>
              </a:rPr>
              <a:t>Expense</a:t>
            </a:r>
            <a:r>
              <a:rPr sz="2200" spc="-16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200" spc="70" dirty="0">
                <a:solidFill>
                  <a:srgbClr val="996546"/>
                </a:solidFill>
                <a:latin typeface="Lucida Sans Unicode"/>
                <a:cs typeface="Lucida Sans Unicode"/>
              </a:rPr>
              <a:t>Tracking</a:t>
            </a:r>
            <a:endParaRPr sz="2200">
              <a:latin typeface="Lucida Sans Unicode"/>
              <a:cs typeface="Lucida Sans Unicode"/>
            </a:endParaRPr>
          </a:p>
          <a:p>
            <a:pPr marL="487045" marR="2206625">
              <a:lnSpc>
                <a:spcPct val="147700"/>
              </a:lnSpc>
            </a:pPr>
            <a:r>
              <a:rPr sz="2200" spc="135" dirty="0">
                <a:solidFill>
                  <a:srgbClr val="996546"/>
                </a:solidFill>
                <a:latin typeface="Lucida Sans Unicode"/>
                <a:cs typeface="Lucida Sans Unicode"/>
              </a:rPr>
              <a:t>Budget </a:t>
            </a:r>
            <a:r>
              <a:rPr sz="2200" spc="85" dirty="0">
                <a:solidFill>
                  <a:srgbClr val="996546"/>
                </a:solidFill>
                <a:latin typeface="Lucida Sans Unicode"/>
                <a:cs typeface="Lucida Sans Unicode"/>
              </a:rPr>
              <a:t>Setting. </a:t>
            </a:r>
            <a:r>
              <a:rPr sz="2200" spc="9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200" spc="95" dirty="0">
                <a:solidFill>
                  <a:srgbClr val="996546"/>
                </a:solidFill>
                <a:latin typeface="Lucida Sans Unicode"/>
                <a:cs typeface="Lucida Sans Unicode"/>
              </a:rPr>
              <a:t>Expense </a:t>
            </a:r>
            <a:r>
              <a:rPr sz="2200" spc="85" dirty="0">
                <a:solidFill>
                  <a:srgbClr val="996546"/>
                </a:solidFill>
                <a:latin typeface="Lucida Sans Unicode"/>
                <a:cs typeface="Lucida Sans Unicode"/>
              </a:rPr>
              <a:t>Overview. </a:t>
            </a:r>
            <a:r>
              <a:rPr sz="2200" spc="90" dirty="0">
                <a:solidFill>
                  <a:srgbClr val="996546"/>
                </a:solidFill>
                <a:latin typeface="Lucida Sans Unicode"/>
                <a:cs typeface="Lucida Sans Unicode"/>
              </a:rPr>
              <a:t> Recurring </a:t>
            </a:r>
            <a:r>
              <a:rPr sz="2200" spc="65" dirty="0">
                <a:solidFill>
                  <a:srgbClr val="996546"/>
                </a:solidFill>
                <a:latin typeface="Lucida Sans Unicode"/>
                <a:cs typeface="Lucida Sans Unicode"/>
              </a:rPr>
              <a:t>Expenses. </a:t>
            </a:r>
            <a:r>
              <a:rPr sz="2200" spc="7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200" spc="95" dirty="0">
                <a:solidFill>
                  <a:srgbClr val="996546"/>
                </a:solidFill>
                <a:latin typeface="Lucida Sans Unicode"/>
                <a:cs typeface="Lucida Sans Unicode"/>
              </a:rPr>
              <a:t>Expense </a:t>
            </a:r>
            <a:r>
              <a:rPr sz="2200" spc="105" dirty="0">
                <a:solidFill>
                  <a:srgbClr val="996546"/>
                </a:solidFill>
                <a:latin typeface="Lucida Sans Unicode"/>
                <a:cs typeface="Lucida Sans Unicode"/>
              </a:rPr>
              <a:t>Reports </a:t>
            </a:r>
            <a:r>
              <a:rPr sz="2200" spc="110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200" spc="125" dirty="0">
                <a:solidFill>
                  <a:srgbClr val="996546"/>
                </a:solidFill>
                <a:latin typeface="Lucida Sans Unicode"/>
                <a:cs typeface="Lucida Sans Unicode"/>
              </a:rPr>
              <a:t>E</a:t>
            </a:r>
            <a:r>
              <a:rPr sz="2200" spc="-85" dirty="0">
                <a:solidFill>
                  <a:srgbClr val="996546"/>
                </a:solidFill>
                <a:latin typeface="Lucida Sans Unicode"/>
                <a:cs typeface="Lucida Sans Unicode"/>
              </a:rPr>
              <a:t>x</a:t>
            </a:r>
            <a:r>
              <a:rPr sz="2200" spc="130" dirty="0">
                <a:solidFill>
                  <a:srgbClr val="996546"/>
                </a:solidFill>
                <a:latin typeface="Lucida Sans Unicode"/>
                <a:cs typeface="Lucida Sans Unicode"/>
              </a:rPr>
              <a:t>p</a:t>
            </a:r>
            <a:r>
              <a:rPr sz="2200" spc="165" dirty="0">
                <a:solidFill>
                  <a:srgbClr val="996546"/>
                </a:solidFill>
                <a:latin typeface="Lucida Sans Unicode"/>
                <a:cs typeface="Lucida Sans Unicode"/>
              </a:rPr>
              <a:t>e</a:t>
            </a:r>
            <a:r>
              <a:rPr sz="2200" spc="75" dirty="0">
                <a:solidFill>
                  <a:srgbClr val="996546"/>
                </a:solidFill>
                <a:latin typeface="Lucida Sans Unicode"/>
                <a:cs typeface="Lucida Sans Unicode"/>
              </a:rPr>
              <a:t>n</a:t>
            </a:r>
            <a:r>
              <a:rPr sz="2200" spc="70" dirty="0">
                <a:solidFill>
                  <a:srgbClr val="996546"/>
                </a:solidFill>
                <a:latin typeface="Lucida Sans Unicode"/>
                <a:cs typeface="Lucida Sans Unicode"/>
              </a:rPr>
              <a:t>s</a:t>
            </a:r>
            <a:r>
              <a:rPr sz="2200" spc="170" dirty="0">
                <a:solidFill>
                  <a:srgbClr val="996546"/>
                </a:solidFill>
                <a:latin typeface="Lucida Sans Unicode"/>
                <a:cs typeface="Lucida Sans Unicode"/>
              </a:rPr>
              <a:t>e</a:t>
            </a:r>
            <a:r>
              <a:rPr sz="2200" spc="-155" dirty="0">
                <a:solidFill>
                  <a:srgbClr val="996546"/>
                </a:solidFill>
                <a:latin typeface="Lucida Sans Unicode"/>
                <a:cs typeface="Lucida Sans Unicode"/>
              </a:rPr>
              <a:t> </a:t>
            </a:r>
            <a:r>
              <a:rPr sz="2200" spc="40" dirty="0">
                <a:solidFill>
                  <a:srgbClr val="996546"/>
                </a:solidFill>
                <a:latin typeface="Lucida Sans Unicode"/>
                <a:cs typeface="Lucida Sans Unicode"/>
              </a:rPr>
              <a:t>N</a:t>
            </a:r>
            <a:r>
              <a:rPr sz="2200" spc="80" dirty="0">
                <a:solidFill>
                  <a:srgbClr val="996546"/>
                </a:solidFill>
                <a:latin typeface="Lucida Sans Unicode"/>
                <a:cs typeface="Lucida Sans Unicode"/>
              </a:rPr>
              <a:t>o</a:t>
            </a:r>
            <a:r>
              <a:rPr sz="2200" spc="145" dirty="0">
                <a:solidFill>
                  <a:srgbClr val="996546"/>
                </a:solidFill>
                <a:latin typeface="Lucida Sans Unicode"/>
                <a:cs typeface="Lucida Sans Unicode"/>
              </a:rPr>
              <a:t>t</a:t>
            </a:r>
            <a:r>
              <a:rPr sz="2200" spc="-45" dirty="0">
                <a:solidFill>
                  <a:srgbClr val="996546"/>
                </a:solidFill>
                <a:latin typeface="Lucida Sans Unicode"/>
                <a:cs typeface="Lucida Sans Unicode"/>
              </a:rPr>
              <a:t>i</a:t>
            </a:r>
            <a:r>
              <a:rPr sz="2200" spc="114" dirty="0">
                <a:solidFill>
                  <a:srgbClr val="996546"/>
                </a:solidFill>
                <a:latin typeface="Lucida Sans Unicode"/>
                <a:cs typeface="Lucida Sans Unicode"/>
              </a:rPr>
              <a:t>f</a:t>
            </a:r>
            <a:r>
              <a:rPr sz="2200" spc="-45" dirty="0">
                <a:solidFill>
                  <a:srgbClr val="996546"/>
                </a:solidFill>
                <a:latin typeface="Lucida Sans Unicode"/>
                <a:cs typeface="Lucida Sans Unicode"/>
              </a:rPr>
              <a:t>i</a:t>
            </a:r>
            <a:r>
              <a:rPr sz="2200" spc="260" dirty="0">
                <a:solidFill>
                  <a:srgbClr val="996546"/>
                </a:solidFill>
                <a:latin typeface="Lucida Sans Unicode"/>
                <a:cs typeface="Lucida Sans Unicode"/>
              </a:rPr>
              <a:t>c</a:t>
            </a:r>
            <a:r>
              <a:rPr sz="2200" spc="140" dirty="0">
                <a:solidFill>
                  <a:srgbClr val="996546"/>
                </a:solidFill>
                <a:latin typeface="Lucida Sans Unicode"/>
                <a:cs typeface="Lucida Sans Unicode"/>
              </a:rPr>
              <a:t>a</a:t>
            </a:r>
            <a:r>
              <a:rPr sz="2200" spc="145" dirty="0">
                <a:solidFill>
                  <a:srgbClr val="996546"/>
                </a:solidFill>
                <a:latin typeface="Lucida Sans Unicode"/>
                <a:cs typeface="Lucida Sans Unicode"/>
              </a:rPr>
              <a:t>t</a:t>
            </a:r>
            <a:r>
              <a:rPr sz="2200" spc="-45" dirty="0">
                <a:solidFill>
                  <a:srgbClr val="996546"/>
                </a:solidFill>
                <a:latin typeface="Lucida Sans Unicode"/>
                <a:cs typeface="Lucida Sans Unicode"/>
              </a:rPr>
              <a:t>i</a:t>
            </a:r>
            <a:r>
              <a:rPr sz="2200" spc="80" dirty="0">
                <a:solidFill>
                  <a:srgbClr val="996546"/>
                </a:solidFill>
                <a:latin typeface="Lucida Sans Unicode"/>
                <a:cs typeface="Lucida Sans Unicode"/>
              </a:rPr>
              <a:t>o</a:t>
            </a:r>
            <a:r>
              <a:rPr sz="2200" spc="75" dirty="0">
                <a:solidFill>
                  <a:srgbClr val="996546"/>
                </a:solidFill>
                <a:latin typeface="Lucida Sans Unicode"/>
                <a:cs typeface="Lucida Sans Unicode"/>
              </a:rPr>
              <a:t>ns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016000" y="958850"/>
            <a:ext cx="895921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-375" dirty="0">
                <a:latin typeface="Verdana"/>
                <a:cs typeface="Verdana"/>
              </a:rPr>
              <a:t>P</a:t>
            </a:r>
            <a:r>
              <a:rPr sz="7500" spc="-160" dirty="0">
                <a:latin typeface="Verdana"/>
                <a:cs typeface="Verdana"/>
              </a:rPr>
              <a:t>r</a:t>
            </a:r>
            <a:r>
              <a:rPr sz="7500" spc="-75" dirty="0">
                <a:latin typeface="Verdana"/>
                <a:cs typeface="Verdana"/>
              </a:rPr>
              <a:t>o</a:t>
            </a:r>
            <a:r>
              <a:rPr sz="7500" spc="-550" dirty="0">
                <a:latin typeface="Verdana"/>
                <a:cs typeface="Verdana"/>
              </a:rPr>
              <a:t>j</a:t>
            </a:r>
            <a:r>
              <a:rPr sz="7500" spc="-40" dirty="0">
                <a:latin typeface="Verdana"/>
                <a:cs typeface="Verdana"/>
              </a:rPr>
              <a:t>e</a:t>
            </a:r>
            <a:r>
              <a:rPr sz="7500" spc="540" dirty="0">
                <a:latin typeface="Verdana"/>
                <a:cs typeface="Verdana"/>
              </a:rPr>
              <a:t>c</a:t>
            </a:r>
            <a:r>
              <a:rPr sz="7500" spc="195" dirty="0">
                <a:latin typeface="Verdana"/>
                <a:cs typeface="Verdana"/>
              </a:rPr>
              <a:t>t</a:t>
            </a:r>
            <a:r>
              <a:rPr sz="7500" spc="-835" dirty="0">
                <a:latin typeface="Verdana"/>
                <a:cs typeface="Verdana"/>
              </a:rPr>
              <a:t> </a:t>
            </a:r>
            <a:r>
              <a:rPr sz="7500" spc="-145" dirty="0">
                <a:latin typeface="Verdana"/>
                <a:cs typeface="Verdana"/>
              </a:rPr>
              <a:t>O</a:t>
            </a:r>
            <a:r>
              <a:rPr sz="7500" spc="-135" dirty="0">
                <a:latin typeface="Verdana"/>
                <a:cs typeface="Verdana"/>
              </a:rPr>
              <a:t>v</a:t>
            </a:r>
            <a:r>
              <a:rPr sz="7500" spc="-40" dirty="0">
                <a:latin typeface="Verdana"/>
                <a:cs typeface="Verdana"/>
              </a:rPr>
              <a:t>e</a:t>
            </a:r>
            <a:r>
              <a:rPr sz="7500" spc="-160" dirty="0">
                <a:latin typeface="Verdana"/>
                <a:cs typeface="Verdana"/>
              </a:rPr>
              <a:t>r</a:t>
            </a:r>
            <a:r>
              <a:rPr sz="7500" spc="-135" dirty="0">
                <a:latin typeface="Verdana"/>
                <a:cs typeface="Verdana"/>
              </a:rPr>
              <a:t>v</a:t>
            </a:r>
            <a:r>
              <a:rPr sz="7500" spc="-120" dirty="0">
                <a:latin typeface="Verdana"/>
                <a:cs typeface="Verdana"/>
              </a:rPr>
              <a:t>i</a:t>
            </a:r>
            <a:r>
              <a:rPr sz="7500" spc="-40" dirty="0">
                <a:latin typeface="Verdana"/>
                <a:cs typeface="Verdana"/>
              </a:rPr>
              <a:t>e</a:t>
            </a:r>
            <a:r>
              <a:rPr sz="7500" spc="-110" dirty="0">
                <a:latin typeface="Verdana"/>
                <a:cs typeface="Verdana"/>
              </a:rPr>
              <a:t>w</a:t>
            </a:r>
            <a:endParaRPr sz="7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BCCBF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AD7FA7-6FB7-4D3C-8A5E-0DBFF51E8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753" y="1668479"/>
            <a:ext cx="11778493" cy="695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6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B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9781" y="1211089"/>
            <a:ext cx="4105275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210" dirty="0">
                <a:latin typeface="Trebuchet MS"/>
                <a:cs typeface="Trebuchet MS"/>
              </a:rPr>
              <a:t>Stakeholders</a:t>
            </a:r>
            <a:endParaRPr sz="4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1564" y="2608501"/>
            <a:ext cx="190500" cy="1905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1564" y="4170600"/>
            <a:ext cx="190500" cy="1905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1564" y="5732700"/>
            <a:ext cx="190500" cy="1905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46566" y="2318052"/>
            <a:ext cx="6252210" cy="382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50" dirty="0">
                <a:solidFill>
                  <a:srgbClr val="6F5D50"/>
                </a:solidFill>
                <a:latin typeface="Verdana"/>
                <a:cs typeface="Verdana"/>
              </a:rPr>
              <a:t>Student</a:t>
            </a:r>
            <a:endParaRPr sz="4400">
              <a:latin typeface="Verdana"/>
              <a:cs typeface="Verdana"/>
            </a:endParaRPr>
          </a:p>
          <a:p>
            <a:pPr marL="12700" marR="5080">
              <a:lnSpc>
                <a:spcPts val="12300"/>
              </a:lnSpc>
              <a:spcBef>
                <a:spcPts val="1380"/>
              </a:spcBef>
            </a:pPr>
            <a:r>
              <a:rPr sz="4400" spc="-395" dirty="0">
                <a:solidFill>
                  <a:srgbClr val="6F5D50"/>
                </a:solidFill>
                <a:latin typeface="Verdana"/>
                <a:cs typeface="Verdana"/>
              </a:rPr>
              <a:t>B</a:t>
            </a:r>
            <a:r>
              <a:rPr sz="4400" spc="-484" dirty="0">
                <a:solidFill>
                  <a:srgbClr val="6F5D50"/>
                </a:solidFill>
                <a:latin typeface="Verdana"/>
                <a:cs typeface="Verdana"/>
              </a:rPr>
              <a:t>u</a:t>
            </a:r>
            <a:r>
              <a:rPr sz="4400" spc="-305" dirty="0">
                <a:solidFill>
                  <a:srgbClr val="6F5D50"/>
                </a:solidFill>
                <a:latin typeface="Verdana"/>
                <a:cs typeface="Verdana"/>
              </a:rPr>
              <a:t>d</a:t>
            </a:r>
            <a:r>
              <a:rPr sz="4400" spc="-560" dirty="0">
                <a:solidFill>
                  <a:srgbClr val="6F5D50"/>
                </a:solidFill>
                <a:latin typeface="Verdana"/>
                <a:cs typeface="Verdana"/>
              </a:rPr>
              <a:t>g</a:t>
            </a:r>
            <a:r>
              <a:rPr sz="4400" spc="-375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4400" spc="-260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4400" spc="-195" dirty="0">
                <a:solidFill>
                  <a:srgbClr val="6F5D50"/>
                </a:solidFill>
                <a:latin typeface="Verdana"/>
                <a:cs typeface="Verdana"/>
              </a:rPr>
              <a:t>W</a:t>
            </a:r>
            <a:r>
              <a:rPr sz="4400" spc="-280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4400" spc="-480" dirty="0">
                <a:solidFill>
                  <a:srgbClr val="6F5D50"/>
                </a:solidFill>
                <a:latin typeface="Verdana"/>
                <a:cs typeface="Verdana"/>
              </a:rPr>
              <a:t>s</a:t>
            </a:r>
            <a:r>
              <a:rPr sz="4400" spc="-370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4400" spc="-560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4400" spc="-480" dirty="0">
                <a:solidFill>
                  <a:srgbClr val="6F5D50"/>
                </a:solidFill>
                <a:latin typeface="Verdana"/>
                <a:cs typeface="Verdana"/>
              </a:rPr>
              <a:t>s</a:t>
            </a:r>
            <a:r>
              <a:rPr sz="4400" spc="-260" dirty="0">
                <a:solidFill>
                  <a:srgbClr val="6F5D50"/>
                </a:solidFill>
                <a:latin typeface="Verdana"/>
                <a:cs typeface="Verdana"/>
              </a:rPr>
              <a:t>o</a:t>
            </a:r>
            <a:r>
              <a:rPr sz="4400" spc="-175" dirty="0">
                <a:solidFill>
                  <a:srgbClr val="6F5D50"/>
                </a:solidFill>
                <a:latin typeface="Verdana"/>
                <a:cs typeface="Verdana"/>
              </a:rPr>
              <a:t>l</a:t>
            </a:r>
            <a:r>
              <a:rPr sz="4400" spc="-484" dirty="0">
                <a:solidFill>
                  <a:srgbClr val="6F5D50"/>
                </a:solidFill>
                <a:latin typeface="Verdana"/>
                <a:cs typeface="Verdana"/>
              </a:rPr>
              <a:t>u</a:t>
            </a:r>
            <a:r>
              <a:rPr sz="4400" spc="-260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4400" spc="-280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4400" spc="-260" dirty="0">
                <a:solidFill>
                  <a:srgbClr val="6F5D50"/>
                </a:solidFill>
                <a:latin typeface="Verdana"/>
                <a:cs typeface="Verdana"/>
              </a:rPr>
              <a:t>o</a:t>
            </a:r>
            <a:r>
              <a:rPr sz="4400" spc="-325" dirty="0">
                <a:solidFill>
                  <a:srgbClr val="6F5D50"/>
                </a:solidFill>
                <a:latin typeface="Verdana"/>
                <a:cs typeface="Verdana"/>
              </a:rPr>
              <a:t>n</a:t>
            </a:r>
            <a:r>
              <a:rPr sz="4400" spc="-560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4400" spc="-260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4400" spc="-375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4400" spc="-540" dirty="0">
                <a:solidFill>
                  <a:srgbClr val="6F5D50"/>
                </a:solidFill>
                <a:latin typeface="Verdana"/>
                <a:cs typeface="Verdana"/>
              </a:rPr>
              <a:t>a</a:t>
            </a:r>
            <a:r>
              <a:rPr sz="4400" spc="-245" dirty="0">
                <a:solidFill>
                  <a:srgbClr val="6F5D50"/>
                </a:solidFill>
                <a:latin typeface="Verdana"/>
                <a:cs typeface="Verdana"/>
              </a:rPr>
              <a:t>m  </a:t>
            </a:r>
            <a:r>
              <a:rPr sz="4400" spc="-40" dirty="0">
                <a:solidFill>
                  <a:srgbClr val="6F5D50"/>
                </a:solidFill>
                <a:latin typeface="Verdana"/>
                <a:cs typeface="Verdana"/>
              </a:rPr>
              <a:t>U</a:t>
            </a:r>
            <a:r>
              <a:rPr sz="4400" spc="-330" dirty="0">
                <a:solidFill>
                  <a:srgbClr val="6F5D50"/>
                </a:solidFill>
                <a:latin typeface="Verdana"/>
                <a:cs typeface="Verdana"/>
              </a:rPr>
              <a:t>n</a:t>
            </a:r>
            <a:r>
              <a:rPr sz="4400" spc="-280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4400" spc="-445" dirty="0">
                <a:solidFill>
                  <a:srgbClr val="6F5D50"/>
                </a:solidFill>
                <a:latin typeface="Verdana"/>
                <a:cs typeface="Verdana"/>
              </a:rPr>
              <a:t>v</a:t>
            </a:r>
            <a:r>
              <a:rPr sz="4400" spc="-375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4400" spc="-495" dirty="0">
                <a:solidFill>
                  <a:srgbClr val="6F5D50"/>
                </a:solidFill>
                <a:latin typeface="Verdana"/>
                <a:cs typeface="Verdana"/>
              </a:rPr>
              <a:t>r</a:t>
            </a:r>
            <a:r>
              <a:rPr sz="4400" spc="-480" dirty="0">
                <a:solidFill>
                  <a:srgbClr val="6F5D50"/>
                </a:solidFill>
                <a:latin typeface="Verdana"/>
                <a:cs typeface="Verdana"/>
              </a:rPr>
              <a:t>s</a:t>
            </a:r>
            <a:r>
              <a:rPr sz="4400" spc="-280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4400" spc="-260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4400" spc="-385" dirty="0">
                <a:solidFill>
                  <a:srgbClr val="6F5D50"/>
                </a:solidFill>
                <a:latin typeface="Verdana"/>
                <a:cs typeface="Verdana"/>
              </a:rPr>
              <a:t>y</a:t>
            </a:r>
            <a:r>
              <a:rPr sz="4400" spc="-560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4400" spc="-430" dirty="0">
                <a:solidFill>
                  <a:srgbClr val="6F5D50"/>
                </a:solidFill>
                <a:latin typeface="Verdana"/>
                <a:cs typeface="Verdana"/>
              </a:rPr>
              <a:t>m</a:t>
            </a:r>
            <a:r>
              <a:rPr sz="4400" spc="-540" dirty="0">
                <a:solidFill>
                  <a:srgbClr val="6F5D50"/>
                </a:solidFill>
                <a:latin typeface="Verdana"/>
                <a:cs typeface="Verdana"/>
              </a:rPr>
              <a:t>a</a:t>
            </a:r>
            <a:r>
              <a:rPr sz="4400" spc="-330" dirty="0">
                <a:solidFill>
                  <a:srgbClr val="6F5D50"/>
                </a:solidFill>
                <a:latin typeface="Verdana"/>
                <a:cs typeface="Verdana"/>
              </a:rPr>
              <a:t>n</a:t>
            </a:r>
            <a:r>
              <a:rPr sz="4400" spc="-550" dirty="0">
                <a:solidFill>
                  <a:srgbClr val="6F5D50"/>
                </a:solidFill>
                <a:latin typeface="Verdana"/>
                <a:cs typeface="Verdana"/>
              </a:rPr>
              <a:t>ag</a:t>
            </a:r>
            <a:r>
              <a:rPr sz="4400" spc="-375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4400" spc="-430" dirty="0">
                <a:solidFill>
                  <a:srgbClr val="6F5D50"/>
                </a:solidFill>
                <a:latin typeface="Verdana"/>
                <a:cs typeface="Verdana"/>
              </a:rPr>
              <a:t>m</a:t>
            </a:r>
            <a:r>
              <a:rPr sz="4400" spc="-375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4400" spc="-330" dirty="0">
                <a:solidFill>
                  <a:srgbClr val="6F5D50"/>
                </a:solidFill>
                <a:latin typeface="Verdana"/>
                <a:cs typeface="Verdana"/>
              </a:rPr>
              <a:t>n</a:t>
            </a:r>
            <a:r>
              <a:rPr sz="4400" spc="-254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endParaRPr sz="4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B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40923" y="1716094"/>
            <a:ext cx="4104640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204" dirty="0">
                <a:latin typeface="Trebuchet MS"/>
                <a:cs typeface="Trebuchet MS"/>
              </a:rPr>
              <a:t>Requirement</a:t>
            </a:r>
            <a:endParaRPr sz="4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6998" y="2987692"/>
            <a:ext cx="123825" cy="1238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6998" y="3511567"/>
            <a:ext cx="123825" cy="1238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6998" y="4035442"/>
            <a:ext cx="123825" cy="1238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6998" y="4559317"/>
            <a:ext cx="123825" cy="1238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6998" y="5083192"/>
            <a:ext cx="123825" cy="1238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6998" y="5607067"/>
            <a:ext cx="123825" cy="1238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6998" y="6130942"/>
            <a:ext cx="123825" cy="1238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6998" y="6654817"/>
            <a:ext cx="123825" cy="1238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6998" y="7178692"/>
            <a:ext cx="123825" cy="1238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86998" y="7702567"/>
            <a:ext cx="123825" cy="12382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86998" y="8226442"/>
            <a:ext cx="123825" cy="12382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988474" y="2717798"/>
            <a:ext cx="12334875" cy="6311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195" dirty="0">
                <a:solidFill>
                  <a:srgbClr val="6F5D50"/>
                </a:solidFill>
                <a:latin typeface="Tahoma"/>
                <a:cs typeface="Tahoma"/>
              </a:rPr>
              <a:t>U</a:t>
            </a:r>
            <a:r>
              <a:rPr sz="3000" spc="-105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135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170" dirty="0">
                <a:solidFill>
                  <a:srgbClr val="6F5D50"/>
                </a:solidFill>
                <a:latin typeface="Tahoma"/>
                <a:cs typeface="Tahoma"/>
              </a:rPr>
              <a:t>g</a:t>
            </a:r>
            <a:r>
              <a:rPr sz="3000" spc="-80" dirty="0">
                <a:solidFill>
                  <a:srgbClr val="6F5D50"/>
                </a:solidFill>
                <a:latin typeface="Tahoma"/>
                <a:cs typeface="Tahoma"/>
              </a:rPr>
              <a:t>is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ra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3000" spc="-5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3000" spc="5" dirty="0">
                <a:solidFill>
                  <a:srgbClr val="6F5D50"/>
                </a:solidFill>
                <a:latin typeface="Tahoma"/>
                <a:cs typeface="Tahoma"/>
              </a:rPr>
              <a:t>d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3000" spc="-110" dirty="0">
                <a:solidFill>
                  <a:srgbClr val="6F5D50"/>
                </a:solidFill>
                <a:latin typeface="Tahoma"/>
                <a:cs typeface="Tahoma"/>
              </a:rPr>
              <a:t>u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h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5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3000" spc="-30" dirty="0">
                <a:solidFill>
                  <a:srgbClr val="6F5D50"/>
                </a:solidFill>
                <a:latin typeface="Tahoma"/>
                <a:cs typeface="Tahoma"/>
              </a:rPr>
              <a:t>c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endParaRPr sz="3000">
              <a:latin typeface="Tahoma"/>
              <a:cs typeface="Tahoma"/>
            </a:endParaRPr>
          </a:p>
          <a:p>
            <a:pPr marL="12700" marR="4066540">
              <a:lnSpc>
                <a:spcPct val="114599"/>
              </a:lnSpc>
            </a:pPr>
            <a:r>
              <a:rPr sz="3000" spc="-160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h</a:t>
            </a:r>
            <a:r>
              <a:rPr sz="3000" spc="-45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3000" spc="-30" dirty="0">
                <a:solidFill>
                  <a:srgbClr val="6F5D50"/>
                </a:solidFill>
                <a:latin typeface="Tahoma"/>
                <a:cs typeface="Tahoma"/>
              </a:rPr>
              <a:t>cc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3000" spc="-110" dirty="0">
                <a:solidFill>
                  <a:srgbClr val="6F5D50"/>
                </a:solidFill>
                <a:latin typeface="Tahoma"/>
                <a:cs typeface="Tahoma"/>
              </a:rPr>
              <a:t>u</a:t>
            </a:r>
            <a:r>
              <a:rPr sz="3000" spc="-5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3000" spc="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30" dirty="0">
                <a:solidFill>
                  <a:srgbClr val="6F5D50"/>
                </a:solidFill>
                <a:latin typeface="Tahoma"/>
                <a:cs typeface="Tahoma"/>
              </a:rPr>
              <a:t>c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3000" spc="-5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3000" spc="5" dirty="0">
                <a:solidFill>
                  <a:srgbClr val="6F5D50"/>
                </a:solidFill>
                <a:latin typeface="Tahoma"/>
                <a:cs typeface="Tahoma"/>
              </a:rPr>
              <a:t>d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lo</a:t>
            </a:r>
            <a:r>
              <a:rPr sz="3000" spc="-170" dirty="0">
                <a:solidFill>
                  <a:srgbClr val="6F5D50"/>
                </a:solidFill>
                <a:latin typeface="Tahoma"/>
                <a:cs typeface="Tahoma"/>
              </a:rPr>
              <a:t>g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5" dirty="0">
                <a:solidFill>
                  <a:srgbClr val="6F5D50"/>
                </a:solidFill>
                <a:latin typeface="Tahoma"/>
                <a:cs typeface="Tahoma"/>
              </a:rPr>
              <a:t>p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3000" spc="-30" dirty="0">
                <a:solidFill>
                  <a:srgbClr val="6F5D50"/>
                </a:solidFill>
                <a:latin typeface="Tahoma"/>
                <a:cs typeface="Tahoma"/>
              </a:rPr>
              <a:t>c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105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r>
              <a:rPr sz="3000" spc="-100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3000" spc="-100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105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30" dirty="0">
                <a:solidFill>
                  <a:srgbClr val="6F5D50"/>
                </a:solidFill>
                <a:latin typeface="Tahoma"/>
                <a:cs typeface="Tahoma"/>
              </a:rPr>
              <a:t>c</a:t>
            </a:r>
            <a:r>
              <a:rPr sz="3000" spc="-110" dirty="0">
                <a:solidFill>
                  <a:srgbClr val="6F5D50"/>
                </a:solidFill>
                <a:latin typeface="Tahoma"/>
                <a:cs typeface="Tahoma"/>
              </a:rPr>
              <a:t>u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3000" spc="-35" dirty="0">
                <a:solidFill>
                  <a:srgbClr val="6F5D50"/>
                </a:solidFill>
                <a:latin typeface="Tahoma"/>
                <a:cs typeface="Tahoma"/>
              </a:rPr>
              <a:t>e  </a:t>
            </a:r>
            <a:r>
              <a:rPr sz="3000" spc="-45" dirty="0">
                <a:solidFill>
                  <a:srgbClr val="6F5D50"/>
                </a:solidFill>
                <a:latin typeface="Tahoma"/>
                <a:cs typeface="Tahoma"/>
              </a:rPr>
              <a:t>Expense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90" dirty="0">
                <a:solidFill>
                  <a:srgbClr val="6F5D50"/>
                </a:solidFill>
                <a:latin typeface="Tahoma"/>
                <a:cs typeface="Tahoma"/>
              </a:rPr>
              <a:t>TrackingAdd,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25" dirty="0">
                <a:solidFill>
                  <a:srgbClr val="6F5D50"/>
                </a:solidFill>
                <a:latin typeface="Tahoma"/>
                <a:cs typeface="Tahoma"/>
              </a:rPr>
              <a:t>edit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45" dirty="0">
                <a:solidFill>
                  <a:srgbClr val="6F5D50"/>
                </a:solidFill>
                <a:latin typeface="Tahoma"/>
                <a:cs typeface="Tahoma"/>
              </a:rPr>
              <a:t>and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categorize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expenses</a:t>
            </a:r>
            <a:endParaRPr sz="3000">
              <a:latin typeface="Tahoma"/>
              <a:cs typeface="Tahoma"/>
            </a:endParaRPr>
          </a:p>
          <a:p>
            <a:pPr marL="12700" marR="3412490">
              <a:lnSpc>
                <a:spcPct val="114599"/>
              </a:lnSpc>
            </a:pPr>
            <a:r>
              <a:rPr sz="3000" spc="10" dirty="0">
                <a:solidFill>
                  <a:srgbClr val="6F5D50"/>
                </a:solidFill>
                <a:latin typeface="Tahoma"/>
                <a:cs typeface="Tahoma"/>
              </a:rPr>
              <a:t>Set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135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35" dirty="0">
                <a:solidFill>
                  <a:srgbClr val="6F5D50"/>
                </a:solidFill>
                <a:latin typeface="Tahoma"/>
                <a:cs typeface="Tahoma"/>
              </a:rPr>
              <a:t>budgetSet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monthly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60" dirty="0">
                <a:solidFill>
                  <a:srgbClr val="6F5D50"/>
                </a:solidFill>
                <a:latin typeface="Tahoma"/>
                <a:cs typeface="Tahoma"/>
              </a:rPr>
              <a:t>budgets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30" dirty="0">
                <a:solidFill>
                  <a:srgbClr val="6F5D50"/>
                </a:solidFill>
                <a:latin typeface="Tahoma"/>
                <a:cs typeface="Tahoma"/>
              </a:rPr>
              <a:t>for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80" dirty="0">
                <a:solidFill>
                  <a:srgbClr val="6F5D50"/>
                </a:solidFill>
                <a:latin typeface="Tahoma"/>
                <a:cs typeface="Tahoma"/>
              </a:rPr>
              <a:t>various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75" dirty="0">
                <a:solidFill>
                  <a:srgbClr val="6F5D50"/>
                </a:solidFill>
                <a:latin typeface="Tahoma"/>
                <a:cs typeface="Tahoma"/>
              </a:rPr>
              <a:t>categories </a:t>
            </a:r>
            <a:r>
              <a:rPr sz="3000" spc="-92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40" dirty="0">
                <a:solidFill>
                  <a:srgbClr val="6F5D50"/>
                </a:solidFill>
                <a:latin typeface="Tahoma"/>
                <a:cs typeface="Tahoma"/>
              </a:rPr>
              <a:t>C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3000" spc="-105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r>
              <a:rPr sz="3000" spc="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3000" spc="-25" dirty="0">
                <a:solidFill>
                  <a:srgbClr val="6F5D50"/>
                </a:solidFill>
                <a:latin typeface="Tahoma"/>
                <a:cs typeface="Tahoma"/>
              </a:rPr>
              <a:t>v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3000" spc="-25" dirty="0">
                <a:solidFill>
                  <a:srgbClr val="6F5D50"/>
                </a:solidFill>
                <a:latin typeface="Tahoma"/>
                <a:cs typeface="Tahoma"/>
              </a:rPr>
              <a:t>v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w</a:t>
            </a:r>
            <a:endParaRPr sz="3000">
              <a:latin typeface="Tahoma"/>
              <a:cs typeface="Tahoma"/>
            </a:endParaRPr>
          </a:p>
          <a:p>
            <a:pPr marL="12700" marR="3876675">
              <a:lnSpc>
                <a:spcPct val="114599"/>
              </a:lnSpc>
            </a:pPr>
            <a:r>
              <a:rPr sz="3000" spc="-15" dirty="0">
                <a:solidFill>
                  <a:srgbClr val="6F5D50"/>
                </a:solidFill>
                <a:latin typeface="Tahoma"/>
                <a:cs typeface="Tahoma"/>
              </a:rPr>
              <a:t>Summary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25" dirty="0">
                <a:solidFill>
                  <a:srgbClr val="6F5D50"/>
                </a:solidFill>
                <a:latin typeface="Tahoma"/>
                <a:cs typeface="Tahoma"/>
              </a:rPr>
              <a:t>of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monthly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expenses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45" dirty="0">
                <a:solidFill>
                  <a:srgbClr val="6F5D50"/>
                </a:solidFill>
                <a:latin typeface="Tahoma"/>
                <a:cs typeface="Tahoma"/>
              </a:rPr>
              <a:t>and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budget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situation </a:t>
            </a:r>
            <a:r>
              <a:rPr sz="3000" spc="-919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60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30" dirty="0">
                <a:solidFill>
                  <a:srgbClr val="6F5D50"/>
                </a:solidFill>
                <a:latin typeface="Tahoma"/>
                <a:cs typeface="Tahoma"/>
              </a:rPr>
              <a:t>c</a:t>
            </a:r>
            <a:r>
              <a:rPr sz="3000" spc="-110" dirty="0">
                <a:solidFill>
                  <a:srgbClr val="6F5D50"/>
                </a:solidFill>
                <a:latin typeface="Tahoma"/>
                <a:cs typeface="Tahoma"/>
              </a:rPr>
              <a:t>u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rr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3000" spc="-5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3000" spc="-165" dirty="0">
                <a:solidFill>
                  <a:srgbClr val="6F5D50"/>
                </a:solidFill>
                <a:latin typeface="Tahoma"/>
                <a:cs typeface="Tahoma"/>
              </a:rPr>
              <a:t>g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70" dirty="0">
                <a:solidFill>
                  <a:srgbClr val="6F5D50"/>
                </a:solidFill>
                <a:latin typeface="Tahoma"/>
                <a:cs typeface="Tahoma"/>
              </a:rPr>
              <a:t>x</a:t>
            </a:r>
            <a:r>
              <a:rPr sz="3000" spc="5" dirty="0">
                <a:solidFill>
                  <a:srgbClr val="6F5D50"/>
                </a:solidFill>
                <a:latin typeface="Tahoma"/>
                <a:cs typeface="Tahoma"/>
              </a:rPr>
              <a:t>p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5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3000" spc="-105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100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endParaRPr sz="3000">
              <a:latin typeface="Tahoma"/>
              <a:cs typeface="Tahoma"/>
            </a:endParaRPr>
          </a:p>
          <a:p>
            <a:pPr marL="12700" marR="4013200">
              <a:lnSpc>
                <a:spcPct val="114599"/>
              </a:lnSpc>
            </a:pPr>
            <a:r>
              <a:rPr sz="3000" spc="-65" dirty="0">
                <a:solidFill>
                  <a:srgbClr val="6F5D50"/>
                </a:solidFill>
                <a:latin typeface="Tahoma"/>
                <a:cs typeface="Tahoma"/>
              </a:rPr>
              <a:t>Manage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95" dirty="0">
                <a:solidFill>
                  <a:srgbClr val="6F5D50"/>
                </a:solidFill>
                <a:latin typeface="Tahoma"/>
                <a:cs typeface="Tahoma"/>
              </a:rPr>
              <a:t>recurring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expenses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40" dirty="0">
                <a:solidFill>
                  <a:srgbClr val="6F5D50"/>
                </a:solidFill>
                <a:latin typeface="Tahoma"/>
                <a:cs typeface="Tahoma"/>
              </a:rPr>
              <a:t>with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75" dirty="0">
                <a:solidFill>
                  <a:srgbClr val="6F5D50"/>
                </a:solidFill>
                <a:latin typeface="Tahoma"/>
                <a:cs typeface="Tahoma"/>
              </a:rPr>
              <a:t>start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45" dirty="0">
                <a:solidFill>
                  <a:srgbClr val="6F5D50"/>
                </a:solidFill>
                <a:latin typeface="Tahoma"/>
                <a:cs typeface="Tahoma"/>
              </a:rPr>
              <a:t>and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15" dirty="0">
                <a:solidFill>
                  <a:srgbClr val="6F5D50"/>
                </a:solidFill>
                <a:latin typeface="Tahoma"/>
                <a:cs typeface="Tahoma"/>
              </a:rPr>
              <a:t>end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60" dirty="0">
                <a:solidFill>
                  <a:srgbClr val="6F5D50"/>
                </a:solidFill>
                <a:latin typeface="Tahoma"/>
                <a:cs typeface="Tahoma"/>
              </a:rPr>
              <a:t>dates </a:t>
            </a:r>
            <a:r>
              <a:rPr sz="3000" spc="-92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3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70" dirty="0">
                <a:solidFill>
                  <a:srgbClr val="6F5D50"/>
                </a:solidFill>
                <a:latin typeface="Tahoma"/>
                <a:cs typeface="Tahoma"/>
              </a:rPr>
              <a:t>x</a:t>
            </a:r>
            <a:r>
              <a:rPr sz="3000" spc="5" dirty="0">
                <a:solidFill>
                  <a:srgbClr val="6F5D50"/>
                </a:solidFill>
                <a:latin typeface="Tahoma"/>
                <a:cs typeface="Tahoma"/>
              </a:rPr>
              <a:t>p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5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3000" spc="-105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r>
              <a:rPr sz="3000" spc="-45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5" dirty="0">
                <a:solidFill>
                  <a:srgbClr val="6F5D50"/>
                </a:solidFill>
                <a:latin typeface="Tahoma"/>
                <a:cs typeface="Tahoma"/>
              </a:rPr>
              <a:t>p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3000" spc="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endParaRPr sz="3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Generate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35" dirty="0">
                <a:solidFill>
                  <a:srgbClr val="6F5D50"/>
                </a:solidFill>
                <a:latin typeface="Tahoma"/>
                <a:cs typeface="Tahoma"/>
              </a:rPr>
              <a:t>detailed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60" dirty="0">
                <a:solidFill>
                  <a:srgbClr val="6F5D50"/>
                </a:solidFill>
                <a:latin typeface="Tahoma"/>
                <a:cs typeface="Tahoma"/>
              </a:rPr>
              <a:t>reports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over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time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</a:pPr>
            <a:r>
              <a:rPr sz="3000" spc="-10" dirty="0">
                <a:solidFill>
                  <a:srgbClr val="6F5D50"/>
                </a:solidFill>
                <a:latin typeface="Tahoma"/>
                <a:cs typeface="Tahoma"/>
              </a:rPr>
              <a:t>Cost</a:t>
            </a:r>
            <a:r>
              <a:rPr sz="3000" spc="-15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60" dirty="0">
                <a:solidFill>
                  <a:srgbClr val="6F5D50"/>
                </a:solidFill>
                <a:latin typeface="Tahoma"/>
                <a:cs typeface="Tahoma"/>
              </a:rPr>
              <a:t>notifications:</a:t>
            </a:r>
            <a:r>
              <a:rPr sz="3000" spc="-15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40" dirty="0">
                <a:solidFill>
                  <a:srgbClr val="6F5D50"/>
                </a:solidFill>
                <a:latin typeface="Tahoma"/>
                <a:cs typeface="Tahoma"/>
              </a:rPr>
              <a:t>Reminders</a:t>
            </a:r>
            <a:r>
              <a:rPr sz="3000" spc="-15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40" dirty="0">
                <a:solidFill>
                  <a:srgbClr val="6F5D50"/>
                </a:solidFill>
                <a:latin typeface="Tahoma"/>
                <a:cs typeface="Tahoma"/>
              </a:rPr>
              <a:t>when</a:t>
            </a:r>
            <a:r>
              <a:rPr sz="3000" spc="-15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budget</a:t>
            </a:r>
            <a:r>
              <a:rPr sz="3000" spc="-15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15" dirty="0">
                <a:solidFill>
                  <a:srgbClr val="6F5D50"/>
                </a:solidFill>
                <a:latin typeface="Tahoma"/>
                <a:cs typeface="Tahoma"/>
              </a:rPr>
              <a:t>limits</a:t>
            </a:r>
            <a:r>
              <a:rPr sz="3000" spc="-15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110" dirty="0">
                <a:solidFill>
                  <a:srgbClr val="6F5D50"/>
                </a:solidFill>
                <a:latin typeface="Tahoma"/>
                <a:cs typeface="Tahoma"/>
              </a:rPr>
              <a:t>are</a:t>
            </a:r>
            <a:r>
              <a:rPr sz="3000" spc="-15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45" dirty="0">
                <a:solidFill>
                  <a:srgbClr val="6F5D50"/>
                </a:solidFill>
                <a:latin typeface="Tahoma"/>
                <a:cs typeface="Tahoma"/>
              </a:rPr>
              <a:t>about</a:t>
            </a:r>
            <a:r>
              <a:rPr sz="3000" spc="-15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10" dirty="0">
                <a:solidFill>
                  <a:srgbClr val="6F5D50"/>
                </a:solidFill>
                <a:latin typeface="Tahoma"/>
                <a:cs typeface="Tahoma"/>
              </a:rPr>
              <a:t>to</a:t>
            </a:r>
            <a:r>
              <a:rPr sz="3000" spc="-15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25" dirty="0">
                <a:solidFill>
                  <a:srgbClr val="6F5D50"/>
                </a:solidFill>
                <a:latin typeface="Tahoma"/>
                <a:cs typeface="Tahoma"/>
              </a:rPr>
              <a:t>be</a:t>
            </a:r>
            <a:r>
              <a:rPr sz="3000" spc="-15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65" dirty="0">
                <a:solidFill>
                  <a:srgbClr val="6F5D50"/>
                </a:solidFill>
                <a:latin typeface="Tahoma"/>
                <a:cs typeface="Tahoma"/>
              </a:rPr>
              <a:t>reached</a:t>
            </a:r>
            <a:r>
              <a:rPr sz="3000" spc="-15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60" dirty="0">
                <a:solidFill>
                  <a:srgbClr val="6F5D50"/>
                </a:solidFill>
                <a:latin typeface="Tahoma"/>
                <a:cs typeface="Tahoma"/>
              </a:rPr>
              <a:t>or </a:t>
            </a:r>
            <a:r>
              <a:rPr sz="3000" spc="-919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35" dirty="0">
                <a:solidFill>
                  <a:srgbClr val="6F5D50"/>
                </a:solidFill>
                <a:latin typeface="Tahoma"/>
                <a:cs typeface="Tahoma"/>
              </a:rPr>
              <a:t>exceeded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B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98250"/>
            <a:ext cx="8217534" cy="77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900" spc="200" dirty="0">
                <a:latin typeface="Trebuchet MS"/>
                <a:cs typeface="Trebuchet MS"/>
              </a:rPr>
              <a:t>Stakeholder</a:t>
            </a:r>
            <a:r>
              <a:rPr sz="4900" spc="-265" dirty="0">
                <a:latin typeface="Trebuchet MS"/>
                <a:cs typeface="Trebuchet MS"/>
              </a:rPr>
              <a:t> </a:t>
            </a:r>
            <a:r>
              <a:rPr sz="4900" spc="204" dirty="0">
                <a:latin typeface="Trebuchet MS"/>
                <a:cs typeface="Trebuchet MS"/>
              </a:rPr>
              <a:t>requirements</a:t>
            </a:r>
            <a:endParaRPr sz="49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5581" y="2526270"/>
            <a:ext cx="123825" cy="1238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8519" y="3045383"/>
            <a:ext cx="133350" cy="1333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8519" y="3569258"/>
            <a:ext cx="133350" cy="1333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18519" y="4093133"/>
            <a:ext cx="133350" cy="1333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18519" y="4617008"/>
            <a:ext cx="133350" cy="1333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5581" y="5669520"/>
            <a:ext cx="123825" cy="12382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18519" y="6188633"/>
            <a:ext cx="133350" cy="1333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18519" y="6712508"/>
            <a:ext cx="133350" cy="1333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75581" y="7765020"/>
            <a:ext cx="123825" cy="12382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18519" y="8284133"/>
            <a:ext cx="133350" cy="1333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18519" y="8808008"/>
            <a:ext cx="133350" cy="13335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577058" y="2256376"/>
            <a:ext cx="10282555" cy="68357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3000" spc="-65" dirty="0">
                <a:solidFill>
                  <a:srgbClr val="6F5D50"/>
                </a:solidFill>
                <a:latin typeface="Tahoma"/>
                <a:cs typeface="Tahoma"/>
              </a:rPr>
              <a:t>Student:</a:t>
            </a:r>
            <a:endParaRPr sz="3000">
              <a:latin typeface="Tahoma"/>
              <a:cs typeface="Tahoma"/>
            </a:endParaRPr>
          </a:p>
          <a:p>
            <a:pPr marL="659765">
              <a:lnSpc>
                <a:spcPct val="100000"/>
              </a:lnSpc>
              <a:spcBef>
                <a:spcPts val="525"/>
              </a:spcBef>
            </a:pPr>
            <a:r>
              <a:rPr sz="3000" spc="-160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ra</a:t>
            </a:r>
            <a:r>
              <a:rPr sz="3000" spc="-30" dirty="0">
                <a:solidFill>
                  <a:srgbClr val="6F5D50"/>
                </a:solidFill>
                <a:latin typeface="Tahoma"/>
                <a:cs typeface="Tahoma"/>
              </a:rPr>
              <a:t>c</a:t>
            </a:r>
            <a:r>
              <a:rPr sz="3000" spc="-155" dirty="0">
                <a:solidFill>
                  <a:srgbClr val="6F5D50"/>
                </a:solidFill>
                <a:latin typeface="Tahoma"/>
                <a:cs typeface="Tahoma"/>
              </a:rPr>
              <a:t>k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70" dirty="0">
                <a:solidFill>
                  <a:srgbClr val="6F5D50"/>
                </a:solidFill>
                <a:latin typeface="Tahoma"/>
                <a:cs typeface="Tahoma"/>
              </a:rPr>
              <a:t>x</a:t>
            </a:r>
            <a:r>
              <a:rPr sz="3000" spc="5" dirty="0">
                <a:solidFill>
                  <a:srgbClr val="6F5D50"/>
                </a:solidFill>
                <a:latin typeface="Tahoma"/>
                <a:cs typeface="Tahoma"/>
              </a:rPr>
              <a:t>p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5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3000" spc="-105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100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25" dirty="0">
                <a:solidFill>
                  <a:srgbClr val="6F5D50"/>
                </a:solidFill>
                <a:latin typeface="Tahoma"/>
                <a:cs typeface="Tahoma"/>
              </a:rPr>
              <a:t>v</a:t>
            </a:r>
            <a:r>
              <a:rPr sz="3000" spc="-80" dirty="0">
                <a:solidFill>
                  <a:srgbClr val="6F5D50"/>
                </a:solidFill>
                <a:latin typeface="Tahoma"/>
                <a:cs typeface="Tahoma"/>
              </a:rPr>
              <a:t>is</a:t>
            </a:r>
            <a:r>
              <a:rPr sz="3000" spc="-110" dirty="0">
                <a:solidFill>
                  <a:srgbClr val="6F5D50"/>
                </a:solidFill>
                <a:latin typeface="Tahoma"/>
                <a:cs typeface="Tahoma"/>
              </a:rPr>
              <a:t>u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ll</a:t>
            </a:r>
            <a:r>
              <a:rPr sz="3000" spc="20" dirty="0">
                <a:solidFill>
                  <a:srgbClr val="6F5D50"/>
                </a:solidFill>
                <a:latin typeface="Tahoma"/>
                <a:cs typeface="Tahoma"/>
              </a:rPr>
              <a:t>y</a:t>
            </a:r>
            <a:endParaRPr sz="3000">
              <a:latin typeface="Tahoma"/>
              <a:cs typeface="Tahoma"/>
            </a:endParaRPr>
          </a:p>
          <a:p>
            <a:pPr marL="659765" marR="4966335">
              <a:lnSpc>
                <a:spcPct val="114599"/>
              </a:lnSpc>
            </a:pPr>
            <a:r>
              <a:rPr sz="3000" spc="75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3000" spc="-5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3000" spc="5" dirty="0">
                <a:solidFill>
                  <a:srgbClr val="6F5D50"/>
                </a:solidFill>
                <a:latin typeface="Tahoma"/>
                <a:cs typeface="Tahoma"/>
              </a:rPr>
              <a:t>d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d</a:t>
            </a:r>
            <a:r>
              <a:rPr sz="3000" spc="-215" dirty="0">
                <a:solidFill>
                  <a:srgbClr val="6F5D50"/>
                </a:solidFill>
                <a:latin typeface="Tahoma"/>
                <a:cs typeface="Tahoma"/>
              </a:rPr>
              <a:t>j</a:t>
            </a:r>
            <a:r>
              <a:rPr sz="3000" spc="-110" dirty="0">
                <a:solidFill>
                  <a:srgbClr val="6F5D50"/>
                </a:solidFill>
                <a:latin typeface="Tahoma"/>
                <a:cs typeface="Tahoma"/>
              </a:rPr>
              <a:t>u</a:t>
            </a:r>
            <a:r>
              <a:rPr sz="3000" spc="-105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r>
              <a:rPr sz="3000" spc="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b</a:t>
            </a:r>
            <a:r>
              <a:rPr sz="3000" spc="-110" dirty="0">
                <a:solidFill>
                  <a:srgbClr val="6F5D50"/>
                </a:solidFill>
                <a:latin typeface="Tahoma"/>
                <a:cs typeface="Tahoma"/>
              </a:rPr>
              <a:t>u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d</a:t>
            </a:r>
            <a:r>
              <a:rPr sz="3000" spc="-170" dirty="0">
                <a:solidFill>
                  <a:srgbClr val="6F5D50"/>
                </a:solidFill>
                <a:latin typeface="Tahoma"/>
                <a:cs typeface="Tahoma"/>
              </a:rPr>
              <a:t>g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3000" spc="-100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3000" spc="-80" dirty="0">
                <a:solidFill>
                  <a:srgbClr val="6F5D50"/>
                </a:solidFill>
                <a:latin typeface="Tahoma"/>
                <a:cs typeface="Tahoma"/>
              </a:rPr>
              <a:t>si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ly  </a:t>
            </a:r>
            <a:r>
              <a:rPr sz="3000" spc="140" dirty="0">
                <a:solidFill>
                  <a:srgbClr val="6F5D50"/>
                </a:solidFill>
                <a:latin typeface="Tahoma"/>
                <a:cs typeface="Tahoma"/>
              </a:rPr>
              <a:t>D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l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5" dirty="0">
                <a:solidFill>
                  <a:srgbClr val="6F5D50"/>
                </a:solidFill>
                <a:latin typeface="Tahoma"/>
                <a:cs typeface="Tahoma"/>
              </a:rPr>
              <a:t>d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70" dirty="0">
                <a:solidFill>
                  <a:srgbClr val="6F5D50"/>
                </a:solidFill>
                <a:latin typeface="Tahoma"/>
                <a:cs typeface="Tahoma"/>
              </a:rPr>
              <a:t>x</a:t>
            </a:r>
            <a:r>
              <a:rPr sz="3000" spc="5" dirty="0">
                <a:solidFill>
                  <a:srgbClr val="6F5D50"/>
                </a:solidFill>
                <a:latin typeface="Tahoma"/>
                <a:cs typeface="Tahoma"/>
              </a:rPr>
              <a:t>p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5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3000" spc="-105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r>
              <a:rPr sz="3000" spc="-45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5" dirty="0">
                <a:solidFill>
                  <a:srgbClr val="6F5D50"/>
                </a:solidFill>
                <a:latin typeface="Tahoma"/>
                <a:cs typeface="Tahoma"/>
              </a:rPr>
              <a:t>p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3000" spc="-80" dirty="0">
                <a:solidFill>
                  <a:srgbClr val="6F5D50"/>
                </a:solidFill>
                <a:latin typeface="Tahoma"/>
                <a:cs typeface="Tahoma"/>
              </a:rPr>
              <a:t>s  </a:t>
            </a:r>
            <a:r>
              <a:rPr sz="3000" spc="-60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l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b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l</a:t>
            </a:r>
            <a:r>
              <a:rPr sz="3000" spc="-45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5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3000" spc="30" dirty="0">
                <a:solidFill>
                  <a:srgbClr val="6F5D50"/>
                </a:solidFill>
                <a:latin typeface="Tahoma"/>
                <a:cs typeface="Tahoma"/>
              </a:rPr>
              <a:t>f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3000" spc="-30" dirty="0">
                <a:solidFill>
                  <a:srgbClr val="6F5D50"/>
                </a:solidFill>
                <a:latin typeface="Tahoma"/>
                <a:cs typeface="Tahoma"/>
              </a:rPr>
              <a:t>c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3000" spc="-5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3000" spc="-100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B</a:t>
            </a:r>
            <a:r>
              <a:rPr sz="3000" spc="-110" dirty="0">
                <a:solidFill>
                  <a:srgbClr val="6F5D50"/>
                </a:solidFill>
                <a:latin typeface="Tahoma"/>
                <a:cs typeface="Tahoma"/>
              </a:rPr>
              <a:t>u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d</a:t>
            </a:r>
            <a:r>
              <a:rPr sz="3000" spc="-170" dirty="0">
                <a:solidFill>
                  <a:srgbClr val="6F5D50"/>
                </a:solidFill>
                <a:latin typeface="Tahoma"/>
                <a:cs typeface="Tahoma"/>
              </a:rPr>
              <a:t>g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3000" spc="125" dirty="0">
                <a:solidFill>
                  <a:srgbClr val="6F5D50"/>
                </a:solidFill>
                <a:latin typeface="Tahoma"/>
                <a:cs typeface="Tahoma"/>
              </a:rPr>
              <a:t>W</a:t>
            </a:r>
            <a:r>
              <a:rPr sz="3000" spc="-80" dirty="0">
                <a:solidFill>
                  <a:srgbClr val="6F5D50"/>
                </a:solidFill>
                <a:latin typeface="Tahoma"/>
                <a:cs typeface="Tahoma"/>
              </a:rPr>
              <a:t>is</a:t>
            </a:r>
            <a:r>
              <a:rPr sz="3000" spc="-45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105" dirty="0">
                <a:solidFill>
                  <a:srgbClr val="6F5D50"/>
                </a:solidFill>
                <a:latin typeface="Tahoma"/>
                <a:cs typeface="Tahoma"/>
              </a:rPr>
              <a:t>s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ol</a:t>
            </a:r>
            <a:r>
              <a:rPr sz="3000" spc="-110" dirty="0">
                <a:solidFill>
                  <a:srgbClr val="6F5D50"/>
                </a:solidFill>
                <a:latin typeface="Tahoma"/>
                <a:cs typeface="Tahoma"/>
              </a:rPr>
              <a:t>u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170" dirty="0">
                <a:solidFill>
                  <a:srgbClr val="6F5D50"/>
                </a:solidFill>
                <a:latin typeface="Tahoma"/>
                <a:cs typeface="Tahoma"/>
              </a:rPr>
              <a:t>g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3000" spc="-110" dirty="0">
                <a:solidFill>
                  <a:srgbClr val="6F5D50"/>
                </a:solidFill>
                <a:latin typeface="Tahoma"/>
                <a:cs typeface="Tahoma"/>
              </a:rPr>
              <a:t>u</a:t>
            </a:r>
            <a:r>
              <a:rPr sz="3000" spc="5" dirty="0">
                <a:solidFill>
                  <a:srgbClr val="6F5D50"/>
                </a:solidFill>
                <a:latin typeface="Tahoma"/>
                <a:cs typeface="Tahoma"/>
              </a:rPr>
              <a:t>p</a:t>
            </a:r>
            <a:r>
              <a:rPr sz="3000" spc="-440" dirty="0">
                <a:solidFill>
                  <a:srgbClr val="6F5D50"/>
                </a:solidFill>
                <a:latin typeface="Tahoma"/>
                <a:cs typeface="Tahoma"/>
              </a:rPr>
              <a:t>:</a:t>
            </a:r>
            <a:endParaRPr sz="3000">
              <a:latin typeface="Tahoma"/>
              <a:cs typeface="Tahoma"/>
            </a:endParaRPr>
          </a:p>
          <a:p>
            <a:pPr marL="659765" marR="5080">
              <a:lnSpc>
                <a:spcPct val="114599"/>
              </a:lnSpc>
            </a:pPr>
            <a:r>
              <a:rPr sz="3000" spc="-40" dirty="0">
                <a:solidFill>
                  <a:srgbClr val="6F5D50"/>
                </a:solidFill>
                <a:latin typeface="Tahoma"/>
                <a:cs typeface="Tahoma"/>
              </a:rPr>
              <a:t>Successful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35" dirty="0">
                <a:solidFill>
                  <a:srgbClr val="6F5D50"/>
                </a:solidFill>
                <a:latin typeface="Tahoma"/>
                <a:cs typeface="Tahoma"/>
              </a:rPr>
              <a:t>application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5" dirty="0">
                <a:solidFill>
                  <a:srgbClr val="6F5D50"/>
                </a:solidFill>
                <a:latin typeface="Tahoma"/>
                <a:cs typeface="Tahoma"/>
              </a:rPr>
              <a:t>development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40" dirty="0">
                <a:solidFill>
                  <a:srgbClr val="6F5D50"/>
                </a:solidFill>
                <a:latin typeface="Tahoma"/>
                <a:cs typeface="Tahoma"/>
              </a:rPr>
              <a:t>within</a:t>
            </a:r>
            <a:r>
              <a:rPr sz="3000" spc="-254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time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45" dirty="0">
                <a:solidFill>
                  <a:srgbClr val="6F5D50"/>
                </a:solidFill>
                <a:latin typeface="Tahoma"/>
                <a:cs typeface="Tahoma"/>
              </a:rPr>
              <a:t>and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budget </a:t>
            </a:r>
            <a:r>
              <a:rPr sz="3000" spc="-919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20" dirty="0">
                <a:solidFill>
                  <a:srgbClr val="6F5D50"/>
                </a:solidFill>
                <a:latin typeface="Tahoma"/>
                <a:cs typeface="Tahoma"/>
              </a:rPr>
              <a:t>Full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75" dirty="0">
                <a:solidFill>
                  <a:srgbClr val="6F5D50"/>
                </a:solidFill>
                <a:latin typeface="Tahoma"/>
                <a:cs typeface="Tahoma"/>
              </a:rPr>
              <a:t>resource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35" dirty="0">
                <a:solidFill>
                  <a:srgbClr val="6F5D50"/>
                </a:solidFill>
                <a:latin typeface="Tahoma"/>
                <a:cs typeface="Tahoma"/>
              </a:rPr>
              <a:t>management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45" dirty="0">
                <a:solidFill>
                  <a:srgbClr val="6F5D50"/>
                </a:solidFill>
                <a:latin typeface="Tahoma"/>
                <a:cs typeface="Tahoma"/>
              </a:rPr>
              <a:t>and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65" dirty="0">
                <a:solidFill>
                  <a:srgbClr val="6F5D50"/>
                </a:solidFill>
                <a:latin typeface="Tahoma"/>
                <a:cs typeface="Tahoma"/>
              </a:rPr>
              <a:t>skills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5" dirty="0">
                <a:solidFill>
                  <a:srgbClr val="6F5D50"/>
                </a:solidFill>
                <a:latin typeface="Tahoma"/>
                <a:cs typeface="Tahoma"/>
              </a:rPr>
              <a:t>development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3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spc="195" dirty="0">
                <a:solidFill>
                  <a:srgbClr val="6F5D50"/>
                </a:solidFill>
                <a:latin typeface="Tahoma"/>
                <a:cs typeface="Tahoma"/>
              </a:rPr>
              <a:t>U</a:t>
            </a:r>
            <a:r>
              <a:rPr sz="3000" spc="-5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i</a:t>
            </a:r>
            <a:r>
              <a:rPr sz="3000" spc="-25" dirty="0">
                <a:solidFill>
                  <a:srgbClr val="6F5D50"/>
                </a:solidFill>
                <a:latin typeface="Tahoma"/>
                <a:cs typeface="Tahoma"/>
              </a:rPr>
              <a:t>v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r</a:t>
            </a:r>
            <a:r>
              <a:rPr sz="3000" spc="-80" dirty="0">
                <a:solidFill>
                  <a:srgbClr val="6F5D50"/>
                </a:solidFill>
                <a:latin typeface="Tahoma"/>
                <a:cs typeface="Tahoma"/>
              </a:rPr>
              <a:t>si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3000" spc="20" dirty="0">
                <a:solidFill>
                  <a:srgbClr val="6F5D50"/>
                </a:solidFill>
                <a:latin typeface="Tahoma"/>
                <a:cs typeface="Tahoma"/>
              </a:rPr>
              <a:t>y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105" dirty="0">
                <a:solidFill>
                  <a:srgbClr val="6F5D50"/>
                </a:solidFill>
                <a:latin typeface="Tahoma"/>
                <a:cs typeface="Tahoma"/>
              </a:rPr>
              <a:t>m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3000" spc="-5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3000" spc="-170" dirty="0">
                <a:solidFill>
                  <a:srgbClr val="6F5D50"/>
                </a:solidFill>
                <a:latin typeface="Tahoma"/>
                <a:cs typeface="Tahoma"/>
              </a:rPr>
              <a:t>g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105" dirty="0">
                <a:solidFill>
                  <a:srgbClr val="6F5D50"/>
                </a:solidFill>
                <a:latin typeface="Tahoma"/>
                <a:cs typeface="Tahoma"/>
              </a:rPr>
              <a:t>m</a:t>
            </a:r>
            <a:r>
              <a:rPr sz="3000" spc="-50" dirty="0">
                <a:solidFill>
                  <a:srgbClr val="6F5D50"/>
                </a:solidFill>
                <a:latin typeface="Tahoma"/>
                <a:cs typeface="Tahoma"/>
              </a:rPr>
              <a:t>e</a:t>
            </a:r>
            <a:r>
              <a:rPr sz="3000" spc="-5" dirty="0">
                <a:solidFill>
                  <a:srgbClr val="6F5D50"/>
                </a:solidFill>
                <a:latin typeface="Tahoma"/>
                <a:cs typeface="Tahoma"/>
              </a:rPr>
              <a:t>n</a:t>
            </a:r>
            <a:r>
              <a:rPr sz="3000" spc="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b</a:t>
            </a:r>
            <a:r>
              <a:rPr sz="3000" spc="15" dirty="0">
                <a:solidFill>
                  <a:srgbClr val="6F5D50"/>
                </a:solidFill>
                <a:latin typeface="Tahoma"/>
                <a:cs typeface="Tahoma"/>
              </a:rPr>
              <a:t>o</a:t>
            </a:r>
            <a:r>
              <a:rPr sz="3000" spc="-140" dirty="0">
                <a:solidFill>
                  <a:srgbClr val="6F5D50"/>
                </a:solidFill>
                <a:latin typeface="Tahoma"/>
                <a:cs typeface="Tahoma"/>
              </a:rPr>
              <a:t>ar</a:t>
            </a: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d</a:t>
            </a:r>
            <a:r>
              <a:rPr sz="3000" spc="-440" dirty="0">
                <a:solidFill>
                  <a:srgbClr val="6F5D50"/>
                </a:solidFill>
                <a:latin typeface="Tahoma"/>
                <a:cs typeface="Tahoma"/>
              </a:rPr>
              <a:t>:</a:t>
            </a:r>
            <a:endParaRPr sz="3000">
              <a:latin typeface="Tahoma"/>
              <a:cs typeface="Tahoma"/>
            </a:endParaRPr>
          </a:p>
          <a:p>
            <a:pPr marL="659765" marR="1827530">
              <a:lnSpc>
                <a:spcPct val="114599"/>
              </a:lnSpc>
            </a:pPr>
            <a:r>
              <a:rPr sz="3000" dirty="0">
                <a:solidFill>
                  <a:srgbClr val="6F5D50"/>
                </a:solidFill>
                <a:latin typeface="Tahoma"/>
                <a:cs typeface="Tahoma"/>
              </a:rPr>
              <a:t>Promote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45" dirty="0">
                <a:solidFill>
                  <a:srgbClr val="6F5D50"/>
                </a:solidFill>
                <a:latin typeface="Tahoma"/>
                <a:cs typeface="Tahoma"/>
              </a:rPr>
              <a:t>financial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35" dirty="0">
                <a:solidFill>
                  <a:srgbClr val="6F5D50"/>
                </a:solidFill>
                <a:latin typeface="Tahoma"/>
                <a:cs typeface="Tahoma"/>
              </a:rPr>
              <a:t>management</a:t>
            </a:r>
            <a:r>
              <a:rPr sz="3000" spc="-2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40" dirty="0">
                <a:solidFill>
                  <a:srgbClr val="6F5D50"/>
                </a:solidFill>
                <a:latin typeface="Tahoma"/>
                <a:cs typeface="Tahoma"/>
              </a:rPr>
              <a:t>among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45" dirty="0">
                <a:solidFill>
                  <a:srgbClr val="6F5D50"/>
                </a:solidFill>
                <a:latin typeface="Tahoma"/>
                <a:cs typeface="Tahoma"/>
              </a:rPr>
              <a:t>students </a:t>
            </a:r>
            <a:r>
              <a:rPr sz="3000" spc="-919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20" dirty="0">
                <a:solidFill>
                  <a:srgbClr val="6F5D50"/>
                </a:solidFill>
                <a:latin typeface="Tahoma"/>
                <a:cs typeface="Tahoma"/>
              </a:rPr>
              <a:t>Support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45" dirty="0">
                <a:solidFill>
                  <a:srgbClr val="6F5D50"/>
                </a:solidFill>
                <a:latin typeface="Tahoma"/>
                <a:cs typeface="Tahoma"/>
              </a:rPr>
              <a:t>responsible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45" dirty="0">
                <a:solidFill>
                  <a:srgbClr val="6F5D50"/>
                </a:solidFill>
                <a:latin typeface="Tahoma"/>
                <a:cs typeface="Tahoma"/>
              </a:rPr>
              <a:t>financial</a:t>
            </a:r>
            <a:r>
              <a:rPr sz="3000" spc="-2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3000" spc="-55" dirty="0">
                <a:solidFill>
                  <a:srgbClr val="6F5D50"/>
                </a:solidFill>
                <a:latin typeface="Tahoma"/>
                <a:cs typeface="Tahoma"/>
              </a:rPr>
              <a:t>behavior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DB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2556" y="4151397"/>
            <a:ext cx="12621260" cy="1195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650" b="0" spc="20" dirty="0">
                <a:solidFill>
                  <a:srgbClr val="6F5D50"/>
                </a:solidFill>
                <a:latin typeface="Tahoma"/>
                <a:cs typeface="Tahoma"/>
              </a:rPr>
              <a:t>Potential</a:t>
            </a:r>
            <a:r>
              <a:rPr sz="7650" b="0" spc="-6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7650" b="0" spc="15" dirty="0">
                <a:solidFill>
                  <a:srgbClr val="6F5D50"/>
                </a:solidFill>
                <a:latin typeface="Tahoma"/>
                <a:cs typeface="Tahoma"/>
              </a:rPr>
              <a:t>Difficulties</a:t>
            </a:r>
            <a:r>
              <a:rPr sz="7650" b="0" spc="-65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7650" b="0" spc="-30" dirty="0">
                <a:solidFill>
                  <a:srgbClr val="6F5D50"/>
                </a:solidFill>
                <a:latin typeface="Tahoma"/>
                <a:cs typeface="Tahoma"/>
              </a:rPr>
              <a:t>Overview</a:t>
            </a:r>
            <a:endParaRPr sz="765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5256" y="0"/>
            <a:ext cx="16432742" cy="360377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28635" y="5457622"/>
            <a:ext cx="209550" cy="4829810"/>
            <a:chOff x="1028635" y="5457622"/>
            <a:chExt cx="209550" cy="4829810"/>
          </a:xfrm>
        </p:grpSpPr>
        <p:sp>
          <p:nvSpPr>
            <p:cNvPr id="6" name="object 6"/>
            <p:cNvSpPr/>
            <p:nvPr/>
          </p:nvSpPr>
          <p:spPr>
            <a:xfrm>
              <a:off x="1119185" y="7325882"/>
              <a:ext cx="28575" cy="2961640"/>
            </a:xfrm>
            <a:custGeom>
              <a:avLst/>
              <a:gdLst/>
              <a:ahLst/>
              <a:cxnLst/>
              <a:rect l="l" t="t" r="r" b="b"/>
              <a:pathLst>
                <a:path w="28575" h="2961640">
                  <a:moveTo>
                    <a:pt x="28575" y="2961116"/>
                  </a:moveTo>
                  <a:lnTo>
                    <a:pt x="0" y="2961116"/>
                  </a:lnTo>
                  <a:lnTo>
                    <a:pt x="0" y="0"/>
                  </a:lnTo>
                  <a:lnTo>
                    <a:pt x="28575" y="0"/>
                  </a:lnTo>
                  <a:lnTo>
                    <a:pt x="28575" y="29611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8635" y="5457622"/>
              <a:ext cx="209550" cy="1868805"/>
            </a:xfrm>
            <a:custGeom>
              <a:avLst/>
              <a:gdLst/>
              <a:ahLst/>
              <a:cxnLst/>
              <a:rect l="l" t="t" r="r" b="b"/>
              <a:pathLst>
                <a:path w="209550" h="1868804">
                  <a:moveTo>
                    <a:pt x="0" y="1868214"/>
                  </a:moveTo>
                  <a:lnTo>
                    <a:pt x="0" y="0"/>
                  </a:lnTo>
                  <a:lnTo>
                    <a:pt x="209550" y="0"/>
                  </a:lnTo>
                  <a:lnTo>
                    <a:pt x="209550" y="1868214"/>
                  </a:lnTo>
                  <a:lnTo>
                    <a:pt x="0" y="1868214"/>
                  </a:lnTo>
                  <a:close/>
                </a:path>
              </a:pathLst>
            </a:custGeom>
            <a:solidFill>
              <a:srgbClr val="996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4049" y="6867514"/>
            <a:ext cx="129932" cy="1299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14049" y="7829013"/>
            <a:ext cx="129932" cy="12993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4049" y="8309762"/>
            <a:ext cx="129932" cy="12993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37299" y="5759369"/>
            <a:ext cx="4994910" cy="28079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150" spc="-50" dirty="0">
                <a:solidFill>
                  <a:srgbClr val="6F5D50"/>
                </a:solidFill>
                <a:latin typeface="Tahoma"/>
                <a:cs typeface="Tahoma"/>
              </a:rPr>
              <a:t>Challenges</a:t>
            </a:r>
            <a:endParaRPr sz="4150">
              <a:latin typeface="Tahoma"/>
              <a:cs typeface="Tahoma"/>
            </a:endParaRPr>
          </a:p>
          <a:p>
            <a:pPr marL="1189990" marR="634365">
              <a:lnSpc>
                <a:spcPct val="116799"/>
              </a:lnSpc>
              <a:spcBef>
                <a:spcPts val="1770"/>
              </a:spcBef>
            </a:pPr>
            <a:r>
              <a:rPr sz="2700" spc="-145" dirty="0">
                <a:solidFill>
                  <a:srgbClr val="6F5D50"/>
                </a:solidFill>
                <a:latin typeface="Verdana"/>
                <a:cs typeface="Verdana"/>
              </a:rPr>
              <a:t>L</a:t>
            </a:r>
            <a:r>
              <a:rPr sz="2700" spc="-170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2700" spc="-240" dirty="0">
                <a:solidFill>
                  <a:srgbClr val="6F5D50"/>
                </a:solidFill>
                <a:latin typeface="Verdana"/>
                <a:cs typeface="Verdana"/>
              </a:rPr>
              <a:t>m</a:t>
            </a:r>
            <a:r>
              <a:rPr sz="2700" spc="-170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2700" spc="-150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2700" spc="-220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2700" spc="-170" dirty="0">
                <a:solidFill>
                  <a:srgbClr val="6F5D50"/>
                </a:solidFill>
                <a:latin typeface="Verdana"/>
                <a:cs typeface="Verdana"/>
              </a:rPr>
              <a:t>d</a:t>
            </a:r>
            <a:r>
              <a:rPr sz="2700" spc="-340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2700" spc="-175" dirty="0">
                <a:solidFill>
                  <a:srgbClr val="6F5D50"/>
                </a:solidFill>
                <a:latin typeface="Verdana"/>
                <a:cs typeface="Verdana"/>
              </a:rPr>
              <a:t>d</a:t>
            </a:r>
            <a:r>
              <a:rPr sz="2700" spc="-220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2700" spc="-265" dirty="0">
                <a:solidFill>
                  <a:srgbClr val="6F5D50"/>
                </a:solidFill>
                <a:latin typeface="Verdana"/>
                <a:cs typeface="Verdana"/>
              </a:rPr>
              <a:t>v</a:t>
            </a:r>
            <a:r>
              <a:rPr sz="2700" spc="-220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2700" spc="-105" dirty="0">
                <a:solidFill>
                  <a:srgbClr val="6F5D50"/>
                </a:solidFill>
                <a:latin typeface="Verdana"/>
                <a:cs typeface="Verdana"/>
              </a:rPr>
              <a:t>l</a:t>
            </a:r>
            <a:r>
              <a:rPr sz="2700" spc="-145" dirty="0">
                <a:solidFill>
                  <a:srgbClr val="6F5D50"/>
                </a:solidFill>
                <a:latin typeface="Verdana"/>
                <a:cs typeface="Verdana"/>
              </a:rPr>
              <a:t>o</a:t>
            </a:r>
            <a:r>
              <a:rPr sz="2700" spc="-170" dirty="0">
                <a:solidFill>
                  <a:srgbClr val="6F5D50"/>
                </a:solidFill>
                <a:latin typeface="Verdana"/>
                <a:cs typeface="Verdana"/>
              </a:rPr>
              <a:t>p</a:t>
            </a:r>
            <a:r>
              <a:rPr sz="2700" spc="-240" dirty="0">
                <a:solidFill>
                  <a:srgbClr val="6F5D50"/>
                </a:solidFill>
                <a:latin typeface="Verdana"/>
                <a:cs typeface="Verdana"/>
              </a:rPr>
              <a:t>m</a:t>
            </a:r>
            <a:r>
              <a:rPr sz="2700" spc="-220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2700" spc="-190" dirty="0">
                <a:solidFill>
                  <a:srgbClr val="6F5D50"/>
                </a:solidFill>
                <a:latin typeface="Verdana"/>
                <a:cs typeface="Verdana"/>
              </a:rPr>
              <a:t>n</a:t>
            </a:r>
            <a:r>
              <a:rPr sz="2700" spc="-135" dirty="0">
                <a:solidFill>
                  <a:srgbClr val="6F5D50"/>
                </a:solidFill>
                <a:latin typeface="Verdana"/>
                <a:cs typeface="Verdana"/>
              </a:rPr>
              <a:t>t  </a:t>
            </a:r>
            <a:r>
              <a:rPr sz="2700" spc="-220" dirty="0">
                <a:solidFill>
                  <a:srgbClr val="6F5D50"/>
                </a:solidFill>
                <a:latin typeface="Verdana"/>
                <a:cs typeface="Verdana"/>
              </a:rPr>
              <a:t>experience</a:t>
            </a:r>
            <a:endParaRPr sz="2700">
              <a:latin typeface="Verdana"/>
              <a:cs typeface="Verdana"/>
            </a:endParaRPr>
          </a:p>
          <a:p>
            <a:pPr marL="1189990" marR="5080">
              <a:lnSpc>
                <a:spcPct val="116799"/>
              </a:lnSpc>
            </a:pPr>
            <a:r>
              <a:rPr sz="2700" spc="-260" dirty="0">
                <a:solidFill>
                  <a:srgbClr val="6F5D50"/>
                </a:solidFill>
                <a:latin typeface="Verdana"/>
                <a:cs typeface="Verdana"/>
              </a:rPr>
              <a:t>S</a:t>
            </a:r>
            <a:r>
              <a:rPr sz="2700" spc="-150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2700" spc="-300" dirty="0">
                <a:solidFill>
                  <a:srgbClr val="6F5D50"/>
                </a:solidFill>
                <a:latin typeface="Verdana"/>
                <a:cs typeface="Verdana"/>
              </a:rPr>
              <a:t>r</a:t>
            </a:r>
            <a:r>
              <a:rPr sz="2700" spc="-170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2700" spc="-175" dirty="0">
                <a:solidFill>
                  <a:srgbClr val="6F5D50"/>
                </a:solidFill>
                <a:latin typeface="Verdana"/>
                <a:cs typeface="Verdana"/>
              </a:rPr>
              <a:t>c</a:t>
            </a:r>
            <a:r>
              <a:rPr sz="2700" spc="-145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2700" spc="-340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2700" spc="-150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2700" spc="-170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2700" spc="-240" dirty="0">
                <a:solidFill>
                  <a:srgbClr val="6F5D50"/>
                </a:solidFill>
                <a:latin typeface="Verdana"/>
                <a:cs typeface="Verdana"/>
              </a:rPr>
              <a:t>m</a:t>
            </a:r>
            <a:r>
              <a:rPr sz="2700" spc="-220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2700" spc="-105" dirty="0">
                <a:solidFill>
                  <a:srgbClr val="6F5D50"/>
                </a:solidFill>
                <a:latin typeface="Verdana"/>
                <a:cs typeface="Verdana"/>
              </a:rPr>
              <a:t>l</a:t>
            </a:r>
            <a:r>
              <a:rPr sz="2700" spc="-170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2700" spc="-190" dirty="0">
                <a:solidFill>
                  <a:srgbClr val="6F5D50"/>
                </a:solidFill>
                <a:latin typeface="Verdana"/>
                <a:cs typeface="Verdana"/>
              </a:rPr>
              <a:t>n</a:t>
            </a:r>
            <a:r>
              <a:rPr sz="2700" spc="-215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2700" spc="-340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2700" spc="-320" dirty="0">
                <a:solidFill>
                  <a:srgbClr val="6F5D50"/>
                </a:solidFill>
                <a:latin typeface="Verdana"/>
                <a:cs typeface="Verdana"/>
              </a:rPr>
              <a:t>a</a:t>
            </a:r>
            <a:r>
              <a:rPr sz="2700" spc="-190" dirty="0">
                <a:solidFill>
                  <a:srgbClr val="6F5D50"/>
                </a:solidFill>
                <a:latin typeface="Verdana"/>
                <a:cs typeface="Verdana"/>
              </a:rPr>
              <a:t>n</a:t>
            </a:r>
            <a:r>
              <a:rPr sz="2700" spc="-170" dirty="0">
                <a:solidFill>
                  <a:srgbClr val="6F5D50"/>
                </a:solidFill>
                <a:latin typeface="Verdana"/>
                <a:cs typeface="Verdana"/>
              </a:rPr>
              <a:t>d</a:t>
            </a:r>
            <a:r>
              <a:rPr sz="2700" spc="-340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2700" spc="-175" dirty="0">
                <a:solidFill>
                  <a:srgbClr val="6F5D50"/>
                </a:solidFill>
                <a:latin typeface="Verdana"/>
                <a:cs typeface="Verdana"/>
              </a:rPr>
              <a:t>b</a:t>
            </a:r>
            <a:r>
              <a:rPr sz="2700" spc="-285" dirty="0">
                <a:solidFill>
                  <a:srgbClr val="6F5D50"/>
                </a:solidFill>
                <a:latin typeface="Verdana"/>
                <a:cs typeface="Verdana"/>
              </a:rPr>
              <a:t>u</a:t>
            </a:r>
            <a:r>
              <a:rPr sz="2700" spc="-175" dirty="0">
                <a:solidFill>
                  <a:srgbClr val="6F5D50"/>
                </a:solidFill>
                <a:latin typeface="Verdana"/>
                <a:cs typeface="Verdana"/>
              </a:rPr>
              <a:t>d</a:t>
            </a:r>
            <a:r>
              <a:rPr sz="2700" spc="-330" dirty="0">
                <a:solidFill>
                  <a:srgbClr val="6F5D50"/>
                </a:solidFill>
                <a:latin typeface="Verdana"/>
                <a:cs typeface="Verdana"/>
              </a:rPr>
              <a:t>g</a:t>
            </a:r>
            <a:r>
              <a:rPr sz="2700" spc="-220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2700" spc="-135" dirty="0">
                <a:solidFill>
                  <a:srgbClr val="6F5D50"/>
                </a:solidFill>
                <a:latin typeface="Verdana"/>
                <a:cs typeface="Verdana"/>
              </a:rPr>
              <a:t>t  </a:t>
            </a:r>
            <a:r>
              <a:rPr sz="2700" spc="-204" dirty="0">
                <a:solidFill>
                  <a:srgbClr val="6F5D50"/>
                </a:solidFill>
                <a:latin typeface="Verdana"/>
                <a:cs typeface="Verdana"/>
              </a:rPr>
              <a:t>E</a:t>
            </a:r>
            <a:r>
              <a:rPr sz="2700" spc="-190" dirty="0">
                <a:solidFill>
                  <a:srgbClr val="6F5D50"/>
                </a:solidFill>
                <a:latin typeface="Verdana"/>
                <a:cs typeface="Verdana"/>
              </a:rPr>
              <a:t>n</a:t>
            </a:r>
            <a:r>
              <a:rPr sz="2700" spc="-285" dirty="0">
                <a:solidFill>
                  <a:srgbClr val="6F5D50"/>
                </a:solidFill>
                <a:latin typeface="Verdana"/>
                <a:cs typeface="Verdana"/>
              </a:rPr>
              <a:t>su</a:t>
            </a:r>
            <a:r>
              <a:rPr sz="2700" spc="-300" dirty="0">
                <a:solidFill>
                  <a:srgbClr val="6F5D50"/>
                </a:solidFill>
                <a:latin typeface="Verdana"/>
                <a:cs typeface="Verdana"/>
              </a:rPr>
              <a:t>r</a:t>
            </a:r>
            <a:r>
              <a:rPr sz="2700" spc="-170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2700" spc="-190" dirty="0">
                <a:solidFill>
                  <a:srgbClr val="6F5D50"/>
                </a:solidFill>
                <a:latin typeface="Verdana"/>
                <a:cs typeface="Verdana"/>
              </a:rPr>
              <a:t>n</a:t>
            </a:r>
            <a:r>
              <a:rPr sz="2700" spc="-325" dirty="0">
                <a:solidFill>
                  <a:srgbClr val="6F5D50"/>
                </a:solidFill>
                <a:latin typeface="Verdana"/>
                <a:cs typeface="Verdana"/>
              </a:rPr>
              <a:t>g</a:t>
            </a:r>
            <a:r>
              <a:rPr sz="2700" spc="-340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2700" spc="-175" dirty="0">
                <a:solidFill>
                  <a:srgbClr val="6F5D50"/>
                </a:solidFill>
                <a:latin typeface="Verdana"/>
                <a:cs typeface="Verdana"/>
              </a:rPr>
              <a:t>d</a:t>
            </a:r>
            <a:r>
              <a:rPr sz="2700" spc="-320" dirty="0">
                <a:solidFill>
                  <a:srgbClr val="6F5D50"/>
                </a:solidFill>
                <a:latin typeface="Verdana"/>
                <a:cs typeface="Verdana"/>
              </a:rPr>
              <a:t>a</a:t>
            </a:r>
            <a:r>
              <a:rPr sz="2700" spc="-150" dirty="0">
                <a:solidFill>
                  <a:srgbClr val="6F5D50"/>
                </a:solidFill>
                <a:latin typeface="Verdana"/>
                <a:cs typeface="Verdana"/>
              </a:rPr>
              <a:t>t</a:t>
            </a:r>
            <a:r>
              <a:rPr sz="2700" spc="-315" dirty="0">
                <a:solidFill>
                  <a:srgbClr val="6F5D50"/>
                </a:solidFill>
                <a:latin typeface="Verdana"/>
                <a:cs typeface="Verdana"/>
              </a:rPr>
              <a:t>a</a:t>
            </a:r>
            <a:r>
              <a:rPr sz="2700" spc="-340" dirty="0">
                <a:solidFill>
                  <a:srgbClr val="6F5D50"/>
                </a:solidFill>
                <a:latin typeface="Verdana"/>
                <a:cs typeface="Verdana"/>
              </a:rPr>
              <a:t> </a:t>
            </a:r>
            <a:r>
              <a:rPr sz="2700" spc="-170" dirty="0">
                <a:solidFill>
                  <a:srgbClr val="6F5D50"/>
                </a:solidFill>
                <a:latin typeface="Verdana"/>
                <a:cs typeface="Verdana"/>
              </a:rPr>
              <a:t>p</a:t>
            </a:r>
            <a:r>
              <a:rPr sz="2700" spc="-300" dirty="0">
                <a:solidFill>
                  <a:srgbClr val="6F5D50"/>
                </a:solidFill>
                <a:latin typeface="Verdana"/>
                <a:cs typeface="Verdana"/>
              </a:rPr>
              <a:t>r</a:t>
            </a:r>
            <a:r>
              <a:rPr sz="2700" spc="-170" dirty="0">
                <a:solidFill>
                  <a:srgbClr val="6F5D50"/>
                </a:solidFill>
                <a:latin typeface="Verdana"/>
                <a:cs typeface="Verdana"/>
              </a:rPr>
              <a:t>i</a:t>
            </a:r>
            <a:r>
              <a:rPr sz="2700" spc="-265" dirty="0">
                <a:solidFill>
                  <a:srgbClr val="6F5D50"/>
                </a:solidFill>
                <a:latin typeface="Verdana"/>
                <a:cs typeface="Verdana"/>
              </a:rPr>
              <a:t>v</a:t>
            </a:r>
            <a:r>
              <a:rPr sz="2700" spc="-320" dirty="0">
                <a:solidFill>
                  <a:srgbClr val="6F5D50"/>
                </a:solidFill>
                <a:latin typeface="Verdana"/>
                <a:cs typeface="Verdana"/>
              </a:rPr>
              <a:t>a</a:t>
            </a:r>
            <a:r>
              <a:rPr sz="2700" spc="-175" dirty="0">
                <a:solidFill>
                  <a:srgbClr val="6F5D50"/>
                </a:solidFill>
                <a:latin typeface="Verdana"/>
                <a:cs typeface="Verdana"/>
              </a:rPr>
              <a:t>c</a:t>
            </a:r>
            <a:r>
              <a:rPr sz="2700" spc="-225" dirty="0">
                <a:solidFill>
                  <a:srgbClr val="6F5D50"/>
                </a:solidFill>
                <a:latin typeface="Verdana"/>
                <a:cs typeface="Verdana"/>
              </a:rPr>
              <a:t>y</a:t>
            </a:r>
            <a:endParaRPr sz="27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557608" y="5853486"/>
            <a:ext cx="890905" cy="890905"/>
            <a:chOff x="2557608" y="5853486"/>
            <a:chExt cx="890905" cy="890905"/>
          </a:xfrm>
        </p:grpSpPr>
        <p:sp>
          <p:nvSpPr>
            <p:cNvPr id="13" name="object 13"/>
            <p:cNvSpPr/>
            <p:nvPr/>
          </p:nvSpPr>
          <p:spPr>
            <a:xfrm>
              <a:off x="2566196" y="5862080"/>
              <a:ext cx="650240" cy="650240"/>
            </a:xfrm>
            <a:custGeom>
              <a:avLst/>
              <a:gdLst/>
              <a:ahLst/>
              <a:cxnLst/>
              <a:rect l="l" t="t" r="r" b="b"/>
              <a:pathLst>
                <a:path w="650239" h="650240">
                  <a:moveTo>
                    <a:pt x="325002" y="650005"/>
                  </a:moveTo>
                  <a:lnTo>
                    <a:pt x="285216" y="647560"/>
                  </a:lnTo>
                  <a:lnTo>
                    <a:pt x="246033" y="640265"/>
                  </a:lnTo>
                  <a:lnTo>
                    <a:pt x="208038" y="628228"/>
                  </a:lnTo>
                  <a:lnTo>
                    <a:pt x="171796" y="611629"/>
                  </a:lnTo>
                  <a:lnTo>
                    <a:pt x="137861" y="590718"/>
                  </a:lnTo>
                  <a:lnTo>
                    <a:pt x="106743" y="565813"/>
                  </a:lnTo>
                  <a:lnTo>
                    <a:pt x="78909" y="537286"/>
                  </a:lnTo>
                  <a:lnTo>
                    <a:pt x="54772" y="505563"/>
                  </a:lnTo>
                  <a:lnTo>
                    <a:pt x="34701" y="471125"/>
                  </a:lnTo>
                  <a:lnTo>
                    <a:pt x="18998" y="434492"/>
                  </a:lnTo>
                  <a:lnTo>
                    <a:pt x="7897" y="396213"/>
                  </a:lnTo>
                  <a:lnTo>
                    <a:pt x="1564" y="356858"/>
                  </a:lnTo>
                  <a:lnTo>
                    <a:pt x="0" y="325002"/>
                  </a:lnTo>
                  <a:lnTo>
                    <a:pt x="97" y="317024"/>
                  </a:lnTo>
                  <a:lnTo>
                    <a:pt x="3517" y="277314"/>
                  </a:lnTo>
                  <a:lnTo>
                    <a:pt x="11772" y="238322"/>
                  </a:lnTo>
                  <a:lnTo>
                    <a:pt x="24739" y="200630"/>
                  </a:lnTo>
                  <a:lnTo>
                    <a:pt x="42223" y="164806"/>
                  </a:lnTo>
                  <a:lnTo>
                    <a:pt x="63957" y="131398"/>
                  </a:lnTo>
                  <a:lnTo>
                    <a:pt x="89618" y="100901"/>
                  </a:lnTo>
                  <a:lnTo>
                    <a:pt x="118823" y="73772"/>
                  </a:lnTo>
                  <a:lnTo>
                    <a:pt x="151128" y="50421"/>
                  </a:lnTo>
                  <a:lnTo>
                    <a:pt x="186045" y="31203"/>
                  </a:lnTo>
                  <a:lnTo>
                    <a:pt x="223052" y="16404"/>
                  </a:lnTo>
                  <a:lnTo>
                    <a:pt x="261597" y="6244"/>
                  </a:lnTo>
                  <a:lnTo>
                    <a:pt x="301096" y="880"/>
                  </a:lnTo>
                  <a:lnTo>
                    <a:pt x="325002" y="0"/>
                  </a:lnTo>
                  <a:lnTo>
                    <a:pt x="332980" y="97"/>
                  </a:lnTo>
                  <a:lnTo>
                    <a:pt x="372690" y="3517"/>
                  </a:lnTo>
                  <a:lnTo>
                    <a:pt x="411682" y="11772"/>
                  </a:lnTo>
                  <a:lnTo>
                    <a:pt x="449374" y="24739"/>
                  </a:lnTo>
                  <a:lnTo>
                    <a:pt x="485197" y="42223"/>
                  </a:lnTo>
                  <a:lnTo>
                    <a:pt x="518606" y="63957"/>
                  </a:lnTo>
                  <a:lnTo>
                    <a:pt x="549103" y="89618"/>
                  </a:lnTo>
                  <a:lnTo>
                    <a:pt x="576232" y="118823"/>
                  </a:lnTo>
                  <a:lnTo>
                    <a:pt x="599583" y="151128"/>
                  </a:lnTo>
                  <a:lnTo>
                    <a:pt x="618801" y="186045"/>
                  </a:lnTo>
                  <a:lnTo>
                    <a:pt x="633601" y="223052"/>
                  </a:lnTo>
                  <a:lnTo>
                    <a:pt x="643759" y="261597"/>
                  </a:lnTo>
                  <a:lnTo>
                    <a:pt x="649124" y="301096"/>
                  </a:lnTo>
                  <a:lnTo>
                    <a:pt x="650005" y="325002"/>
                  </a:lnTo>
                  <a:lnTo>
                    <a:pt x="649907" y="332980"/>
                  </a:lnTo>
                  <a:lnTo>
                    <a:pt x="646487" y="372690"/>
                  </a:lnTo>
                  <a:lnTo>
                    <a:pt x="638232" y="411682"/>
                  </a:lnTo>
                  <a:lnTo>
                    <a:pt x="625265" y="449374"/>
                  </a:lnTo>
                  <a:lnTo>
                    <a:pt x="607782" y="485197"/>
                  </a:lnTo>
                  <a:lnTo>
                    <a:pt x="586047" y="518606"/>
                  </a:lnTo>
                  <a:lnTo>
                    <a:pt x="560386" y="549103"/>
                  </a:lnTo>
                  <a:lnTo>
                    <a:pt x="531181" y="576232"/>
                  </a:lnTo>
                  <a:lnTo>
                    <a:pt x="498875" y="599583"/>
                  </a:lnTo>
                  <a:lnTo>
                    <a:pt x="463958" y="618801"/>
                  </a:lnTo>
                  <a:lnTo>
                    <a:pt x="426952" y="633601"/>
                  </a:lnTo>
                  <a:lnTo>
                    <a:pt x="388407" y="643759"/>
                  </a:lnTo>
                  <a:lnTo>
                    <a:pt x="348908" y="649125"/>
                  </a:lnTo>
                  <a:lnTo>
                    <a:pt x="325002" y="6500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57608" y="5853486"/>
              <a:ext cx="667385" cy="668020"/>
            </a:xfrm>
            <a:custGeom>
              <a:avLst/>
              <a:gdLst/>
              <a:ahLst/>
              <a:cxnLst/>
              <a:rect l="l" t="t" r="r" b="b"/>
              <a:pathLst>
                <a:path w="667385" h="668020">
                  <a:moveTo>
                    <a:pt x="333590" y="667993"/>
                  </a:moveTo>
                  <a:lnTo>
                    <a:pt x="282351" y="664080"/>
                  </a:lnTo>
                  <a:lnTo>
                    <a:pt x="232093" y="652341"/>
                  </a:lnTo>
                  <a:lnTo>
                    <a:pt x="183797" y="632775"/>
                  </a:lnTo>
                  <a:lnTo>
                    <a:pt x="138447" y="605382"/>
                  </a:lnTo>
                  <a:lnTo>
                    <a:pt x="97024" y="570161"/>
                  </a:lnTo>
                  <a:lnTo>
                    <a:pt x="64683" y="532680"/>
                  </a:lnTo>
                  <a:lnTo>
                    <a:pt x="38809" y="491880"/>
                  </a:lnTo>
                  <a:lnTo>
                    <a:pt x="19404" y="448499"/>
                  </a:lnTo>
                  <a:lnTo>
                    <a:pt x="6468" y="403275"/>
                  </a:lnTo>
                  <a:lnTo>
                    <a:pt x="0" y="356944"/>
                  </a:lnTo>
                  <a:lnTo>
                    <a:pt x="0" y="310244"/>
                  </a:lnTo>
                  <a:lnTo>
                    <a:pt x="6468" y="263914"/>
                  </a:lnTo>
                  <a:lnTo>
                    <a:pt x="19404" y="218689"/>
                  </a:lnTo>
                  <a:lnTo>
                    <a:pt x="38809" y="175308"/>
                  </a:lnTo>
                  <a:lnTo>
                    <a:pt x="64683" y="134509"/>
                  </a:lnTo>
                  <a:lnTo>
                    <a:pt x="97024" y="97028"/>
                  </a:lnTo>
                  <a:lnTo>
                    <a:pt x="134505" y="64685"/>
                  </a:lnTo>
                  <a:lnTo>
                    <a:pt x="175304" y="38811"/>
                  </a:lnTo>
                  <a:lnTo>
                    <a:pt x="218685" y="19405"/>
                  </a:lnTo>
                  <a:lnTo>
                    <a:pt x="263910" y="6468"/>
                  </a:lnTo>
                  <a:lnTo>
                    <a:pt x="310241" y="0"/>
                  </a:lnTo>
                  <a:lnTo>
                    <a:pt x="356941" y="0"/>
                  </a:lnTo>
                  <a:lnTo>
                    <a:pt x="403272" y="6468"/>
                  </a:lnTo>
                  <a:lnTo>
                    <a:pt x="444612" y="18294"/>
                  </a:lnTo>
                  <a:lnTo>
                    <a:pt x="333590" y="18294"/>
                  </a:lnTo>
                  <a:lnTo>
                    <a:pt x="285278" y="21983"/>
                  </a:lnTo>
                  <a:lnTo>
                    <a:pt x="237890" y="33052"/>
                  </a:lnTo>
                  <a:lnTo>
                    <a:pt x="192353" y="51501"/>
                  </a:lnTo>
                  <a:lnTo>
                    <a:pt x="149592" y="77329"/>
                  </a:lnTo>
                  <a:lnTo>
                    <a:pt x="110534" y="110538"/>
                  </a:lnTo>
                  <a:lnTo>
                    <a:pt x="80039" y="145878"/>
                  </a:lnTo>
                  <a:lnTo>
                    <a:pt x="55644" y="184347"/>
                  </a:lnTo>
                  <a:lnTo>
                    <a:pt x="37347" y="225251"/>
                  </a:lnTo>
                  <a:lnTo>
                    <a:pt x="25149" y="267893"/>
                  </a:lnTo>
                  <a:lnTo>
                    <a:pt x="19050" y="311578"/>
                  </a:lnTo>
                  <a:lnTo>
                    <a:pt x="19050" y="355610"/>
                  </a:lnTo>
                  <a:lnTo>
                    <a:pt x="25149" y="399295"/>
                  </a:lnTo>
                  <a:lnTo>
                    <a:pt x="37347" y="441937"/>
                  </a:lnTo>
                  <a:lnTo>
                    <a:pt x="55644" y="482841"/>
                  </a:lnTo>
                  <a:lnTo>
                    <a:pt x="80039" y="521311"/>
                  </a:lnTo>
                  <a:lnTo>
                    <a:pt x="110534" y="556651"/>
                  </a:lnTo>
                  <a:lnTo>
                    <a:pt x="145874" y="587146"/>
                  </a:lnTo>
                  <a:lnTo>
                    <a:pt x="184344" y="611541"/>
                  </a:lnTo>
                  <a:lnTo>
                    <a:pt x="225247" y="629838"/>
                  </a:lnTo>
                  <a:lnTo>
                    <a:pt x="267889" y="642036"/>
                  </a:lnTo>
                  <a:lnTo>
                    <a:pt x="311574" y="648135"/>
                  </a:lnTo>
                  <a:lnTo>
                    <a:pt x="445471" y="648135"/>
                  </a:lnTo>
                  <a:lnTo>
                    <a:pt x="435088" y="652341"/>
                  </a:lnTo>
                  <a:lnTo>
                    <a:pt x="384830" y="664080"/>
                  </a:lnTo>
                  <a:lnTo>
                    <a:pt x="333590" y="667993"/>
                  </a:lnTo>
                  <a:close/>
                </a:path>
                <a:path w="667385" h="668020">
                  <a:moveTo>
                    <a:pt x="445471" y="648135"/>
                  </a:moveTo>
                  <a:lnTo>
                    <a:pt x="355607" y="648135"/>
                  </a:lnTo>
                  <a:lnTo>
                    <a:pt x="399292" y="642036"/>
                  </a:lnTo>
                  <a:lnTo>
                    <a:pt x="441934" y="629838"/>
                  </a:lnTo>
                  <a:lnTo>
                    <a:pt x="482837" y="611541"/>
                  </a:lnTo>
                  <a:lnTo>
                    <a:pt x="521307" y="587146"/>
                  </a:lnTo>
                  <a:lnTo>
                    <a:pt x="556647" y="556651"/>
                  </a:lnTo>
                  <a:lnTo>
                    <a:pt x="587142" y="521311"/>
                  </a:lnTo>
                  <a:lnTo>
                    <a:pt x="611537" y="482841"/>
                  </a:lnTo>
                  <a:lnTo>
                    <a:pt x="629834" y="441937"/>
                  </a:lnTo>
                  <a:lnTo>
                    <a:pt x="642032" y="399295"/>
                  </a:lnTo>
                  <a:lnTo>
                    <a:pt x="648131" y="355610"/>
                  </a:lnTo>
                  <a:lnTo>
                    <a:pt x="648131" y="311578"/>
                  </a:lnTo>
                  <a:lnTo>
                    <a:pt x="642032" y="267893"/>
                  </a:lnTo>
                  <a:lnTo>
                    <a:pt x="629834" y="225251"/>
                  </a:lnTo>
                  <a:lnTo>
                    <a:pt x="611537" y="184347"/>
                  </a:lnTo>
                  <a:lnTo>
                    <a:pt x="587142" y="145878"/>
                  </a:lnTo>
                  <a:lnTo>
                    <a:pt x="556647" y="110538"/>
                  </a:lnTo>
                  <a:lnTo>
                    <a:pt x="517589" y="77329"/>
                  </a:lnTo>
                  <a:lnTo>
                    <a:pt x="474829" y="51501"/>
                  </a:lnTo>
                  <a:lnTo>
                    <a:pt x="429291" y="33052"/>
                  </a:lnTo>
                  <a:lnTo>
                    <a:pt x="381903" y="21983"/>
                  </a:lnTo>
                  <a:lnTo>
                    <a:pt x="333590" y="18294"/>
                  </a:lnTo>
                  <a:lnTo>
                    <a:pt x="444612" y="18294"/>
                  </a:lnTo>
                  <a:lnTo>
                    <a:pt x="491878" y="38811"/>
                  </a:lnTo>
                  <a:lnTo>
                    <a:pt x="532677" y="64685"/>
                  </a:lnTo>
                  <a:lnTo>
                    <a:pt x="570158" y="97028"/>
                  </a:lnTo>
                  <a:lnTo>
                    <a:pt x="602499" y="134509"/>
                  </a:lnTo>
                  <a:lnTo>
                    <a:pt x="628372" y="175308"/>
                  </a:lnTo>
                  <a:lnTo>
                    <a:pt x="647777" y="218689"/>
                  </a:lnTo>
                  <a:lnTo>
                    <a:pt x="660714" y="263914"/>
                  </a:lnTo>
                  <a:lnTo>
                    <a:pt x="667182" y="310244"/>
                  </a:lnTo>
                  <a:lnTo>
                    <a:pt x="667182" y="356944"/>
                  </a:lnTo>
                  <a:lnTo>
                    <a:pt x="660714" y="403275"/>
                  </a:lnTo>
                  <a:lnTo>
                    <a:pt x="647777" y="448499"/>
                  </a:lnTo>
                  <a:lnTo>
                    <a:pt x="628372" y="491880"/>
                  </a:lnTo>
                  <a:lnTo>
                    <a:pt x="602499" y="532680"/>
                  </a:lnTo>
                  <a:lnTo>
                    <a:pt x="570158" y="570161"/>
                  </a:lnTo>
                  <a:lnTo>
                    <a:pt x="528734" y="605382"/>
                  </a:lnTo>
                  <a:lnTo>
                    <a:pt x="483384" y="632775"/>
                  </a:lnTo>
                  <a:lnTo>
                    <a:pt x="445471" y="648135"/>
                  </a:lnTo>
                  <a:close/>
                </a:path>
              </a:pathLst>
            </a:custGeom>
            <a:solidFill>
              <a:srgbClr val="6F5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40764" y="6436635"/>
              <a:ext cx="302260" cy="302260"/>
            </a:xfrm>
            <a:custGeom>
              <a:avLst/>
              <a:gdLst/>
              <a:ahLst/>
              <a:cxnLst/>
              <a:rect l="l" t="t" r="r" b="b"/>
              <a:pathLst>
                <a:path w="302260" h="302259">
                  <a:moveTo>
                    <a:pt x="302265" y="227847"/>
                  </a:moveTo>
                  <a:lnTo>
                    <a:pt x="227847" y="302265"/>
                  </a:lnTo>
                  <a:lnTo>
                    <a:pt x="0" y="74417"/>
                  </a:lnTo>
                  <a:lnTo>
                    <a:pt x="74417" y="0"/>
                  </a:lnTo>
                  <a:lnTo>
                    <a:pt x="302265" y="2278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31207" y="6426161"/>
              <a:ext cx="317500" cy="318135"/>
            </a:xfrm>
            <a:custGeom>
              <a:avLst/>
              <a:gdLst/>
              <a:ahLst/>
              <a:cxnLst/>
              <a:rect l="l" t="t" r="r" b="b"/>
              <a:pathLst>
                <a:path w="317500" h="318134">
                  <a:moveTo>
                    <a:pt x="245833" y="317827"/>
                  </a:moveTo>
                  <a:lnTo>
                    <a:pt x="228969" y="317827"/>
                  </a:lnTo>
                  <a:lnTo>
                    <a:pt x="1008" y="89864"/>
                  </a:lnTo>
                  <a:lnTo>
                    <a:pt x="0" y="87433"/>
                  </a:lnTo>
                  <a:lnTo>
                    <a:pt x="0" y="82369"/>
                  </a:lnTo>
                  <a:lnTo>
                    <a:pt x="1008" y="79937"/>
                  </a:lnTo>
                  <a:lnTo>
                    <a:pt x="80950" y="0"/>
                  </a:lnTo>
                  <a:lnTo>
                    <a:pt x="86996" y="0"/>
                  </a:lnTo>
                  <a:lnTo>
                    <a:pt x="110992" y="23996"/>
                  </a:lnTo>
                  <a:lnTo>
                    <a:pt x="83972" y="23996"/>
                  </a:lnTo>
                  <a:lnTo>
                    <a:pt x="23064" y="84900"/>
                  </a:lnTo>
                  <a:lnTo>
                    <a:pt x="237402" y="299239"/>
                  </a:lnTo>
                  <a:lnTo>
                    <a:pt x="264422" y="299239"/>
                  </a:lnTo>
                  <a:lnTo>
                    <a:pt x="245833" y="317827"/>
                  </a:lnTo>
                  <a:close/>
                </a:path>
                <a:path w="317500" h="318134">
                  <a:moveTo>
                    <a:pt x="264422" y="299239"/>
                  </a:moveTo>
                  <a:lnTo>
                    <a:pt x="237402" y="299239"/>
                  </a:lnTo>
                  <a:lnTo>
                    <a:pt x="298311" y="238333"/>
                  </a:lnTo>
                  <a:lnTo>
                    <a:pt x="83972" y="23996"/>
                  </a:lnTo>
                  <a:lnTo>
                    <a:pt x="110992" y="23996"/>
                  </a:lnTo>
                  <a:lnTo>
                    <a:pt x="316909" y="229912"/>
                  </a:lnTo>
                  <a:lnTo>
                    <a:pt x="316909" y="246756"/>
                  </a:lnTo>
                  <a:lnTo>
                    <a:pt x="264422" y="299239"/>
                  </a:lnTo>
                  <a:close/>
                </a:path>
              </a:pathLst>
            </a:custGeom>
            <a:solidFill>
              <a:srgbClr val="6F5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0524" y="6406406"/>
              <a:ext cx="77936" cy="770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637029" y="5932913"/>
              <a:ext cx="508634" cy="508634"/>
            </a:xfrm>
            <a:custGeom>
              <a:avLst/>
              <a:gdLst/>
              <a:ahLst/>
              <a:cxnLst/>
              <a:rect l="l" t="t" r="r" b="b"/>
              <a:pathLst>
                <a:path w="508635" h="508635">
                  <a:moveTo>
                    <a:pt x="262493" y="508338"/>
                  </a:moveTo>
                  <a:lnTo>
                    <a:pt x="245845" y="508338"/>
                  </a:lnTo>
                  <a:lnTo>
                    <a:pt x="237540" y="507930"/>
                  </a:lnTo>
                  <a:lnTo>
                    <a:pt x="196418" y="501831"/>
                  </a:lnTo>
                  <a:lnTo>
                    <a:pt x="149212" y="485806"/>
                  </a:lnTo>
                  <a:lnTo>
                    <a:pt x="106039" y="460878"/>
                  </a:lnTo>
                  <a:lnTo>
                    <a:pt x="68558" y="428008"/>
                  </a:lnTo>
                  <a:lnTo>
                    <a:pt x="38210" y="388456"/>
                  </a:lnTo>
                  <a:lnTo>
                    <a:pt x="16161" y="343745"/>
                  </a:lnTo>
                  <a:lnTo>
                    <a:pt x="3259" y="295590"/>
                  </a:lnTo>
                  <a:lnTo>
                    <a:pt x="0" y="262493"/>
                  </a:lnTo>
                  <a:lnTo>
                    <a:pt x="0" y="245845"/>
                  </a:lnTo>
                  <a:lnTo>
                    <a:pt x="6507" y="196418"/>
                  </a:lnTo>
                  <a:lnTo>
                    <a:pt x="22533" y="149212"/>
                  </a:lnTo>
                  <a:lnTo>
                    <a:pt x="47460" y="106039"/>
                  </a:lnTo>
                  <a:lnTo>
                    <a:pt x="80330" y="68558"/>
                  </a:lnTo>
                  <a:lnTo>
                    <a:pt x="119882" y="38210"/>
                  </a:lnTo>
                  <a:lnTo>
                    <a:pt x="164592" y="16161"/>
                  </a:lnTo>
                  <a:lnTo>
                    <a:pt x="212748" y="3259"/>
                  </a:lnTo>
                  <a:lnTo>
                    <a:pt x="245845" y="0"/>
                  </a:lnTo>
                  <a:lnTo>
                    <a:pt x="262493" y="0"/>
                  </a:lnTo>
                  <a:lnTo>
                    <a:pt x="311920" y="6507"/>
                  </a:lnTo>
                  <a:lnTo>
                    <a:pt x="359126" y="22533"/>
                  </a:lnTo>
                  <a:lnTo>
                    <a:pt x="402299" y="47460"/>
                  </a:lnTo>
                  <a:lnTo>
                    <a:pt x="439780" y="80330"/>
                  </a:lnTo>
                  <a:lnTo>
                    <a:pt x="470128" y="119882"/>
                  </a:lnTo>
                  <a:lnTo>
                    <a:pt x="492177" y="164592"/>
                  </a:lnTo>
                  <a:lnTo>
                    <a:pt x="505078" y="212748"/>
                  </a:lnTo>
                  <a:lnTo>
                    <a:pt x="508338" y="245845"/>
                  </a:lnTo>
                  <a:lnTo>
                    <a:pt x="508338" y="254169"/>
                  </a:lnTo>
                  <a:lnTo>
                    <a:pt x="508338" y="262493"/>
                  </a:lnTo>
                  <a:lnTo>
                    <a:pt x="501831" y="311920"/>
                  </a:lnTo>
                  <a:lnTo>
                    <a:pt x="485806" y="359126"/>
                  </a:lnTo>
                  <a:lnTo>
                    <a:pt x="460878" y="402299"/>
                  </a:lnTo>
                  <a:lnTo>
                    <a:pt x="428008" y="439780"/>
                  </a:lnTo>
                  <a:lnTo>
                    <a:pt x="388456" y="470128"/>
                  </a:lnTo>
                  <a:lnTo>
                    <a:pt x="343745" y="492177"/>
                  </a:lnTo>
                  <a:lnTo>
                    <a:pt x="295590" y="505078"/>
                  </a:lnTo>
                  <a:lnTo>
                    <a:pt x="270798" y="507930"/>
                  </a:lnTo>
                  <a:lnTo>
                    <a:pt x="262493" y="5083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28550" y="5924436"/>
              <a:ext cx="525780" cy="526415"/>
            </a:xfrm>
            <a:custGeom>
              <a:avLst/>
              <a:gdLst/>
              <a:ahLst/>
              <a:cxnLst/>
              <a:rect l="l" t="t" r="r" b="b"/>
              <a:pathLst>
                <a:path w="525780" h="526414">
                  <a:moveTo>
                    <a:pt x="262648" y="526244"/>
                  </a:moveTo>
                  <a:lnTo>
                    <a:pt x="212249" y="521424"/>
                  </a:lnTo>
                  <a:lnTo>
                    <a:pt x="163362" y="506963"/>
                  </a:lnTo>
                  <a:lnTo>
                    <a:pt x="117498" y="482863"/>
                  </a:lnTo>
                  <a:lnTo>
                    <a:pt x="76169" y="449123"/>
                  </a:lnTo>
                  <a:lnTo>
                    <a:pt x="45701" y="412637"/>
                  </a:lnTo>
                  <a:lnTo>
                    <a:pt x="22850" y="372436"/>
                  </a:lnTo>
                  <a:lnTo>
                    <a:pt x="7616" y="329581"/>
                  </a:lnTo>
                  <a:lnTo>
                    <a:pt x="0" y="285133"/>
                  </a:lnTo>
                  <a:lnTo>
                    <a:pt x="0" y="240155"/>
                  </a:lnTo>
                  <a:lnTo>
                    <a:pt x="7616" y="195708"/>
                  </a:lnTo>
                  <a:lnTo>
                    <a:pt x="22850" y="152853"/>
                  </a:lnTo>
                  <a:lnTo>
                    <a:pt x="45701" y="112651"/>
                  </a:lnTo>
                  <a:lnTo>
                    <a:pt x="76169" y="76165"/>
                  </a:lnTo>
                  <a:lnTo>
                    <a:pt x="112655" y="45699"/>
                  </a:lnTo>
                  <a:lnTo>
                    <a:pt x="152856" y="22849"/>
                  </a:lnTo>
                  <a:lnTo>
                    <a:pt x="195711" y="7616"/>
                  </a:lnTo>
                  <a:lnTo>
                    <a:pt x="240159" y="0"/>
                  </a:lnTo>
                  <a:lnTo>
                    <a:pt x="285137" y="0"/>
                  </a:lnTo>
                  <a:lnTo>
                    <a:pt x="329584" y="7616"/>
                  </a:lnTo>
                  <a:lnTo>
                    <a:pt x="359200" y="18143"/>
                  </a:lnTo>
                  <a:lnTo>
                    <a:pt x="262648" y="18143"/>
                  </a:lnTo>
                  <a:lnTo>
                    <a:pt x="215901" y="22614"/>
                  </a:lnTo>
                  <a:lnTo>
                    <a:pt x="170556" y="36026"/>
                  </a:lnTo>
                  <a:lnTo>
                    <a:pt x="128015" y="58379"/>
                  </a:lnTo>
                  <a:lnTo>
                    <a:pt x="89678" y="89675"/>
                  </a:lnTo>
                  <a:lnTo>
                    <a:pt x="58384" y="128010"/>
                  </a:lnTo>
                  <a:lnTo>
                    <a:pt x="36030" y="170551"/>
                  </a:lnTo>
                  <a:lnTo>
                    <a:pt x="22618" y="215897"/>
                  </a:lnTo>
                  <a:lnTo>
                    <a:pt x="18148" y="262644"/>
                  </a:lnTo>
                  <a:lnTo>
                    <a:pt x="22618" y="309392"/>
                  </a:lnTo>
                  <a:lnTo>
                    <a:pt x="36030" y="354737"/>
                  </a:lnTo>
                  <a:lnTo>
                    <a:pt x="58384" y="397279"/>
                  </a:lnTo>
                  <a:lnTo>
                    <a:pt x="89678" y="435615"/>
                  </a:lnTo>
                  <a:lnTo>
                    <a:pt x="128015" y="466910"/>
                  </a:lnTo>
                  <a:lnTo>
                    <a:pt x="170556" y="489264"/>
                  </a:lnTo>
                  <a:lnTo>
                    <a:pt x="215901" y="502677"/>
                  </a:lnTo>
                  <a:lnTo>
                    <a:pt x="262648" y="507148"/>
                  </a:lnTo>
                  <a:lnTo>
                    <a:pt x="361311" y="507148"/>
                  </a:lnTo>
                  <a:lnTo>
                    <a:pt x="313046" y="521424"/>
                  </a:lnTo>
                  <a:lnTo>
                    <a:pt x="262648" y="526244"/>
                  </a:lnTo>
                  <a:close/>
                </a:path>
                <a:path w="525780" h="526414">
                  <a:moveTo>
                    <a:pt x="361311" y="507148"/>
                  </a:moveTo>
                  <a:lnTo>
                    <a:pt x="262648" y="507148"/>
                  </a:lnTo>
                  <a:lnTo>
                    <a:pt x="309394" y="502677"/>
                  </a:lnTo>
                  <a:lnTo>
                    <a:pt x="354739" y="489264"/>
                  </a:lnTo>
                  <a:lnTo>
                    <a:pt x="397281" y="466910"/>
                  </a:lnTo>
                  <a:lnTo>
                    <a:pt x="435618" y="435615"/>
                  </a:lnTo>
                  <a:lnTo>
                    <a:pt x="466912" y="397279"/>
                  </a:lnTo>
                  <a:lnTo>
                    <a:pt x="489266" y="354737"/>
                  </a:lnTo>
                  <a:lnTo>
                    <a:pt x="502678" y="309392"/>
                  </a:lnTo>
                  <a:lnTo>
                    <a:pt x="507148" y="262644"/>
                  </a:lnTo>
                  <a:lnTo>
                    <a:pt x="502678" y="215897"/>
                  </a:lnTo>
                  <a:lnTo>
                    <a:pt x="489266" y="170551"/>
                  </a:lnTo>
                  <a:lnTo>
                    <a:pt x="466912" y="128010"/>
                  </a:lnTo>
                  <a:lnTo>
                    <a:pt x="435618" y="89675"/>
                  </a:lnTo>
                  <a:lnTo>
                    <a:pt x="397281" y="58379"/>
                  </a:lnTo>
                  <a:lnTo>
                    <a:pt x="354739" y="36026"/>
                  </a:lnTo>
                  <a:lnTo>
                    <a:pt x="309394" y="22614"/>
                  </a:lnTo>
                  <a:lnTo>
                    <a:pt x="262648" y="18143"/>
                  </a:lnTo>
                  <a:lnTo>
                    <a:pt x="359200" y="18143"/>
                  </a:lnTo>
                  <a:lnTo>
                    <a:pt x="412642" y="45699"/>
                  </a:lnTo>
                  <a:lnTo>
                    <a:pt x="449128" y="76165"/>
                  </a:lnTo>
                  <a:lnTo>
                    <a:pt x="479595" y="112651"/>
                  </a:lnTo>
                  <a:lnTo>
                    <a:pt x="502446" y="152853"/>
                  </a:lnTo>
                  <a:lnTo>
                    <a:pt x="517679" y="195708"/>
                  </a:lnTo>
                  <a:lnTo>
                    <a:pt x="525296" y="240155"/>
                  </a:lnTo>
                  <a:lnTo>
                    <a:pt x="525296" y="285133"/>
                  </a:lnTo>
                  <a:lnTo>
                    <a:pt x="517679" y="329581"/>
                  </a:lnTo>
                  <a:lnTo>
                    <a:pt x="502446" y="372436"/>
                  </a:lnTo>
                  <a:lnTo>
                    <a:pt x="479595" y="412637"/>
                  </a:lnTo>
                  <a:lnTo>
                    <a:pt x="449128" y="449123"/>
                  </a:lnTo>
                  <a:lnTo>
                    <a:pt x="407798" y="482863"/>
                  </a:lnTo>
                  <a:lnTo>
                    <a:pt x="361934" y="506963"/>
                  </a:lnTo>
                  <a:lnTo>
                    <a:pt x="361311" y="507148"/>
                  </a:lnTo>
                  <a:close/>
                </a:path>
              </a:pathLst>
            </a:custGeom>
            <a:solidFill>
              <a:srgbClr val="6F5D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890" y="942179"/>
            <a:ext cx="1326578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300" b="0" spc="20" dirty="0">
                <a:latin typeface="Tahoma"/>
                <a:cs typeface="Tahoma"/>
              </a:rPr>
              <a:t>L</a:t>
            </a:r>
            <a:r>
              <a:rPr sz="7300" b="0" spc="-35" dirty="0">
                <a:latin typeface="Tahoma"/>
                <a:cs typeface="Tahoma"/>
              </a:rPr>
              <a:t>i</a:t>
            </a:r>
            <a:r>
              <a:rPr sz="7300" b="0" spc="240" dirty="0">
                <a:latin typeface="Tahoma"/>
                <a:cs typeface="Tahoma"/>
              </a:rPr>
              <a:t>m</a:t>
            </a:r>
            <a:r>
              <a:rPr sz="7300" b="0" spc="-35" dirty="0">
                <a:latin typeface="Tahoma"/>
                <a:cs typeface="Tahoma"/>
              </a:rPr>
              <a:t>i</a:t>
            </a:r>
            <a:r>
              <a:rPr sz="7300" b="0" spc="40" dirty="0">
                <a:latin typeface="Tahoma"/>
                <a:cs typeface="Tahoma"/>
              </a:rPr>
              <a:t>t</a:t>
            </a:r>
            <a:r>
              <a:rPr sz="7300" b="0" spc="-105" dirty="0">
                <a:latin typeface="Tahoma"/>
                <a:cs typeface="Tahoma"/>
              </a:rPr>
              <a:t>e</a:t>
            </a:r>
            <a:r>
              <a:rPr sz="7300" b="0" spc="65" dirty="0">
                <a:latin typeface="Tahoma"/>
                <a:cs typeface="Tahoma"/>
              </a:rPr>
              <a:t>d</a:t>
            </a:r>
            <a:r>
              <a:rPr sz="7300" b="0" spc="-640" dirty="0">
                <a:latin typeface="Tahoma"/>
                <a:cs typeface="Tahoma"/>
              </a:rPr>
              <a:t> </a:t>
            </a:r>
            <a:r>
              <a:rPr sz="7300" b="0" spc="325" dirty="0">
                <a:latin typeface="Tahoma"/>
                <a:cs typeface="Tahoma"/>
              </a:rPr>
              <a:t>D</a:t>
            </a:r>
            <a:r>
              <a:rPr sz="7300" b="0" spc="-105" dirty="0">
                <a:latin typeface="Tahoma"/>
                <a:cs typeface="Tahoma"/>
              </a:rPr>
              <a:t>e</a:t>
            </a:r>
            <a:r>
              <a:rPr sz="7300" b="0" spc="-35" dirty="0">
                <a:latin typeface="Tahoma"/>
                <a:cs typeface="Tahoma"/>
              </a:rPr>
              <a:t>v</a:t>
            </a:r>
            <a:r>
              <a:rPr sz="7300" b="0" spc="-105" dirty="0">
                <a:latin typeface="Tahoma"/>
                <a:cs typeface="Tahoma"/>
              </a:rPr>
              <a:t>e</a:t>
            </a:r>
            <a:r>
              <a:rPr sz="7300" b="0" spc="130" dirty="0">
                <a:latin typeface="Tahoma"/>
                <a:cs typeface="Tahoma"/>
              </a:rPr>
              <a:t>l</a:t>
            </a:r>
            <a:r>
              <a:rPr sz="7300" b="0" spc="100" dirty="0">
                <a:latin typeface="Tahoma"/>
                <a:cs typeface="Tahoma"/>
              </a:rPr>
              <a:t>o</a:t>
            </a:r>
            <a:r>
              <a:rPr sz="7300" b="0" spc="65" dirty="0">
                <a:latin typeface="Tahoma"/>
                <a:cs typeface="Tahoma"/>
              </a:rPr>
              <a:t>p</a:t>
            </a:r>
            <a:r>
              <a:rPr sz="7300" b="0" spc="240" dirty="0">
                <a:latin typeface="Tahoma"/>
                <a:cs typeface="Tahoma"/>
              </a:rPr>
              <a:t>m</a:t>
            </a:r>
            <a:r>
              <a:rPr sz="7300" b="0" spc="-105" dirty="0">
                <a:latin typeface="Tahoma"/>
                <a:cs typeface="Tahoma"/>
              </a:rPr>
              <a:t>e</a:t>
            </a:r>
            <a:r>
              <a:rPr sz="7300" b="0" spc="-20" dirty="0">
                <a:latin typeface="Tahoma"/>
                <a:cs typeface="Tahoma"/>
              </a:rPr>
              <a:t>n</a:t>
            </a:r>
            <a:r>
              <a:rPr sz="7300" b="0" spc="40" dirty="0">
                <a:latin typeface="Tahoma"/>
                <a:cs typeface="Tahoma"/>
              </a:rPr>
              <a:t>t</a:t>
            </a:r>
            <a:r>
              <a:rPr sz="7300" b="0" spc="-640" dirty="0">
                <a:latin typeface="Tahoma"/>
                <a:cs typeface="Tahoma"/>
              </a:rPr>
              <a:t> </a:t>
            </a:r>
            <a:r>
              <a:rPr sz="7300" b="0" spc="-15" dirty="0">
                <a:latin typeface="Tahoma"/>
                <a:cs typeface="Tahoma"/>
              </a:rPr>
              <a:t>E</a:t>
            </a:r>
            <a:r>
              <a:rPr sz="7300" b="0" spc="-110" dirty="0">
                <a:latin typeface="Tahoma"/>
                <a:cs typeface="Tahoma"/>
              </a:rPr>
              <a:t>x</a:t>
            </a:r>
            <a:r>
              <a:rPr sz="7300" b="0" spc="65" dirty="0">
                <a:latin typeface="Tahoma"/>
                <a:cs typeface="Tahoma"/>
              </a:rPr>
              <a:t>p</a:t>
            </a:r>
            <a:r>
              <a:rPr sz="7300" b="0" spc="-105" dirty="0">
                <a:latin typeface="Tahoma"/>
                <a:cs typeface="Tahoma"/>
              </a:rPr>
              <a:t>e</a:t>
            </a:r>
            <a:r>
              <a:rPr sz="7300" b="0" spc="-280" dirty="0">
                <a:latin typeface="Tahoma"/>
                <a:cs typeface="Tahoma"/>
              </a:rPr>
              <a:t>r</a:t>
            </a:r>
            <a:r>
              <a:rPr sz="7300" b="0" spc="-35" dirty="0">
                <a:latin typeface="Tahoma"/>
                <a:cs typeface="Tahoma"/>
              </a:rPr>
              <a:t>i</a:t>
            </a:r>
            <a:r>
              <a:rPr sz="7300" b="0" spc="-105" dirty="0">
                <a:latin typeface="Tahoma"/>
                <a:cs typeface="Tahoma"/>
              </a:rPr>
              <a:t>e</a:t>
            </a:r>
            <a:r>
              <a:rPr sz="7300" b="0" spc="-20" dirty="0">
                <a:latin typeface="Tahoma"/>
                <a:cs typeface="Tahoma"/>
              </a:rPr>
              <a:t>n</a:t>
            </a:r>
            <a:r>
              <a:rPr sz="7300" b="0" spc="-60" dirty="0">
                <a:latin typeface="Tahoma"/>
                <a:cs typeface="Tahoma"/>
              </a:rPr>
              <a:t>c</a:t>
            </a:r>
            <a:r>
              <a:rPr sz="7300" b="0" spc="-100" dirty="0">
                <a:latin typeface="Tahoma"/>
                <a:cs typeface="Tahoma"/>
              </a:rPr>
              <a:t>e</a:t>
            </a:r>
            <a:endParaRPr sz="7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53349" y="1310923"/>
            <a:ext cx="519430" cy="504190"/>
          </a:xfrm>
          <a:custGeom>
            <a:avLst/>
            <a:gdLst/>
            <a:ahLst/>
            <a:cxnLst/>
            <a:rect l="l" t="t" r="r" b="b"/>
            <a:pathLst>
              <a:path w="519430" h="504189">
                <a:moveTo>
                  <a:pt x="289908" y="503783"/>
                </a:moveTo>
                <a:lnTo>
                  <a:pt x="231324" y="503783"/>
                </a:lnTo>
                <a:lnTo>
                  <a:pt x="231324" y="324394"/>
                </a:lnTo>
                <a:lnTo>
                  <a:pt x="98159" y="457559"/>
                </a:lnTo>
                <a:lnTo>
                  <a:pt x="54013" y="413413"/>
                </a:lnTo>
                <a:lnTo>
                  <a:pt x="184270" y="283157"/>
                </a:lnTo>
                <a:lnTo>
                  <a:pt x="0" y="283157"/>
                </a:lnTo>
                <a:lnTo>
                  <a:pt x="0" y="220625"/>
                </a:lnTo>
                <a:lnTo>
                  <a:pt x="188425" y="220625"/>
                </a:lnTo>
                <a:lnTo>
                  <a:pt x="61596" y="93797"/>
                </a:lnTo>
                <a:lnTo>
                  <a:pt x="103041" y="52351"/>
                </a:lnTo>
                <a:lnTo>
                  <a:pt x="231324" y="180738"/>
                </a:lnTo>
                <a:lnTo>
                  <a:pt x="231324" y="0"/>
                </a:lnTo>
                <a:lnTo>
                  <a:pt x="289908" y="0"/>
                </a:lnTo>
                <a:lnTo>
                  <a:pt x="289908" y="177414"/>
                </a:lnTo>
                <a:lnTo>
                  <a:pt x="421204" y="46119"/>
                </a:lnTo>
                <a:lnTo>
                  <a:pt x="465350" y="90369"/>
                </a:lnTo>
                <a:lnTo>
                  <a:pt x="335093" y="220625"/>
                </a:lnTo>
                <a:lnTo>
                  <a:pt x="519363" y="220625"/>
                </a:lnTo>
                <a:lnTo>
                  <a:pt x="519363" y="283157"/>
                </a:lnTo>
                <a:lnTo>
                  <a:pt x="333743" y="283157"/>
                </a:lnTo>
                <a:lnTo>
                  <a:pt x="459221" y="408635"/>
                </a:lnTo>
                <a:lnTo>
                  <a:pt x="417776" y="450080"/>
                </a:lnTo>
                <a:lnTo>
                  <a:pt x="289908" y="322213"/>
                </a:lnTo>
                <a:lnTo>
                  <a:pt x="289908" y="503783"/>
                </a:lnTo>
                <a:close/>
              </a:path>
            </a:pathLst>
          </a:custGeom>
          <a:solidFill>
            <a:srgbClr val="996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44376" y="1310923"/>
            <a:ext cx="519430" cy="504190"/>
          </a:xfrm>
          <a:custGeom>
            <a:avLst/>
            <a:gdLst/>
            <a:ahLst/>
            <a:cxnLst/>
            <a:rect l="l" t="t" r="r" b="b"/>
            <a:pathLst>
              <a:path w="519430" h="504189">
                <a:moveTo>
                  <a:pt x="289908" y="503783"/>
                </a:moveTo>
                <a:lnTo>
                  <a:pt x="231324" y="503783"/>
                </a:lnTo>
                <a:lnTo>
                  <a:pt x="231324" y="324394"/>
                </a:lnTo>
                <a:lnTo>
                  <a:pt x="98159" y="457559"/>
                </a:lnTo>
                <a:lnTo>
                  <a:pt x="54013" y="413413"/>
                </a:lnTo>
                <a:lnTo>
                  <a:pt x="184270" y="283157"/>
                </a:lnTo>
                <a:lnTo>
                  <a:pt x="0" y="283157"/>
                </a:lnTo>
                <a:lnTo>
                  <a:pt x="0" y="220625"/>
                </a:lnTo>
                <a:lnTo>
                  <a:pt x="188425" y="220625"/>
                </a:lnTo>
                <a:lnTo>
                  <a:pt x="61596" y="93797"/>
                </a:lnTo>
                <a:lnTo>
                  <a:pt x="103041" y="52351"/>
                </a:lnTo>
                <a:lnTo>
                  <a:pt x="231324" y="180738"/>
                </a:lnTo>
                <a:lnTo>
                  <a:pt x="231324" y="0"/>
                </a:lnTo>
                <a:lnTo>
                  <a:pt x="289908" y="0"/>
                </a:lnTo>
                <a:lnTo>
                  <a:pt x="289908" y="177414"/>
                </a:lnTo>
                <a:lnTo>
                  <a:pt x="421204" y="46119"/>
                </a:lnTo>
                <a:lnTo>
                  <a:pt x="465350" y="90369"/>
                </a:lnTo>
                <a:lnTo>
                  <a:pt x="335093" y="220625"/>
                </a:lnTo>
                <a:lnTo>
                  <a:pt x="519363" y="220625"/>
                </a:lnTo>
                <a:lnTo>
                  <a:pt x="519363" y="283157"/>
                </a:lnTo>
                <a:lnTo>
                  <a:pt x="333743" y="283157"/>
                </a:lnTo>
                <a:lnTo>
                  <a:pt x="459221" y="408635"/>
                </a:lnTo>
                <a:lnTo>
                  <a:pt x="417776" y="450080"/>
                </a:lnTo>
                <a:lnTo>
                  <a:pt x="289908" y="322213"/>
                </a:lnTo>
                <a:lnTo>
                  <a:pt x="289908" y="503783"/>
                </a:lnTo>
                <a:close/>
              </a:path>
            </a:pathLst>
          </a:custGeom>
          <a:solidFill>
            <a:srgbClr val="996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048208" y="1310923"/>
            <a:ext cx="519430" cy="504190"/>
          </a:xfrm>
          <a:custGeom>
            <a:avLst/>
            <a:gdLst/>
            <a:ahLst/>
            <a:cxnLst/>
            <a:rect l="l" t="t" r="r" b="b"/>
            <a:pathLst>
              <a:path w="519430" h="504189">
                <a:moveTo>
                  <a:pt x="289908" y="503783"/>
                </a:moveTo>
                <a:lnTo>
                  <a:pt x="231324" y="503783"/>
                </a:lnTo>
                <a:lnTo>
                  <a:pt x="231324" y="324394"/>
                </a:lnTo>
                <a:lnTo>
                  <a:pt x="98159" y="457559"/>
                </a:lnTo>
                <a:lnTo>
                  <a:pt x="54013" y="413413"/>
                </a:lnTo>
                <a:lnTo>
                  <a:pt x="184270" y="283157"/>
                </a:lnTo>
                <a:lnTo>
                  <a:pt x="0" y="283157"/>
                </a:lnTo>
                <a:lnTo>
                  <a:pt x="0" y="220625"/>
                </a:lnTo>
                <a:lnTo>
                  <a:pt x="188425" y="220625"/>
                </a:lnTo>
                <a:lnTo>
                  <a:pt x="61596" y="93797"/>
                </a:lnTo>
                <a:lnTo>
                  <a:pt x="103041" y="52351"/>
                </a:lnTo>
                <a:lnTo>
                  <a:pt x="231324" y="180738"/>
                </a:lnTo>
                <a:lnTo>
                  <a:pt x="231324" y="0"/>
                </a:lnTo>
                <a:lnTo>
                  <a:pt x="289908" y="0"/>
                </a:lnTo>
                <a:lnTo>
                  <a:pt x="289908" y="177414"/>
                </a:lnTo>
                <a:lnTo>
                  <a:pt x="421204" y="46119"/>
                </a:lnTo>
                <a:lnTo>
                  <a:pt x="465350" y="90369"/>
                </a:lnTo>
                <a:lnTo>
                  <a:pt x="335093" y="220625"/>
                </a:lnTo>
                <a:lnTo>
                  <a:pt x="519363" y="220625"/>
                </a:lnTo>
                <a:lnTo>
                  <a:pt x="519363" y="283157"/>
                </a:lnTo>
                <a:lnTo>
                  <a:pt x="333743" y="283157"/>
                </a:lnTo>
                <a:lnTo>
                  <a:pt x="459221" y="408635"/>
                </a:lnTo>
                <a:lnTo>
                  <a:pt x="417776" y="450080"/>
                </a:lnTo>
                <a:lnTo>
                  <a:pt x="289908" y="322213"/>
                </a:lnTo>
                <a:lnTo>
                  <a:pt x="289908" y="503783"/>
                </a:lnTo>
                <a:close/>
              </a:path>
            </a:pathLst>
          </a:custGeom>
          <a:solidFill>
            <a:srgbClr val="996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549105"/>
              </p:ext>
            </p:extLst>
          </p:nvPr>
        </p:nvGraphicFramePr>
        <p:xfrm>
          <a:off x="1028700" y="3330305"/>
          <a:ext cx="15271114" cy="4892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0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106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0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500" spc="-3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Introduction</a:t>
                      </a:r>
                      <a:endParaRPr sz="2500" dirty="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9525">
                      <a:solidFill>
                        <a:srgbClr val="2F231A"/>
                      </a:solidFill>
                      <a:prstDash val="solid"/>
                    </a:lnL>
                    <a:lnR w="9525">
                      <a:solidFill>
                        <a:srgbClr val="2F231A"/>
                      </a:solidFill>
                      <a:prstDash val="solid"/>
                    </a:lnR>
                    <a:lnT w="9525">
                      <a:solidFill>
                        <a:srgbClr val="2F231A"/>
                      </a:solidFill>
                      <a:prstDash val="solid"/>
                    </a:lnT>
                    <a:lnB w="9525">
                      <a:solidFill>
                        <a:srgbClr val="2F231A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0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500" spc="-5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Impact</a:t>
                      </a:r>
                      <a:endParaRPr sz="2500" dirty="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9525">
                      <a:solidFill>
                        <a:srgbClr val="2F231A"/>
                      </a:solidFill>
                      <a:prstDash val="solid"/>
                    </a:lnL>
                    <a:lnR w="9525">
                      <a:solidFill>
                        <a:srgbClr val="2F231A"/>
                      </a:solidFill>
                      <a:prstDash val="solid"/>
                    </a:lnR>
                    <a:lnT w="9525">
                      <a:solidFill>
                        <a:srgbClr val="2F231A"/>
                      </a:solidFill>
                      <a:prstDash val="solid"/>
                    </a:lnT>
                    <a:lnB w="9525">
                      <a:solidFill>
                        <a:srgbClr val="2F231A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7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900" dirty="0">
                        <a:latin typeface="Times New Roman"/>
                        <a:cs typeface="Times New Roman"/>
                      </a:endParaRPr>
                    </a:p>
                    <a:p>
                      <a:pPr marL="1397635" marR="342900" indent="-1047750">
                        <a:lnSpc>
                          <a:spcPct val="114999"/>
                        </a:lnSpc>
                      </a:pPr>
                      <a:r>
                        <a:rPr sz="2500" b="1" spc="-26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Junior</a:t>
                      </a:r>
                      <a:r>
                        <a:rPr sz="2500" b="1" spc="-17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b="1" spc="-24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Team</a:t>
                      </a:r>
                      <a:r>
                        <a:rPr sz="2500" spc="-24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2500" spc="-21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7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2500" spc="-21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development</a:t>
                      </a:r>
                      <a:r>
                        <a:rPr sz="2500" spc="-21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team</a:t>
                      </a:r>
                      <a:r>
                        <a:rPr sz="2500" spc="-21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1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mainly</a:t>
                      </a:r>
                      <a:r>
                        <a:rPr sz="2500" spc="-21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4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consists</a:t>
                      </a:r>
                      <a:r>
                        <a:rPr sz="2500" spc="-21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of </a:t>
                      </a:r>
                      <a:r>
                        <a:rPr sz="2500" spc="-76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j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un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deve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ope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rs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w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ith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li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it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expe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rti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se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25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2F231A"/>
                      </a:solidFill>
                      <a:prstDash val="solid"/>
                    </a:lnL>
                    <a:lnR w="9525">
                      <a:solidFill>
                        <a:srgbClr val="2F231A"/>
                      </a:solidFill>
                      <a:prstDash val="solid"/>
                    </a:lnR>
                    <a:lnT w="9525">
                      <a:solidFill>
                        <a:srgbClr val="2F231A"/>
                      </a:solidFill>
                      <a:prstDash val="solid"/>
                    </a:lnT>
                    <a:lnB w="9525">
                      <a:solidFill>
                        <a:srgbClr val="2F231A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47040" marR="439420" indent="-635" algn="ctr">
                        <a:lnSpc>
                          <a:spcPct val="114999"/>
                        </a:lnSpc>
                        <a:spcBef>
                          <a:spcPts val="1510"/>
                        </a:spcBef>
                      </a:pPr>
                      <a:r>
                        <a:rPr sz="2500" b="1" spc="-17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Poor </a:t>
                      </a:r>
                      <a:r>
                        <a:rPr sz="2500" b="1" spc="-21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Performance</a:t>
                      </a:r>
                      <a:r>
                        <a:rPr sz="2500" spc="-21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: </a:t>
                      </a:r>
                      <a:r>
                        <a:rPr sz="2500" spc="-7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The </a:t>
                      </a:r>
                      <a:r>
                        <a:rPr sz="2500" spc="-3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application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may </a:t>
                      </a:r>
                      <a:r>
                        <a:rPr sz="2500" spc="-4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face </a:t>
                      </a:r>
                      <a:r>
                        <a:rPr sz="2500" spc="-3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pe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rf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manc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ssue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an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so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twar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bug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du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a  l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ac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k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expe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ri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enc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in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op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ti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z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i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th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code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2500" dirty="0">
                        <a:latin typeface="Tahoma"/>
                        <a:cs typeface="Tahoma"/>
                      </a:endParaRPr>
                    </a:p>
                  </a:txBody>
                  <a:tcPr marL="0" marR="0" marT="191770" marB="0">
                    <a:lnL w="9525">
                      <a:solidFill>
                        <a:srgbClr val="2F231A"/>
                      </a:solidFill>
                      <a:prstDash val="solid"/>
                    </a:lnL>
                    <a:lnR w="9525">
                      <a:solidFill>
                        <a:srgbClr val="2F231A"/>
                      </a:solidFill>
                      <a:prstDash val="solid"/>
                    </a:lnR>
                    <a:lnT w="9525">
                      <a:solidFill>
                        <a:srgbClr val="2F231A"/>
                      </a:solidFill>
                      <a:prstDash val="solid"/>
                    </a:lnT>
                    <a:lnB w="9525">
                      <a:solidFill>
                        <a:srgbClr val="2F231A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07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2F231A"/>
                      </a:solidFill>
                      <a:prstDash val="solid"/>
                    </a:lnL>
                    <a:lnR w="9525">
                      <a:solidFill>
                        <a:srgbClr val="2F231A"/>
                      </a:solidFill>
                      <a:prstDash val="solid"/>
                    </a:lnR>
                    <a:lnT w="9525">
                      <a:solidFill>
                        <a:srgbClr val="2F231A"/>
                      </a:solidFill>
                      <a:prstDash val="solid"/>
                    </a:lnT>
                    <a:lnB w="9525">
                      <a:solidFill>
                        <a:srgbClr val="2F231A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7329" marR="219710" algn="ctr">
                        <a:lnSpc>
                          <a:spcPct val="114999"/>
                        </a:lnSpc>
                        <a:spcBef>
                          <a:spcPts val="1510"/>
                        </a:spcBef>
                      </a:pPr>
                      <a:r>
                        <a:rPr sz="2500" b="1" spc="-22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Longer</a:t>
                      </a:r>
                      <a:r>
                        <a:rPr sz="2500" b="1" spc="-17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b="1" spc="-17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Development</a:t>
                      </a:r>
                      <a:r>
                        <a:rPr sz="2500" b="1" spc="-16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b="1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Time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:</a:t>
                      </a:r>
                      <a:r>
                        <a:rPr sz="2500" spc="-21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6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Inexperience</a:t>
                      </a:r>
                      <a:r>
                        <a:rPr sz="2500" spc="-21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5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can</a:t>
                      </a:r>
                      <a:r>
                        <a:rPr sz="2500" spc="-21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3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lead </a:t>
                      </a:r>
                      <a:r>
                        <a:rPr sz="2500" spc="-77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onge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deve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opmen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ea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m 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encoun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rs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an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d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so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ve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un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f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esee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2500" spc="-22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prob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l</a:t>
                      </a:r>
                      <a:r>
                        <a:rPr sz="2500" spc="-5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ems</a:t>
                      </a:r>
                      <a:r>
                        <a:rPr sz="2500" dirty="0">
                          <a:solidFill>
                            <a:srgbClr val="6F5D50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2500" dirty="0">
                        <a:latin typeface="Tahoma"/>
                        <a:cs typeface="Tahoma"/>
                      </a:endParaRPr>
                    </a:p>
                  </a:txBody>
                  <a:tcPr marL="0" marR="0" marT="191770" marB="0">
                    <a:lnL w="9525">
                      <a:solidFill>
                        <a:srgbClr val="2F231A"/>
                      </a:solidFill>
                      <a:prstDash val="solid"/>
                    </a:lnL>
                    <a:lnR w="9525">
                      <a:solidFill>
                        <a:srgbClr val="2F231A"/>
                      </a:solidFill>
                      <a:prstDash val="solid"/>
                    </a:lnR>
                    <a:lnT w="9525">
                      <a:solidFill>
                        <a:srgbClr val="2F231A"/>
                      </a:solidFill>
                      <a:prstDash val="solid"/>
                    </a:lnT>
                    <a:lnB w="9525">
                      <a:solidFill>
                        <a:srgbClr val="2F231A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7154449" y="5457622"/>
            <a:ext cx="209550" cy="4829810"/>
            <a:chOff x="17154449" y="5457622"/>
            <a:chExt cx="209550" cy="4829810"/>
          </a:xfrm>
        </p:grpSpPr>
        <p:sp>
          <p:nvSpPr>
            <p:cNvPr id="8" name="object 8"/>
            <p:cNvSpPr/>
            <p:nvPr/>
          </p:nvSpPr>
          <p:spPr>
            <a:xfrm>
              <a:off x="17245005" y="7325882"/>
              <a:ext cx="28575" cy="2961640"/>
            </a:xfrm>
            <a:custGeom>
              <a:avLst/>
              <a:gdLst/>
              <a:ahLst/>
              <a:cxnLst/>
              <a:rect l="l" t="t" r="r" b="b"/>
              <a:pathLst>
                <a:path w="28575" h="2961640">
                  <a:moveTo>
                    <a:pt x="28575" y="2961116"/>
                  </a:moveTo>
                  <a:lnTo>
                    <a:pt x="0" y="2961116"/>
                  </a:lnTo>
                  <a:lnTo>
                    <a:pt x="0" y="0"/>
                  </a:lnTo>
                  <a:lnTo>
                    <a:pt x="28575" y="0"/>
                  </a:lnTo>
                  <a:lnTo>
                    <a:pt x="28575" y="2961116"/>
                  </a:lnTo>
                  <a:close/>
                </a:path>
              </a:pathLst>
            </a:custGeom>
            <a:solidFill>
              <a:srgbClr val="2F23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154449" y="5457622"/>
              <a:ext cx="209550" cy="1868805"/>
            </a:xfrm>
            <a:custGeom>
              <a:avLst/>
              <a:gdLst/>
              <a:ahLst/>
              <a:cxnLst/>
              <a:rect l="l" t="t" r="r" b="b"/>
              <a:pathLst>
                <a:path w="209550" h="1868804">
                  <a:moveTo>
                    <a:pt x="0" y="1868214"/>
                  </a:moveTo>
                  <a:lnTo>
                    <a:pt x="0" y="0"/>
                  </a:lnTo>
                  <a:lnTo>
                    <a:pt x="209550" y="0"/>
                  </a:lnTo>
                  <a:lnTo>
                    <a:pt x="209550" y="1868214"/>
                  </a:lnTo>
                  <a:lnTo>
                    <a:pt x="0" y="1868214"/>
                  </a:lnTo>
                  <a:close/>
                </a:path>
              </a:pathLst>
            </a:custGeom>
            <a:solidFill>
              <a:srgbClr val="996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>
            <a:lumMod val="20000"/>
            <a:lumOff val="80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4581525"/>
          </a:xfrm>
          <a:custGeom>
            <a:avLst/>
            <a:gdLst/>
            <a:ahLst/>
            <a:cxnLst/>
            <a:rect l="l" t="t" r="r" b="b"/>
            <a:pathLst>
              <a:path w="18288000" h="4581525">
                <a:moveTo>
                  <a:pt x="18288000" y="4581525"/>
                </a:moveTo>
                <a:lnTo>
                  <a:pt x="0" y="4581525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4581525"/>
                </a:lnTo>
                <a:close/>
              </a:path>
            </a:pathLst>
          </a:custGeom>
          <a:solidFill>
            <a:srgbClr val="DBCC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46613" y="1095301"/>
            <a:ext cx="9994900" cy="2254250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2541905" marR="5080" indent="-2529840">
              <a:lnSpc>
                <a:spcPts val="7950"/>
              </a:lnSpc>
              <a:spcBef>
                <a:spcPts val="1740"/>
              </a:spcBef>
            </a:pPr>
            <a:r>
              <a:rPr sz="8000" b="0" spc="-380" dirty="0">
                <a:latin typeface="Verdana"/>
                <a:cs typeface="Verdana"/>
              </a:rPr>
              <a:t>D</a:t>
            </a:r>
            <a:r>
              <a:rPr sz="8000" b="0" spc="-670" dirty="0">
                <a:latin typeface="Verdana"/>
                <a:cs typeface="Verdana"/>
              </a:rPr>
              <a:t>e</a:t>
            </a:r>
            <a:r>
              <a:rPr sz="8000" b="0" spc="-790" dirty="0">
                <a:latin typeface="Verdana"/>
                <a:cs typeface="Verdana"/>
              </a:rPr>
              <a:t>v</a:t>
            </a:r>
            <a:r>
              <a:rPr sz="8000" b="0" spc="-670" dirty="0">
                <a:latin typeface="Verdana"/>
                <a:cs typeface="Verdana"/>
              </a:rPr>
              <a:t>e</a:t>
            </a:r>
            <a:r>
              <a:rPr sz="8000" b="0" spc="-225" dirty="0">
                <a:latin typeface="Verdana"/>
                <a:cs typeface="Verdana"/>
              </a:rPr>
              <a:t>l</a:t>
            </a:r>
            <a:r>
              <a:rPr sz="8000" b="0" spc="-400" dirty="0">
                <a:latin typeface="Verdana"/>
                <a:cs typeface="Verdana"/>
              </a:rPr>
              <a:t>o</a:t>
            </a:r>
            <a:r>
              <a:rPr sz="8000" b="0" spc="-490" dirty="0">
                <a:latin typeface="Verdana"/>
                <a:cs typeface="Verdana"/>
              </a:rPr>
              <a:t>p</a:t>
            </a:r>
            <a:r>
              <a:rPr sz="8000" b="0" spc="-795" dirty="0">
                <a:latin typeface="Verdana"/>
                <a:cs typeface="Verdana"/>
              </a:rPr>
              <a:t>m</a:t>
            </a:r>
            <a:r>
              <a:rPr sz="8000" b="0" spc="-670" dirty="0">
                <a:latin typeface="Verdana"/>
                <a:cs typeface="Verdana"/>
              </a:rPr>
              <a:t>e</a:t>
            </a:r>
            <a:r>
              <a:rPr sz="8000" b="0" spc="-620" dirty="0">
                <a:latin typeface="Verdana"/>
                <a:cs typeface="Verdana"/>
              </a:rPr>
              <a:t>n</a:t>
            </a:r>
            <a:r>
              <a:rPr sz="8000" b="0" spc="-434" dirty="0">
                <a:latin typeface="Verdana"/>
                <a:cs typeface="Verdana"/>
              </a:rPr>
              <a:t>t</a:t>
            </a:r>
            <a:r>
              <a:rPr sz="8000" b="0" spc="-1015" dirty="0">
                <a:latin typeface="Verdana"/>
                <a:cs typeface="Verdana"/>
              </a:rPr>
              <a:t> </a:t>
            </a:r>
            <a:r>
              <a:rPr sz="8000" b="0" spc="-600" dirty="0">
                <a:latin typeface="Verdana"/>
                <a:cs typeface="Verdana"/>
              </a:rPr>
              <a:t>T</a:t>
            </a:r>
            <a:r>
              <a:rPr sz="8000" b="0" spc="-409" dirty="0">
                <a:latin typeface="Verdana"/>
                <a:cs typeface="Verdana"/>
              </a:rPr>
              <a:t>i</a:t>
            </a:r>
            <a:r>
              <a:rPr sz="8000" b="0" spc="-795" dirty="0">
                <a:latin typeface="Verdana"/>
                <a:cs typeface="Verdana"/>
              </a:rPr>
              <a:t>m</a:t>
            </a:r>
            <a:r>
              <a:rPr sz="8000" b="0" spc="-670" dirty="0">
                <a:latin typeface="Verdana"/>
                <a:cs typeface="Verdana"/>
              </a:rPr>
              <a:t>e</a:t>
            </a:r>
            <a:r>
              <a:rPr sz="8000" b="0" spc="-225" dirty="0">
                <a:latin typeface="Verdana"/>
                <a:cs typeface="Verdana"/>
              </a:rPr>
              <a:t>l</a:t>
            </a:r>
            <a:r>
              <a:rPr sz="8000" b="0" spc="-409" dirty="0">
                <a:latin typeface="Verdana"/>
                <a:cs typeface="Verdana"/>
              </a:rPr>
              <a:t>i</a:t>
            </a:r>
            <a:r>
              <a:rPr sz="8000" b="0" spc="-620" dirty="0">
                <a:latin typeface="Verdana"/>
                <a:cs typeface="Verdana"/>
              </a:rPr>
              <a:t>n</a:t>
            </a:r>
            <a:r>
              <a:rPr sz="8000" b="0" spc="-484" dirty="0">
                <a:latin typeface="Verdana"/>
                <a:cs typeface="Verdana"/>
              </a:rPr>
              <a:t>e  </a:t>
            </a:r>
            <a:r>
              <a:rPr sz="8000" b="0" spc="-640" dirty="0">
                <a:latin typeface="Verdana"/>
                <a:cs typeface="Verdana"/>
              </a:rPr>
              <a:t>Constraints</a:t>
            </a:r>
            <a:endParaRPr sz="80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620" y="6108694"/>
            <a:ext cx="95250" cy="952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620" y="7337419"/>
            <a:ext cx="95250" cy="952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06170" y="5102251"/>
            <a:ext cx="15587344" cy="327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95" dirty="0">
                <a:solidFill>
                  <a:srgbClr val="6F5D50"/>
                </a:solidFill>
                <a:latin typeface="Tahoma"/>
                <a:cs typeface="Tahoma"/>
              </a:rPr>
              <a:t>T</a:t>
            </a:r>
            <a:r>
              <a:rPr sz="2500" b="1" spc="-195" dirty="0">
                <a:solidFill>
                  <a:srgbClr val="6F5D50"/>
                </a:solidFill>
                <a:latin typeface="Tahoma"/>
                <a:cs typeface="Tahoma"/>
              </a:rPr>
              <a:t>imeline: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ahoma"/>
              <a:cs typeface="Tahoma"/>
            </a:endParaRPr>
          </a:p>
          <a:p>
            <a:pPr marL="551815" marR="260985">
              <a:lnSpc>
                <a:spcPct val="107500"/>
              </a:lnSpc>
            </a:pPr>
            <a:r>
              <a:rPr sz="2500" b="1" spc="-185" dirty="0">
                <a:solidFill>
                  <a:srgbClr val="6F5D50"/>
                </a:solidFill>
                <a:latin typeface="Tahoma"/>
                <a:cs typeface="Tahoma"/>
              </a:rPr>
              <a:t>Strict</a:t>
            </a:r>
            <a:r>
              <a:rPr sz="2500" b="1" spc="-17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b="1" spc="-195" dirty="0">
                <a:solidFill>
                  <a:srgbClr val="6F5D50"/>
                </a:solidFill>
                <a:latin typeface="Tahoma"/>
                <a:cs typeface="Tahoma"/>
              </a:rPr>
              <a:t>Timeline:</a:t>
            </a:r>
            <a:r>
              <a:rPr sz="2500" b="1" spc="-16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75" dirty="0">
                <a:solidFill>
                  <a:srgbClr val="6F5D50"/>
                </a:solidFill>
                <a:latin typeface="Tahoma"/>
                <a:cs typeface="Tahoma"/>
              </a:rPr>
              <a:t>The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50" dirty="0">
                <a:solidFill>
                  <a:srgbClr val="6F5D50"/>
                </a:solidFill>
                <a:latin typeface="Tahoma"/>
                <a:cs typeface="Tahoma"/>
              </a:rPr>
              <a:t>project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85" dirty="0">
                <a:solidFill>
                  <a:srgbClr val="6F5D50"/>
                </a:solidFill>
                <a:latin typeface="Tahoma"/>
                <a:cs typeface="Tahoma"/>
              </a:rPr>
              <a:t>has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114" dirty="0">
                <a:solidFill>
                  <a:srgbClr val="6F5D50"/>
                </a:solidFill>
                <a:latin typeface="Tahoma"/>
                <a:cs typeface="Tahoma"/>
              </a:rPr>
              <a:t>a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70" dirty="0">
                <a:solidFill>
                  <a:srgbClr val="6F5D50"/>
                </a:solidFill>
                <a:latin typeface="Tahoma"/>
                <a:cs typeface="Tahoma"/>
              </a:rPr>
              <a:t>rigid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105" dirty="0">
                <a:solidFill>
                  <a:srgbClr val="6F5D50"/>
                </a:solidFill>
                <a:latin typeface="Tahoma"/>
                <a:cs typeface="Tahoma"/>
              </a:rPr>
              <a:t>12-week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6F5D50"/>
                </a:solidFill>
                <a:latin typeface="Tahoma"/>
                <a:cs typeface="Tahoma"/>
              </a:rPr>
              <a:t>timeline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5" dirty="0">
                <a:solidFill>
                  <a:srgbClr val="6F5D50"/>
                </a:solidFill>
                <a:latin typeface="Tahoma"/>
                <a:cs typeface="Tahoma"/>
              </a:rPr>
              <a:t>from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10" dirty="0">
                <a:solidFill>
                  <a:srgbClr val="6F5D50"/>
                </a:solidFill>
                <a:latin typeface="Tahoma"/>
                <a:cs typeface="Tahoma"/>
              </a:rPr>
              <a:t>concept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10" dirty="0">
                <a:solidFill>
                  <a:srgbClr val="6F5D50"/>
                </a:solidFill>
                <a:latin typeface="Tahoma"/>
                <a:cs typeface="Tahoma"/>
              </a:rPr>
              <a:t>to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75" dirty="0">
                <a:solidFill>
                  <a:srgbClr val="6F5D50"/>
                </a:solidFill>
                <a:latin typeface="Tahoma"/>
                <a:cs typeface="Tahoma"/>
              </a:rPr>
              <a:t>launch.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6F5D50"/>
                </a:solidFill>
                <a:latin typeface="Tahoma"/>
                <a:cs typeface="Tahoma"/>
              </a:rPr>
              <a:t>Adhering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10" dirty="0">
                <a:solidFill>
                  <a:srgbClr val="6F5D50"/>
                </a:solidFill>
                <a:latin typeface="Tahoma"/>
                <a:cs typeface="Tahoma"/>
              </a:rPr>
              <a:t>to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6F5D50"/>
                </a:solidFill>
                <a:latin typeface="Tahoma"/>
                <a:cs typeface="Tahoma"/>
              </a:rPr>
              <a:t>this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6F5D50"/>
                </a:solidFill>
                <a:latin typeface="Tahoma"/>
                <a:cs typeface="Tahoma"/>
              </a:rPr>
              <a:t>tight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6F5D50"/>
                </a:solidFill>
                <a:latin typeface="Tahoma"/>
                <a:cs typeface="Tahoma"/>
              </a:rPr>
              <a:t>schedule </a:t>
            </a:r>
            <a:r>
              <a:rPr sz="2500" spc="-7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50" dirty="0">
                <a:solidFill>
                  <a:srgbClr val="6F5D50"/>
                </a:solidFill>
                <a:latin typeface="Tahoma"/>
                <a:cs typeface="Tahoma"/>
              </a:rPr>
              <a:t>can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6F5D50"/>
                </a:solidFill>
                <a:latin typeface="Tahoma"/>
                <a:cs typeface="Tahoma"/>
              </a:rPr>
              <a:t>be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65" dirty="0">
                <a:solidFill>
                  <a:srgbClr val="6F5D50"/>
                </a:solidFill>
                <a:latin typeface="Tahoma"/>
                <a:cs typeface="Tahoma"/>
              </a:rPr>
              <a:t>challenging,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30" dirty="0">
                <a:solidFill>
                  <a:srgbClr val="6F5D50"/>
                </a:solidFill>
                <a:latin typeface="Tahoma"/>
                <a:cs typeface="Tahoma"/>
              </a:rPr>
              <a:t>especially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50" dirty="0">
                <a:solidFill>
                  <a:srgbClr val="6F5D50"/>
                </a:solidFill>
                <a:latin typeface="Tahoma"/>
                <a:cs typeface="Tahoma"/>
              </a:rPr>
              <a:t>given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30" dirty="0">
                <a:solidFill>
                  <a:srgbClr val="6F5D50"/>
                </a:solidFill>
                <a:latin typeface="Tahoma"/>
                <a:cs typeface="Tahoma"/>
              </a:rPr>
              <a:t>the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6F5D50"/>
                </a:solidFill>
                <a:latin typeface="Tahoma"/>
                <a:cs typeface="Tahoma"/>
              </a:rPr>
              <a:t>team's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5" dirty="0">
                <a:solidFill>
                  <a:srgbClr val="6F5D50"/>
                </a:solidFill>
                <a:latin typeface="Tahoma"/>
                <a:cs typeface="Tahoma"/>
              </a:rPr>
              <a:t>limited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60" dirty="0">
                <a:solidFill>
                  <a:srgbClr val="6F5D50"/>
                </a:solidFill>
                <a:latin typeface="Tahoma"/>
                <a:cs typeface="Tahoma"/>
              </a:rPr>
              <a:t>experience.</a:t>
            </a:r>
            <a:endParaRPr sz="2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>
              <a:latin typeface="Tahoma"/>
              <a:cs typeface="Tahoma"/>
            </a:endParaRPr>
          </a:p>
          <a:p>
            <a:pPr marL="551815" marR="5080">
              <a:lnSpc>
                <a:spcPct val="107500"/>
              </a:lnSpc>
            </a:pPr>
            <a:r>
              <a:rPr sz="2500" b="1" spc="-220" dirty="0">
                <a:solidFill>
                  <a:srgbClr val="6F5D50"/>
                </a:solidFill>
                <a:latin typeface="Tahoma"/>
                <a:cs typeface="Tahoma"/>
              </a:rPr>
              <a:t>Training</a:t>
            </a:r>
            <a:r>
              <a:rPr sz="2500" b="1" spc="-17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b="1" spc="-220" dirty="0">
                <a:solidFill>
                  <a:srgbClr val="6F5D50"/>
                </a:solidFill>
                <a:latin typeface="Tahoma"/>
                <a:cs typeface="Tahoma"/>
              </a:rPr>
              <a:t>Needs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: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110" dirty="0">
                <a:solidFill>
                  <a:srgbClr val="6F5D50"/>
                </a:solidFill>
                <a:latin typeface="Tahoma"/>
                <a:cs typeface="Tahoma"/>
              </a:rPr>
              <a:t>Junior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30" dirty="0">
                <a:solidFill>
                  <a:srgbClr val="6F5D50"/>
                </a:solidFill>
                <a:latin typeface="Tahoma"/>
                <a:cs typeface="Tahoma"/>
              </a:rPr>
              <a:t>developers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15" dirty="0">
                <a:solidFill>
                  <a:srgbClr val="6F5D50"/>
                </a:solidFill>
                <a:latin typeface="Tahoma"/>
                <a:cs typeface="Tahoma"/>
              </a:rPr>
              <a:t>will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6F5D50"/>
                </a:solidFill>
                <a:latin typeface="Tahoma"/>
                <a:cs typeface="Tahoma"/>
              </a:rPr>
              <a:t>need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60" dirty="0">
                <a:solidFill>
                  <a:srgbClr val="6F5D50"/>
                </a:solidFill>
                <a:latin typeface="Tahoma"/>
                <a:cs typeface="Tahoma"/>
              </a:rPr>
              <a:t>training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40" dirty="0">
                <a:solidFill>
                  <a:srgbClr val="6F5D50"/>
                </a:solidFill>
                <a:latin typeface="Tahoma"/>
                <a:cs typeface="Tahoma"/>
              </a:rPr>
              <a:t>and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6F5D50"/>
                </a:solidFill>
                <a:latin typeface="Tahoma"/>
                <a:cs typeface="Tahoma"/>
              </a:rPr>
              <a:t>skill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5" dirty="0">
                <a:solidFill>
                  <a:srgbClr val="6F5D50"/>
                </a:solidFill>
                <a:latin typeface="Tahoma"/>
                <a:cs typeface="Tahoma"/>
              </a:rPr>
              <a:t>development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50" dirty="0">
                <a:solidFill>
                  <a:srgbClr val="6F5D50"/>
                </a:solidFill>
                <a:latin typeface="Tahoma"/>
                <a:cs typeface="Tahoma"/>
              </a:rPr>
              <a:t>throughout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25" dirty="0">
                <a:solidFill>
                  <a:srgbClr val="6F5D50"/>
                </a:solidFill>
                <a:latin typeface="Tahoma"/>
                <a:cs typeface="Tahoma"/>
              </a:rPr>
              <a:t>the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75" dirty="0">
                <a:solidFill>
                  <a:srgbClr val="6F5D50"/>
                </a:solidFill>
                <a:latin typeface="Tahoma"/>
                <a:cs typeface="Tahoma"/>
              </a:rPr>
              <a:t>project.</a:t>
            </a:r>
            <a:r>
              <a:rPr sz="2500" spc="-21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75" dirty="0">
                <a:solidFill>
                  <a:srgbClr val="6F5D50"/>
                </a:solidFill>
                <a:latin typeface="Tahoma"/>
                <a:cs typeface="Tahoma"/>
              </a:rPr>
              <a:t>This</a:t>
            </a:r>
            <a:r>
              <a:rPr sz="2500" spc="-21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30" dirty="0">
                <a:solidFill>
                  <a:srgbClr val="6F5D50"/>
                </a:solidFill>
                <a:latin typeface="Tahoma"/>
                <a:cs typeface="Tahoma"/>
              </a:rPr>
              <a:t>additional </a:t>
            </a:r>
            <a:r>
              <a:rPr sz="2500" spc="-765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dirty="0">
                <a:solidFill>
                  <a:srgbClr val="6F5D50"/>
                </a:solidFill>
                <a:latin typeface="Tahoma"/>
                <a:cs typeface="Tahoma"/>
              </a:rPr>
              <a:t>time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35" dirty="0">
                <a:solidFill>
                  <a:srgbClr val="6F5D50"/>
                </a:solidFill>
                <a:latin typeface="Tahoma"/>
                <a:cs typeface="Tahoma"/>
              </a:rPr>
              <a:t>requirement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20" dirty="0">
                <a:solidFill>
                  <a:srgbClr val="6F5D50"/>
                </a:solidFill>
                <a:latin typeface="Tahoma"/>
                <a:cs typeface="Tahoma"/>
              </a:rPr>
              <a:t>could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60" dirty="0">
                <a:solidFill>
                  <a:srgbClr val="6F5D50"/>
                </a:solidFill>
                <a:latin typeface="Tahoma"/>
                <a:cs typeface="Tahoma"/>
              </a:rPr>
              <a:t>strain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30" dirty="0">
                <a:solidFill>
                  <a:srgbClr val="6F5D50"/>
                </a:solidFill>
                <a:latin typeface="Tahoma"/>
                <a:cs typeface="Tahoma"/>
              </a:rPr>
              <a:t>the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55" dirty="0">
                <a:solidFill>
                  <a:srgbClr val="6F5D50"/>
                </a:solidFill>
                <a:latin typeface="Tahoma"/>
                <a:cs typeface="Tahoma"/>
              </a:rPr>
              <a:t>already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45" dirty="0">
                <a:solidFill>
                  <a:srgbClr val="6F5D50"/>
                </a:solidFill>
                <a:latin typeface="Tahoma"/>
                <a:cs typeface="Tahoma"/>
              </a:rPr>
              <a:t>tight</a:t>
            </a:r>
            <a:r>
              <a:rPr sz="2500" spc="-220" dirty="0">
                <a:solidFill>
                  <a:srgbClr val="6F5D50"/>
                </a:solidFill>
                <a:latin typeface="Tahoma"/>
                <a:cs typeface="Tahoma"/>
              </a:rPr>
              <a:t> </a:t>
            </a:r>
            <a:r>
              <a:rPr sz="2500" spc="-65" dirty="0">
                <a:solidFill>
                  <a:srgbClr val="6F5D50"/>
                </a:solidFill>
                <a:latin typeface="Tahoma"/>
                <a:cs typeface="Tahoma"/>
              </a:rPr>
              <a:t>schedule.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2500" spc="-240" dirty="0">
                <a:solidFill>
                  <a:srgbClr val="6F5D50"/>
                </a:solidFill>
                <a:latin typeface="Tahoma"/>
                <a:cs typeface="Tahoma"/>
              </a:rPr>
              <a:t>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1943</Words>
  <Application>Microsoft Office PowerPoint</Application>
  <PresentationFormat>Custom</PresentationFormat>
  <Paragraphs>234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Cambria</vt:lpstr>
      <vt:lpstr>Lucida Sans Unicode</vt:lpstr>
      <vt:lpstr>Tahoma</vt:lpstr>
      <vt:lpstr>Times New Roman</vt:lpstr>
      <vt:lpstr>Trebuchet MS</vt:lpstr>
      <vt:lpstr>Verdana</vt:lpstr>
      <vt:lpstr>Office Theme</vt:lpstr>
      <vt:lpstr>Application Development Group 4 : Nguyen Huy Hoang, Tran Van Duy, Nguyen Tuan Anh</vt:lpstr>
      <vt:lpstr>Table of Content</vt:lpstr>
      <vt:lpstr>Project Overview</vt:lpstr>
      <vt:lpstr>Stakeholders</vt:lpstr>
      <vt:lpstr>Requirement</vt:lpstr>
      <vt:lpstr>Stakeholder requirements</vt:lpstr>
      <vt:lpstr>Potential Difficulties Overview</vt:lpstr>
      <vt:lpstr>Limited Development Experience</vt:lpstr>
      <vt:lpstr>Development Timeline  Constraints</vt:lpstr>
      <vt:lpstr>Budget Constraints</vt:lpstr>
      <vt:lpstr>Data Privacy Compliance</vt:lpstr>
      <vt:lpstr>Others</vt:lpstr>
      <vt:lpstr>Highlighting and describing the issues that need to be addressed  in the given scenario:</vt:lpstr>
      <vt:lpstr>Highlighting and describing the issues that need to be addressed in the  given scenario:</vt:lpstr>
      <vt:lpstr>Highlighting and describing the issues that need to be addressed in the  given scenario:</vt:lpstr>
      <vt:lpstr>Highlighting and describing the issues that need to be addressed in the  given scenario:</vt:lpstr>
      <vt:lpstr>Consider possible business application solutions which address  problem.</vt:lpstr>
      <vt:lpstr>Mobile Application</vt:lpstr>
      <vt:lpstr>Desktop Application</vt:lpstr>
      <vt:lpstr>Web Application</vt:lpstr>
      <vt:lpstr>Hybrid Mobile Application</vt:lpstr>
      <vt:lpstr>Areas of risk pertaining to this software project</vt:lpstr>
      <vt:lpstr>Risk</vt:lpstr>
      <vt:lpstr>Technical Complexity</vt:lpstr>
      <vt:lpstr>Data Security and Privacy:</vt:lpstr>
      <vt:lpstr>Strategies for managing these risks</vt:lpstr>
      <vt:lpstr>Strategies for managing these risks</vt:lpstr>
      <vt:lpstr>Strategies for managing these risks</vt:lpstr>
      <vt:lpstr>Strategies for managing these risks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</dc:title>
  <dc:creator>Nguyen The Anh (FPI HN)</dc:creator>
  <cp:keywords>DAGM5eHK5qM,BAGA9h2G9LY</cp:keywords>
  <cp:lastModifiedBy>Tuan Anh Nguyen</cp:lastModifiedBy>
  <cp:revision>2</cp:revision>
  <dcterms:created xsi:type="dcterms:W3CDTF">2024-11-11T11:05:03Z</dcterms:created>
  <dcterms:modified xsi:type="dcterms:W3CDTF">2024-11-11T13:05:51Z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2024-08-12T00:00:00Z</vt:filetime>
  </property>
  <property fmtid="{D5CDD505-2E9C-101B-9397-08002B2CF9AE}" pid="3" name="Creator">
    <vt:lpwstr>Canva</vt:lpwstr>
  </property>
  <property fmtid="{D5CDD505-2E9C-101B-9397-08002B2CF9AE}" pid="4" name="LastSaved">
    <vt:filetime>2024-11-11T00:00:00Z</vt:filetime>
  </property>
</Properties>
</file>