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slides/slide4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305" r:id="rId7"/>
    <p:sldId id="258" r:id="rId8"/>
    <p:sldId id="264" r:id="rId9"/>
    <p:sldId id="340" r:id="rId10"/>
    <p:sldId id="265" r:id="rId11"/>
    <p:sldId id="266" r:id="rId12"/>
    <p:sldId id="259" r:id="rId13"/>
    <p:sldId id="270" r:id="rId14"/>
    <p:sldId id="271" r:id="rId15"/>
    <p:sldId id="306" r:id="rId16"/>
    <p:sldId id="307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260" r:id="rId28"/>
    <p:sldId id="283" r:id="rId29"/>
    <p:sldId id="284" r:id="rId30"/>
    <p:sldId id="285" r:id="rId31"/>
    <p:sldId id="286" r:id="rId32"/>
    <p:sldId id="317" r:id="rId33"/>
    <p:sldId id="318" r:id="rId34"/>
    <p:sldId id="319" r:id="rId35"/>
    <p:sldId id="320" r:id="rId36"/>
    <p:sldId id="321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03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432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>
            <a:extLst/>
          </a:lstStyle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7EE464B4-BED7-4660-944A-CE29C8104C03}" type="datetimeFigureOut">
              <a:rPr lang="en-US" smtClean="0"/>
              <a:pPr/>
              <a:t>6/26/2011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8FCEE19-1B35-4AC7-83A9-4801BF9858E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BÀI </a:t>
            </a:r>
            <a:r>
              <a:rPr lang="en-US" dirty="0" err="1" smtClean="0"/>
              <a:t>GiẢNG</a:t>
            </a:r>
            <a:r>
              <a:rPr lang="en-US" dirty="0" smtClean="0"/>
              <a:t> ĐỒ THỊ 4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209800"/>
            <a:ext cx="7406640" cy="3179136"/>
          </a:xfrm>
        </p:spPr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err="1" smtClean="0"/>
              <a:t>Cây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</a:p>
          <a:p>
            <a:pPr>
              <a:buFont typeface="Arial" pitchFamily="34" charset="0"/>
              <a:buChar char="•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867400"/>
            <a:ext cx="7498080" cy="6858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VD: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BFS </a:t>
            </a:r>
            <a:r>
              <a:rPr lang="en-US" dirty="0" err="1" smtClean="0"/>
              <a:t>và</a:t>
            </a:r>
            <a:r>
              <a:rPr lang="en-US" dirty="0" smtClean="0"/>
              <a:t> DFS</a:t>
            </a:r>
            <a:endParaRPr lang="en-US" dirty="0"/>
          </a:p>
        </p:txBody>
      </p:sp>
      <p:grpSp>
        <p:nvGrpSpPr>
          <p:cNvPr id="36" name="Group 35"/>
          <p:cNvGrpSpPr/>
          <p:nvPr/>
        </p:nvGrpSpPr>
        <p:grpSpPr>
          <a:xfrm>
            <a:off x="1066800" y="2438400"/>
            <a:ext cx="3124200" cy="2286000"/>
            <a:chOff x="1828800" y="1600200"/>
            <a:chExt cx="4648200" cy="3276600"/>
          </a:xfrm>
        </p:grpSpPr>
        <p:cxnSp>
          <p:nvCxnSpPr>
            <p:cNvPr id="37" name="Straight Connector 36"/>
            <p:cNvCxnSpPr/>
            <p:nvPr/>
          </p:nvCxnSpPr>
          <p:spPr>
            <a:xfrm rot="16200000" flipH="1">
              <a:off x="3009900" y="3009900"/>
              <a:ext cx="1981200" cy="12954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5400000">
              <a:off x="4724400" y="3200400"/>
              <a:ext cx="1524000" cy="15240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4419600" y="1905000"/>
              <a:ext cx="1752600" cy="1371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H="1">
              <a:off x="3810000" y="3810000"/>
              <a:ext cx="16002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>
              <a:off x="2400300" y="3543300"/>
              <a:ext cx="18288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495800" y="3200400"/>
              <a:ext cx="17526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3276600" y="4572000"/>
              <a:ext cx="13716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3200400" y="2667000"/>
              <a:ext cx="1295400" cy="5334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3276600" y="1828800"/>
              <a:ext cx="1219200" cy="7620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 rot="16200000" flipH="1">
              <a:off x="2095500" y="3467100"/>
              <a:ext cx="1143000" cy="10668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2133600" y="2667000"/>
              <a:ext cx="1143000" cy="6858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Oval 27"/>
            <p:cNvSpPr/>
            <p:nvPr/>
          </p:nvSpPr>
          <p:spPr>
            <a:xfrm>
              <a:off x="1828800" y="3124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29" name="Oval 28"/>
            <p:cNvSpPr/>
            <p:nvPr/>
          </p:nvSpPr>
          <p:spPr>
            <a:xfrm>
              <a:off x="2971800" y="4267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30" name="Oval 29"/>
            <p:cNvSpPr/>
            <p:nvPr/>
          </p:nvSpPr>
          <p:spPr>
            <a:xfrm>
              <a:off x="3048000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31" name="Oval 30"/>
            <p:cNvSpPr/>
            <p:nvPr/>
          </p:nvSpPr>
          <p:spPr>
            <a:xfrm>
              <a:off x="4191000" y="1600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32" name="Oval 31"/>
            <p:cNvSpPr/>
            <p:nvPr/>
          </p:nvSpPr>
          <p:spPr>
            <a:xfrm>
              <a:off x="42672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33" name="Oval 32"/>
            <p:cNvSpPr/>
            <p:nvPr/>
          </p:nvSpPr>
          <p:spPr>
            <a:xfrm>
              <a:off x="4419600" y="4343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34" name="Oval 33"/>
            <p:cNvSpPr/>
            <p:nvPr/>
          </p:nvSpPr>
          <p:spPr>
            <a:xfrm>
              <a:off x="5943600" y="2971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4953000" y="990600"/>
            <a:ext cx="3124200" cy="2209800"/>
            <a:chOff x="1828800" y="1600200"/>
            <a:chExt cx="4648200" cy="3276600"/>
          </a:xfrm>
        </p:grpSpPr>
        <p:cxnSp>
          <p:nvCxnSpPr>
            <p:cNvPr id="54" name="Straight Connector 53"/>
            <p:cNvCxnSpPr/>
            <p:nvPr/>
          </p:nvCxnSpPr>
          <p:spPr>
            <a:xfrm rot="16200000" flipH="1">
              <a:off x="3009900" y="3009900"/>
              <a:ext cx="1981200" cy="12954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>
              <a:off x="4419600" y="1905000"/>
              <a:ext cx="1752600" cy="1371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>
              <a:off x="3200400" y="2667000"/>
              <a:ext cx="1295400" cy="5334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3276600" y="1828800"/>
              <a:ext cx="1219200" cy="7620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 rot="16200000" flipH="1">
              <a:off x="2095500" y="3467100"/>
              <a:ext cx="1143000" cy="10668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2133600" y="2667000"/>
              <a:ext cx="1143000" cy="6858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/>
            <p:cNvSpPr/>
            <p:nvPr/>
          </p:nvSpPr>
          <p:spPr>
            <a:xfrm>
              <a:off x="1828800" y="3124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2971800" y="4267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83" name="Oval 82"/>
            <p:cNvSpPr/>
            <p:nvPr/>
          </p:nvSpPr>
          <p:spPr>
            <a:xfrm>
              <a:off x="3048000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84" name="Oval 83"/>
            <p:cNvSpPr/>
            <p:nvPr/>
          </p:nvSpPr>
          <p:spPr>
            <a:xfrm>
              <a:off x="4191000" y="1600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85" name="Oval 84"/>
            <p:cNvSpPr/>
            <p:nvPr/>
          </p:nvSpPr>
          <p:spPr>
            <a:xfrm>
              <a:off x="42672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86" name="Oval 85"/>
            <p:cNvSpPr/>
            <p:nvPr/>
          </p:nvSpPr>
          <p:spPr>
            <a:xfrm>
              <a:off x="4419600" y="4343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87" name="Oval 86"/>
            <p:cNvSpPr/>
            <p:nvPr/>
          </p:nvSpPr>
          <p:spPr>
            <a:xfrm>
              <a:off x="5943600" y="2971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5105400" y="3276600"/>
            <a:ext cx="3200400" cy="2514600"/>
            <a:chOff x="1828800" y="1600200"/>
            <a:chExt cx="4648200" cy="327660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4419600" y="1905000"/>
              <a:ext cx="1752600" cy="1371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6200000" flipH="1">
              <a:off x="3810000" y="3810000"/>
              <a:ext cx="16002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5400000">
              <a:off x="2400300" y="3543300"/>
              <a:ext cx="18288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4495800" y="3200400"/>
              <a:ext cx="17526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>
              <a:off x="3276600" y="4572000"/>
              <a:ext cx="1371600" cy="76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2133600" y="2667000"/>
              <a:ext cx="1143000" cy="6858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/>
            <p:nvPr/>
          </p:nvSpPr>
          <p:spPr>
            <a:xfrm>
              <a:off x="1828800" y="3124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101" name="Oval 100"/>
            <p:cNvSpPr/>
            <p:nvPr/>
          </p:nvSpPr>
          <p:spPr>
            <a:xfrm>
              <a:off x="2971800" y="4267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3</a:t>
              </a:r>
              <a:endParaRPr lang="en-US" dirty="0"/>
            </a:p>
          </p:txBody>
        </p:sp>
        <p:sp>
          <p:nvSpPr>
            <p:cNvPr id="102" name="Oval 101"/>
            <p:cNvSpPr/>
            <p:nvPr/>
          </p:nvSpPr>
          <p:spPr>
            <a:xfrm>
              <a:off x="3048000" y="2362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en-US" dirty="0"/>
            </a:p>
          </p:txBody>
        </p:sp>
        <p:sp>
          <p:nvSpPr>
            <p:cNvPr id="103" name="Oval 102"/>
            <p:cNvSpPr/>
            <p:nvPr/>
          </p:nvSpPr>
          <p:spPr>
            <a:xfrm>
              <a:off x="4191000" y="16002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4</a:t>
              </a:r>
              <a:endParaRPr lang="en-US" dirty="0"/>
            </a:p>
          </p:txBody>
        </p:sp>
        <p:sp>
          <p:nvSpPr>
            <p:cNvPr id="104" name="Oval 103"/>
            <p:cNvSpPr/>
            <p:nvPr/>
          </p:nvSpPr>
          <p:spPr>
            <a:xfrm>
              <a:off x="4267200" y="28956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en-US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4419600" y="43434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6</a:t>
              </a:r>
              <a:endParaRPr lang="en-US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5943600" y="2971800"/>
              <a:ext cx="533400" cy="5334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7</a:t>
              </a:r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4876800"/>
            <a:ext cx="7498080" cy="1676400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G(E,V)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endParaRPr lang="en-US" dirty="0" smtClean="0"/>
          </a:p>
          <a:p>
            <a:pPr>
              <a:buNone/>
            </a:pP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tổng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6" name="TextBox 35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38" name="TextBox 37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39" name="TextBox 38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42" name="TextBox 41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</a:t>
            </a:r>
            <a:r>
              <a:rPr lang="en-US" smtClean="0"/>
              <a:t>đỉnh.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làm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đủ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cài</a:t>
            </a:r>
            <a:r>
              <a:rPr lang="en-US" dirty="0" smtClean="0"/>
              <a:t> </a:t>
            </a:r>
            <a:r>
              <a:rPr lang="en-US" dirty="0" err="1" smtClean="0"/>
              <a:t>đặt</a:t>
            </a:r>
            <a:r>
              <a:rPr lang="en-US" dirty="0" smtClean="0"/>
              <a:t> </a:t>
            </a:r>
            <a:r>
              <a:rPr lang="en-US" dirty="0" err="1" smtClean="0"/>
              <a:t>như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Procedure Prim</a:t>
            </a:r>
          </a:p>
          <a:p>
            <a:pPr>
              <a:buNone/>
            </a:pPr>
            <a:r>
              <a:rPr lang="en-US" dirty="0" smtClean="0"/>
              <a:t>Begin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G</a:t>
            </a:r>
            <a:r>
              <a:rPr lang="en-US" dirty="0" err="1" smtClean="0"/>
              <a:t>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[</a:t>
            </a:r>
            <a:r>
              <a:rPr lang="en-US" dirty="0" err="1" smtClean="0"/>
              <a:t>i</a:t>
            </a:r>
            <a:r>
              <a:rPr lang="en-US" dirty="0" smtClean="0"/>
              <a:t>,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/>
              <a:t>∞].</a:t>
            </a:r>
          </a:p>
          <a:p>
            <a:pPr>
              <a:buNone/>
            </a:pPr>
            <a:r>
              <a:rPr lang="en-US" b="1" dirty="0" smtClean="0"/>
              <a:t>	</a:t>
            </a:r>
            <a:r>
              <a:rPr lang="en-US" dirty="0" err="1" smtClean="0"/>
              <a:t>Đỉnh</a:t>
            </a:r>
            <a:r>
              <a:rPr lang="en-US" dirty="0" smtClean="0"/>
              <a:t> 1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[1,0],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1.</a:t>
            </a:r>
          </a:p>
          <a:p>
            <a:pPr>
              <a:buNone/>
            </a:pPr>
            <a:r>
              <a:rPr lang="en-US" dirty="0" smtClean="0"/>
              <a:t>	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begin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Đ</a:t>
            </a:r>
            <a:r>
              <a:rPr lang="en-US" dirty="0" err="1" smtClean="0"/>
              <a:t>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u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err="1" smtClean="0"/>
              <a:t>V</a:t>
            </a:r>
            <a:r>
              <a:rPr lang="en-US" dirty="0" err="1" smtClean="0"/>
              <a:t>ới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v </a:t>
            </a:r>
            <a:r>
              <a:rPr lang="en-US" dirty="0" err="1" smtClean="0"/>
              <a:t>kề</a:t>
            </a:r>
            <a:r>
              <a:rPr lang="en-US" dirty="0" smtClean="0"/>
              <a:t> u</a:t>
            </a:r>
          </a:p>
          <a:p>
            <a:pPr>
              <a:buNone/>
            </a:pPr>
            <a:r>
              <a:rPr lang="en-US" dirty="0" smtClean="0"/>
              <a:t>			        begin</a:t>
            </a:r>
          </a:p>
          <a:p>
            <a:pPr>
              <a:buNone/>
            </a:pPr>
            <a:r>
              <a:rPr lang="en-US" dirty="0" smtClean="0"/>
              <a:t>			     	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u </a:t>
            </a:r>
            <a:r>
              <a:rPr lang="en-US" dirty="0" err="1" smtClean="0"/>
              <a:t>lớn</a:t>
            </a:r>
            <a:r>
              <a:rPr lang="en-US" dirty="0" smtClean="0"/>
              <a:t> </a:t>
            </a:r>
            <a:r>
              <a:rPr lang="en-US" dirty="0" err="1" smtClean="0"/>
              <a:t>hơn</a:t>
            </a:r>
            <a:r>
              <a:rPr lang="en-US" dirty="0" smtClean="0"/>
              <a:t> </a:t>
            </a:r>
            <a:r>
              <a:rPr lang="en-US" dirty="0" smtClean="0"/>
              <a:t>a[</a:t>
            </a:r>
            <a:r>
              <a:rPr lang="en-US" dirty="0" err="1" smtClean="0"/>
              <a:t>u,v</a:t>
            </a:r>
            <a:r>
              <a:rPr lang="en-US" dirty="0" smtClean="0"/>
              <a:t>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r>
              <a:rPr lang="en-US" dirty="0" smtClean="0"/>
              <a:t> u </a:t>
            </a:r>
            <a:r>
              <a:rPr lang="en-US" dirty="0" err="1" smtClean="0"/>
              <a:t>bằng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	</a:t>
            </a:r>
            <a:r>
              <a:rPr lang="en-US" dirty="0" smtClean="0"/>
              <a:t>	[</a:t>
            </a:r>
            <a:r>
              <a:rPr lang="en-US" dirty="0" err="1" smtClean="0"/>
              <a:t>u,a</a:t>
            </a:r>
            <a:r>
              <a:rPr lang="en-US" dirty="0" smtClean="0"/>
              <a:t>[</a:t>
            </a:r>
            <a:r>
              <a:rPr lang="en-US" dirty="0" err="1" smtClean="0"/>
              <a:t>u,v</a:t>
            </a:r>
            <a:r>
              <a:rPr lang="en-US" dirty="0" smtClean="0"/>
              <a:t>]]</a:t>
            </a:r>
          </a:p>
          <a:p>
            <a:pPr>
              <a:buNone/>
            </a:pPr>
            <a:r>
              <a:rPr lang="en-US" dirty="0" smtClean="0"/>
              <a:t>			        end</a:t>
            </a:r>
          </a:p>
          <a:p>
            <a:pPr>
              <a:buNone/>
            </a:pPr>
            <a:r>
              <a:rPr lang="en-US" dirty="0" smtClean="0"/>
              <a:t>		end;</a:t>
            </a:r>
          </a:p>
          <a:p>
            <a:pPr>
              <a:buNone/>
            </a:pPr>
            <a:r>
              <a:rPr lang="en-US" dirty="0" smtClean="0"/>
              <a:t>End;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.</a:t>
            </a:r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0480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5800" y="4876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9436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1000" y="12192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67200" y="2514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5,∞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Chọn</a:t>
            </a:r>
            <a:r>
              <a:rPr lang="en-US" dirty="0" smtClean="0"/>
              <a:t> 1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chưa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29718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8288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971800" y="4800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191000" y="12192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5,∞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95800" y="4876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2,22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229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7,∞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2,17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n-1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6,25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6,25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7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7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nhãn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7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7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Prim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257800"/>
            <a:ext cx="7498080" cy="1295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Đủ</a:t>
            </a:r>
            <a:r>
              <a:rPr lang="en-US" dirty="0" smtClean="0"/>
              <a:t> n </a:t>
            </a:r>
            <a:r>
              <a:rPr lang="en-US" dirty="0" err="1" smtClean="0"/>
              <a:t>đỉnh</a:t>
            </a:r>
            <a:r>
              <a:rPr lang="en-US" dirty="0" smtClean="0"/>
              <a:t>, </a:t>
            </a:r>
            <a:r>
              <a:rPr lang="en-US" dirty="0" err="1" smtClean="0"/>
              <a:t>dừng</a:t>
            </a:r>
            <a:endParaRPr lang="en-US" dirty="0" smtClean="0"/>
          </a:p>
        </p:txBody>
      </p:sp>
      <p:cxnSp>
        <p:nvCxnSpPr>
          <p:cNvPr id="4" name="Straight Connector 3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16" name="Oval 15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</a:p>
        </p:txBody>
      </p:sp>
      <p:sp>
        <p:nvSpPr>
          <p:cNvPr id="17" name="Oval 16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</a:p>
        </p:txBody>
      </p:sp>
      <p:sp>
        <p:nvSpPr>
          <p:cNvPr id="18" name="Oval 17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124200" y="1981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1,10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1905000" y="2743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1,0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048000" y="4800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2,7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572000" y="48768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3,9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6019800" y="2590800"/>
            <a:ext cx="57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5,11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267200" y="1219200"/>
            <a:ext cx="588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2,12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343400" y="25146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6,1</a:t>
            </a:r>
            <a:endParaRPr 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Xây</a:t>
            </a:r>
            <a:r>
              <a:rPr lang="en-US" dirty="0" smtClean="0"/>
              <a:t> </a:t>
            </a:r>
            <a:r>
              <a:rPr lang="en-US" dirty="0" err="1" smtClean="0"/>
              <a:t>dựng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smtClean="0"/>
              <a:t>n-1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  <a:endParaRPr lang="en-US" dirty="0" smtClean="0"/>
          </a:p>
          <a:p>
            <a:r>
              <a:rPr lang="en-US" dirty="0" err="1" smtClean="0"/>
              <a:t>Bắt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gồm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,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sao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bổ</a:t>
            </a:r>
            <a:r>
              <a:rPr lang="en-US" dirty="0" smtClean="0"/>
              <a:t> sung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bé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xét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hay </a:t>
            </a:r>
            <a:r>
              <a:rPr lang="en-US" dirty="0" err="1" smtClean="0"/>
              <a:t>không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dùng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191000"/>
            <a:ext cx="7498080" cy="2057400"/>
          </a:xfrm>
        </p:spPr>
        <p:txBody>
          <a:bodyPr/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đảm</a:t>
            </a:r>
            <a:r>
              <a:rPr lang="en-US" dirty="0" smtClean="0"/>
              <a:t> </a:t>
            </a:r>
            <a:r>
              <a:rPr lang="en-US" dirty="0" err="1" smtClean="0"/>
              <a:t>bảo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đầu</a:t>
            </a:r>
            <a:r>
              <a:rPr lang="en-US" dirty="0" smtClean="0"/>
              <a:t> </a:t>
            </a:r>
            <a:r>
              <a:rPr lang="en-US" dirty="0" err="1" smtClean="0"/>
              <a:t>mút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600" y="1371600"/>
            <a:ext cx="4572000" cy="2514600"/>
            <a:chOff x="2133600" y="1371600"/>
            <a:chExt cx="4572000" cy="2514600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4800600" y="1981200"/>
              <a:ext cx="1371600" cy="1524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62400" y="2819400"/>
              <a:ext cx="1600200" cy="1588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62200" y="1981200"/>
              <a:ext cx="1600200" cy="838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133600" y="2895600"/>
              <a:ext cx="1828800" cy="609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2895600"/>
              <a:ext cx="1143000" cy="990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562600" y="1905000"/>
              <a:ext cx="1143000" cy="838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43400" y="2514600"/>
              <a:ext cx="1143000" cy="228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3800" y="2286000"/>
              <a:ext cx="1905000" cy="9906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4191000"/>
            <a:ext cx="7498080" cy="2057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Ta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đánh</a:t>
            </a:r>
            <a:r>
              <a:rPr lang="en-US" dirty="0" smtClean="0"/>
              <a:t> </a:t>
            </a:r>
            <a:r>
              <a:rPr lang="en-US" dirty="0" err="1" smtClean="0"/>
              <a:t>dấu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ở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1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giống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khác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nạp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 </a:t>
            </a:r>
            <a:r>
              <a:rPr lang="en-US" dirty="0" err="1" smtClean="0"/>
              <a:t>hợp</a:t>
            </a:r>
            <a:endParaRPr lang="en-US" dirty="0" smtClean="0"/>
          </a:p>
        </p:txBody>
      </p:sp>
      <p:grpSp>
        <p:nvGrpSpPr>
          <p:cNvPr id="4" name="Group 13"/>
          <p:cNvGrpSpPr/>
          <p:nvPr/>
        </p:nvGrpSpPr>
        <p:grpSpPr>
          <a:xfrm>
            <a:off x="2133600" y="1371600"/>
            <a:ext cx="4572000" cy="2514600"/>
            <a:chOff x="2133600" y="1371600"/>
            <a:chExt cx="4572000" cy="2514600"/>
          </a:xfrm>
        </p:grpSpPr>
        <p:cxnSp>
          <p:nvCxnSpPr>
            <p:cNvPr id="5" name="Straight Connector 4"/>
            <p:cNvCxnSpPr/>
            <p:nvPr/>
          </p:nvCxnSpPr>
          <p:spPr>
            <a:xfrm rot="16200000" flipH="1">
              <a:off x="4800600" y="1981200"/>
              <a:ext cx="1371600" cy="152400"/>
            </a:xfrm>
            <a:prstGeom prst="line">
              <a:avLst/>
            </a:prstGeom>
            <a:ln w="7620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>
              <a:off x="3962400" y="2819400"/>
              <a:ext cx="1600200" cy="1588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2362200" y="1981200"/>
              <a:ext cx="1600200" cy="838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2133600" y="2895600"/>
              <a:ext cx="1828800" cy="609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5562600" y="2895600"/>
              <a:ext cx="1143000" cy="990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5562600" y="1905000"/>
              <a:ext cx="1143000" cy="8382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4343400" y="2514600"/>
              <a:ext cx="1143000" cy="228600"/>
            </a:xfrm>
            <a:prstGeom prst="line">
              <a:avLst/>
            </a:prstGeom>
            <a:ln w="76200">
              <a:solidFill>
                <a:schemeClr val="accent4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/>
            <p:cNvSpPr/>
            <p:nvPr/>
          </p:nvSpPr>
          <p:spPr>
            <a:xfrm>
              <a:off x="3733800" y="2286000"/>
              <a:ext cx="1905000" cy="990600"/>
            </a:xfrm>
            <a:prstGeom prst="ellipse">
              <a:avLst/>
            </a:prstGeom>
            <a:noFill/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495800" y="2667000"/>
            <a:ext cx="1752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4038600"/>
            <a:ext cx="1371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133600"/>
            <a:ext cx="1295400" cy="533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76600" y="1295400"/>
            <a:ext cx="1219200" cy="762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095500" y="2933700"/>
            <a:ext cx="1143000" cy="1066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33600" y="2133600"/>
            <a:ext cx="1143000" cy="685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410200"/>
            <a:ext cx="749808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.</a:t>
            </a:r>
          </a:p>
        </p:txBody>
      </p:sp>
      <p:sp>
        <p:nvSpPr>
          <p:cNvPr id="4" name="Oval 3"/>
          <p:cNvSpPr/>
          <p:nvPr/>
        </p:nvSpPr>
        <p:spPr>
          <a:xfrm>
            <a:off x="1828800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106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2438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19200"/>
            <a:ext cx="7498080" cy="502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Bước</a:t>
            </a:r>
            <a:r>
              <a:rPr lang="en-US" dirty="0" smtClean="0"/>
              <a:t> 1: </a:t>
            </a:r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smtClean="0"/>
              <a:t>Flag[</a:t>
            </a:r>
            <a:r>
              <a:rPr lang="en-US" dirty="0" err="1" smtClean="0"/>
              <a:t>i</a:t>
            </a:r>
            <a:r>
              <a:rPr lang="en-US" dirty="0" smtClean="0"/>
              <a:t>]:=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/>
            <a:r>
              <a:rPr lang="en-US" dirty="0" err="1" smtClean="0"/>
              <a:t>Sắp</a:t>
            </a:r>
            <a:r>
              <a:rPr lang="en-US" dirty="0" smtClean="0"/>
              <a:t> </a:t>
            </a:r>
            <a:r>
              <a:rPr lang="en-US" dirty="0" err="1" smtClean="0"/>
              <a:t>xếp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trọng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tăng</a:t>
            </a:r>
            <a:r>
              <a:rPr lang="en-US" dirty="0" smtClean="0"/>
              <a:t> </a:t>
            </a:r>
            <a:r>
              <a:rPr lang="en-US" dirty="0" err="1" smtClean="0"/>
              <a:t>dần</a:t>
            </a:r>
            <a:endParaRPr lang="en-US" dirty="0" smtClean="0"/>
          </a:p>
          <a:p>
            <a:r>
              <a:rPr lang="en-US" dirty="0" err="1" smtClean="0"/>
              <a:t>Bước</a:t>
            </a:r>
            <a:r>
              <a:rPr lang="en-US" dirty="0" smtClean="0"/>
              <a:t> 2: </a:t>
            </a:r>
            <a:r>
              <a:rPr lang="en-US" dirty="0" err="1" smtClean="0"/>
              <a:t>lặp</a:t>
            </a:r>
            <a:r>
              <a:rPr lang="en-US" dirty="0" smtClean="0"/>
              <a:t> </a:t>
            </a:r>
            <a:r>
              <a:rPr lang="en-US" dirty="0" err="1" smtClean="0"/>
              <a:t>đến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n-1cạnh</a:t>
            </a:r>
          </a:p>
          <a:p>
            <a:pPr lvl="1"/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trái</a:t>
            </a:r>
            <a:r>
              <a:rPr lang="en-US" dirty="0" smtClean="0"/>
              <a:t> sang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(</a:t>
            </a:r>
            <a:r>
              <a:rPr lang="en-US" dirty="0" err="1" smtClean="0"/>
              <a:t>i,j</a:t>
            </a:r>
            <a:r>
              <a:rPr lang="en-US" dirty="0" smtClean="0"/>
              <a:t>) </a:t>
            </a:r>
            <a:r>
              <a:rPr lang="en-US" dirty="0" err="1" smtClean="0"/>
              <a:t>có</a:t>
            </a:r>
            <a:r>
              <a:rPr lang="en-US" dirty="0" smtClean="0"/>
              <a:t> Flag[</a:t>
            </a:r>
            <a:r>
              <a:rPr lang="en-US" dirty="0" err="1" smtClean="0"/>
              <a:t>i</a:t>
            </a:r>
            <a:r>
              <a:rPr lang="en-US" dirty="0" smtClean="0"/>
              <a:t>]&lt;&gt;Flag[j], </a:t>
            </a:r>
            <a:r>
              <a:rPr lang="en-US" dirty="0" err="1" smtClean="0"/>
              <a:t>lưu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 </a:t>
            </a:r>
            <a:r>
              <a:rPr lang="en-US" dirty="0" err="1" smtClean="0"/>
              <a:t>Gán</a:t>
            </a:r>
            <a:r>
              <a:rPr lang="en-US" dirty="0" smtClean="0"/>
              <a:t> </a:t>
            </a:r>
            <a:r>
              <a:rPr lang="en-US" dirty="0" err="1" smtClean="0"/>
              <a:t>lại</a:t>
            </a:r>
            <a:r>
              <a:rPr lang="en-US" dirty="0" smtClean="0"/>
              <a:t> </a:t>
            </a:r>
            <a:r>
              <a:rPr lang="en-US" dirty="0" err="1" smtClean="0"/>
              <a:t>tất</a:t>
            </a:r>
            <a:r>
              <a:rPr lang="en-US" dirty="0" smtClean="0"/>
              <a:t> </a:t>
            </a:r>
            <a:r>
              <a:rPr lang="en-US" dirty="0" err="1" smtClean="0"/>
              <a:t>cả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v </a:t>
            </a:r>
            <a:r>
              <a:rPr lang="en-US" dirty="0" err="1" smtClean="0"/>
              <a:t>có</a:t>
            </a:r>
            <a:r>
              <a:rPr lang="en-US" dirty="0" smtClean="0"/>
              <a:t> Flag[v]=Flag[j]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thay</a:t>
            </a:r>
            <a:r>
              <a:rPr lang="en-US" dirty="0" smtClean="0"/>
              <a:t> Flag[v</a:t>
            </a:r>
            <a:r>
              <a:rPr lang="en-US" dirty="0" smtClean="0"/>
              <a:t>]:=</a:t>
            </a:r>
            <a:r>
              <a:rPr lang="en-US" dirty="0" smtClean="0"/>
              <a:t>Flag[</a:t>
            </a:r>
            <a:r>
              <a:rPr lang="en-US" dirty="0" err="1" smtClean="0"/>
              <a:t>i</a:t>
            </a:r>
            <a:r>
              <a:rPr lang="en-US" dirty="0" smtClean="0"/>
              <a:t>];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Khởi</a:t>
            </a:r>
            <a:r>
              <a:rPr lang="en-US" dirty="0" smtClean="0"/>
              <a:t> </a:t>
            </a:r>
            <a:r>
              <a:rPr lang="en-US" dirty="0" err="1" smtClean="0"/>
              <a:t>tạo</a:t>
            </a:r>
            <a:endParaRPr lang="en-US" dirty="0" smtClean="0"/>
          </a:p>
          <a:p>
            <a:pPr lvl="1"/>
            <a:r>
              <a:rPr lang="en-US" dirty="0" smtClean="0"/>
              <a:t>Flag[</a:t>
            </a:r>
            <a:r>
              <a:rPr lang="en-US" dirty="0" err="1" smtClean="0"/>
              <a:t>i</a:t>
            </a:r>
            <a:r>
              <a:rPr lang="en-US" dirty="0" smtClean="0"/>
              <a:t>]:=</a:t>
            </a:r>
            <a:r>
              <a:rPr lang="en-US" dirty="0" err="1" smtClean="0"/>
              <a:t>i</a:t>
            </a:r>
            <a:r>
              <a:rPr lang="en-US" dirty="0" smtClean="0"/>
              <a:t>;</a:t>
            </a:r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Flag=6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Flag=3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3,6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Flag=5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Flag=2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Connector 23"/>
          <p:cNvCxnSpPr/>
          <p:nvPr/>
        </p:nvCxnSpPr>
        <p:spPr>
          <a:xfrm>
            <a:off x="4495800" y="2667000"/>
            <a:ext cx="1752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4038600"/>
            <a:ext cx="1371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133600"/>
            <a:ext cx="1295400" cy="533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76600" y="1295400"/>
            <a:ext cx="1219200" cy="762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095500" y="2933700"/>
            <a:ext cx="1143000" cy="1066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33600" y="2133600"/>
            <a:ext cx="1143000" cy="685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410200"/>
            <a:ext cx="7498080" cy="838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n-1 </a:t>
            </a:r>
            <a:r>
              <a:rPr lang="en-US" dirty="0" err="1" smtClean="0"/>
              <a:t>cạnh</a:t>
            </a:r>
            <a:endParaRPr lang="en-US" dirty="0" smtClean="0"/>
          </a:p>
        </p:txBody>
      </p:sp>
      <p:sp>
        <p:nvSpPr>
          <p:cNvPr id="4" name="Oval 3"/>
          <p:cNvSpPr/>
          <p:nvPr/>
        </p:nvSpPr>
        <p:spPr>
          <a:xfrm>
            <a:off x="1828800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106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2438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Flag=7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Flag=4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Kruskal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181600"/>
            <a:ext cx="7498080" cy="1524000"/>
          </a:xfrm>
        </p:spPr>
        <p:txBody>
          <a:bodyPr>
            <a:normAutofit/>
          </a:bodyPr>
          <a:lstStyle/>
          <a:p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miền</a:t>
            </a:r>
            <a:endParaRPr lang="en-US" dirty="0" smtClean="0"/>
          </a:p>
          <a:p>
            <a:pPr lvl="1"/>
            <a:r>
              <a:rPr lang="en-US" dirty="0" err="1" smtClean="0"/>
              <a:t>Dừng</a:t>
            </a:r>
            <a:endParaRPr lang="en-US" dirty="0" smtClean="0"/>
          </a:p>
          <a:p>
            <a:pPr lvl="1"/>
            <a:endParaRPr lang="en-US" dirty="0" smtClean="0"/>
          </a:p>
        </p:txBody>
      </p:sp>
      <p:cxnSp>
        <p:nvCxnSpPr>
          <p:cNvPr id="32" name="Straight Connector 31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42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</a:p>
        </p:txBody>
      </p:sp>
      <p:sp>
        <p:nvSpPr>
          <p:cNvPr id="44" name="Oval 43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45" name="Oval 44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6" name="Oval 45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47" name="Oval 46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49" name="Oval 48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286000" y="26670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10</a:t>
            </a:r>
            <a:endParaRPr lang="en-US" b="1" dirty="0"/>
          </a:p>
        </p:txBody>
      </p:sp>
      <p:sp>
        <p:nvSpPr>
          <p:cNvPr id="51" name="TextBox 50"/>
          <p:cNvSpPr txBox="1"/>
          <p:nvPr/>
        </p:nvSpPr>
        <p:spPr>
          <a:xfrm>
            <a:off x="2438400" y="35052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13</a:t>
            </a:r>
            <a:endParaRPr lang="en-US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971800" y="32766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7</a:t>
            </a:r>
            <a:endParaRPr lang="en-US" b="1" dirty="0"/>
          </a:p>
        </p:txBody>
      </p:sp>
      <p:sp>
        <p:nvSpPr>
          <p:cNvPr id="53" name="TextBox 52"/>
          <p:cNvSpPr txBox="1"/>
          <p:nvPr/>
        </p:nvSpPr>
        <p:spPr>
          <a:xfrm>
            <a:off x="3657600" y="4191000"/>
            <a:ext cx="3129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9</a:t>
            </a:r>
            <a:endParaRPr lang="en-US" b="1" dirty="0"/>
          </a:p>
        </p:txBody>
      </p:sp>
      <p:sp>
        <p:nvSpPr>
          <p:cNvPr id="54" name="TextBox 53"/>
          <p:cNvSpPr txBox="1"/>
          <p:nvPr/>
        </p:nvSpPr>
        <p:spPr>
          <a:xfrm>
            <a:off x="3581400" y="1828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12</a:t>
            </a:r>
            <a:endParaRPr lang="en-US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3810000" y="259080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17</a:t>
            </a:r>
            <a:endParaRPr lang="en-US" b="1" dirty="0"/>
          </a:p>
        </p:txBody>
      </p:sp>
      <p:sp>
        <p:nvSpPr>
          <p:cNvPr id="56" name="TextBox 55"/>
          <p:cNvSpPr txBox="1"/>
          <p:nvPr/>
        </p:nvSpPr>
        <p:spPr>
          <a:xfrm>
            <a:off x="3657600" y="35052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22</a:t>
            </a:r>
            <a:endParaRPr lang="en-US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4343400" y="35814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</a:t>
            </a:r>
            <a:endParaRPr lang="en-US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5029200" y="2895600"/>
            <a:ext cx="402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11</a:t>
            </a:r>
            <a:endParaRPr lang="en-US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5181600" y="21336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21</a:t>
            </a:r>
            <a:endParaRPr lang="en-US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5029200" y="37338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25</a:t>
            </a:r>
            <a:endParaRPr lang="en-US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1524000" y="2743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743200" y="1981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2819400" y="4800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4038600" y="12192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114800" y="25146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4267200" y="4876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5791200" y="2590800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Flag=1</a:t>
            </a:r>
            <a:endParaRPr 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68" name="Table 67"/>
          <p:cNvGraphicFramePr>
            <a:graphicFrameLocks noGrp="1"/>
          </p:cNvGraphicFramePr>
          <p:nvPr/>
        </p:nvGraphicFramePr>
        <p:xfrm>
          <a:off x="1828800" y="6248400"/>
          <a:ext cx="609600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  <a:gridCol w="554182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2,3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3,6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1,2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5,7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2,4</a:t>
                      </a:r>
                      <a:endParaRPr 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1,3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4,7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2,6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6,7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Connector 24"/>
          <p:cNvCxnSpPr/>
          <p:nvPr/>
        </p:nvCxnSpPr>
        <p:spPr>
          <a:xfrm>
            <a:off x="4419600" y="13716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16200000" flipH="1">
            <a:off x="3810000" y="32766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2400300" y="30099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495800" y="2667000"/>
            <a:ext cx="1752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3276600" y="4038600"/>
            <a:ext cx="1371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200400" y="2133600"/>
            <a:ext cx="1295400" cy="533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3276600" y="1295400"/>
            <a:ext cx="1219200" cy="762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16200000" flipH="1">
            <a:off x="2095500" y="2933700"/>
            <a:ext cx="1143000" cy="1066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33600" y="2133600"/>
            <a:ext cx="1143000" cy="685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5410200"/>
            <a:ext cx="7498080" cy="838200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cứ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thì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sẽ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1828800" y="2590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2971800" y="3733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3048000" y="1828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4191000" y="1066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42672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4419600" y="3810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943600" y="2438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Cây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5608" y="1295400"/>
            <a:ext cx="7498080" cy="49530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cây</a:t>
            </a:r>
            <a:r>
              <a:rPr lang="en-US" dirty="0" smtClean="0"/>
              <a:t>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n&gt;1 </a:t>
            </a:r>
            <a:r>
              <a:rPr lang="en-US" dirty="0" err="1" smtClean="0"/>
              <a:t>đỉnh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tương</a:t>
            </a:r>
            <a:r>
              <a:rPr lang="en-US" dirty="0" smtClean="0"/>
              <a:t> </a:t>
            </a:r>
            <a:r>
              <a:rPr lang="en-US" dirty="0" err="1" smtClean="0"/>
              <a:t>đương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1. T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endParaRPr lang="en-US" dirty="0" smtClean="0"/>
          </a:p>
          <a:p>
            <a:pPr lvl="1"/>
            <a:r>
              <a:rPr lang="en-US" dirty="0" smtClean="0"/>
              <a:t>2. 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n-1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3. T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n -1 </a:t>
            </a:r>
            <a:r>
              <a:rPr lang="en-US" dirty="0" err="1" smtClean="0"/>
              <a:t>cạnh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4. T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mỗi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cầu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5.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bất</a:t>
            </a:r>
            <a:r>
              <a:rPr lang="en-US" dirty="0" smtClean="0"/>
              <a:t> </a:t>
            </a:r>
            <a:r>
              <a:rPr lang="en-US" dirty="0" err="1" smtClean="0"/>
              <a:t>kỳ</a:t>
            </a:r>
            <a:r>
              <a:rPr lang="en-US" dirty="0" smtClean="0"/>
              <a:t> </a:t>
            </a:r>
            <a:r>
              <a:rPr lang="en-US" dirty="0" err="1" smtClean="0"/>
              <a:t>đều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đúng</a:t>
            </a:r>
            <a:r>
              <a:rPr lang="en-US" dirty="0" smtClean="0"/>
              <a:t> 1 </a:t>
            </a:r>
            <a:r>
              <a:rPr lang="en-US" dirty="0" err="1" smtClean="0"/>
              <a:t>đường</a:t>
            </a:r>
            <a:r>
              <a:rPr lang="en-US" dirty="0" smtClean="0"/>
              <a:t> </a:t>
            </a:r>
            <a:r>
              <a:rPr lang="en-US" dirty="0" err="1" smtClean="0"/>
              <a:t>đi</a:t>
            </a:r>
            <a:r>
              <a:rPr lang="en-US" dirty="0" smtClean="0"/>
              <a:t> </a:t>
            </a:r>
            <a:r>
              <a:rPr lang="en-US" dirty="0" err="1" smtClean="0"/>
              <a:t>nối</a:t>
            </a:r>
            <a:r>
              <a:rPr lang="en-US" dirty="0" smtClean="0"/>
              <a:t> </a:t>
            </a:r>
            <a:r>
              <a:rPr lang="en-US" dirty="0" err="1" smtClean="0"/>
              <a:t>chúng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endParaRPr lang="en-US" dirty="0" smtClean="0"/>
          </a:p>
          <a:p>
            <a:pPr lvl="1"/>
            <a:r>
              <a:rPr lang="en-US" dirty="0" smtClean="0"/>
              <a:t>6. T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nếu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1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giữa</a:t>
            </a:r>
            <a:r>
              <a:rPr lang="en-US" dirty="0" smtClean="0"/>
              <a:t> </a:t>
            </a:r>
            <a:r>
              <a:rPr lang="en-US" dirty="0" err="1" smtClean="0"/>
              <a:t>hai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không</a:t>
            </a:r>
            <a:r>
              <a:rPr lang="en-US" dirty="0" smtClean="0"/>
              <a:t> </a:t>
            </a:r>
            <a:r>
              <a:rPr lang="en-US" dirty="0" err="1" smtClean="0"/>
              <a:t>kề</a:t>
            </a:r>
            <a:r>
              <a:rPr lang="en-US" dirty="0" smtClean="0"/>
              <a:t> </a:t>
            </a:r>
            <a:r>
              <a:rPr lang="en-US" dirty="0" err="1" smtClean="0"/>
              <a:t>nhau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1 </a:t>
            </a:r>
            <a:r>
              <a:rPr lang="en-US" dirty="0" err="1" smtClean="0"/>
              <a:t>chu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r>
              <a:rPr lang="en-US" dirty="0" smtClean="0"/>
              <a:t> </a:t>
            </a:r>
            <a:r>
              <a:rPr lang="en-US" dirty="0" err="1" smtClean="0"/>
              <a:t>duy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r>
              <a:rPr lang="en-US" dirty="0" smtClean="0"/>
              <a:t>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562600"/>
            <a:ext cx="7498080" cy="990600"/>
          </a:xfrm>
        </p:spPr>
        <p:txBody>
          <a:bodyPr>
            <a:normAutofit/>
          </a:bodyPr>
          <a:lstStyle/>
          <a:p>
            <a:r>
              <a:rPr lang="en-US" dirty="0" smtClean="0"/>
              <a:t>Cho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G(E,V).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562600"/>
            <a:ext cx="7498080" cy="9906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bằng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đỉnh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G,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cạnh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thuộc</a:t>
            </a:r>
            <a:r>
              <a:rPr lang="en-US" dirty="0" smtClean="0"/>
              <a:t> E.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Straight Connector 36"/>
          <p:cNvCxnSpPr/>
          <p:nvPr/>
        </p:nvCxnSpPr>
        <p:spPr>
          <a:xfrm rot="16200000" flipH="1">
            <a:off x="3009900" y="3009900"/>
            <a:ext cx="1981200" cy="12954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5400000">
            <a:off x="4724400" y="3200400"/>
            <a:ext cx="1524000" cy="15240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toán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nhỏ</a:t>
            </a:r>
            <a:r>
              <a:rPr lang="en-US" dirty="0" smtClean="0"/>
              <a:t> </a:t>
            </a:r>
            <a:r>
              <a:rPr lang="en-US" dirty="0" err="1" smtClean="0"/>
              <a:t>nhất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5334000"/>
            <a:ext cx="7498080" cy="1219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lấy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khung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, </a:t>
            </a:r>
            <a:r>
              <a:rPr lang="en-US" dirty="0" err="1" smtClean="0"/>
              <a:t>ta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đồ</a:t>
            </a:r>
            <a:r>
              <a:rPr lang="en-US" dirty="0" smtClean="0"/>
              <a:t> </a:t>
            </a:r>
            <a:r>
              <a:rPr lang="en-US" dirty="0" err="1" smtClean="0"/>
              <a:t>thị</a:t>
            </a:r>
            <a:r>
              <a:rPr lang="en-US" dirty="0" smtClean="0"/>
              <a:t> </a:t>
            </a:r>
            <a:r>
              <a:rPr lang="en-US" dirty="0" err="1" smtClean="0"/>
              <a:t>đã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.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4419600" y="1905000"/>
            <a:ext cx="1752600" cy="13716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16200000" flipH="1">
            <a:off x="3810000" y="3810000"/>
            <a:ext cx="16002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2400300" y="3543300"/>
            <a:ext cx="1828800" cy="76200"/>
          </a:xfrm>
          <a:prstGeom prst="line">
            <a:avLst/>
          </a:prstGeom>
          <a:ln w="76200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4495800" y="3200400"/>
            <a:ext cx="1752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276600" y="4572000"/>
            <a:ext cx="1371600" cy="762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3200400" y="2667000"/>
            <a:ext cx="1295400" cy="5334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76600" y="1828800"/>
            <a:ext cx="1219200" cy="7620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16200000" flipH="1">
            <a:off x="2095500" y="3467100"/>
            <a:ext cx="1143000" cy="1066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2133600" y="2667000"/>
            <a:ext cx="1143000" cy="68580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1828800" y="3124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29" name="Oval 28"/>
          <p:cNvSpPr/>
          <p:nvPr/>
        </p:nvSpPr>
        <p:spPr>
          <a:xfrm>
            <a:off x="2971800" y="4267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0" name="Oval 29"/>
          <p:cNvSpPr/>
          <p:nvPr/>
        </p:nvSpPr>
        <p:spPr>
          <a:xfrm>
            <a:off x="3048000" y="2362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4191000" y="16002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4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4267200" y="28956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33" name="Oval 32"/>
          <p:cNvSpPr/>
          <p:nvPr/>
        </p:nvSpPr>
        <p:spPr>
          <a:xfrm>
            <a:off x="44196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34" name="Oval 33"/>
          <p:cNvSpPr/>
          <p:nvPr/>
        </p:nvSpPr>
        <p:spPr>
          <a:xfrm>
            <a:off x="5943600" y="29718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mplat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Technic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256</TotalTime>
  <Words>1746</Words>
  <Application>Microsoft Office PowerPoint</Application>
  <PresentationFormat>On-screen Show (4:3)</PresentationFormat>
  <Paragraphs>1041</Paragraphs>
  <Slides>45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Template</vt:lpstr>
      <vt:lpstr>BÀI GiẢNG ĐỒ THỊ 4</vt:lpstr>
      <vt:lpstr>Cây</vt:lpstr>
      <vt:lpstr>Cây</vt:lpstr>
      <vt:lpstr>Cây</vt:lpstr>
      <vt:lpstr>Cây</vt:lpstr>
      <vt:lpstr>Cây</vt:lpstr>
      <vt:lpstr>Cây khung và bài toán tìm cây khung nhỏ nhất</vt:lpstr>
      <vt:lpstr>Cây khung và bài toán tìm cây khung nhỏ nhất</vt:lpstr>
      <vt:lpstr>Cây khung và bài toán tìm cây khung nhỏ nhất</vt:lpstr>
      <vt:lpstr>Cây khung và bài toán tìm cây khung nhỏ nhất</vt:lpstr>
      <vt:lpstr>Cây khung và bài toán tìm cây khung nhỏ nhất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Prim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Thuật toán Kruskal</vt:lpstr>
      <vt:lpstr>Bài tập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GiẢNG ĐỒ THỊ 2</dc:title>
  <dc:creator>mr Nam</dc:creator>
  <cp:lastModifiedBy>mr Nam</cp:lastModifiedBy>
  <cp:revision>290</cp:revision>
  <dcterms:created xsi:type="dcterms:W3CDTF">2011-06-12T02:41:42Z</dcterms:created>
  <dcterms:modified xsi:type="dcterms:W3CDTF">2011-06-26T10:14:34Z</dcterms:modified>
</cp:coreProperties>
</file>