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9" r:id="rId13"/>
    <p:sldId id="270" r:id="rId14"/>
    <p:sldId id="271" r:id="rId15"/>
    <p:sldId id="275" r:id="rId16"/>
    <p:sldId id="27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669" y="1964267"/>
            <a:ext cx="9566456" cy="2421464"/>
          </a:xfrm>
        </p:spPr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846" y="4385732"/>
            <a:ext cx="9183279" cy="14054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Giảng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dẫn</a:t>
            </a:r>
            <a:r>
              <a:rPr lang="en-US" b="1" dirty="0"/>
              <a:t>: </a:t>
            </a:r>
            <a:r>
              <a:rPr lang="en-US" b="1" dirty="0" err="1"/>
              <a:t>Huỳnh</a:t>
            </a:r>
            <a:r>
              <a:rPr lang="en-US" b="1" dirty="0"/>
              <a:t> </a:t>
            </a:r>
            <a:r>
              <a:rPr lang="en-US" b="1" dirty="0" err="1"/>
              <a:t>Ngọc</a:t>
            </a:r>
            <a:r>
              <a:rPr lang="en-US" b="1" dirty="0"/>
              <a:t> </a:t>
            </a:r>
            <a:r>
              <a:rPr lang="en-US" b="1" dirty="0" err="1"/>
              <a:t>Tín</a:t>
            </a:r>
            <a:r>
              <a:rPr lang="en-US" b="1" dirty="0"/>
              <a:t>,</a:t>
            </a:r>
            <a:endParaRPr lang="en-US" dirty="0"/>
          </a:p>
          <a:p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Hoan</a:t>
            </a:r>
            <a:endParaRPr lang="en-US" dirty="0"/>
          </a:p>
          <a:p>
            <a:r>
              <a:rPr lang="en-US" b="1" dirty="0"/>
              <a:t>   </a:t>
            </a:r>
            <a:r>
              <a:rPr lang="en-US" b="1" dirty="0" err="1"/>
              <a:t>Lớp</a:t>
            </a:r>
            <a:r>
              <a:rPr lang="en-US" b="1" dirty="0"/>
              <a:t>: 			SE104.I23.PMCL</a:t>
            </a:r>
            <a:endParaRPr lang="en-US" dirty="0"/>
          </a:p>
          <a:p>
            <a:r>
              <a:rPr lang="en-US" b="1" dirty="0"/>
              <a:t>  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:          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Tuyết</a:t>
            </a:r>
            <a:r>
              <a:rPr lang="en-US" b="1" dirty="0"/>
              <a:t> </a:t>
            </a:r>
            <a:r>
              <a:rPr lang="en-US" b="1" dirty="0" err="1"/>
              <a:t>Nhung</a:t>
            </a:r>
            <a:r>
              <a:rPr lang="en-US" b="1" dirty="0"/>
              <a:t>     –  16520899</a:t>
            </a:r>
            <a:endParaRPr lang="en-US" dirty="0"/>
          </a:p>
          <a:p>
            <a:r>
              <a:rPr lang="en-US" b="1" dirty="0"/>
              <a:t>	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Mỹ</a:t>
            </a:r>
            <a:r>
              <a:rPr lang="en-US" b="1" dirty="0"/>
              <a:t> </a:t>
            </a:r>
            <a:r>
              <a:rPr lang="en-US" b="1" dirty="0" err="1"/>
              <a:t>Linh</a:t>
            </a:r>
            <a:r>
              <a:rPr lang="en-US" b="1" dirty="0"/>
              <a:t> - 17520688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0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defTabSz="457200" rtl="0">
              <a:spcBef>
                <a:spcPct val="0"/>
              </a:spcBef>
            </a:pPr>
            <a:r>
              <a:rPr lang="en-US" sz="3600" dirty="0" smtClean="0">
                <a:latin typeface="+mj-lt"/>
              </a:rPr>
              <a:t>PHIẾU GỬI TIỀN</a:t>
            </a:r>
            <a:r>
              <a:rPr lang="en-US" sz="1600" b="1" dirty="0"/>
              <a:t/>
            </a:r>
            <a:br>
              <a:rPr lang="en-US" sz="1600" b="1" dirty="0"/>
            </a:br>
            <a:endParaRPr lang="en-US" dirty="0"/>
          </a:p>
        </p:txBody>
      </p:sp>
      <p:pic>
        <p:nvPicPr>
          <p:cNvPr id="3" name="Picture 2" descr="C:\Users\ADMIN\Desktop\QuanLiSoTietKiem\PG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17" y="1682689"/>
            <a:ext cx="7088505" cy="4704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02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defTabSz="457200" rtl="0">
              <a:spcBef>
                <a:spcPct val="0"/>
              </a:spcBef>
            </a:pPr>
            <a:r>
              <a:rPr lang="en-US" sz="3600" dirty="0" smtClean="0">
                <a:latin typeface="+mj-lt"/>
              </a:rPr>
              <a:t>PHIẾU RÚT TIỀN</a:t>
            </a:r>
            <a:r>
              <a:rPr lang="en-US" sz="1600" b="1" dirty="0"/>
              <a:t/>
            </a:r>
            <a:br>
              <a:rPr lang="en-US" sz="1600" b="1" dirty="0"/>
            </a:br>
            <a:endParaRPr lang="en-US" dirty="0"/>
          </a:p>
        </p:txBody>
      </p:sp>
      <p:pic>
        <p:nvPicPr>
          <p:cNvPr id="3" name="Picture 2" descr="C:\Users\ADMIN\Desktop\QuanLiSoTietKiem\PR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599247"/>
            <a:ext cx="6861951" cy="4662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71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4" y="478971"/>
            <a:ext cx="10131425" cy="1186301"/>
          </a:xfrm>
        </p:spPr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pic>
        <p:nvPicPr>
          <p:cNvPr id="3" name="Picture 2" descr="C:\Users\ADMIN\Desktop\QuanLiSoTietKiem\TDQ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44" y="1544636"/>
            <a:ext cx="7108922" cy="4830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574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defTabSz="457200" rtl="0">
              <a:spcBef>
                <a:spcPct val="0"/>
              </a:spcBef>
            </a:pPr>
            <a:r>
              <a:rPr lang="en-US" sz="3600" dirty="0" smtClean="0">
                <a:latin typeface="+mj-lt"/>
              </a:rPr>
              <a:t>THÔNG TIN KHÁCH HÀNG</a:t>
            </a:r>
            <a:r>
              <a:rPr lang="en-US" sz="1600" b="1" dirty="0"/>
              <a:t/>
            </a:r>
            <a:br>
              <a:rPr lang="en-US" sz="1600" b="1" dirty="0"/>
            </a:br>
            <a:endParaRPr lang="en-US" dirty="0"/>
          </a:p>
        </p:txBody>
      </p:sp>
      <p:pic>
        <p:nvPicPr>
          <p:cNvPr id="3" name="Picture 2" descr="C:\Users\ADMIN\Desktop\QuanLiSoTietKiem\TTK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4" y="1654674"/>
            <a:ext cx="7088506" cy="4728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71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pic>
        <p:nvPicPr>
          <p:cNvPr id="3" name="Picture 2" descr="C:\Users\ADMIN\Desktop\QuanLiSoTietKiem\LS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0" y="1744934"/>
            <a:ext cx="7003182" cy="462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0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470" y="1436916"/>
            <a:ext cx="10131425" cy="342246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đủ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74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Khó</a:t>
            </a:r>
            <a:r>
              <a:rPr lang="en-US" b="1" dirty="0"/>
              <a:t> </a:t>
            </a:r>
            <a:r>
              <a:rPr lang="en-US" b="1" dirty="0" err="1"/>
              <a:t>khăn</a:t>
            </a:r>
            <a:r>
              <a:rPr lang="en-US" b="1" dirty="0"/>
              <a:t>, </a:t>
            </a:r>
            <a:r>
              <a:rPr lang="en-US" b="1" dirty="0" err="1"/>
              <a:t>hạn</a:t>
            </a:r>
            <a:r>
              <a:rPr lang="en-US" b="1" dirty="0"/>
              <a:t> </a:t>
            </a:r>
            <a:r>
              <a:rPr lang="en-US" b="1" dirty="0" err="1"/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2" y="1045028"/>
            <a:ext cx="10131425" cy="381435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nghiệp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ngân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mất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đặc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tả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cầu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khăn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quay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giai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nhằng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luồng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rồi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quay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giai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70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4791890" cy="627017"/>
          </a:xfrm>
        </p:spPr>
        <p:txBody>
          <a:bodyPr>
            <a:normAutofit fontScale="90000"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3100" b="1" dirty="0" smtClean="0">
                <a:latin typeface="+mn-lt"/>
              </a:rPr>
              <a:t>PHÂN CHIA CÔNG VIỆC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811885"/>
              </p:ext>
            </p:extLst>
          </p:nvPr>
        </p:nvGraphicFramePr>
        <p:xfrm>
          <a:off x="6385344" y="287383"/>
          <a:ext cx="4796462" cy="6397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916">
                  <a:extLst>
                    <a:ext uri="{9D8B030D-6E8A-4147-A177-3AD203B41FA5}">
                      <a16:colId xmlns:a16="http://schemas.microsoft.com/office/drawing/2014/main" val="1057439875"/>
                    </a:ext>
                  </a:extLst>
                </a:gridCol>
                <a:gridCol w="1906524">
                  <a:extLst>
                    <a:ext uri="{9D8B030D-6E8A-4147-A177-3AD203B41FA5}">
                      <a16:colId xmlns:a16="http://schemas.microsoft.com/office/drawing/2014/main" val="411894529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val="35001358"/>
                    </a:ext>
                  </a:extLst>
                </a:gridCol>
                <a:gridCol w="974422">
                  <a:extLst>
                    <a:ext uri="{9D8B030D-6E8A-4147-A177-3AD203B41FA5}">
                      <a16:colId xmlns:a16="http://schemas.microsoft.com/office/drawing/2014/main" val="2467154427"/>
                    </a:ext>
                  </a:extLst>
                </a:gridCol>
                <a:gridCol w="899833">
                  <a:extLst>
                    <a:ext uri="{9D8B030D-6E8A-4147-A177-3AD203B41FA5}">
                      <a16:colId xmlns:a16="http://schemas.microsoft.com/office/drawing/2014/main" val="4241198838"/>
                    </a:ext>
                  </a:extLst>
                </a:gridCol>
              </a:tblGrid>
              <a:tr h="397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No.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Công việc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Ngày tiến hành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Phụ trách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% Hoàn thành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1767292874"/>
                  </a:ext>
                </a:extLst>
              </a:tr>
              <a:tr h="397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Tìm hiểu sơ bộ &amp; đăng ký đồ án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28/2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Nhung, Linh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2671223754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Tìm hiểu công nghệ liên quan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Nhung, Linh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504299174"/>
                  </a:ext>
                </a:extLst>
              </a:tr>
              <a:tr h="192603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I. VIẾT BÁO CÁO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69945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Phần 1 – Giới thiệu chung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3/3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3216259392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1. Mục đích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Nhung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2381134433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4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2. Khái niệm thuật ngữ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Nhung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1900742127"/>
                  </a:ext>
                </a:extLst>
              </a:tr>
              <a:tr h="397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5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3. Tài liệu tham khảo, mô tả tài liệu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Nhung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1437357090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Phần 2: Mô tả tổng thể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3/3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1372108082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6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1. Danh sách yêu cầu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Nhung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1861860435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7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2. Chức năng hệ thống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Nhung,Linh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3410248873"/>
                  </a:ext>
                </a:extLst>
              </a:tr>
              <a:tr h="397189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Phần 3: Đặc tả yêu cầu hệ thống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20/3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4086063392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8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1. Yêu cầu chức năng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Nhung,Linh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1911363479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9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2. Yêu cầu phi chức năng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Nhung,Linh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488988736"/>
                  </a:ext>
                </a:extLst>
              </a:tr>
              <a:tr h="397189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Phần 4: Thiết kế dữ liệu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(áp dụng pair programming)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10/4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2009635835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1. Tính đúng đắn và tiến hoá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Nhung, Linh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30%,70%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2292367211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11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2. Tính hiệu quả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Linh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557153194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3. Ràng buộc thừa/thiếu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Linh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1878528829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4. Ràng buộc toàn vẹn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Linh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3636106271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Phần 5: Hiện thực hệ thống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1/5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3197807400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14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1. Kiến trúc phần mềm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Linh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883259734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15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2. Giao diện và luồng xử lý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Nhung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2652172504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Phần 6: Kiểm thử phần mềm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1/6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2154674581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16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1. Form đăng nhập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Nhung, Linh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128673663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17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2. Form tra cứu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Nhung, Linh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1739647326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18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3. Form lập sổ mới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Nhung, Linh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100%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19472248"/>
                  </a:ext>
                </a:extLst>
              </a:tr>
              <a:tr h="192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19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4. Form báo cáo ngày/tháng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Nhung, Linh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100%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670" marR="39670" marT="0" marB="0"/>
                </a:tc>
                <a:extLst>
                  <a:ext uri="{0D108BD9-81ED-4DB2-BD59-A6C34878D82A}">
                    <a16:rowId xmlns:a16="http://schemas.microsoft.com/office/drawing/2014/main" val="33282727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74656"/>
              </p:ext>
            </p:extLst>
          </p:nvPr>
        </p:nvGraphicFramePr>
        <p:xfrm>
          <a:off x="390798" y="3486068"/>
          <a:ext cx="5757545" cy="3183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3849281129"/>
                    </a:ext>
                  </a:extLst>
                </a:gridCol>
                <a:gridCol w="2288540">
                  <a:extLst>
                    <a:ext uri="{9D8B030D-6E8A-4147-A177-3AD203B41FA5}">
                      <a16:colId xmlns:a16="http://schemas.microsoft.com/office/drawing/2014/main" val="2232841603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163560788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3773467980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698447274"/>
                    </a:ext>
                  </a:extLst>
                </a:gridCol>
              </a:tblGrid>
              <a:tr h="227415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II. LẬP TRÌNH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88996"/>
                  </a:ext>
                </a:extLst>
              </a:tr>
              <a:tr h="227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1. GUI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354498"/>
                  </a:ext>
                </a:extLst>
              </a:tr>
              <a:tr h="227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1.1. Main Form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Nhung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898382"/>
                  </a:ext>
                </a:extLst>
              </a:tr>
              <a:tr h="227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1.2. Lập sổ mới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Linh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109147"/>
                  </a:ext>
                </a:extLst>
              </a:tr>
              <a:tr h="227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1.3. Phiếu gửi tiền, phiếu rút tiền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Nhung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580611"/>
                  </a:ext>
                </a:extLst>
              </a:tr>
              <a:tr h="227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1.4. Tra cứu sổ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Linh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324271"/>
                  </a:ext>
                </a:extLst>
              </a:tr>
              <a:tr h="227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1.5. Thông tin khách hàng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47700" algn="l"/>
                        </a:tabLst>
                      </a:pPr>
                      <a:r>
                        <a:rPr lang="en-US" sz="1200">
                          <a:effectLst/>
                        </a:rPr>
                        <a:t>Linh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913977"/>
                  </a:ext>
                </a:extLst>
              </a:tr>
              <a:tr h="227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1.6. Thông tin phần mềm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Nhung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494403"/>
                  </a:ext>
                </a:extLst>
              </a:tr>
              <a:tr h="227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1.7. Lập báo cáo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Nhung, Linh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1313361"/>
                  </a:ext>
                </a:extLst>
              </a:tr>
              <a:tr h="227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1.8. Thay đổi quy định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Nhung, Linh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389252"/>
                  </a:ext>
                </a:extLst>
              </a:tr>
              <a:tr h="227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1.9 Form đăng nhập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Nhung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567944"/>
                  </a:ext>
                </a:extLst>
              </a:tr>
              <a:tr h="227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2. BUS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Linh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768677"/>
                  </a:ext>
                </a:extLst>
              </a:tr>
              <a:tr h="227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3. DAL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Nhung, Linh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509114"/>
                  </a:ext>
                </a:extLst>
              </a:tr>
              <a:tr h="227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4. DTO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Nhung, Linh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90%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1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1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err="1" smtClean="0"/>
              <a:t>Tài</a:t>
            </a:r>
            <a:r>
              <a:rPr lang="en-US" i="1" dirty="0" smtClean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mô</a:t>
            </a:r>
            <a:r>
              <a:rPr lang="en-US" i="1" dirty="0"/>
              <a:t> </a:t>
            </a:r>
            <a:r>
              <a:rPr lang="en-US" i="1" dirty="0" err="1"/>
              <a:t>tả</a:t>
            </a:r>
            <a:r>
              <a:rPr lang="en-US" i="1" dirty="0"/>
              <a:t> </a:t>
            </a:r>
            <a:r>
              <a:rPr lang="en-US" i="1" dirty="0" err="1"/>
              <a:t>nghiệp</a:t>
            </a:r>
            <a:r>
              <a:rPr lang="en-US" i="1" dirty="0"/>
              <a:t> </a:t>
            </a:r>
            <a:r>
              <a:rPr lang="en-US" i="1" dirty="0" err="1"/>
              <a:t>vụ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đối</a:t>
            </a:r>
            <a:r>
              <a:rPr lang="en-US" i="1" dirty="0"/>
              <a:t> </a:t>
            </a:r>
            <a:r>
              <a:rPr lang="en-US" i="1" dirty="0" err="1"/>
              <a:t>tượng</a:t>
            </a:r>
            <a:r>
              <a:rPr lang="en-US" i="1" dirty="0"/>
              <a:t> NVNH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sổ</a:t>
            </a:r>
            <a:r>
              <a:rPr lang="en-US" i="1" dirty="0"/>
              <a:t> </a:t>
            </a:r>
            <a:r>
              <a:rPr lang="en-US" i="1" dirty="0" err="1"/>
              <a:t>tiết</a:t>
            </a:r>
            <a:r>
              <a:rPr lang="en-US" i="1" dirty="0"/>
              <a:t> </a:t>
            </a:r>
            <a:r>
              <a:rPr lang="en-US" i="1" dirty="0" err="1"/>
              <a:t>kiệm</a:t>
            </a:r>
            <a:r>
              <a:rPr lang="en-US" i="1" dirty="0"/>
              <a:t> </a:t>
            </a:r>
            <a:r>
              <a:rPr lang="en-US" i="1" dirty="0" err="1"/>
              <a:t>trực</a:t>
            </a:r>
            <a:r>
              <a:rPr lang="en-US" i="1" dirty="0"/>
              <a:t> </a:t>
            </a:r>
            <a:r>
              <a:rPr lang="en-US" i="1" dirty="0" err="1"/>
              <a:t>tuyến</a:t>
            </a:r>
            <a:r>
              <a:rPr lang="en-US" i="1" dirty="0"/>
              <a:t> </a:t>
            </a:r>
            <a:endParaRPr lang="en-US" sz="1600" dirty="0"/>
          </a:p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4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endParaRPr lang="en-US" sz="1600" dirty="0"/>
          </a:p>
          <a:p>
            <a:pPr lvl="0" fontAlgn="base"/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endParaRPr lang="en-US" sz="1600" dirty="0"/>
          </a:p>
          <a:p>
            <a:pPr lvl="0" fontAlgn="base"/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endParaRPr lang="en-US" sz="1600" dirty="0"/>
          </a:p>
          <a:p>
            <a:pPr lvl="0" fontAlgn="base"/>
            <a:r>
              <a:rPr lang="en-US" dirty="0" err="1"/>
              <a:t>Phần</a:t>
            </a:r>
            <a:r>
              <a:rPr lang="en-US" dirty="0"/>
              <a:t> 3: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phi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endParaRPr lang="en-US" sz="1600" dirty="0"/>
          </a:p>
          <a:p>
            <a:pPr lvl="0" fontAlgn="base"/>
            <a:r>
              <a:rPr lang="en-US" dirty="0" err="1"/>
              <a:t>Phần</a:t>
            </a:r>
            <a:r>
              <a:rPr lang="en-US" dirty="0"/>
              <a:t> 4: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sz="1600" dirty="0"/>
          </a:p>
          <a:p>
            <a:pPr lvl="0" fontAlgn="base"/>
            <a:r>
              <a:rPr lang="en-US" dirty="0" err="1"/>
              <a:t>Phần</a:t>
            </a:r>
            <a:r>
              <a:rPr lang="en-US" dirty="0"/>
              <a:t> 5: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sz="1600" dirty="0"/>
          </a:p>
          <a:p>
            <a:pPr lvl="0" fontAlgn="base"/>
            <a:r>
              <a:rPr lang="en-US" dirty="0" err="1"/>
              <a:t>Phần</a:t>
            </a:r>
            <a:r>
              <a:rPr lang="en-US" dirty="0"/>
              <a:t> 6: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sz="1600" dirty="0"/>
          </a:p>
          <a:p>
            <a:pPr lvl="0" fontAlgn="base"/>
            <a:r>
              <a:rPr lang="en-US" dirty="0" err="1"/>
              <a:t>Phần</a:t>
            </a:r>
            <a:r>
              <a:rPr lang="en-US" dirty="0"/>
              <a:t> 7: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5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242139"/>
            <a:ext cx="10131425" cy="837142"/>
          </a:xfrm>
        </p:spPr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46743"/>
            <a:ext cx="10131425" cy="52153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13" y="1599143"/>
            <a:ext cx="2196178" cy="188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920" y="1572179"/>
            <a:ext cx="2001529" cy="18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71" y="1572179"/>
            <a:ext cx="2232869" cy="18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592" y="4577341"/>
            <a:ext cx="2155048" cy="187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-522514" y="894847"/>
            <a:ext cx="5756365" cy="65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584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kumimoji="0" lang="en-US" altLang="en-US" sz="1600" b="1" i="0" u="none" strike="noStrike" cap="none" normalizeH="0" baseline="0" dirty="0" err="1" smtClean="0" bmk="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iến</a:t>
            </a:r>
            <a:r>
              <a:rPr kumimoji="0" lang="en-US" altLang="en-US" sz="1600" b="1" i="0" u="none" strike="noStrike" cap="none" normalizeH="0" baseline="0" dirty="0" smtClean="0" bmk="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 bmk="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trúc</a:t>
            </a:r>
            <a:r>
              <a:rPr kumimoji="0" lang="en-US" altLang="en-US" sz="1600" b="1" i="0" u="none" strike="noStrike" cap="none" normalizeH="0" baseline="0" dirty="0" smtClean="0" bmk="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 bmk="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phần</a:t>
            </a:r>
            <a:r>
              <a:rPr kumimoji="0" lang="en-US" altLang="en-US" sz="1600" b="1" i="0" u="none" strike="noStrike" cap="none" normalizeH="0" baseline="0" dirty="0" smtClean="0" bmk="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 bmk="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mềm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10800000">
            <a:off x="1965402" y="3493858"/>
            <a:ext cx="2778190" cy="2027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6898640" y="3443068"/>
            <a:ext cx="2778191" cy="1996532"/>
          </a:xfrm>
          <a:prstGeom prst="bentConnector3">
            <a:avLst>
              <a:gd name="adj1" fmla="val 100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5401" y="4043336"/>
            <a:ext cx="7711430" cy="6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751513" y="3434341"/>
            <a:ext cx="0" cy="5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8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373" y="76572"/>
            <a:ext cx="1934993" cy="576262"/>
          </a:xfrm>
        </p:spPr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4609" y="190836"/>
            <a:ext cx="4894215" cy="958433"/>
          </a:xfrm>
        </p:spPr>
        <p:txBody>
          <a:bodyPr/>
          <a:lstStyle/>
          <a:p>
            <a:pPr lvl="2"/>
            <a:r>
              <a:rPr lang="en-US" sz="2800" dirty="0" err="1">
                <a:latin typeface="+mj-lt"/>
              </a:rPr>
              <a:t>Danh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sách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sổ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tiết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kiệm</a:t>
            </a:r>
            <a:endParaRPr lang="en-US" sz="2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Hình ảnh 13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9" y="788034"/>
            <a:ext cx="3115110" cy="20767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94609" y="3037237"/>
            <a:ext cx="4015603" cy="55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2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Hình ảnh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28" y="3722679"/>
            <a:ext cx="5801360" cy="28765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493704" y="3055510"/>
            <a:ext cx="5894724" cy="55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2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Hình ảnh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4" y="3744127"/>
            <a:ext cx="4915535" cy="2895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528" y="637736"/>
            <a:ext cx="5569810" cy="24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7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6251"/>
            <a:ext cx="3355406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PHIẾU GỬI TIỀN</a:t>
            </a:r>
            <a:endParaRPr lang="en-US" sz="2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Hình ảnh 20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04" y="686499"/>
            <a:ext cx="3124636" cy="20767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35276" y="46251"/>
            <a:ext cx="3382657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PHIẾU RÚT TIỀN</a:t>
            </a:r>
            <a:endParaRPr lang="en-US" sz="2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Hình ảnh 22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38" y="634104"/>
            <a:ext cx="3258005" cy="21815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8452" y="2936317"/>
            <a:ext cx="3598816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SỔ TIẾT KIỆM</a:t>
            </a:r>
            <a:br>
              <a:rPr lang="en-US" sz="28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Hình ảnh 17054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04" y="3693675"/>
            <a:ext cx="2638425" cy="26003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238566" y="2936317"/>
            <a:ext cx="3978461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THAY ĐỔI QUY ĐỊNH</a:t>
            </a:r>
            <a:endParaRPr lang="en-US" sz="2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Hình ảnh 17054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38" y="3615744"/>
            <a:ext cx="540131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2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6" name="Picture 5" descr="C:\Users\ADMIN\Desktop\QuanLiSoTietKiem\giaodie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43" y="2141491"/>
            <a:ext cx="6548573" cy="4093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00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</p:txBody>
      </p:sp>
      <p:pic>
        <p:nvPicPr>
          <p:cNvPr id="3" name="Picture 2" descr="C:\Users\ADMIN\Desktop\QuanLiSoTietKiem\TraCuu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42" y="1813318"/>
            <a:ext cx="7213449" cy="4657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492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b="1" dirty="0" smtClean="0">
                <a:latin typeface="+mj-lt"/>
              </a:rPr>
              <a:t>BÁO CÁO NGÀY</a:t>
            </a:r>
            <a:endParaRPr lang="en-US" sz="3600" b="1" dirty="0">
              <a:latin typeface="+mj-lt"/>
            </a:endParaRPr>
          </a:p>
        </p:txBody>
      </p:sp>
      <p:pic>
        <p:nvPicPr>
          <p:cNvPr id="3" name="Picture 2" descr="C:\Users\ADMIN\Desktop\QuanLiSoTietKiem\BC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26232"/>
            <a:ext cx="6847113" cy="4734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821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</p:txBody>
      </p:sp>
      <p:pic>
        <p:nvPicPr>
          <p:cNvPr id="3" name="Picture 2" descr="C:\Users\ADMIN\Desktop\QuanLiSoTietKiem\BC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27" y="1865569"/>
            <a:ext cx="6975842" cy="4430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609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42</TotalTime>
  <Words>799</Words>
  <Application>Microsoft Office PowerPoint</Application>
  <PresentationFormat>Widescreen</PresentationFormat>
  <Paragraphs>237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Celestial</vt:lpstr>
      <vt:lpstr>Báo cáo Đồ án  nhập môn công nghệ phần mềm</vt:lpstr>
      <vt:lpstr>Mô tả tài liệu </vt:lpstr>
      <vt:lpstr>Hiện thực phần mềm</vt:lpstr>
      <vt:lpstr>PowerPoint Presentation</vt:lpstr>
      <vt:lpstr>PowerPoint Presentation</vt:lpstr>
      <vt:lpstr>Đăng nhập</vt:lpstr>
      <vt:lpstr>Danh sách sổ tiết kiệm</vt:lpstr>
      <vt:lpstr>BÁO CÁO NGÀY</vt:lpstr>
      <vt:lpstr>Báo cáo đóng mở tháng</vt:lpstr>
      <vt:lpstr>PHIẾU GỬI TIỀN </vt:lpstr>
      <vt:lpstr>PHIẾU RÚT TIỀN </vt:lpstr>
      <vt:lpstr>Thay đổi quy định</vt:lpstr>
      <vt:lpstr>THÔNG TIN KHÁCH HÀNG </vt:lpstr>
      <vt:lpstr>Lập sổ mới</vt:lpstr>
      <vt:lpstr>Kết quả đạt được</vt:lpstr>
      <vt:lpstr>Khó khăn, hạn chế</vt:lpstr>
      <vt:lpstr>PHÂN CHIA CÔNG VIỆC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 nhập môn công nghệ phần mềm</dc:title>
  <dc:creator>ADMIN</dc:creator>
  <cp:lastModifiedBy>ADMIN</cp:lastModifiedBy>
  <cp:revision>10</cp:revision>
  <dcterms:created xsi:type="dcterms:W3CDTF">2019-07-04T01:06:57Z</dcterms:created>
  <dcterms:modified xsi:type="dcterms:W3CDTF">2019-07-04T01:49:24Z</dcterms:modified>
</cp:coreProperties>
</file>