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8" r:id="rId2"/>
    <p:sldId id="302" r:id="rId3"/>
    <p:sldId id="257" r:id="rId4"/>
    <p:sldId id="303" r:id="rId5"/>
    <p:sldId id="304" r:id="rId6"/>
    <p:sldId id="305" r:id="rId7"/>
    <p:sldId id="306" r:id="rId8"/>
    <p:sldId id="308" r:id="rId9"/>
    <p:sldId id="309" r:id="rId10"/>
    <p:sldId id="310" r:id="rId11"/>
    <p:sldId id="312" r:id="rId12"/>
    <p:sldId id="313" r:id="rId13"/>
    <p:sldId id="314" r:id="rId14"/>
    <p:sldId id="315" r:id="rId15"/>
    <p:sldId id="317" r:id="rId16"/>
    <p:sldId id="318" r:id="rId17"/>
    <p:sldId id="319" r:id="rId18"/>
    <p:sldId id="320" r:id="rId19"/>
    <p:sldId id="321" r:id="rId20"/>
    <p:sldId id="322" r:id="rId21"/>
    <p:sldId id="323" r:id="rId22"/>
    <p:sldId id="31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80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9B9BA-6123-41E7-ACA8-39FF7942190E}" type="datetimeFigureOut">
              <a:rPr lang="vi-VN" smtClean="0"/>
              <a:t>09/08/2024</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AC51E-73E8-46CE-AEF4-0D58736F4CF8}" type="slidenum">
              <a:rPr lang="vi-VN" smtClean="0"/>
              <a:t>‹#›</a:t>
            </a:fld>
            <a:endParaRPr lang="vi-VN"/>
          </a:p>
        </p:txBody>
      </p:sp>
    </p:spTree>
    <p:extLst>
      <p:ext uri="{BB962C8B-B14F-4D97-AF65-F5344CB8AC3E}">
        <p14:creationId xmlns:p14="http://schemas.microsoft.com/office/powerpoint/2010/main" val="944789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B044950-F183-8DE9-9BD1-34D3A49FEA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19334EEE-A0B5-9495-D97E-2AAB2F58D3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22532" name="Slide Number Placeholder 3">
            <a:extLst>
              <a:ext uri="{FF2B5EF4-FFF2-40B4-BE49-F238E27FC236}">
                <a16:creationId xmlns:a16="http://schemas.microsoft.com/office/drawing/2014/main" id="{4A7A35D9-24C5-945A-D30F-917DD466DD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41E929-91A8-4ECA-8E9B-39A1C316A327}" type="slidenum">
              <a:rPr lang="en-US" altLang="vi-VN"/>
              <a:pPr>
                <a:spcBef>
                  <a:spcPct val="0"/>
                </a:spcBef>
              </a:pPr>
              <a:t>11</a:t>
            </a:fld>
            <a:endParaRPr lang="en-US" alt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06602A9D-EB32-BA16-75B7-356F2EAFDB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6049076B-F336-C8D4-C8E3-99C2EE8912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43012" name="Slide Number Placeholder 3">
            <a:extLst>
              <a:ext uri="{FF2B5EF4-FFF2-40B4-BE49-F238E27FC236}">
                <a16:creationId xmlns:a16="http://schemas.microsoft.com/office/drawing/2014/main" id="{9B593358-0DDB-739D-A487-807274458E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FDC40B-8A8A-4860-BF9E-B1BCA2815377}" type="slidenum">
              <a:rPr lang="en-US" altLang="vi-VN"/>
              <a:pPr>
                <a:spcBef>
                  <a:spcPct val="0"/>
                </a:spcBef>
              </a:pPr>
              <a:t>20</a:t>
            </a:fld>
            <a:endParaRPr lang="en-US" alt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99A16E32-9794-D158-FF4B-334B88FDE2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0001D4A8-5A97-17F0-5510-FAB5E7CAD9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45060" name="Slide Number Placeholder 3">
            <a:extLst>
              <a:ext uri="{FF2B5EF4-FFF2-40B4-BE49-F238E27FC236}">
                <a16:creationId xmlns:a16="http://schemas.microsoft.com/office/drawing/2014/main" id="{050641ED-87F5-D0D6-2D6C-EC824F6FC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2AA41C-7FE9-4FCE-9636-C22E85670DF5}" type="slidenum">
              <a:rPr lang="en-US" altLang="vi-VN"/>
              <a:pPr>
                <a:spcBef>
                  <a:spcPct val="0"/>
                </a:spcBef>
              </a:pPr>
              <a:t>21</a:t>
            </a:fld>
            <a:endParaRPr lang="en-US" alt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8770EEED-E07A-D477-375C-BD5E3763CD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76151675-6E8B-BF56-199B-02DC9E4A1B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24580" name="Slide Number Placeholder 3">
            <a:extLst>
              <a:ext uri="{FF2B5EF4-FFF2-40B4-BE49-F238E27FC236}">
                <a16:creationId xmlns:a16="http://schemas.microsoft.com/office/drawing/2014/main" id="{89DCB219-C97C-255C-48B2-7B689E4082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5A4520-090D-4CFB-8DE1-160F0F0844B5}" type="slidenum">
              <a:rPr lang="en-US" altLang="vi-VN"/>
              <a:pPr>
                <a:spcBef>
                  <a:spcPct val="0"/>
                </a:spcBef>
              </a:pPr>
              <a:t>12</a:t>
            </a:fld>
            <a:endParaRPr lang="en-US" alt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BE76F798-61B5-1D5D-FD27-4EEEE81A5F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AB7CCB93-DC17-DB22-23AD-E1E48786FB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28676" name="Slide Number Placeholder 3">
            <a:extLst>
              <a:ext uri="{FF2B5EF4-FFF2-40B4-BE49-F238E27FC236}">
                <a16:creationId xmlns:a16="http://schemas.microsoft.com/office/drawing/2014/main" id="{B58A9909-A7EF-43A5-D575-F4E3A199D2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51F1BC-A38E-4F2B-9C86-35A33C6B72C9}" type="slidenum">
              <a:rPr lang="en-US" altLang="vi-VN"/>
              <a:pPr>
                <a:spcBef>
                  <a:spcPct val="0"/>
                </a:spcBef>
              </a:pPr>
              <a:t>13</a:t>
            </a:fld>
            <a:endParaRPr lang="en-US" alt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0C1BD8F1-FAC3-60BA-D5E7-9861AEA61D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C010239C-A1E1-A18D-FC8E-ED0FC9CD08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30724" name="Slide Number Placeholder 3">
            <a:extLst>
              <a:ext uri="{FF2B5EF4-FFF2-40B4-BE49-F238E27FC236}">
                <a16:creationId xmlns:a16="http://schemas.microsoft.com/office/drawing/2014/main" id="{F0255820-2905-9601-46DE-D98A18E19D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A0BC2EC-D8B3-41A0-B8AD-040FF2CACDAD}" type="slidenum">
              <a:rPr lang="en-US" altLang="vi-VN"/>
              <a:pPr>
                <a:spcBef>
                  <a:spcPct val="0"/>
                </a:spcBef>
              </a:pPr>
              <a:t>14</a:t>
            </a:fld>
            <a:endParaRPr lang="en-US" alt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B0CDFB07-E500-6F3F-F5C2-55BF0133FF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0DF96B9B-1E32-F851-89CD-975D4369AD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34820" name="Slide Number Placeholder 3">
            <a:extLst>
              <a:ext uri="{FF2B5EF4-FFF2-40B4-BE49-F238E27FC236}">
                <a16:creationId xmlns:a16="http://schemas.microsoft.com/office/drawing/2014/main" id="{ED3F46BC-F722-9C3A-B4F2-22F3363C01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12299B6-B212-4DB0-83F5-3FF572FE7D89}" type="slidenum">
              <a:rPr lang="en-US" altLang="vi-VN"/>
              <a:pPr>
                <a:spcBef>
                  <a:spcPct val="0"/>
                </a:spcBef>
              </a:pPr>
              <a:t>15</a:t>
            </a:fld>
            <a:endParaRPr lang="en-US" alt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AF242C97-52DD-0C4E-78BE-7AF4B0262E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EABC2D3F-6440-3C5B-A9E4-A6788B5104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36868" name="Slide Number Placeholder 3">
            <a:extLst>
              <a:ext uri="{FF2B5EF4-FFF2-40B4-BE49-F238E27FC236}">
                <a16:creationId xmlns:a16="http://schemas.microsoft.com/office/drawing/2014/main" id="{CC6FEA42-8667-5B19-5C18-80D2622C64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1396932-8FB2-4C58-AEEF-62D9D9BA9048}" type="slidenum">
              <a:rPr lang="en-US" altLang="vi-VN"/>
              <a:pPr>
                <a:spcBef>
                  <a:spcPct val="0"/>
                </a:spcBef>
              </a:pPr>
              <a:t>16</a:t>
            </a:fld>
            <a:endParaRPr lang="en-US"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97002D00-E74C-0499-67EA-DE3652F49E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E43AEE83-C709-1382-158F-DB5CA35870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38916" name="Slide Number Placeholder 3">
            <a:extLst>
              <a:ext uri="{FF2B5EF4-FFF2-40B4-BE49-F238E27FC236}">
                <a16:creationId xmlns:a16="http://schemas.microsoft.com/office/drawing/2014/main" id="{29174B20-BBEE-2012-BA5B-5D473EDA99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B4C95A6-C8DE-4BA2-9516-55494F567EEC}" type="slidenum">
              <a:rPr lang="en-US" altLang="vi-VN"/>
              <a:pPr>
                <a:spcBef>
                  <a:spcPct val="0"/>
                </a:spcBef>
              </a:pPr>
              <a:t>17</a:t>
            </a:fld>
            <a:endParaRPr lang="en-US" alt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97002D00-E74C-0499-67EA-DE3652F49E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E43AEE83-C709-1382-158F-DB5CA35870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38916" name="Slide Number Placeholder 3">
            <a:extLst>
              <a:ext uri="{FF2B5EF4-FFF2-40B4-BE49-F238E27FC236}">
                <a16:creationId xmlns:a16="http://schemas.microsoft.com/office/drawing/2014/main" id="{29174B20-BBEE-2012-BA5B-5D473EDA99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B4C95A6-C8DE-4BA2-9516-55494F567EEC}" type="slidenum">
              <a:rPr lang="en-US" altLang="vi-VN"/>
              <a:pPr>
                <a:spcBef>
                  <a:spcPct val="0"/>
                </a:spcBef>
              </a:pPr>
              <a:t>18</a:t>
            </a:fld>
            <a:endParaRPr lang="en-US" alt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CFFD4FA8-191D-867A-DE46-4456EB332A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660A518E-1FF9-2C77-F3D4-A7F4AB6093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latin typeface="Calibri" panose="020F0502020204030204" pitchFamily="34" charset="0"/>
            </a:endParaRPr>
          </a:p>
        </p:txBody>
      </p:sp>
      <p:sp>
        <p:nvSpPr>
          <p:cNvPr id="40964" name="Slide Number Placeholder 3">
            <a:extLst>
              <a:ext uri="{FF2B5EF4-FFF2-40B4-BE49-F238E27FC236}">
                <a16:creationId xmlns:a16="http://schemas.microsoft.com/office/drawing/2014/main" id="{2A94059A-593E-4106-6941-8FD02C5D84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3FF00C-3E24-4959-BF0F-48014518A468}" type="slidenum">
              <a:rPr lang="en-US" altLang="vi-VN"/>
              <a:pPr>
                <a:spcBef>
                  <a:spcPct val="0"/>
                </a:spcBef>
              </a:pPr>
              <a:t>19</a:t>
            </a:fld>
            <a:endParaRPr lang="en-US" altLang="vi-V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vi-VN"/>
              <a:t>Bấm để sửa kiểu tiêu đề Bản cái</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vi-VN"/>
              <a:t>Bấm biểu tượng để thêm hình ảnh</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vi-VN"/>
              <a:t>Bấm để sửa kiểu tiêu đề Bản cái</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vi-VN"/>
              <a:t>Bấm để sửa kiểu tiêu đề Bản cái</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48A87A34-81AB-432B-8DAE-1953F412C126}" type="datetimeFigureOut">
              <a:rPr lang="en-US" dirty="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vi-VN"/>
              <a:t>Bấm để sửa kiểu tiêu đề Bản cái</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48A87A34-81AB-432B-8DAE-1953F412C126}" type="datetimeFigureOut">
              <a:rPr lang="en-US" dirty="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8A87A34-81AB-432B-8DAE-1953F412C126}"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41410" y="3073397"/>
            <a:ext cx="4878391" cy="271780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3073397"/>
            <a:ext cx="4875210" cy="271780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EAA7-0FD1-0035-387C-80F685BDF015}"/>
              </a:ext>
            </a:extLst>
          </p:cNvPr>
          <p:cNvSpPr>
            <a:spLocks noGrp="1"/>
          </p:cNvSpPr>
          <p:nvPr>
            <p:ph type="title"/>
          </p:nvPr>
        </p:nvSpPr>
        <p:spPr>
          <a:xfrm>
            <a:off x="1992313" y="620713"/>
            <a:ext cx="8229600" cy="1143000"/>
          </a:xfrm>
        </p:spPr>
        <p:txBody>
          <a:bodyPr>
            <a:normAutofit fontScale="90000"/>
          </a:bodyPr>
          <a:lstStyle/>
          <a:p>
            <a:pPr eaLnBrk="1" hangingPunct="1">
              <a:defRPr/>
            </a:pPr>
            <a:br>
              <a:rPr lang="en-US" sz="4000" dirty="0"/>
            </a:br>
            <a:endParaRPr lang="en-US" sz="4000" dirty="0"/>
          </a:p>
        </p:txBody>
      </p:sp>
      <p:sp>
        <p:nvSpPr>
          <p:cNvPr id="3075" name="Content Placeholder 2">
            <a:extLst>
              <a:ext uri="{FF2B5EF4-FFF2-40B4-BE49-F238E27FC236}">
                <a16:creationId xmlns:a16="http://schemas.microsoft.com/office/drawing/2014/main" id="{F7CB7B4F-CD99-D29D-C3E5-7C82C58BBE88}"/>
              </a:ext>
            </a:extLst>
          </p:cNvPr>
          <p:cNvSpPr>
            <a:spLocks noGrp="1"/>
          </p:cNvSpPr>
          <p:nvPr>
            <p:ph idx="1"/>
          </p:nvPr>
        </p:nvSpPr>
        <p:spPr>
          <a:xfrm>
            <a:off x="2017713" y="2708275"/>
            <a:ext cx="8229600" cy="3600450"/>
          </a:xfrm>
        </p:spPr>
        <p:txBody>
          <a:bodyPr>
            <a:normAutofit fontScale="92500" lnSpcReduction="10000"/>
          </a:bodyPr>
          <a:lstStyle/>
          <a:p>
            <a:pPr marL="0" indent="0" algn="ctr">
              <a:buNone/>
            </a:pPr>
            <a:r>
              <a:rPr lang="en-US" altLang="vi-VN" b="1" dirty="0">
                <a:solidFill>
                  <a:srgbClr val="FF0000"/>
                </a:solidFill>
                <a:latin typeface="Times New Roman" panose="02020603050405020304" pitchFamily="18" charset="0"/>
                <a:cs typeface="Times New Roman" panose="02020603050405020304" pitchFamily="18" charset="0"/>
              </a:rPr>
              <a:t>BÁO CÁO TIỂU LUẬN</a:t>
            </a:r>
          </a:p>
          <a:p>
            <a:pPr marL="0" indent="0" algn="ctr">
              <a:buNone/>
            </a:pPr>
            <a:r>
              <a:rPr lang="en-US" altLang="vi-VN" dirty="0">
                <a:latin typeface="Times New Roman" panose="02020603050405020304" pitchFamily="18" charset="0"/>
                <a:cs typeface="Times New Roman" panose="02020603050405020304" pitchFamily="18" charset="0"/>
              </a:rPr>
              <a:t>ĐỀ TÀI: </a:t>
            </a:r>
            <a:r>
              <a:rPr lang="en-US" altLang="vi-VN" dirty="0" err="1">
                <a:latin typeface="Times New Roman" panose="02020603050405020304" pitchFamily="18" charset="0"/>
                <a:cs typeface="Times New Roman" panose="02020603050405020304" pitchFamily="18" charset="0"/>
              </a:rPr>
              <a:t>Xây</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dựng</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hệ</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thống</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quản</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lý</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tài</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liệu</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cho</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doanh</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nghiệp</a:t>
            </a:r>
            <a:r>
              <a:rPr lang="en-US" altLang="vi-VN" dirty="0">
                <a:latin typeface="Times New Roman" panose="02020603050405020304" pitchFamily="18" charset="0"/>
                <a:cs typeface="Times New Roman" panose="02020603050405020304" pitchFamily="18" charset="0"/>
              </a:rPr>
              <a:t> </a:t>
            </a:r>
            <a:r>
              <a:rPr lang="en-US" altLang="vi-VN" dirty="0" err="1">
                <a:latin typeface="Times New Roman" panose="02020603050405020304" pitchFamily="18" charset="0"/>
                <a:cs typeface="Times New Roman" panose="02020603050405020304" pitchFamily="18" charset="0"/>
              </a:rPr>
              <a:t>nhỏ</a:t>
            </a:r>
            <a:endParaRPr lang="en-US" altLang="vi-VN" dirty="0">
              <a:latin typeface="Times New Roman" panose="02020603050405020304" pitchFamily="18" charset="0"/>
              <a:cs typeface="Times New Roman" panose="02020603050405020304" pitchFamily="18" charset="0"/>
            </a:endParaRPr>
          </a:p>
          <a:p>
            <a:pPr marL="0" indent="0" algn="ctr">
              <a:buNone/>
            </a:pPr>
            <a:r>
              <a:rPr lang="en-US" altLang="vi-VN" sz="1500" dirty="0" err="1">
                <a:latin typeface="Times New Roman" panose="02020603050405020304" pitchFamily="18" charset="0"/>
                <a:cs typeface="Times New Roman" panose="02020603050405020304" pitchFamily="18" charset="0"/>
              </a:rPr>
              <a:t>Tên</a:t>
            </a:r>
            <a:r>
              <a:rPr lang="en-US" altLang="vi-VN" sz="1500" dirty="0">
                <a:latin typeface="Times New Roman" panose="02020603050405020304" pitchFamily="18" charset="0"/>
                <a:cs typeface="Times New Roman" panose="02020603050405020304" pitchFamily="18" charset="0"/>
              </a:rPr>
              <a:t> </a:t>
            </a:r>
            <a:r>
              <a:rPr lang="en-US" altLang="vi-VN" sz="1500" dirty="0" err="1">
                <a:latin typeface="Times New Roman" panose="02020603050405020304" pitchFamily="18" charset="0"/>
                <a:cs typeface="Times New Roman" panose="02020603050405020304" pitchFamily="18" charset="0"/>
              </a:rPr>
              <a:t>nhóm</a:t>
            </a:r>
            <a:r>
              <a:rPr lang="en-US" altLang="vi-VN" sz="1500" dirty="0">
                <a:latin typeface="Times New Roman" panose="02020603050405020304" pitchFamily="18" charset="0"/>
                <a:cs typeface="Times New Roman" panose="02020603050405020304" pitchFamily="18" charset="0"/>
              </a:rPr>
              <a:t>: </a:t>
            </a:r>
            <a:r>
              <a:rPr lang="en-US" altLang="vi-VN" sz="1500" dirty="0" err="1">
                <a:latin typeface="Times New Roman" panose="02020603050405020304" pitchFamily="18" charset="0"/>
                <a:cs typeface="Times New Roman" panose="02020603050405020304" pitchFamily="18" charset="0"/>
              </a:rPr>
              <a:t>Nhóm</a:t>
            </a:r>
            <a:r>
              <a:rPr lang="en-US" altLang="vi-VN" sz="1500" dirty="0">
                <a:latin typeface="Times New Roman" panose="02020603050405020304" pitchFamily="18" charset="0"/>
                <a:cs typeface="Times New Roman" panose="02020603050405020304" pitchFamily="18" charset="0"/>
              </a:rPr>
              <a:t> 4 </a:t>
            </a:r>
          </a:p>
          <a:p>
            <a:pPr marL="0" indent="0" algn="ctr">
              <a:buNone/>
            </a:pPr>
            <a:r>
              <a:rPr lang="en-US" altLang="vi-VN" sz="1500" dirty="0">
                <a:latin typeface="Times New Roman" panose="02020603050405020304" pitchFamily="18" charset="0"/>
                <a:cs typeface="Times New Roman" panose="02020603050405020304" pitchFamily="18" charset="0"/>
              </a:rPr>
              <a:t>                                         Thành </a:t>
            </a:r>
            <a:r>
              <a:rPr lang="en-US" altLang="vi-VN" sz="1500" dirty="0" err="1">
                <a:latin typeface="Times New Roman" panose="02020603050405020304" pitchFamily="18" charset="0"/>
                <a:cs typeface="Times New Roman" panose="02020603050405020304" pitchFamily="18" charset="0"/>
              </a:rPr>
              <a:t>viên</a:t>
            </a:r>
            <a:r>
              <a:rPr lang="en-US" altLang="vi-VN" sz="1500" dirty="0">
                <a:latin typeface="Times New Roman" panose="02020603050405020304" pitchFamily="18" charset="0"/>
                <a:cs typeface="Times New Roman" panose="02020603050405020304" pitchFamily="18" charset="0"/>
              </a:rPr>
              <a:t> </a:t>
            </a:r>
            <a:r>
              <a:rPr lang="en-US" altLang="vi-VN" sz="1500" dirty="0" err="1">
                <a:latin typeface="Times New Roman" panose="02020603050405020304" pitchFamily="18" charset="0"/>
                <a:cs typeface="Times New Roman" panose="02020603050405020304" pitchFamily="18" charset="0"/>
              </a:rPr>
              <a:t>trong</a:t>
            </a:r>
            <a:r>
              <a:rPr lang="en-US" altLang="vi-VN" sz="1500" dirty="0">
                <a:latin typeface="Times New Roman" panose="02020603050405020304" pitchFamily="18" charset="0"/>
                <a:cs typeface="Times New Roman" panose="02020603050405020304" pitchFamily="18" charset="0"/>
              </a:rPr>
              <a:t> </a:t>
            </a:r>
            <a:r>
              <a:rPr lang="en-US" altLang="vi-VN" sz="1500" dirty="0" err="1">
                <a:latin typeface="Times New Roman" panose="02020603050405020304" pitchFamily="18" charset="0"/>
                <a:cs typeface="Times New Roman" panose="02020603050405020304" pitchFamily="18" charset="0"/>
              </a:rPr>
              <a:t>nhóm</a:t>
            </a:r>
            <a:r>
              <a:rPr lang="en-US" altLang="vi-VN" sz="1500" dirty="0">
                <a:latin typeface="Times New Roman" panose="02020603050405020304" pitchFamily="18" charset="0"/>
                <a:cs typeface="Times New Roman" panose="02020603050405020304" pitchFamily="18" charset="0"/>
              </a:rPr>
              <a:t>: 1: </a:t>
            </a:r>
            <a:r>
              <a:rPr lang="en-US" altLang="vi-VN" sz="1500" dirty="0" err="1">
                <a:latin typeface="Times New Roman" panose="02020603050405020304" pitchFamily="18" charset="0"/>
                <a:cs typeface="Times New Roman" panose="02020603050405020304" pitchFamily="18" charset="0"/>
              </a:rPr>
              <a:t>Nguyễn</a:t>
            </a:r>
            <a:r>
              <a:rPr lang="en-US" altLang="vi-VN" sz="1500" dirty="0">
                <a:latin typeface="Times New Roman" panose="02020603050405020304" pitchFamily="18" charset="0"/>
                <a:cs typeface="Times New Roman" panose="02020603050405020304" pitchFamily="18" charset="0"/>
              </a:rPr>
              <a:t> Văn </a:t>
            </a:r>
            <a:r>
              <a:rPr lang="en-US" altLang="vi-VN" sz="1500" dirty="0" err="1">
                <a:latin typeface="Times New Roman" panose="02020603050405020304" pitchFamily="18" charset="0"/>
                <a:cs typeface="Times New Roman" panose="02020603050405020304" pitchFamily="18" charset="0"/>
              </a:rPr>
              <a:t>Ánh</a:t>
            </a:r>
            <a:endParaRPr lang="en-US" altLang="vi-VN" sz="1500" dirty="0">
              <a:latin typeface="Times New Roman" panose="02020603050405020304" pitchFamily="18" charset="0"/>
              <a:cs typeface="Times New Roman" panose="02020603050405020304" pitchFamily="18" charset="0"/>
            </a:endParaRPr>
          </a:p>
          <a:p>
            <a:pPr marL="0" indent="0" algn="ctr">
              <a:buNone/>
            </a:pPr>
            <a:r>
              <a:rPr lang="en-US" altLang="vi-VN" sz="1500" dirty="0">
                <a:latin typeface="Times New Roman" panose="02020603050405020304" pitchFamily="18" charset="0"/>
                <a:cs typeface="Times New Roman" panose="02020603050405020304" pitchFamily="18" charset="0"/>
              </a:rPr>
              <a:t>                                                                            2: </a:t>
            </a:r>
            <a:r>
              <a:rPr lang="en-US" altLang="vi-VN" sz="1500" dirty="0" err="1">
                <a:latin typeface="Times New Roman" panose="02020603050405020304" pitchFamily="18" charset="0"/>
                <a:cs typeface="Times New Roman" panose="02020603050405020304" pitchFamily="18" charset="0"/>
              </a:rPr>
              <a:t>Đỗ</a:t>
            </a:r>
            <a:r>
              <a:rPr lang="en-US" altLang="vi-VN" sz="1500" dirty="0">
                <a:latin typeface="Times New Roman" panose="02020603050405020304" pitchFamily="18" charset="0"/>
                <a:cs typeface="Times New Roman" panose="02020603050405020304" pitchFamily="18" charset="0"/>
              </a:rPr>
              <a:t> Xuân </a:t>
            </a:r>
            <a:r>
              <a:rPr lang="en-US" altLang="vi-VN" sz="1500" dirty="0" err="1">
                <a:latin typeface="Times New Roman" panose="02020603050405020304" pitchFamily="18" charset="0"/>
                <a:cs typeface="Times New Roman" panose="02020603050405020304" pitchFamily="18" charset="0"/>
              </a:rPr>
              <a:t>Đoài</a:t>
            </a:r>
            <a:endParaRPr lang="en-US" altLang="vi-VN" sz="1500" dirty="0">
              <a:latin typeface="Times New Roman" panose="02020603050405020304" pitchFamily="18" charset="0"/>
              <a:cs typeface="Times New Roman" panose="02020603050405020304" pitchFamily="18" charset="0"/>
            </a:endParaRPr>
          </a:p>
          <a:p>
            <a:pPr marL="0" indent="0" algn="ctr">
              <a:buNone/>
            </a:pPr>
            <a:r>
              <a:rPr lang="en-US" altLang="vi-VN" sz="1500" dirty="0">
                <a:latin typeface="Times New Roman" panose="02020603050405020304" pitchFamily="18" charset="0"/>
                <a:cs typeface="Times New Roman" panose="02020603050405020304" pitchFamily="18" charset="0"/>
              </a:rPr>
              <a:t>                                                                              3: </a:t>
            </a:r>
            <a:r>
              <a:rPr lang="en-US" altLang="vi-VN" sz="1500" dirty="0" err="1">
                <a:latin typeface="Times New Roman" panose="02020603050405020304" pitchFamily="18" charset="0"/>
                <a:cs typeface="Times New Roman" panose="02020603050405020304" pitchFamily="18" charset="0"/>
              </a:rPr>
              <a:t>Nguyễn</a:t>
            </a:r>
            <a:r>
              <a:rPr lang="en-US" altLang="vi-VN" sz="1500" dirty="0">
                <a:latin typeface="Times New Roman" panose="02020603050405020304" pitchFamily="18" charset="0"/>
                <a:cs typeface="Times New Roman" panose="02020603050405020304" pitchFamily="18" charset="0"/>
              </a:rPr>
              <a:t> Bá </a:t>
            </a:r>
            <a:r>
              <a:rPr lang="en-US" altLang="vi-VN" sz="1500" dirty="0" err="1">
                <a:latin typeface="Times New Roman" panose="02020603050405020304" pitchFamily="18" charset="0"/>
                <a:cs typeface="Times New Roman" panose="02020603050405020304" pitchFamily="18" charset="0"/>
              </a:rPr>
              <a:t>Hải</a:t>
            </a:r>
            <a:endParaRPr lang="en-US" altLang="vi-VN" sz="1500" dirty="0">
              <a:latin typeface="Times New Roman" panose="02020603050405020304" pitchFamily="18" charset="0"/>
              <a:cs typeface="Times New Roman" panose="02020603050405020304" pitchFamily="18" charset="0"/>
            </a:endParaRPr>
          </a:p>
          <a:p>
            <a:pPr marL="0" indent="0" algn="ctr">
              <a:buNone/>
            </a:pPr>
            <a:r>
              <a:rPr lang="en-US" altLang="vi-VN" sz="1500" dirty="0">
                <a:latin typeface="Times New Roman" panose="02020603050405020304" pitchFamily="18" charset="0"/>
                <a:cs typeface="Times New Roman" panose="02020603050405020304" pitchFamily="18" charset="0"/>
              </a:rPr>
              <a:t>                                                                                 4: </a:t>
            </a:r>
            <a:r>
              <a:rPr lang="en-US" altLang="vi-VN" sz="1500" dirty="0" err="1">
                <a:latin typeface="Times New Roman" panose="02020603050405020304" pitchFamily="18" charset="0"/>
                <a:cs typeface="Times New Roman" panose="02020603050405020304" pitchFamily="18" charset="0"/>
              </a:rPr>
              <a:t>Nguyễn</a:t>
            </a:r>
            <a:r>
              <a:rPr lang="en-US" altLang="vi-VN" sz="1500" dirty="0">
                <a:latin typeface="Times New Roman" panose="02020603050405020304" pitchFamily="18" charset="0"/>
                <a:cs typeface="Times New Roman" panose="02020603050405020304" pitchFamily="18" charset="0"/>
              </a:rPr>
              <a:t> </a:t>
            </a:r>
            <a:r>
              <a:rPr lang="en-US" altLang="vi-VN" sz="1500" dirty="0" err="1">
                <a:latin typeface="Times New Roman" panose="02020603050405020304" pitchFamily="18" charset="0"/>
                <a:cs typeface="Times New Roman" panose="02020603050405020304" pitchFamily="18" charset="0"/>
              </a:rPr>
              <a:t>Thị</a:t>
            </a:r>
            <a:r>
              <a:rPr lang="en-US" altLang="vi-VN" sz="1500" dirty="0">
                <a:latin typeface="Times New Roman" panose="02020603050405020304" pitchFamily="18" charset="0"/>
                <a:cs typeface="Times New Roman" panose="02020603050405020304" pitchFamily="18" charset="0"/>
              </a:rPr>
              <a:t> </a:t>
            </a:r>
            <a:r>
              <a:rPr lang="en-US" altLang="vi-VN" sz="1500" dirty="0" err="1">
                <a:latin typeface="Times New Roman" panose="02020603050405020304" pitchFamily="18" charset="0"/>
                <a:cs typeface="Times New Roman" panose="02020603050405020304" pitchFamily="18" charset="0"/>
              </a:rPr>
              <a:t>Thạo</a:t>
            </a:r>
            <a:endParaRPr lang="en-US" altLang="vi-VN" sz="1500" dirty="0">
              <a:latin typeface="Times New Roman" panose="02020603050405020304" pitchFamily="18" charset="0"/>
              <a:cs typeface="Times New Roman" panose="02020603050405020304" pitchFamily="18" charset="0"/>
            </a:endParaRPr>
          </a:p>
          <a:p>
            <a:pPr marL="0" indent="0" algn="ctr">
              <a:buNone/>
            </a:pPr>
            <a:r>
              <a:rPr lang="en-US" altLang="vi-VN" sz="1500" dirty="0">
                <a:latin typeface="Times New Roman" panose="02020603050405020304" pitchFamily="18" charset="0"/>
                <a:cs typeface="Times New Roman" panose="02020603050405020304" pitchFamily="18" charset="0"/>
              </a:rPr>
              <a:t>                                        </a:t>
            </a:r>
            <a:r>
              <a:rPr lang="en-US" altLang="vi-VN" sz="1500" dirty="0" err="1">
                <a:latin typeface="Times New Roman" panose="02020603050405020304" pitchFamily="18" charset="0"/>
                <a:cs typeface="Times New Roman" panose="02020603050405020304" pitchFamily="18" charset="0"/>
              </a:rPr>
              <a:t>Giảng</a:t>
            </a:r>
            <a:r>
              <a:rPr lang="en-US" altLang="vi-VN" sz="1500" dirty="0">
                <a:latin typeface="Times New Roman" panose="02020603050405020304" pitchFamily="18" charset="0"/>
                <a:cs typeface="Times New Roman" panose="02020603050405020304" pitchFamily="18" charset="0"/>
              </a:rPr>
              <a:t> </a:t>
            </a:r>
            <a:r>
              <a:rPr lang="en-US" altLang="vi-VN" sz="1500" dirty="0" err="1">
                <a:latin typeface="Times New Roman" panose="02020603050405020304" pitchFamily="18" charset="0"/>
                <a:cs typeface="Times New Roman" panose="02020603050405020304" pitchFamily="18" charset="0"/>
              </a:rPr>
              <a:t>viên</a:t>
            </a:r>
            <a:r>
              <a:rPr lang="en-US" altLang="vi-VN" sz="1500" dirty="0">
                <a:latin typeface="Times New Roman" panose="02020603050405020304" pitchFamily="18" charset="0"/>
                <a:cs typeface="Times New Roman" panose="02020603050405020304" pitchFamily="18" charset="0"/>
              </a:rPr>
              <a:t> </a:t>
            </a:r>
            <a:r>
              <a:rPr lang="en-US" altLang="vi-VN" sz="1500" dirty="0" err="1">
                <a:latin typeface="Times New Roman" panose="02020603050405020304" pitchFamily="18" charset="0"/>
                <a:cs typeface="Times New Roman" panose="02020603050405020304" pitchFamily="18" charset="0"/>
              </a:rPr>
              <a:t>hướng</a:t>
            </a:r>
            <a:r>
              <a:rPr lang="en-US" altLang="vi-VN" sz="1500" dirty="0">
                <a:latin typeface="Times New Roman" panose="02020603050405020304" pitchFamily="18" charset="0"/>
                <a:cs typeface="Times New Roman" panose="02020603050405020304" pitchFamily="18" charset="0"/>
              </a:rPr>
              <a:t> </a:t>
            </a:r>
            <a:r>
              <a:rPr lang="en-US" altLang="vi-VN" sz="1500" dirty="0" err="1">
                <a:latin typeface="Times New Roman" panose="02020603050405020304" pitchFamily="18" charset="0"/>
                <a:cs typeface="Times New Roman" panose="02020603050405020304" pitchFamily="18" charset="0"/>
              </a:rPr>
              <a:t>dẫn</a:t>
            </a:r>
            <a:r>
              <a:rPr lang="en-US" altLang="vi-VN" sz="1500" dirty="0">
                <a:latin typeface="Times New Roman" panose="02020603050405020304" pitchFamily="18" charset="0"/>
                <a:cs typeface="Times New Roman" panose="02020603050405020304" pitchFamily="18" charset="0"/>
              </a:rPr>
              <a:t>: TS </a:t>
            </a:r>
            <a:r>
              <a:rPr lang="en-US" altLang="vi-VN" sz="1500" dirty="0" err="1">
                <a:latin typeface="Times New Roman" panose="02020603050405020304" pitchFamily="18" charset="0"/>
                <a:cs typeface="Times New Roman" panose="02020603050405020304" pitchFamily="18" charset="0"/>
              </a:rPr>
              <a:t>Phạm</a:t>
            </a:r>
            <a:r>
              <a:rPr lang="en-US" altLang="vi-VN" sz="1500" dirty="0">
                <a:latin typeface="Times New Roman" panose="02020603050405020304" pitchFamily="18" charset="0"/>
                <a:cs typeface="Times New Roman" panose="02020603050405020304" pitchFamily="18" charset="0"/>
              </a:rPr>
              <a:t> Văn Hà</a:t>
            </a:r>
            <a:endParaRPr lang="en-US" altLang="vi-VN" sz="1500" b="1" i="1" dirty="0">
              <a:latin typeface="Times New Roman" panose="02020603050405020304" pitchFamily="18" charset="0"/>
              <a:cs typeface="Times New Roman" panose="02020603050405020304" pitchFamily="18" charset="0"/>
            </a:endParaRPr>
          </a:p>
          <a:p>
            <a:pPr marL="0" indent="0" algn="ctr">
              <a:buNone/>
            </a:pPr>
            <a:r>
              <a:rPr lang="en-US" altLang="vi-VN" sz="2000" b="1" i="1" dirty="0">
                <a:latin typeface="Times New Roman" panose="02020603050405020304" pitchFamily="18" charset="0"/>
                <a:cs typeface="Times New Roman" panose="02020603050405020304" pitchFamily="18" charset="0"/>
              </a:rPr>
              <a:t>Hà </a:t>
            </a:r>
            <a:r>
              <a:rPr lang="en-US" altLang="vi-VN" sz="2000" b="1" i="1" dirty="0" err="1">
                <a:latin typeface="Times New Roman" panose="02020603050405020304" pitchFamily="18" charset="0"/>
                <a:cs typeface="Times New Roman" panose="02020603050405020304" pitchFamily="18" charset="0"/>
              </a:rPr>
              <a:t>Nội</a:t>
            </a:r>
            <a:r>
              <a:rPr lang="en-US" altLang="vi-VN" sz="2000" b="1" i="1" dirty="0">
                <a:latin typeface="Times New Roman" panose="02020603050405020304" pitchFamily="18" charset="0"/>
                <a:cs typeface="Times New Roman" panose="02020603050405020304" pitchFamily="18" charset="0"/>
              </a:rPr>
              <a:t>, </a:t>
            </a:r>
            <a:r>
              <a:rPr lang="en-US" altLang="vi-VN" sz="2000" b="1" i="1" dirty="0" err="1">
                <a:latin typeface="Times New Roman" panose="02020603050405020304" pitchFamily="18" charset="0"/>
                <a:cs typeface="Times New Roman" panose="02020603050405020304" pitchFamily="18" charset="0"/>
              </a:rPr>
              <a:t>Ngày</a:t>
            </a:r>
            <a:r>
              <a:rPr lang="en-US" altLang="vi-VN" sz="2000" b="1" i="1" dirty="0">
                <a:latin typeface="Times New Roman" panose="02020603050405020304" pitchFamily="18" charset="0"/>
                <a:cs typeface="Times New Roman" panose="02020603050405020304" pitchFamily="18" charset="0"/>
              </a:rPr>
              <a:t> 09 </a:t>
            </a:r>
            <a:r>
              <a:rPr lang="en-US" altLang="vi-VN" sz="2000" b="1" i="1" dirty="0" err="1">
                <a:latin typeface="Times New Roman" panose="02020603050405020304" pitchFamily="18" charset="0"/>
                <a:cs typeface="Times New Roman" panose="02020603050405020304" pitchFamily="18" charset="0"/>
              </a:rPr>
              <a:t>Tháng</a:t>
            </a:r>
            <a:r>
              <a:rPr lang="en-US" altLang="vi-VN" sz="2000" b="1" i="1" dirty="0">
                <a:latin typeface="Times New Roman" panose="02020603050405020304" pitchFamily="18" charset="0"/>
                <a:cs typeface="Times New Roman" panose="02020603050405020304" pitchFamily="18" charset="0"/>
              </a:rPr>
              <a:t> 08 </a:t>
            </a:r>
            <a:r>
              <a:rPr lang="en-US" altLang="vi-VN" sz="2000" b="1" i="1" dirty="0" err="1">
                <a:latin typeface="Times New Roman" panose="02020603050405020304" pitchFamily="18" charset="0"/>
                <a:cs typeface="Times New Roman" panose="02020603050405020304" pitchFamily="18" charset="0"/>
              </a:rPr>
              <a:t>Năm</a:t>
            </a:r>
            <a:r>
              <a:rPr lang="en-US" altLang="vi-VN" sz="2000" b="1" i="1" dirty="0">
                <a:latin typeface="Times New Roman" panose="02020603050405020304" pitchFamily="18" charset="0"/>
                <a:cs typeface="Times New Roman" panose="02020603050405020304" pitchFamily="18" charset="0"/>
              </a:rPr>
              <a:t> 2024</a:t>
            </a:r>
          </a:p>
        </p:txBody>
      </p:sp>
      <p:sp>
        <p:nvSpPr>
          <p:cNvPr id="3076" name="TextBox 3">
            <a:extLst>
              <a:ext uri="{FF2B5EF4-FFF2-40B4-BE49-F238E27FC236}">
                <a16:creationId xmlns:a16="http://schemas.microsoft.com/office/drawing/2014/main" id="{2427BC8F-D29F-AADE-5C58-AC5E188C4E27}"/>
              </a:ext>
            </a:extLst>
          </p:cNvPr>
          <p:cNvSpPr txBox="1">
            <a:spLocks noChangeArrowheads="1"/>
          </p:cNvSpPr>
          <p:nvPr/>
        </p:nvSpPr>
        <p:spPr bwMode="auto">
          <a:xfrm>
            <a:off x="1758951" y="404813"/>
            <a:ext cx="87487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vi-VN" sz="2400" b="1">
                <a:latin typeface="Times New Roman" panose="02020603050405020304" pitchFamily="18" charset="0"/>
                <a:cs typeface="Times New Roman" panose="02020603050405020304" pitchFamily="18" charset="0"/>
              </a:rPr>
              <a:t>TRƯỜNG ĐẠI HỌC CÔNG NGHIỆP HÀ NỘI</a:t>
            </a:r>
          </a:p>
          <a:p>
            <a:pPr algn="ctr" eaLnBrk="1" hangingPunct="1">
              <a:spcBef>
                <a:spcPct val="0"/>
              </a:spcBef>
              <a:buFontTx/>
              <a:buNone/>
            </a:pPr>
            <a:r>
              <a:rPr lang="en-US" altLang="vi-VN" sz="2400" b="1">
                <a:latin typeface="Times New Roman" panose="02020603050405020304" pitchFamily="18" charset="0"/>
                <a:cs typeface="Times New Roman" panose="02020603050405020304" pitchFamily="18" charset="0"/>
              </a:rPr>
              <a:t> KHOA CNTT</a:t>
            </a:r>
          </a:p>
        </p:txBody>
      </p:sp>
      <p:pic>
        <p:nvPicPr>
          <p:cNvPr id="3077" name="Picture 4">
            <a:extLst>
              <a:ext uri="{FF2B5EF4-FFF2-40B4-BE49-F238E27FC236}">
                <a16:creationId xmlns:a16="http://schemas.microsoft.com/office/drawing/2014/main" id="{5128D1C3-D61B-AA3E-FDA4-011FC16B23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19738" y="1341438"/>
            <a:ext cx="1295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4A9754-A6EB-CA14-7B32-EECBA0827785}"/>
              </a:ext>
            </a:extLst>
          </p:cNvPr>
          <p:cNvSpPr>
            <a:spLocks noGrp="1"/>
          </p:cNvSpPr>
          <p:nvPr>
            <p:ph type="title"/>
          </p:nvPr>
        </p:nvSpPr>
        <p:spPr>
          <a:xfrm>
            <a:off x="1141413" y="408206"/>
            <a:ext cx="9905998" cy="1329154"/>
          </a:xfrm>
        </p:spPr>
        <p:txBody>
          <a:bodyPr/>
          <a:lstStyle/>
          <a:p>
            <a:r>
              <a:rPr lang="en-US" altLang="vi-VN" sz="3600" b="1" dirty="0">
                <a:solidFill>
                  <a:srgbClr val="FF0000"/>
                </a:solidFill>
                <a:latin typeface="Times New Roman" panose="02020603050405020304" pitchFamily="18" charset="0"/>
                <a:cs typeface="Times New Roman" panose="02020603050405020304" pitchFamily="18" charset="0"/>
              </a:rPr>
              <a:t>II. </a:t>
            </a:r>
            <a:r>
              <a:rPr lang="en-US" altLang="vi-VN" sz="3600" b="1" dirty="0" err="1">
                <a:solidFill>
                  <a:srgbClr val="FF0000"/>
                </a:solidFill>
                <a:latin typeface="Times New Roman" panose="02020603050405020304" pitchFamily="18" charset="0"/>
                <a:cs typeface="Times New Roman" panose="02020603050405020304" pitchFamily="18" charset="0"/>
              </a:rPr>
              <a:t>Tổng</a:t>
            </a:r>
            <a:r>
              <a:rPr lang="en-US" altLang="vi-VN" sz="3600" b="1" dirty="0">
                <a:solidFill>
                  <a:srgbClr val="FF0000"/>
                </a:solidFill>
                <a:latin typeface="Times New Roman" panose="02020603050405020304" pitchFamily="18" charset="0"/>
                <a:cs typeface="Times New Roman" panose="02020603050405020304" pitchFamily="18" charset="0"/>
              </a:rPr>
              <a:t> </a:t>
            </a:r>
            <a:r>
              <a:rPr lang="en-US" altLang="vi-VN" sz="3600" b="1" dirty="0" err="1">
                <a:solidFill>
                  <a:srgbClr val="FF0000"/>
                </a:solidFill>
                <a:latin typeface="Times New Roman" panose="02020603050405020304" pitchFamily="18" charset="0"/>
                <a:cs typeface="Times New Roman" panose="02020603050405020304" pitchFamily="18" charset="0"/>
              </a:rPr>
              <a:t>quan</a:t>
            </a:r>
            <a:r>
              <a:rPr lang="en-US" altLang="vi-VN" sz="3600" b="1" dirty="0">
                <a:solidFill>
                  <a:srgbClr val="FF0000"/>
                </a:solidFill>
                <a:latin typeface="Times New Roman" panose="02020603050405020304" pitchFamily="18" charset="0"/>
                <a:cs typeface="Times New Roman" panose="02020603050405020304" pitchFamily="18" charset="0"/>
              </a:rPr>
              <a:t> </a:t>
            </a:r>
            <a:r>
              <a:rPr lang="en-US" altLang="vi-VN" sz="3600" b="1" dirty="0" err="1">
                <a:solidFill>
                  <a:srgbClr val="FF0000"/>
                </a:solidFill>
                <a:latin typeface="Times New Roman" panose="02020603050405020304" pitchFamily="18" charset="0"/>
                <a:cs typeface="Times New Roman" panose="02020603050405020304" pitchFamily="18" charset="0"/>
              </a:rPr>
              <a:t>về</a:t>
            </a:r>
            <a:r>
              <a:rPr lang="en-US" altLang="vi-VN" sz="3600" b="1" dirty="0">
                <a:solidFill>
                  <a:srgbClr val="FF0000"/>
                </a:solidFill>
                <a:latin typeface="Times New Roman" panose="02020603050405020304" pitchFamily="18" charset="0"/>
                <a:cs typeface="Times New Roman" panose="02020603050405020304" pitchFamily="18" charset="0"/>
              </a:rPr>
              <a:t> NoSQL </a:t>
            </a:r>
            <a:r>
              <a:rPr lang="en-US" altLang="vi-VN" sz="3600" b="1" dirty="0" err="1">
                <a:solidFill>
                  <a:srgbClr val="FF0000"/>
                </a:solidFill>
                <a:latin typeface="Times New Roman" panose="02020603050405020304" pitchFamily="18" charset="0"/>
                <a:cs typeface="Times New Roman" panose="02020603050405020304" pitchFamily="18" charset="0"/>
              </a:rPr>
              <a:t>và</a:t>
            </a:r>
            <a:r>
              <a:rPr lang="en-US" altLang="vi-VN" sz="3600" b="1" dirty="0">
                <a:solidFill>
                  <a:srgbClr val="FF0000"/>
                </a:solidFill>
                <a:latin typeface="Times New Roman" panose="02020603050405020304" pitchFamily="18" charset="0"/>
                <a:cs typeface="Times New Roman" panose="02020603050405020304" pitchFamily="18" charset="0"/>
              </a:rPr>
              <a:t> MongoDB</a:t>
            </a:r>
            <a:endParaRPr lang="vi-VN" dirty="0"/>
          </a:p>
        </p:txBody>
      </p:sp>
      <p:sp>
        <p:nvSpPr>
          <p:cNvPr id="3" name="Chỗ dành sẵn cho Nội dung 2">
            <a:extLst>
              <a:ext uri="{FF2B5EF4-FFF2-40B4-BE49-F238E27FC236}">
                <a16:creationId xmlns:a16="http://schemas.microsoft.com/office/drawing/2014/main" id="{416CE941-52E5-ECA4-3F3C-9310B8726412}"/>
              </a:ext>
            </a:extLst>
          </p:cNvPr>
          <p:cNvSpPr>
            <a:spLocks noGrp="1"/>
          </p:cNvSpPr>
          <p:nvPr>
            <p:ph idx="1"/>
          </p:nvPr>
        </p:nvSpPr>
        <p:spPr>
          <a:xfrm>
            <a:off x="1141412" y="1828800"/>
            <a:ext cx="9905999" cy="3962401"/>
          </a:xfrm>
        </p:spPr>
        <p:txBody>
          <a:bodyPr>
            <a:normAutofit fontScale="92500"/>
          </a:bodyPr>
          <a:lstStyle/>
          <a:p>
            <a:pPr marL="0" indent="0" algn="just">
              <a:buClr>
                <a:srgbClr val="C00000"/>
              </a:buClr>
              <a:buNone/>
            </a:pPr>
            <a:r>
              <a:rPr lang="en-US" altLang="vi-VN" sz="2800" b="1" dirty="0"/>
              <a:t>* </a:t>
            </a:r>
            <a:r>
              <a:rPr lang="en-US" altLang="vi-VN" sz="2800" b="1" dirty="0" err="1">
                <a:solidFill>
                  <a:srgbClr val="FFFF00"/>
                </a:solidFill>
              </a:rPr>
              <a:t>Đặc</a:t>
            </a:r>
            <a:r>
              <a:rPr lang="en-US" altLang="vi-VN" sz="2800" b="1" dirty="0">
                <a:solidFill>
                  <a:srgbClr val="FFFF00"/>
                </a:solidFill>
              </a:rPr>
              <a:t> </a:t>
            </a:r>
            <a:r>
              <a:rPr lang="en-US" altLang="vi-VN" sz="2800" b="1" dirty="0" err="1">
                <a:solidFill>
                  <a:srgbClr val="FFFF00"/>
                </a:solidFill>
              </a:rPr>
              <a:t>điểm</a:t>
            </a:r>
            <a:r>
              <a:rPr lang="en-US" altLang="vi-VN" sz="2800" b="1" dirty="0">
                <a:solidFill>
                  <a:srgbClr val="FFFF00"/>
                </a:solidFill>
              </a:rPr>
              <a:t> </a:t>
            </a:r>
            <a:r>
              <a:rPr lang="en-US" altLang="vi-VN" sz="2800" b="1" dirty="0" err="1">
                <a:solidFill>
                  <a:srgbClr val="FFFF00"/>
                </a:solidFill>
              </a:rPr>
              <a:t>nổi</a:t>
            </a:r>
            <a:r>
              <a:rPr lang="en-US" altLang="vi-VN" sz="2800" b="1" dirty="0">
                <a:solidFill>
                  <a:srgbClr val="FFFF00"/>
                </a:solidFill>
              </a:rPr>
              <a:t> </a:t>
            </a:r>
            <a:r>
              <a:rPr lang="en-US" altLang="vi-VN" sz="2800" b="1" dirty="0" err="1">
                <a:solidFill>
                  <a:srgbClr val="FFFF00"/>
                </a:solidFill>
              </a:rPr>
              <a:t>bật</a:t>
            </a:r>
            <a:r>
              <a:rPr lang="en-US" altLang="vi-VN" sz="2800" b="1" dirty="0">
                <a:solidFill>
                  <a:srgbClr val="FFFF00"/>
                </a:solidFill>
              </a:rPr>
              <a:t> </a:t>
            </a:r>
            <a:r>
              <a:rPr lang="en-US" altLang="vi-VN" sz="2800" b="1" dirty="0" err="1">
                <a:solidFill>
                  <a:srgbClr val="FFFF00"/>
                </a:solidFill>
              </a:rPr>
              <a:t>của</a:t>
            </a:r>
            <a:r>
              <a:rPr lang="en-US" altLang="vi-VN" sz="2800" b="1" dirty="0">
                <a:solidFill>
                  <a:srgbClr val="FFFF00"/>
                </a:solidFill>
              </a:rPr>
              <a:t> MongoDB </a:t>
            </a:r>
            <a:r>
              <a:rPr lang="en-US" altLang="vi-VN" sz="2800" b="1" dirty="0">
                <a:solidFill>
                  <a:srgbClr val="FFFF00"/>
                </a:solidFill>
                <a:latin typeface="Times New Roman" panose="02020603050405020304" pitchFamily="18" charset="0"/>
                <a:cs typeface="Times New Roman" panose="02020603050405020304" pitchFamily="18" charset="0"/>
              </a:rPr>
              <a:t>:</a:t>
            </a:r>
          </a:p>
          <a:p>
            <a:pPr algn="just">
              <a:buClr>
                <a:srgbClr val="C00000"/>
              </a:buClr>
              <a:buFontTx/>
              <a:buChar char="-"/>
            </a:pPr>
            <a:r>
              <a:rPr lang="vi-VN" altLang="vi-VN" sz="2400" dirty="0">
                <a:latin typeface="Times New Roman" panose="02020603050405020304" pitchFamily="18" charset="0"/>
                <a:cs typeface="Times New Roman" panose="02020603050405020304" pitchFamily="18" charset="0"/>
              </a:rPr>
              <a:t>Lưu trữ tài liệu: </a:t>
            </a:r>
            <a:r>
              <a:rPr lang="vi-VN" altLang="vi-VN" sz="2400" dirty="0" err="1">
                <a:latin typeface="Times New Roman" panose="02020603050405020304" pitchFamily="18" charset="0"/>
                <a:cs typeface="Times New Roman" panose="02020603050405020304" pitchFamily="18" charset="0"/>
              </a:rPr>
              <a:t>MongoDB</a:t>
            </a:r>
            <a:r>
              <a:rPr lang="vi-VN" altLang="vi-VN" sz="2400" dirty="0">
                <a:latin typeface="Times New Roman" panose="02020603050405020304" pitchFamily="18" charset="0"/>
                <a:cs typeface="Times New Roman" panose="02020603050405020304" pitchFamily="18" charset="0"/>
              </a:rPr>
              <a:t> lưu trữ dữ liệu dưới dạng tài liệu JSON/BSON, cho phép lưu trữ dữ liệu có cấu trúc lồng nhau và linh hoạt.</a:t>
            </a:r>
            <a:endParaRPr lang="en-US" altLang="vi-VN" sz="2400" dirty="0">
              <a:latin typeface="Times New Roman" panose="02020603050405020304" pitchFamily="18" charset="0"/>
              <a:cs typeface="Times New Roman" panose="02020603050405020304" pitchFamily="18" charset="0"/>
            </a:endParaRPr>
          </a:p>
          <a:p>
            <a:pPr algn="just">
              <a:buClr>
                <a:srgbClr val="C00000"/>
              </a:buClr>
              <a:buFontTx/>
              <a:buChar char="-"/>
            </a:pPr>
            <a:r>
              <a:rPr lang="vi-VN" altLang="vi-VN" sz="2400" dirty="0">
                <a:latin typeface="Times New Roman" panose="02020603050405020304" pitchFamily="18" charset="0"/>
                <a:cs typeface="Times New Roman" panose="02020603050405020304" pitchFamily="18" charset="0"/>
              </a:rPr>
              <a:t>Khả năng mở rộng linh hoạt: </a:t>
            </a:r>
            <a:r>
              <a:rPr lang="vi-VN" altLang="vi-VN" sz="2400" dirty="0" err="1">
                <a:latin typeface="Times New Roman" panose="02020603050405020304" pitchFamily="18" charset="0"/>
                <a:cs typeface="Times New Roman" panose="02020603050405020304" pitchFamily="18" charset="0"/>
              </a:rPr>
              <a:t>MongoDB</a:t>
            </a:r>
            <a:r>
              <a:rPr lang="vi-VN" altLang="vi-VN" sz="2400" dirty="0">
                <a:latin typeface="Times New Roman" panose="02020603050405020304" pitchFamily="18" charset="0"/>
                <a:cs typeface="Times New Roman" panose="02020603050405020304" pitchFamily="18" charset="0"/>
              </a:rPr>
              <a:t> hỗ trợ phân mảnh dữ liệu (</a:t>
            </a:r>
            <a:r>
              <a:rPr lang="vi-VN" altLang="vi-VN" sz="2400" dirty="0" err="1">
                <a:latin typeface="Times New Roman" panose="02020603050405020304" pitchFamily="18" charset="0"/>
                <a:cs typeface="Times New Roman" panose="02020603050405020304" pitchFamily="18" charset="0"/>
              </a:rPr>
              <a:t>sharding</a:t>
            </a:r>
            <a:r>
              <a:rPr lang="vi-VN" altLang="vi-VN" sz="2400" dirty="0">
                <a:latin typeface="Times New Roman" panose="02020603050405020304" pitchFamily="18" charset="0"/>
                <a:cs typeface="Times New Roman" panose="02020603050405020304" pitchFamily="18" charset="0"/>
              </a:rPr>
              <a:t>), cho phép hệ thống tự động phân phối dữ liệu trên nhiều máy chủ để đảm bảo hiệu suất và khả năng mở rộng.</a:t>
            </a:r>
            <a:endParaRPr lang="en-US" altLang="vi-VN" sz="2400" dirty="0">
              <a:latin typeface="Times New Roman" panose="02020603050405020304" pitchFamily="18" charset="0"/>
              <a:cs typeface="Times New Roman" panose="02020603050405020304" pitchFamily="18" charset="0"/>
            </a:endParaRPr>
          </a:p>
          <a:p>
            <a:pPr algn="just">
              <a:buClr>
                <a:srgbClr val="C00000"/>
              </a:buClr>
              <a:buFontTx/>
              <a:buChar char="-"/>
            </a:pPr>
            <a:r>
              <a:rPr lang="vi-VN" altLang="vi-VN" sz="2400" dirty="0">
                <a:latin typeface="Times New Roman" panose="02020603050405020304" pitchFamily="18" charset="0"/>
                <a:cs typeface="Times New Roman" panose="02020603050405020304" pitchFamily="18" charset="0"/>
              </a:rPr>
              <a:t>Chỉ mục mạnh mẽ: </a:t>
            </a:r>
            <a:r>
              <a:rPr lang="vi-VN" altLang="vi-VN" sz="2400" dirty="0" err="1">
                <a:latin typeface="Times New Roman" panose="02020603050405020304" pitchFamily="18" charset="0"/>
                <a:cs typeface="Times New Roman" panose="02020603050405020304" pitchFamily="18" charset="0"/>
              </a:rPr>
              <a:t>MongoDB</a:t>
            </a:r>
            <a:r>
              <a:rPr lang="vi-VN" altLang="vi-VN" sz="2400" dirty="0">
                <a:latin typeface="Times New Roman" panose="02020603050405020304" pitchFamily="18" charset="0"/>
                <a:cs typeface="Times New Roman" panose="02020603050405020304" pitchFamily="18" charset="0"/>
              </a:rPr>
              <a:t> cung cấp các chỉ mục đa dạng (như chỉ mục theo trường, chỉ mục theo mảng, chỉ mục theo khoảng) để tối ưu hóa hiệu suất truy vấn.</a:t>
            </a:r>
            <a:endParaRPr lang="en-US" altLang="vi-VN" sz="2400" dirty="0">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291543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CBED7D6-4E28-CD5E-DBFC-C5B3BC2FBC62}"/>
              </a:ext>
            </a:extLst>
          </p:cNvPr>
          <p:cNvSpPr>
            <a:spLocks noGrp="1"/>
          </p:cNvSpPr>
          <p:nvPr>
            <p:ph type="title"/>
          </p:nvPr>
        </p:nvSpPr>
        <p:spPr>
          <a:xfrm>
            <a:off x="1774826" y="260351"/>
            <a:ext cx="8569325" cy="936625"/>
          </a:xfrm>
        </p:spPr>
        <p:txBody>
          <a:bodyPr>
            <a:normAutofit fontScale="90000"/>
          </a:bodyPr>
          <a:lstStyle/>
          <a:p>
            <a:r>
              <a:rPr lang="en-US" altLang="vi-VN" sz="4000" b="1">
                <a:solidFill>
                  <a:srgbClr val="FF0000"/>
                </a:solidFill>
                <a:latin typeface="Times New Roman" panose="02020603050405020304" pitchFamily="18" charset="0"/>
                <a:cs typeface="Times New Roman" panose="02020603050405020304" pitchFamily="18" charset="0"/>
              </a:rPr>
              <a:t>II. Tổng quan về NoSQL và MongoDB</a:t>
            </a:r>
          </a:p>
        </p:txBody>
      </p:sp>
      <p:sp>
        <p:nvSpPr>
          <p:cNvPr id="5123" name="Content Placeholder 2">
            <a:extLst>
              <a:ext uri="{FF2B5EF4-FFF2-40B4-BE49-F238E27FC236}">
                <a16:creationId xmlns:a16="http://schemas.microsoft.com/office/drawing/2014/main" id="{D7748DCB-FA0A-181A-42E1-5E135B5D9EDE}"/>
              </a:ext>
            </a:extLst>
          </p:cNvPr>
          <p:cNvSpPr>
            <a:spLocks noGrp="1"/>
          </p:cNvSpPr>
          <p:nvPr>
            <p:ph idx="1"/>
          </p:nvPr>
        </p:nvSpPr>
        <p:spPr>
          <a:xfrm>
            <a:off x="2043113" y="1268414"/>
            <a:ext cx="8229600" cy="4897437"/>
          </a:xfrm>
        </p:spPr>
        <p:txBody>
          <a:bodyPr/>
          <a:lstStyle/>
          <a:p>
            <a:pPr marL="0" indent="0" algn="just">
              <a:buClr>
                <a:srgbClr val="C00000"/>
              </a:buClr>
              <a:buNone/>
            </a:pPr>
            <a:r>
              <a:rPr lang="en-US" altLang="vi-VN" sz="2800" b="1" dirty="0">
                <a:latin typeface="Times New Roman" panose="02020603050405020304" pitchFamily="18" charset="0"/>
                <a:cs typeface="Times New Roman" panose="02020603050405020304" pitchFamily="18" charset="0"/>
              </a:rPr>
              <a:t>* </a:t>
            </a:r>
            <a:r>
              <a:rPr lang="en-US" altLang="vi-VN" sz="2800" b="1" dirty="0" err="1">
                <a:solidFill>
                  <a:srgbClr val="FFFF00"/>
                </a:solidFill>
              </a:rPr>
              <a:t>Các</a:t>
            </a:r>
            <a:r>
              <a:rPr lang="en-US" altLang="vi-VN" sz="2800" b="1" dirty="0">
                <a:solidFill>
                  <a:srgbClr val="FFFF00"/>
                </a:solidFill>
              </a:rPr>
              <a:t> </a:t>
            </a:r>
            <a:r>
              <a:rPr lang="en-US" altLang="vi-VN" sz="2800" b="1" dirty="0" err="1">
                <a:solidFill>
                  <a:srgbClr val="FFFF00"/>
                </a:solidFill>
              </a:rPr>
              <a:t>tính</a:t>
            </a:r>
            <a:r>
              <a:rPr lang="en-US" altLang="vi-VN" sz="2800" b="1" dirty="0">
                <a:solidFill>
                  <a:srgbClr val="FFFF00"/>
                </a:solidFill>
              </a:rPr>
              <a:t> </a:t>
            </a:r>
            <a:r>
              <a:rPr lang="en-US" altLang="vi-VN" sz="2800" b="1" dirty="0" err="1">
                <a:solidFill>
                  <a:srgbClr val="FFFF00"/>
                </a:solidFill>
              </a:rPr>
              <a:t>năng</a:t>
            </a:r>
            <a:r>
              <a:rPr lang="en-US" altLang="vi-VN" sz="2800" b="1" dirty="0">
                <a:solidFill>
                  <a:srgbClr val="FFFF00"/>
                </a:solidFill>
              </a:rPr>
              <a:t> </a:t>
            </a:r>
            <a:r>
              <a:rPr lang="en-US" altLang="vi-VN" sz="2800" b="1" dirty="0" err="1">
                <a:solidFill>
                  <a:srgbClr val="FFFF00"/>
                </a:solidFill>
              </a:rPr>
              <a:t>chính</a:t>
            </a:r>
            <a:r>
              <a:rPr lang="en-US" altLang="vi-VN" sz="2800" b="1" dirty="0">
                <a:solidFill>
                  <a:srgbClr val="FFFF00"/>
                </a:solidFill>
              </a:rPr>
              <a:t> </a:t>
            </a:r>
            <a:r>
              <a:rPr lang="en-US" altLang="vi-VN" sz="2800" b="1" dirty="0" err="1">
                <a:solidFill>
                  <a:srgbClr val="FFFF00"/>
                </a:solidFill>
              </a:rPr>
              <a:t>của</a:t>
            </a:r>
            <a:r>
              <a:rPr lang="en-US" altLang="vi-VN" sz="2800" b="1" dirty="0">
                <a:solidFill>
                  <a:srgbClr val="FFFF00"/>
                </a:solidFill>
              </a:rPr>
              <a:t> MongoDB </a:t>
            </a:r>
            <a:r>
              <a:rPr lang="en-US" altLang="vi-VN" sz="2800" b="1" dirty="0">
                <a:solidFill>
                  <a:srgbClr val="FFFF00"/>
                </a:solidFill>
                <a:latin typeface="Times New Roman" panose="02020603050405020304" pitchFamily="18" charset="0"/>
                <a:cs typeface="Times New Roman" panose="02020603050405020304" pitchFamily="18" charset="0"/>
              </a:rPr>
              <a:t>:</a:t>
            </a:r>
          </a:p>
          <a:p>
            <a:pPr algn="just">
              <a:buClr>
                <a:srgbClr val="C00000"/>
              </a:buClr>
              <a:buFontTx/>
              <a:buChar char="-"/>
            </a:pPr>
            <a:r>
              <a:rPr lang="vi-VN" altLang="vi-VN" dirty="0">
                <a:latin typeface="Times New Roman" panose="02020603050405020304" pitchFamily="18" charset="0"/>
                <a:cs typeface="Times New Roman" panose="02020603050405020304" pitchFamily="18" charset="0"/>
              </a:rPr>
              <a:t>Tìm kiếm và phân tích: Hỗ trợ các truy vấn phức tạp, tìm kiếm </a:t>
            </a:r>
            <a:r>
              <a:rPr lang="vi-VN" altLang="vi-VN" dirty="0" err="1">
                <a:latin typeface="Times New Roman" panose="02020603050405020304" pitchFamily="18" charset="0"/>
                <a:cs typeface="Times New Roman" panose="02020603050405020304" pitchFamily="18" charset="0"/>
              </a:rPr>
              <a:t>full-text</a:t>
            </a:r>
            <a:r>
              <a:rPr lang="vi-VN" altLang="vi-VN" dirty="0">
                <a:latin typeface="Times New Roman" panose="02020603050405020304" pitchFamily="18" charset="0"/>
                <a:cs typeface="Times New Roman" panose="02020603050405020304" pitchFamily="18" charset="0"/>
              </a:rPr>
              <a:t>, và phân tích dữ liệu với các tính năng như </a:t>
            </a:r>
            <a:r>
              <a:rPr lang="vi-VN" altLang="vi-VN" dirty="0" err="1">
                <a:latin typeface="Times New Roman" panose="02020603050405020304" pitchFamily="18" charset="0"/>
                <a:cs typeface="Times New Roman" panose="02020603050405020304" pitchFamily="18" charset="0"/>
              </a:rPr>
              <a:t>aggregation</a:t>
            </a:r>
            <a:r>
              <a:rPr lang="vi-VN" altLang="vi-VN" dirty="0">
                <a:latin typeface="Times New Roman" panose="02020603050405020304" pitchFamily="18" charset="0"/>
                <a:cs typeface="Times New Roman" panose="02020603050405020304" pitchFamily="18" charset="0"/>
              </a:rPr>
              <a:t> </a:t>
            </a:r>
            <a:r>
              <a:rPr lang="vi-VN" altLang="vi-VN" dirty="0" err="1">
                <a:latin typeface="Times New Roman" panose="02020603050405020304" pitchFamily="18" charset="0"/>
                <a:cs typeface="Times New Roman" panose="02020603050405020304" pitchFamily="18" charset="0"/>
              </a:rPr>
              <a:t>framework</a:t>
            </a:r>
            <a:r>
              <a:rPr lang="vi-VN" altLang="vi-VN" dirty="0">
                <a:latin typeface="Times New Roman" panose="02020603050405020304" pitchFamily="18" charset="0"/>
                <a:cs typeface="Times New Roman" panose="02020603050405020304" pitchFamily="18" charset="0"/>
              </a:rPr>
              <a:t>.</a:t>
            </a:r>
            <a:endParaRPr lang="en-US" altLang="vi-VN" dirty="0">
              <a:latin typeface="Times New Roman" panose="02020603050405020304" pitchFamily="18" charset="0"/>
              <a:cs typeface="Times New Roman" panose="02020603050405020304" pitchFamily="18" charset="0"/>
            </a:endParaRPr>
          </a:p>
          <a:p>
            <a:pPr algn="just">
              <a:buClr>
                <a:srgbClr val="C00000"/>
              </a:buClr>
              <a:buFontTx/>
              <a:buChar char="-"/>
            </a:pPr>
            <a:r>
              <a:rPr lang="vi-VN" altLang="vi-VN" dirty="0">
                <a:latin typeface="Times New Roman" panose="02020603050405020304" pitchFamily="18" charset="0"/>
                <a:cs typeface="Times New Roman" panose="02020603050405020304" pitchFamily="18" charset="0"/>
              </a:rPr>
              <a:t>Dự phòng và phục hồi: Hỗ trợ sao lưu và phục hồi dữ liệu, cũng như các cơ chế dự phòng và khôi phục nhanh chóng.</a:t>
            </a:r>
            <a:endParaRPr lang="en-US" altLang="vi-VN" dirty="0">
              <a:latin typeface="Times New Roman" panose="02020603050405020304" pitchFamily="18" charset="0"/>
              <a:cs typeface="Times New Roman" panose="02020603050405020304" pitchFamily="18" charset="0"/>
            </a:endParaRPr>
          </a:p>
          <a:p>
            <a:pPr algn="just">
              <a:buClr>
                <a:srgbClr val="C00000"/>
              </a:buClr>
              <a:buFontTx/>
              <a:buChar char="-"/>
            </a:pPr>
            <a:r>
              <a:rPr lang="vi-VN" altLang="vi-VN" dirty="0">
                <a:latin typeface="Times New Roman" panose="02020603050405020304" pitchFamily="18" charset="0"/>
                <a:cs typeface="Times New Roman" panose="02020603050405020304" pitchFamily="18" charset="0"/>
              </a:rPr>
              <a:t>Tính năng bảo mật: Cung cấp các chức năng bảo mật mạnh mẽ, bao gồm xác thực, phân quyền, và mã hóa dữ liệu.</a:t>
            </a:r>
            <a:endParaRPr lang="en-US" alt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40ED415-F5EA-9007-3EAB-A21840EBC82E}"/>
              </a:ext>
            </a:extLst>
          </p:cNvPr>
          <p:cNvSpPr>
            <a:spLocks noGrp="1"/>
          </p:cNvSpPr>
          <p:nvPr>
            <p:ph type="title"/>
          </p:nvPr>
        </p:nvSpPr>
        <p:spPr>
          <a:xfrm>
            <a:off x="1774826" y="260351"/>
            <a:ext cx="8569325" cy="936625"/>
          </a:xfrm>
        </p:spPr>
        <p:txBody>
          <a:bodyPr>
            <a:normAutofit fontScale="90000"/>
          </a:bodyPr>
          <a:lstStyle/>
          <a:p>
            <a:r>
              <a:rPr lang="en-US" altLang="vi-VN" sz="4000" b="1" dirty="0">
                <a:solidFill>
                  <a:srgbClr val="FF0000"/>
                </a:solidFill>
                <a:latin typeface="Times New Roman" panose="02020603050405020304" pitchFamily="18" charset="0"/>
                <a:cs typeface="Times New Roman" panose="02020603050405020304" pitchFamily="18" charset="0"/>
              </a:rPr>
              <a:t>II. </a:t>
            </a:r>
            <a:r>
              <a:rPr lang="en-US" altLang="vi-VN" sz="4000" b="1" dirty="0" err="1">
                <a:solidFill>
                  <a:srgbClr val="FF0000"/>
                </a:solidFill>
                <a:latin typeface="Times New Roman" panose="02020603050405020304" pitchFamily="18" charset="0"/>
                <a:cs typeface="Times New Roman" panose="02020603050405020304" pitchFamily="18" charset="0"/>
              </a:rPr>
              <a:t>Tổng</a:t>
            </a:r>
            <a:r>
              <a:rPr lang="en-US" altLang="vi-VN" sz="4000" b="1" dirty="0">
                <a:solidFill>
                  <a:srgbClr val="FF0000"/>
                </a:solidFill>
                <a:latin typeface="Times New Roman" panose="02020603050405020304" pitchFamily="18" charset="0"/>
                <a:cs typeface="Times New Roman" panose="02020603050405020304" pitchFamily="18" charset="0"/>
              </a:rPr>
              <a:t> </a:t>
            </a:r>
            <a:r>
              <a:rPr lang="en-US" altLang="vi-VN" sz="4000" b="1" dirty="0" err="1">
                <a:solidFill>
                  <a:srgbClr val="FF0000"/>
                </a:solidFill>
                <a:latin typeface="Times New Roman" panose="02020603050405020304" pitchFamily="18" charset="0"/>
                <a:cs typeface="Times New Roman" panose="02020603050405020304" pitchFamily="18" charset="0"/>
              </a:rPr>
              <a:t>quan</a:t>
            </a:r>
            <a:r>
              <a:rPr lang="en-US" altLang="vi-VN" sz="4000" b="1" dirty="0">
                <a:solidFill>
                  <a:srgbClr val="FF0000"/>
                </a:solidFill>
                <a:latin typeface="Times New Roman" panose="02020603050405020304" pitchFamily="18" charset="0"/>
                <a:cs typeface="Times New Roman" panose="02020603050405020304" pitchFamily="18" charset="0"/>
              </a:rPr>
              <a:t> </a:t>
            </a:r>
            <a:r>
              <a:rPr lang="en-US" altLang="vi-VN" sz="4000" b="1" dirty="0" err="1">
                <a:solidFill>
                  <a:srgbClr val="FF0000"/>
                </a:solidFill>
                <a:latin typeface="Times New Roman" panose="02020603050405020304" pitchFamily="18" charset="0"/>
                <a:cs typeface="Times New Roman" panose="02020603050405020304" pitchFamily="18" charset="0"/>
              </a:rPr>
              <a:t>về</a:t>
            </a:r>
            <a:r>
              <a:rPr lang="en-US" altLang="vi-VN" sz="4000" b="1" dirty="0">
                <a:solidFill>
                  <a:srgbClr val="FF0000"/>
                </a:solidFill>
                <a:latin typeface="Times New Roman" panose="02020603050405020304" pitchFamily="18" charset="0"/>
                <a:cs typeface="Times New Roman" panose="02020603050405020304" pitchFamily="18" charset="0"/>
              </a:rPr>
              <a:t> NoSQL </a:t>
            </a:r>
            <a:r>
              <a:rPr lang="en-US" altLang="vi-VN" sz="4000" b="1" dirty="0" err="1">
                <a:solidFill>
                  <a:srgbClr val="FF0000"/>
                </a:solidFill>
                <a:latin typeface="Times New Roman" panose="02020603050405020304" pitchFamily="18" charset="0"/>
                <a:cs typeface="Times New Roman" panose="02020603050405020304" pitchFamily="18" charset="0"/>
              </a:rPr>
              <a:t>và</a:t>
            </a:r>
            <a:r>
              <a:rPr lang="en-US" altLang="vi-VN" sz="4000" b="1" dirty="0">
                <a:solidFill>
                  <a:srgbClr val="FF0000"/>
                </a:solidFill>
                <a:latin typeface="Times New Roman" panose="02020603050405020304" pitchFamily="18" charset="0"/>
                <a:cs typeface="Times New Roman" panose="02020603050405020304" pitchFamily="18" charset="0"/>
              </a:rPr>
              <a:t> MongoDB</a:t>
            </a:r>
          </a:p>
        </p:txBody>
      </p:sp>
      <p:sp>
        <p:nvSpPr>
          <p:cNvPr id="5123" name="Content Placeholder 2">
            <a:extLst>
              <a:ext uri="{FF2B5EF4-FFF2-40B4-BE49-F238E27FC236}">
                <a16:creationId xmlns:a16="http://schemas.microsoft.com/office/drawing/2014/main" id="{F05CA9B9-F5E5-8215-87E4-744FE12897F8}"/>
              </a:ext>
            </a:extLst>
          </p:cNvPr>
          <p:cNvSpPr>
            <a:spLocks noGrp="1"/>
          </p:cNvSpPr>
          <p:nvPr>
            <p:ph idx="1"/>
          </p:nvPr>
        </p:nvSpPr>
        <p:spPr>
          <a:xfrm>
            <a:off x="2043113" y="1268414"/>
            <a:ext cx="8229600" cy="4897437"/>
          </a:xfrm>
        </p:spPr>
        <p:txBody>
          <a:bodyPr>
            <a:normAutofit lnSpcReduction="10000"/>
          </a:bodyPr>
          <a:lstStyle/>
          <a:p>
            <a:pPr marL="0" indent="0" algn="just">
              <a:buClr>
                <a:srgbClr val="C00000"/>
              </a:buClr>
              <a:buNone/>
              <a:defRPr/>
            </a:pPr>
            <a:r>
              <a:rPr lang="en-US" sz="2800" b="1" dirty="0">
                <a:latin typeface="Times New Roman" panose="02020603050405020304" pitchFamily="18" charset="0"/>
                <a:cs typeface="Times New Roman" panose="02020603050405020304" pitchFamily="18" charset="0"/>
              </a:rPr>
              <a:t>*  </a:t>
            </a:r>
            <a:r>
              <a:rPr lang="en-US" b="1" dirty="0" err="1">
                <a:solidFill>
                  <a:srgbClr val="FFFF00"/>
                </a:solidFill>
                <a:latin typeface="Arial" panose="020B0604020202020204" pitchFamily="34" charset="0"/>
                <a:cs typeface="Arial" panose="020B0604020202020204" pitchFamily="34" charset="0"/>
              </a:rPr>
              <a:t>Ứng</a:t>
            </a:r>
            <a:r>
              <a:rPr lang="en-US" b="1" dirty="0">
                <a:solidFill>
                  <a:srgbClr val="FFFF00"/>
                </a:solidFill>
                <a:latin typeface="Arial" panose="020B0604020202020204" pitchFamily="34" charset="0"/>
                <a:cs typeface="Arial" panose="020B0604020202020204" pitchFamily="34" charset="0"/>
              </a:rPr>
              <a:t> </a:t>
            </a:r>
            <a:r>
              <a:rPr lang="en-US" b="1" dirty="0" err="1">
                <a:solidFill>
                  <a:srgbClr val="FFFF00"/>
                </a:solidFill>
                <a:latin typeface="Arial" panose="020B0604020202020204" pitchFamily="34" charset="0"/>
                <a:cs typeface="Arial" panose="020B0604020202020204" pitchFamily="34" charset="0"/>
              </a:rPr>
              <a:t>dụng</a:t>
            </a:r>
            <a:r>
              <a:rPr lang="en-US" b="1" dirty="0">
                <a:solidFill>
                  <a:srgbClr val="FFFF00"/>
                </a:solidFill>
                <a:latin typeface="Arial" panose="020B0604020202020204" pitchFamily="34" charset="0"/>
                <a:cs typeface="Arial" panose="020B0604020202020204" pitchFamily="34" charset="0"/>
              </a:rPr>
              <a:t> </a:t>
            </a:r>
            <a:r>
              <a:rPr lang="en-US" b="1" dirty="0" err="1">
                <a:solidFill>
                  <a:srgbClr val="FFFF00"/>
                </a:solidFill>
                <a:latin typeface="Arial" panose="020B0604020202020204" pitchFamily="34" charset="0"/>
                <a:cs typeface="Arial" panose="020B0604020202020204" pitchFamily="34" charset="0"/>
              </a:rPr>
              <a:t>của</a:t>
            </a:r>
            <a:r>
              <a:rPr lang="en-US" b="1" dirty="0">
                <a:solidFill>
                  <a:srgbClr val="FFFF00"/>
                </a:solidFill>
                <a:latin typeface="Arial" panose="020B0604020202020204" pitchFamily="34" charset="0"/>
                <a:cs typeface="Arial" panose="020B0604020202020204" pitchFamily="34" charset="0"/>
              </a:rPr>
              <a:t> MongoDB </a:t>
            </a:r>
            <a:r>
              <a:rPr lang="en-US" b="1" dirty="0">
                <a:latin typeface="Arial" panose="020B0604020202020204" pitchFamily="34" charset="0"/>
                <a:cs typeface="Arial" panose="020B0604020202020204" pitchFamily="34" charset="0"/>
              </a:rPr>
              <a:t>:</a:t>
            </a:r>
          </a:p>
          <a:p>
            <a:pPr algn="just">
              <a:buClr>
                <a:srgbClr val="C00000"/>
              </a:buClr>
              <a:buFontTx/>
              <a:buChar char="-"/>
              <a:defRPr/>
            </a:pPr>
            <a:r>
              <a:rPr lang="vi-VN" dirty="0"/>
              <a:t>MongoDB được sử dụng rộng rãi trong nhiều lĩnh vực khác nhau như quản lý nội dung, phân tích dữ liệu lớn, ứng dụng di động, và hệ thống e-commerce. Với khả năng linh hoạt và khả năng mở rộng, MongoDB là lựa chọn phổ biến cho các ứng dụng yêu cầu xử lý dữ liệu phi cấu trúc và khối lượng lớn.</a:t>
            </a:r>
            <a:endParaRPr lang="en-US" dirty="0"/>
          </a:p>
          <a:p>
            <a:pPr marL="0" indent="0" algn="just">
              <a:buClr>
                <a:srgbClr val="C00000"/>
              </a:buClr>
              <a:buNone/>
              <a:defRPr/>
            </a:pPr>
            <a:endParaRPr lang="en-US" dirty="0">
              <a:latin typeface="Times New Roman" panose="02020603050405020304" pitchFamily="18" charset="0"/>
              <a:cs typeface="Times New Roman" panose="02020603050405020304" pitchFamily="18" charset="0"/>
            </a:endParaRPr>
          </a:p>
          <a:p>
            <a:pPr marL="0" indent="0" algn="just">
              <a:buClr>
                <a:srgbClr val="C00000"/>
              </a:buClr>
              <a:buNone/>
              <a:defRPr/>
            </a:pPr>
            <a:endParaRPr lang="en-US" dirty="0">
              <a:latin typeface="Times New Roman" panose="02020603050405020304" pitchFamily="18" charset="0"/>
              <a:cs typeface="Times New Roman" panose="02020603050405020304" pitchFamily="18" charset="0"/>
            </a:endParaRPr>
          </a:p>
          <a:p>
            <a:pPr algn="just">
              <a:buClr>
                <a:srgbClr val="C00000"/>
              </a:buClr>
              <a:buFontTx/>
              <a:buChar char="-"/>
              <a:defRPr/>
            </a:pP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3B9E23B-A02F-C7C3-9B08-654BCADA3031}"/>
              </a:ext>
            </a:extLst>
          </p:cNvPr>
          <p:cNvSpPr>
            <a:spLocks noGrp="1"/>
          </p:cNvSpPr>
          <p:nvPr>
            <p:ph type="title"/>
          </p:nvPr>
        </p:nvSpPr>
        <p:spPr>
          <a:xfrm>
            <a:off x="1774826" y="260351"/>
            <a:ext cx="9966070" cy="936625"/>
          </a:xfrm>
        </p:spPr>
        <p:txBody>
          <a:bodyPr>
            <a:normAutofit fontScale="90000"/>
          </a:bodyPr>
          <a:lstStyle/>
          <a:p>
            <a:r>
              <a:rPr lang="en-US" altLang="vi-VN" sz="4000" b="1" dirty="0">
                <a:solidFill>
                  <a:srgbClr val="FF0000"/>
                </a:solidFill>
                <a:latin typeface="Times New Roman" panose="02020603050405020304" pitchFamily="18" charset="0"/>
                <a:cs typeface="Times New Roman" panose="02020603050405020304" pitchFamily="18" charset="0"/>
              </a:rPr>
              <a:t>III. </a:t>
            </a:r>
            <a:r>
              <a:rPr lang="en-US" altLang="vi-VN" sz="4000" b="1" dirty="0" err="1">
                <a:solidFill>
                  <a:srgbClr val="FF0000"/>
                </a:solidFill>
                <a:latin typeface="Times New Roman" panose="02020603050405020304" pitchFamily="18" charset="0"/>
                <a:cs typeface="Times New Roman" panose="02020603050405020304" pitchFamily="18" charset="0"/>
              </a:rPr>
              <a:t>Phân</a:t>
            </a:r>
            <a:r>
              <a:rPr lang="en-US" altLang="vi-VN" sz="4000" b="1" dirty="0">
                <a:solidFill>
                  <a:srgbClr val="FF0000"/>
                </a:solidFill>
                <a:latin typeface="Times New Roman" panose="02020603050405020304" pitchFamily="18" charset="0"/>
                <a:cs typeface="Times New Roman" panose="02020603050405020304" pitchFamily="18" charset="0"/>
              </a:rPr>
              <a:t> </a:t>
            </a:r>
            <a:r>
              <a:rPr lang="en-US" altLang="vi-VN" sz="4000" b="1" dirty="0" err="1">
                <a:solidFill>
                  <a:srgbClr val="FF0000"/>
                </a:solidFill>
                <a:latin typeface="Times New Roman" panose="02020603050405020304" pitchFamily="18" charset="0"/>
                <a:cs typeface="Times New Roman" panose="02020603050405020304" pitchFamily="18" charset="0"/>
              </a:rPr>
              <a:t>tích</a:t>
            </a:r>
            <a:r>
              <a:rPr lang="en-US" altLang="vi-VN" sz="4000" b="1" dirty="0">
                <a:solidFill>
                  <a:srgbClr val="FF0000"/>
                </a:solidFill>
                <a:latin typeface="Times New Roman" panose="02020603050405020304" pitchFamily="18" charset="0"/>
                <a:cs typeface="Times New Roman" panose="02020603050405020304" pitchFamily="18" charset="0"/>
              </a:rPr>
              <a:t> </a:t>
            </a:r>
            <a:r>
              <a:rPr lang="en-US" altLang="vi-VN" sz="4000" b="1" dirty="0" err="1">
                <a:solidFill>
                  <a:srgbClr val="FF0000"/>
                </a:solidFill>
                <a:latin typeface="Times New Roman" panose="02020603050405020304" pitchFamily="18" charset="0"/>
                <a:cs typeface="Times New Roman" panose="02020603050405020304" pitchFamily="18" charset="0"/>
              </a:rPr>
              <a:t>và</a:t>
            </a:r>
            <a:r>
              <a:rPr lang="en-US" altLang="vi-VN" sz="4000" b="1" dirty="0">
                <a:solidFill>
                  <a:srgbClr val="FF0000"/>
                </a:solidFill>
                <a:latin typeface="Times New Roman" panose="02020603050405020304" pitchFamily="18" charset="0"/>
                <a:cs typeface="Times New Roman" panose="02020603050405020304" pitchFamily="18" charset="0"/>
              </a:rPr>
              <a:t> </a:t>
            </a:r>
            <a:r>
              <a:rPr lang="en-US" altLang="vi-VN" sz="4000" b="1" dirty="0" err="1">
                <a:solidFill>
                  <a:srgbClr val="FF0000"/>
                </a:solidFill>
                <a:latin typeface="Times New Roman" panose="02020603050405020304" pitchFamily="18" charset="0"/>
                <a:cs typeface="Times New Roman" panose="02020603050405020304" pitchFamily="18" charset="0"/>
              </a:rPr>
              <a:t>thiết</a:t>
            </a:r>
            <a:r>
              <a:rPr lang="en-US" altLang="vi-VN" sz="4000" b="1" dirty="0">
                <a:solidFill>
                  <a:srgbClr val="FF0000"/>
                </a:solidFill>
                <a:latin typeface="Times New Roman" panose="02020603050405020304" pitchFamily="18" charset="0"/>
                <a:cs typeface="Times New Roman" panose="02020603050405020304" pitchFamily="18" charset="0"/>
              </a:rPr>
              <a:t> </a:t>
            </a:r>
            <a:r>
              <a:rPr lang="en-US" altLang="vi-VN" sz="4000" b="1" dirty="0" err="1">
                <a:solidFill>
                  <a:srgbClr val="FF0000"/>
                </a:solidFill>
                <a:latin typeface="Times New Roman" panose="02020603050405020304" pitchFamily="18" charset="0"/>
                <a:cs typeface="Times New Roman" panose="02020603050405020304" pitchFamily="18" charset="0"/>
              </a:rPr>
              <a:t>kế</a:t>
            </a:r>
            <a:r>
              <a:rPr lang="en-US" altLang="vi-VN" sz="4000" b="1" dirty="0">
                <a:solidFill>
                  <a:srgbClr val="FF0000"/>
                </a:solidFill>
                <a:latin typeface="Times New Roman" panose="02020603050405020304" pitchFamily="18" charset="0"/>
                <a:cs typeface="Times New Roman" panose="02020603050405020304" pitchFamily="18" charset="0"/>
              </a:rPr>
              <a:t> </a:t>
            </a:r>
            <a:r>
              <a:rPr lang="en-US" altLang="vi-VN" sz="4000" b="1" dirty="0" err="1">
                <a:solidFill>
                  <a:srgbClr val="FF0000"/>
                </a:solidFill>
                <a:latin typeface="Times New Roman" panose="02020603050405020304" pitchFamily="18" charset="0"/>
                <a:cs typeface="Times New Roman" panose="02020603050405020304" pitchFamily="18" charset="0"/>
              </a:rPr>
              <a:t>hệ</a:t>
            </a:r>
            <a:r>
              <a:rPr lang="en-US" altLang="vi-VN" sz="4000" b="1" dirty="0">
                <a:solidFill>
                  <a:srgbClr val="FF0000"/>
                </a:solidFill>
                <a:latin typeface="Times New Roman" panose="02020603050405020304" pitchFamily="18" charset="0"/>
                <a:cs typeface="Times New Roman" panose="02020603050405020304" pitchFamily="18" charset="0"/>
              </a:rPr>
              <a:t> </a:t>
            </a:r>
            <a:r>
              <a:rPr lang="en-US" altLang="vi-VN" sz="4000" b="1" dirty="0" err="1">
                <a:solidFill>
                  <a:srgbClr val="FF0000"/>
                </a:solidFill>
                <a:latin typeface="Times New Roman" panose="02020603050405020304" pitchFamily="18" charset="0"/>
                <a:cs typeface="Times New Roman" panose="02020603050405020304" pitchFamily="18" charset="0"/>
              </a:rPr>
              <a:t>thống</a:t>
            </a:r>
            <a:endParaRPr lang="en-US" altLang="vi-VN" sz="4000" b="1" dirty="0">
              <a:solidFill>
                <a:srgbClr val="FF0000"/>
              </a:solidFill>
              <a:latin typeface="Times New Roman" panose="02020603050405020304" pitchFamily="18" charset="0"/>
              <a:cs typeface="Times New Roman" panose="02020603050405020304" pitchFamily="18" charset="0"/>
            </a:endParaRPr>
          </a:p>
        </p:txBody>
      </p:sp>
      <p:sp>
        <p:nvSpPr>
          <p:cNvPr id="5123" name="Content Placeholder 2">
            <a:extLst>
              <a:ext uri="{FF2B5EF4-FFF2-40B4-BE49-F238E27FC236}">
                <a16:creationId xmlns:a16="http://schemas.microsoft.com/office/drawing/2014/main" id="{39952B40-621C-DA56-5650-EF248FC113DB}"/>
              </a:ext>
            </a:extLst>
          </p:cNvPr>
          <p:cNvSpPr>
            <a:spLocks noGrp="1"/>
          </p:cNvSpPr>
          <p:nvPr>
            <p:ph idx="1"/>
          </p:nvPr>
        </p:nvSpPr>
        <p:spPr>
          <a:xfrm>
            <a:off x="2043113" y="1268414"/>
            <a:ext cx="8229600" cy="4897437"/>
          </a:xfrm>
        </p:spPr>
        <p:txBody>
          <a:bodyPr/>
          <a:lstStyle/>
          <a:p>
            <a:pPr marL="0" indent="0" algn="just">
              <a:buClr>
                <a:srgbClr val="C00000"/>
              </a:buClr>
              <a:buNone/>
              <a:defRPr/>
            </a:pP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rPr>
              <a:t>Về</a:t>
            </a:r>
            <a:r>
              <a:rPr lang="en-US" sz="2800" b="1" dirty="0">
                <a:solidFill>
                  <a:srgbClr val="FFFF00"/>
                </a:solidFill>
              </a:rPr>
              <a:t> </a:t>
            </a:r>
            <a:r>
              <a:rPr lang="en-US" sz="2800" b="1" dirty="0" err="1">
                <a:solidFill>
                  <a:srgbClr val="FFFF00"/>
                </a:solidFill>
              </a:rPr>
              <a:t>chức</a:t>
            </a:r>
            <a:r>
              <a:rPr lang="en-US" sz="2800" b="1" dirty="0">
                <a:solidFill>
                  <a:srgbClr val="FFFF00"/>
                </a:solidFill>
              </a:rPr>
              <a:t> </a:t>
            </a:r>
            <a:r>
              <a:rPr lang="en-US" sz="2800" b="1" dirty="0" err="1">
                <a:solidFill>
                  <a:srgbClr val="FFFF00"/>
                </a:solidFill>
              </a:rPr>
              <a:t>năng</a:t>
            </a:r>
            <a:r>
              <a:rPr lang="en-US" sz="2800" b="1" dirty="0">
                <a:solidFill>
                  <a:srgbClr val="FFFF00"/>
                </a:solidFill>
                <a:latin typeface="Times New Roman" panose="02020603050405020304" pitchFamily="18" charset="0"/>
                <a:cs typeface="Times New Roman" panose="02020603050405020304" pitchFamily="18" charset="0"/>
              </a:rPr>
              <a:t>:</a:t>
            </a:r>
          </a:p>
          <a:p>
            <a:pPr marL="0" indent="0" algn="just">
              <a:buClr>
                <a:srgbClr val="C00000"/>
              </a:buClr>
              <a:buNone/>
              <a:defRPr/>
            </a:pPr>
            <a:r>
              <a:rPr lang="en-US" sz="2800" b="1" dirty="0">
                <a:latin typeface="Times New Roman" panose="02020603050405020304" pitchFamily="18" charset="0"/>
                <a:cs typeface="Times New Roman" panose="02020603050405020304" pitchFamily="18" charset="0"/>
              </a:rPr>
              <a:t>+ </a:t>
            </a:r>
            <a:r>
              <a:rPr lang="en-US" sz="2800" b="1" dirty="0" err="1">
                <a:solidFill>
                  <a:srgbClr val="002060"/>
                </a:solidFill>
              </a:rPr>
              <a:t>Quản</a:t>
            </a:r>
            <a:r>
              <a:rPr lang="en-US" sz="2800" b="1" dirty="0">
                <a:solidFill>
                  <a:srgbClr val="002060"/>
                </a:solidFill>
              </a:rPr>
              <a:t> </a:t>
            </a:r>
            <a:r>
              <a:rPr lang="en-US" sz="2800" b="1" dirty="0" err="1">
                <a:solidFill>
                  <a:srgbClr val="002060"/>
                </a:solidFill>
              </a:rPr>
              <a:t>lý</a:t>
            </a:r>
            <a:r>
              <a:rPr lang="en-US" sz="2800" b="1" dirty="0">
                <a:solidFill>
                  <a:srgbClr val="002060"/>
                </a:solidFill>
              </a:rPr>
              <a:t> </a:t>
            </a:r>
            <a:r>
              <a:rPr lang="en-US" sz="2800" b="1" dirty="0" err="1">
                <a:solidFill>
                  <a:srgbClr val="002060"/>
                </a:solidFill>
              </a:rPr>
              <a:t>tài</a:t>
            </a:r>
            <a:r>
              <a:rPr lang="en-US" sz="2800" b="1" dirty="0">
                <a:solidFill>
                  <a:srgbClr val="002060"/>
                </a:solidFill>
              </a:rPr>
              <a:t> </a:t>
            </a:r>
            <a:r>
              <a:rPr lang="en-US" sz="2800" b="1" dirty="0" err="1">
                <a:solidFill>
                  <a:srgbClr val="002060"/>
                </a:solidFill>
              </a:rPr>
              <a:t>liệu</a:t>
            </a:r>
            <a:r>
              <a:rPr lang="en-US" sz="2800" b="1" dirty="0">
                <a:solidFill>
                  <a:srgbClr val="002060"/>
                </a:solidFill>
              </a:rPr>
              <a:t> </a:t>
            </a:r>
            <a:r>
              <a:rPr lang="en-US" sz="2800" b="1" dirty="0" err="1">
                <a:solidFill>
                  <a:srgbClr val="002060"/>
                </a:solidFill>
              </a:rPr>
              <a:t>đến</a:t>
            </a:r>
            <a:r>
              <a:rPr lang="en-US" sz="2800" b="1" dirty="0">
                <a:solidFill>
                  <a:srgbClr val="002060"/>
                </a:solidFill>
              </a:rPr>
              <a:t> </a:t>
            </a:r>
            <a:r>
              <a:rPr lang="en-US" sz="2800" b="1" dirty="0" err="1">
                <a:solidFill>
                  <a:srgbClr val="002060"/>
                </a:solidFill>
              </a:rPr>
              <a:t>và</a:t>
            </a:r>
            <a:r>
              <a:rPr lang="en-US" sz="2800" b="1" dirty="0">
                <a:solidFill>
                  <a:srgbClr val="002060"/>
                </a:solidFill>
              </a:rPr>
              <a:t> </a:t>
            </a:r>
            <a:r>
              <a:rPr lang="en-US" sz="2800" b="1" dirty="0" err="1">
                <a:solidFill>
                  <a:srgbClr val="002060"/>
                </a:solidFill>
              </a:rPr>
              <a:t>đi</a:t>
            </a:r>
            <a:endParaRPr lang="en-US" sz="2800" b="1" dirty="0">
              <a:solidFill>
                <a:srgbClr val="002060"/>
              </a:solidFill>
              <a:latin typeface="Times New Roman" panose="02020603050405020304" pitchFamily="18" charset="0"/>
              <a:cs typeface="Times New Roman" panose="02020603050405020304" pitchFamily="18" charset="0"/>
            </a:endParaRPr>
          </a:p>
          <a:p>
            <a:pPr algn="just">
              <a:buClr>
                <a:srgbClr val="C00000"/>
              </a:buClr>
              <a:buFontTx/>
              <a:buChar char="-"/>
              <a:defRPr/>
            </a:pPr>
            <a:r>
              <a:rPr lang="vi-VN" dirty="0">
                <a:latin typeface="Times New Roman" panose="02020603050405020304" pitchFamily="18" charset="0"/>
                <a:cs typeface="Times New Roman" panose="02020603050405020304" pitchFamily="18" charset="0"/>
              </a:rPr>
              <a:t>Nhập tài liệu: Hệ thống cho phép người dùng nhập các tài liệu đến và đi, bao gồm các thông tin như ngày gửi, người gửi, loại tài liệu.</a:t>
            </a:r>
            <a:endParaRPr lang="en-US" dirty="0">
              <a:latin typeface="Times New Roman" panose="02020603050405020304" pitchFamily="18" charset="0"/>
              <a:cs typeface="Times New Roman" panose="02020603050405020304" pitchFamily="18" charset="0"/>
            </a:endParaRPr>
          </a:p>
          <a:p>
            <a:pPr algn="just">
              <a:buClr>
                <a:srgbClr val="C00000"/>
              </a:buClr>
              <a:buFontTx/>
              <a:buChar char="-"/>
              <a:defRPr/>
            </a:pPr>
            <a:r>
              <a:rPr lang="vi-VN" dirty="0">
                <a:latin typeface="Times New Roman" panose="02020603050405020304" pitchFamily="18" charset="0"/>
                <a:cs typeface="Times New Roman" panose="02020603050405020304" pitchFamily="18" charset="0"/>
              </a:rPr>
              <a:t>Tìm kiếm và tra cứu: Cung cấp các công cụ tìm kiếm và lọc tài liệu theo nhiều tiêu chí như ngày tháng, loại tài liệu, và người gửi.</a:t>
            </a:r>
            <a:endParaRPr lang="en-US" dirty="0">
              <a:latin typeface="Times New Roman" panose="02020603050405020304" pitchFamily="18" charset="0"/>
              <a:cs typeface="Times New Roman" panose="02020603050405020304" pitchFamily="18" charset="0"/>
            </a:endParaRPr>
          </a:p>
          <a:p>
            <a:pPr marL="0" indent="0" algn="just">
              <a:buClr>
                <a:srgbClr val="C00000"/>
              </a:buClr>
              <a:buNone/>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6A9131E-0F75-642B-2AC6-5724E05ACB3B}"/>
              </a:ext>
            </a:extLst>
          </p:cNvPr>
          <p:cNvSpPr>
            <a:spLocks noGrp="1"/>
          </p:cNvSpPr>
          <p:nvPr>
            <p:ph type="title"/>
          </p:nvPr>
        </p:nvSpPr>
        <p:spPr>
          <a:xfrm>
            <a:off x="1774826" y="260351"/>
            <a:ext cx="8569325" cy="936625"/>
          </a:xfrm>
        </p:spPr>
        <p:txBody>
          <a:bodyPr>
            <a:normAutofit fontScale="90000"/>
          </a:bodyPr>
          <a:lstStyle/>
          <a:p>
            <a:r>
              <a:rPr lang="en-US" altLang="vi-VN" sz="4000" b="1">
                <a:solidFill>
                  <a:srgbClr val="FF0000"/>
                </a:solidFill>
                <a:latin typeface="Times New Roman" panose="02020603050405020304" pitchFamily="18" charset="0"/>
                <a:cs typeface="Times New Roman" panose="02020603050405020304" pitchFamily="18" charset="0"/>
              </a:rPr>
              <a:t>III. Phân tích và thiết kế hệ thống</a:t>
            </a:r>
          </a:p>
        </p:txBody>
      </p:sp>
      <p:sp>
        <p:nvSpPr>
          <p:cNvPr id="5123" name="Content Placeholder 2">
            <a:extLst>
              <a:ext uri="{FF2B5EF4-FFF2-40B4-BE49-F238E27FC236}">
                <a16:creationId xmlns:a16="http://schemas.microsoft.com/office/drawing/2014/main" id="{7A679D53-BA55-5ED3-165B-AD9E28B5F18A}"/>
              </a:ext>
            </a:extLst>
          </p:cNvPr>
          <p:cNvSpPr>
            <a:spLocks noGrp="1"/>
          </p:cNvSpPr>
          <p:nvPr>
            <p:ph idx="1"/>
          </p:nvPr>
        </p:nvSpPr>
        <p:spPr>
          <a:xfrm>
            <a:off x="2043113" y="1268414"/>
            <a:ext cx="8229600" cy="4897437"/>
          </a:xfrm>
        </p:spPr>
        <p:txBody>
          <a:bodyPr/>
          <a:lstStyle/>
          <a:p>
            <a:pPr marL="0" indent="0" algn="just">
              <a:buClr>
                <a:srgbClr val="C00000"/>
              </a:buClr>
              <a:buNone/>
              <a:defRPr/>
            </a:pPr>
            <a:r>
              <a:rPr lang="en-US" sz="2800" b="1" dirty="0">
                <a:latin typeface="Times New Roman" panose="02020603050405020304" pitchFamily="18" charset="0"/>
                <a:cs typeface="Times New Roman" panose="02020603050405020304" pitchFamily="18" charset="0"/>
              </a:rPr>
              <a:t>* </a:t>
            </a:r>
            <a:r>
              <a:rPr lang="en-US" sz="2800" b="1" dirty="0" err="1">
                <a:solidFill>
                  <a:srgbClr val="FFFF00"/>
                </a:solidFill>
              </a:rPr>
              <a:t>Quản</a:t>
            </a:r>
            <a:r>
              <a:rPr lang="en-US" sz="2800" b="1" dirty="0">
                <a:solidFill>
                  <a:srgbClr val="FFFF00"/>
                </a:solidFill>
              </a:rPr>
              <a:t> </a:t>
            </a:r>
            <a:r>
              <a:rPr lang="en-US" sz="2800" b="1" dirty="0" err="1">
                <a:solidFill>
                  <a:srgbClr val="FFFF00"/>
                </a:solidFill>
              </a:rPr>
              <a:t>lý</a:t>
            </a:r>
            <a:r>
              <a:rPr lang="en-US" sz="2800" b="1" dirty="0">
                <a:solidFill>
                  <a:srgbClr val="FFFF00"/>
                </a:solidFill>
              </a:rPr>
              <a:t> </a:t>
            </a:r>
            <a:r>
              <a:rPr lang="en-US" sz="2800" b="1" dirty="0" err="1">
                <a:solidFill>
                  <a:srgbClr val="FFFF00"/>
                </a:solidFill>
              </a:rPr>
              <a:t>tài</a:t>
            </a:r>
            <a:r>
              <a:rPr lang="en-US" sz="2800" b="1" dirty="0">
                <a:solidFill>
                  <a:srgbClr val="FFFF00"/>
                </a:solidFill>
              </a:rPr>
              <a:t> </a:t>
            </a:r>
            <a:r>
              <a:rPr lang="en-US" sz="2800" b="1" dirty="0" err="1">
                <a:solidFill>
                  <a:srgbClr val="FFFF00"/>
                </a:solidFill>
              </a:rPr>
              <a:t>liệu</a:t>
            </a:r>
            <a:r>
              <a:rPr lang="en-US" sz="2800" b="1" dirty="0">
                <a:solidFill>
                  <a:srgbClr val="FFFF00"/>
                </a:solidFill>
              </a:rPr>
              <a:t> </a:t>
            </a:r>
            <a:r>
              <a:rPr lang="en-US" sz="2800" b="1" dirty="0" err="1">
                <a:solidFill>
                  <a:srgbClr val="FFFF00"/>
                </a:solidFill>
              </a:rPr>
              <a:t>nội</a:t>
            </a:r>
            <a:r>
              <a:rPr lang="en-US" sz="2800" b="1" dirty="0">
                <a:solidFill>
                  <a:srgbClr val="FFFF00"/>
                </a:solidFill>
              </a:rPr>
              <a:t> </a:t>
            </a:r>
            <a:r>
              <a:rPr lang="en-US" sz="2800" b="1" dirty="0" err="1">
                <a:solidFill>
                  <a:srgbClr val="FFFF00"/>
                </a:solidFill>
              </a:rPr>
              <a:t>bộ</a:t>
            </a:r>
            <a:r>
              <a:rPr lang="en-US" sz="2800" b="1" dirty="0">
                <a:solidFill>
                  <a:srgbClr val="FFFF00"/>
                </a:solidFill>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pPr marL="0" indent="0" algn="just">
              <a:buClr>
                <a:srgbClr val="C00000"/>
              </a:buClr>
              <a:buNone/>
              <a:defRPr/>
            </a:pP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rPr>
              <a:t>Quản</a:t>
            </a:r>
            <a:r>
              <a:rPr lang="en-US" sz="2800" b="1" dirty="0">
                <a:solidFill>
                  <a:srgbClr val="002060"/>
                </a:solidFill>
              </a:rPr>
              <a:t> </a:t>
            </a:r>
            <a:r>
              <a:rPr lang="en-US" sz="2800" b="1" dirty="0" err="1">
                <a:solidFill>
                  <a:srgbClr val="002060"/>
                </a:solidFill>
              </a:rPr>
              <a:t>lý</a:t>
            </a:r>
            <a:r>
              <a:rPr lang="en-US" sz="2800" b="1" dirty="0">
                <a:solidFill>
                  <a:srgbClr val="002060"/>
                </a:solidFill>
              </a:rPr>
              <a:t> </a:t>
            </a:r>
            <a:r>
              <a:rPr lang="en-US" sz="2800" b="1" dirty="0" err="1">
                <a:solidFill>
                  <a:srgbClr val="002060"/>
                </a:solidFill>
              </a:rPr>
              <a:t>tài</a:t>
            </a:r>
            <a:r>
              <a:rPr lang="en-US" sz="2800" b="1" dirty="0">
                <a:solidFill>
                  <a:srgbClr val="002060"/>
                </a:solidFill>
              </a:rPr>
              <a:t> </a:t>
            </a:r>
            <a:r>
              <a:rPr lang="en-US" sz="2800" b="1" dirty="0" err="1">
                <a:solidFill>
                  <a:srgbClr val="002060"/>
                </a:solidFill>
              </a:rPr>
              <a:t>liệu</a:t>
            </a:r>
            <a:r>
              <a:rPr lang="en-US" sz="2800" b="1" dirty="0">
                <a:solidFill>
                  <a:srgbClr val="002060"/>
                </a:solidFill>
              </a:rPr>
              <a:t> </a:t>
            </a:r>
            <a:r>
              <a:rPr lang="en-US" sz="2800" b="1" dirty="0" err="1">
                <a:solidFill>
                  <a:srgbClr val="002060"/>
                </a:solidFill>
              </a:rPr>
              <a:t>đến</a:t>
            </a:r>
            <a:r>
              <a:rPr lang="en-US" sz="2800" b="1" dirty="0">
                <a:solidFill>
                  <a:srgbClr val="002060"/>
                </a:solidFill>
              </a:rPr>
              <a:t> </a:t>
            </a:r>
            <a:r>
              <a:rPr lang="en-US" sz="2800" b="1" dirty="0" err="1">
                <a:solidFill>
                  <a:srgbClr val="002060"/>
                </a:solidFill>
              </a:rPr>
              <a:t>và</a:t>
            </a:r>
            <a:r>
              <a:rPr lang="en-US" sz="2800" b="1" dirty="0">
                <a:solidFill>
                  <a:srgbClr val="002060"/>
                </a:solidFill>
              </a:rPr>
              <a:t> </a:t>
            </a:r>
            <a:r>
              <a:rPr lang="en-US" sz="2800" b="1" dirty="0" err="1">
                <a:solidFill>
                  <a:srgbClr val="002060"/>
                </a:solidFill>
              </a:rPr>
              <a:t>đi</a:t>
            </a:r>
            <a:endParaRPr lang="en-US" sz="2800" b="1" dirty="0">
              <a:solidFill>
                <a:srgbClr val="002060"/>
              </a:solidFill>
              <a:latin typeface="Times New Roman" panose="02020603050405020304" pitchFamily="18" charset="0"/>
              <a:cs typeface="Times New Roman" panose="02020603050405020304" pitchFamily="18" charset="0"/>
            </a:endParaRPr>
          </a:p>
          <a:p>
            <a:pPr marL="0" indent="0" algn="just">
              <a:buClr>
                <a:srgbClr val="C00000"/>
              </a:buClr>
              <a:buNone/>
              <a:defRPr/>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trữ và phân loại tài liệu: Cho phép người dùng lưu trữ và phân loại tài liệu nội bộ theo các danh mục như báo cáo, hợp đồng, và chính</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8161C26-4363-9FDB-5C5C-75037D78D6F4}"/>
              </a:ext>
            </a:extLst>
          </p:cNvPr>
          <p:cNvSpPr>
            <a:spLocks noGrp="1"/>
          </p:cNvSpPr>
          <p:nvPr>
            <p:ph type="title"/>
          </p:nvPr>
        </p:nvSpPr>
        <p:spPr>
          <a:xfrm>
            <a:off x="1774826" y="260351"/>
            <a:ext cx="8569325" cy="936625"/>
          </a:xfrm>
        </p:spPr>
        <p:txBody>
          <a:bodyPr>
            <a:normAutofit fontScale="90000"/>
          </a:bodyPr>
          <a:lstStyle/>
          <a:p>
            <a:r>
              <a:rPr lang="en-US" altLang="vi-VN" sz="4000" b="1">
                <a:solidFill>
                  <a:srgbClr val="FF0000"/>
                </a:solidFill>
                <a:latin typeface="Times New Roman" panose="02020603050405020304" pitchFamily="18" charset="0"/>
                <a:cs typeface="Times New Roman" panose="02020603050405020304" pitchFamily="18" charset="0"/>
              </a:rPr>
              <a:t>III. Phân tích và thiết kế hệ thống</a:t>
            </a:r>
          </a:p>
        </p:txBody>
      </p:sp>
      <p:sp>
        <p:nvSpPr>
          <p:cNvPr id="5123" name="Content Placeholder 2">
            <a:extLst>
              <a:ext uri="{FF2B5EF4-FFF2-40B4-BE49-F238E27FC236}">
                <a16:creationId xmlns:a16="http://schemas.microsoft.com/office/drawing/2014/main" id="{BFD7A056-96B2-C657-B788-651F6CB98F4E}"/>
              </a:ext>
            </a:extLst>
          </p:cNvPr>
          <p:cNvSpPr>
            <a:spLocks noGrp="1"/>
          </p:cNvSpPr>
          <p:nvPr>
            <p:ph idx="1"/>
          </p:nvPr>
        </p:nvSpPr>
        <p:spPr>
          <a:xfrm>
            <a:off x="2043113" y="1268414"/>
            <a:ext cx="8229600" cy="4897437"/>
          </a:xfrm>
        </p:spPr>
        <p:txBody>
          <a:bodyPr>
            <a:normAutofit fontScale="92500" lnSpcReduction="10000"/>
          </a:bodyPr>
          <a:lstStyle/>
          <a:p>
            <a:pPr marL="0" indent="0" algn="just">
              <a:buClr>
                <a:srgbClr val="C00000"/>
              </a:buClr>
              <a:buNone/>
            </a:pPr>
            <a:r>
              <a:rPr lang="en-US" altLang="vi-VN" sz="2800" b="1" dirty="0">
                <a:latin typeface="Times New Roman" panose="02020603050405020304" pitchFamily="18" charset="0"/>
                <a:cs typeface="Times New Roman" panose="02020603050405020304" pitchFamily="18" charset="0"/>
              </a:rPr>
              <a:t>*  </a:t>
            </a:r>
            <a:r>
              <a:rPr lang="en-US" altLang="vi-VN" sz="2800" b="1" dirty="0" err="1">
                <a:solidFill>
                  <a:srgbClr val="FFFF00"/>
                </a:solidFill>
              </a:rPr>
              <a:t>Yêu</a:t>
            </a:r>
            <a:r>
              <a:rPr lang="en-US" altLang="vi-VN" sz="2800" b="1" dirty="0">
                <a:solidFill>
                  <a:srgbClr val="FFFF00"/>
                </a:solidFill>
              </a:rPr>
              <a:t> </a:t>
            </a:r>
            <a:r>
              <a:rPr lang="en-US" altLang="vi-VN" sz="2800" b="1" dirty="0" err="1">
                <a:solidFill>
                  <a:srgbClr val="FFFF00"/>
                </a:solidFill>
              </a:rPr>
              <a:t>cầu</a:t>
            </a:r>
            <a:r>
              <a:rPr lang="en-US" altLang="vi-VN" sz="2800" b="1" dirty="0">
                <a:solidFill>
                  <a:srgbClr val="FFFF00"/>
                </a:solidFill>
              </a:rPr>
              <a:t> phi </a:t>
            </a:r>
            <a:r>
              <a:rPr lang="en-US" altLang="vi-VN" sz="2800" b="1" dirty="0" err="1">
                <a:solidFill>
                  <a:srgbClr val="FFFF00"/>
                </a:solidFill>
              </a:rPr>
              <a:t>chức</a:t>
            </a:r>
            <a:r>
              <a:rPr lang="en-US" altLang="vi-VN" sz="2800" b="1" dirty="0">
                <a:solidFill>
                  <a:srgbClr val="FFFF00"/>
                </a:solidFill>
              </a:rPr>
              <a:t> </a:t>
            </a:r>
            <a:r>
              <a:rPr lang="en-US" altLang="vi-VN" sz="2800" b="1" dirty="0" err="1">
                <a:solidFill>
                  <a:srgbClr val="FFFF00"/>
                </a:solidFill>
              </a:rPr>
              <a:t>năng</a:t>
            </a:r>
            <a:r>
              <a:rPr lang="en-US" altLang="vi-VN" sz="2800" b="1" dirty="0">
                <a:solidFill>
                  <a:srgbClr val="FFFF00"/>
                </a:solidFill>
                <a:latin typeface="Times New Roman" panose="02020603050405020304" pitchFamily="18" charset="0"/>
                <a:cs typeface="Times New Roman" panose="02020603050405020304" pitchFamily="18" charset="0"/>
              </a:rPr>
              <a:t>:</a:t>
            </a:r>
          </a:p>
          <a:p>
            <a:pPr algn="just">
              <a:buClr>
                <a:srgbClr val="C00000"/>
              </a:buClr>
              <a:buFontTx/>
              <a:buChar char="-"/>
            </a:pPr>
            <a:r>
              <a:rPr lang="vi-VN" altLang="vi-VN" sz="2800" dirty="0">
                <a:latin typeface="Times New Roman" panose="02020603050405020304" pitchFamily="18" charset="0"/>
                <a:cs typeface="Times New Roman" panose="02020603050405020304" pitchFamily="18" charset="0"/>
              </a:rPr>
              <a:t>Hiệu suất: Hệ thống cần đáp ứng yêu cầu về tốc độ xử lý và khả năng chịu tải khi có nhiều người dùng truy cập đồng thời.</a:t>
            </a:r>
            <a:endParaRPr lang="en-US" altLang="vi-VN" sz="2800" dirty="0">
              <a:latin typeface="Times New Roman" panose="02020603050405020304" pitchFamily="18" charset="0"/>
              <a:cs typeface="Times New Roman" panose="02020603050405020304" pitchFamily="18" charset="0"/>
            </a:endParaRPr>
          </a:p>
          <a:p>
            <a:pPr algn="just">
              <a:buClr>
                <a:srgbClr val="C00000"/>
              </a:buClr>
              <a:buFontTx/>
              <a:buChar char="-"/>
            </a:pPr>
            <a:r>
              <a:rPr lang="vi-VN" altLang="vi-VN" sz="2800" dirty="0">
                <a:latin typeface="Times New Roman" panose="02020603050405020304" pitchFamily="18" charset="0"/>
                <a:cs typeface="Times New Roman" panose="02020603050405020304" pitchFamily="18" charset="0"/>
              </a:rPr>
              <a:t>Khả năng mở rộng: Hệ thống phải có khả năng mở rộng để xử lý khối lượng dữ liệu ngày càng tăng và số lượng người dùng gia tăng.</a:t>
            </a:r>
            <a:endParaRPr lang="en-US" altLang="vi-VN" sz="2800" dirty="0">
              <a:latin typeface="Times New Roman" panose="02020603050405020304" pitchFamily="18" charset="0"/>
              <a:cs typeface="Times New Roman" panose="02020603050405020304" pitchFamily="18" charset="0"/>
            </a:endParaRPr>
          </a:p>
          <a:p>
            <a:pPr algn="just">
              <a:buClr>
                <a:srgbClr val="C00000"/>
              </a:buClr>
              <a:buFontTx/>
              <a:buChar char="-"/>
            </a:pPr>
            <a:r>
              <a:rPr lang="en-US" altLang="vi-VN" sz="2800" dirty="0" err="1">
                <a:latin typeface="Times New Roman" panose="02020603050405020304" pitchFamily="18" charset="0"/>
                <a:cs typeface="Times New Roman" panose="02020603050405020304" pitchFamily="18" charset="0"/>
              </a:rPr>
              <a:t>Khả</a:t>
            </a:r>
            <a:r>
              <a:rPr lang="en-US" altLang="vi-VN" sz="2800" dirty="0">
                <a:latin typeface="Times New Roman" panose="02020603050405020304" pitchFamily="18" charset="0"/>
                <a:cs typeface="Times New Roman" panose="02020603050405020304" pitchFamily="18" charset="0"/>
              </a:rPr>
              <a:t> </a:t>
            </a:r>
            <a:r>
              <a:rPr lang="vi-VN" altLang="vi-VN" sz="2800" dirty="0">
                <a:latin typeface="Times New Roman" panose="02020603050405020304" pitchFamily="18" charset="0"/>
                <a:cs typeface="Times New Roman" panose="02020603050405020304" pitchFamily="18" charset="0"/>
              </a:rPr>
              <a:t>năng sử dụng: Giao diện người dùng phải thân thiện và dễ sử dụng, giúp người dùng dễ dàng thực hiện các chức năng cần thiết.</a:t>
            </a:r>
            <a:endParaRPr lang="en-US" altLang="vi-V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8E389000-966B-7C14-E1EF-8E3DF541D52D}"/>
              </a:ext>
            </a:extLst>
          </p:cNvPr>
          <p:cNvSpPr>
            <a:spLocks noGrp="1"/>
          </p:cNvSpPr>
          <p:nvPr>
            <p:ph type="title"/>
          </p:nvPr>
        </p:nvSpPr>
        <p:spPr>
          <a:xfrm>
            <a:off x="1774826" y="260351"/>
            <a:ext cx="8569325" cy="936625"/>
          </a:xfrm>
        </p:spPr>
        <p:txBody>
          <a:bodyPr>
            <a:normAutofit fontScale="90000"/>
          </a:bodyPr>
          <a:lstStyle/>
          <a:p>
            <a:r>
              <a:rPr lang="en-US" altLang="vi-VN" sz="4000" b="1">
                <a:solidFill>
                  <a:srgbClr val="FF0000"/>
                </a:solidFill>
                <a:latin typeface="Times New Roman" panose="02020603050405020304" pitchFamily="18" charset="0"/>
                <a:cs typeface="Times New Roman" panose="02020603050405020304" pitchFamily="18" charset="0"/>
              </a:rPr>
              <a:t>III. Phân tích và thiết kế hệ thống</a:t>
            </a:r>
          </a:p>
        </p:txBody>
      </p:sp>
      <p:sp>
        <p:nvSpPr>
          <p:cNvPr id="5123" name="Content Placeholder 2">
            <a:extLst>
              <a:ext uri="{FF2B5EF4-FFF2-40B4-BE49-F238E27FC236}">
                <a16:creationId xmlns:a16="http://schemas.microsoft.com/office/drawing/2014/main" id="{8FC4811F-595E-6259-A6E3-F5188542F89E}"/>
              </a:ext>
            </a:extLst>
          </p:cNvPr>
          <p:cNvSpPr>
            <a:spLocks noGrp="1"/>
          </p:cNvSpPr>
          <p:nvPr>
            <p:ph idx="1"/>
          </p:nvPr>
        </p:nvSpPr>
        <p:spPr>
          <a:xfrm>
            <a:off x="2043113" y="1268414"/>
            <a:ext cx="8229600" cy="4897437"/>
          </a:xfrm>
        </p:spPr>
        <p:txBody>
          <a:bodyPr>
            <a:normAutofit fontScale="92500" lnSpcReduction="10000"/>
          </a:bodyPr>
          <a:lstStyle/>
          <a:p>
            <a:pPr marL="0" indent="0" algn="just">
              <a:buClr>
                <a:srgbClr val="C00000"/>
              </a:buClr>
              <a:buNone/>
              <a:defRPr/>
            </a:pPr>
            <a:r>
              <a:rPr lang="en-US" sz="2800" dirty="0">
                <a:latin typeface="Times New Roman" panose="02020603050405020304" pitchFamily="18" charset="0"/>
                <a:cs typeface="Times New Roman" panose="02020603050405020304" pitchFamily="18" charset="0"/>
              </a:rPr>
              <a:t>* </a:t>
            </a:r>
            <a:r>
              <a:rPr lang="en-US" sz="2800" b="1" dirty="0" err="1">
                <a:solidFill>
                  <a:srgbClr val="FFFF00"/>
                </a:solidFill>
              </a:rPr>
              <a:t>Kiến</a:t>
            </a:r>
            <a:r>
              <a:rPr lang="en-US" sz="2800" b="1" dirty="0">
                <a:solidFill>
                  <a:srgbClr val="FFFF00"/>
                </a:solidFill>
              </a:rPr>
              <a:t> </a:t>
            </a:r>
            <a:r>
              <a:rPr lang="en-US" sz="2800" b="1" dirty="0" err="1">
                <a:solidFill>
                  <a:srgbClr val="FFFF00"/>
                </a:solidFill>
              </a:rPr>
              <a:t>trúc</a:t>
            </a:r>
            <a:r>
              <a:rPr lang="en-US" sz="2800" b="1" dirty="0">
                <a:solidFill>
                  <a:srgbClr val="FFFF00"/>
                </a:solidFill>
              </a:rPr>
              <a:t> </a:t>
            </a:r>
            <a:r>
              <a:rPr lang="en-US" sz="2800" b="1" dirty="0" err="1">
                <a:solidFill>
                  <a:srgbClr val="FFFF00"/>
                </a:solidFill>
              </a:rPr>
              <a:t>hệ</a:t>
            </a:r>
            <a:r>
              <a:rPr lang="en-US" sz="2800" b="1" dirty="0">
                <a:solidFill>
                  <a:srgbClr val="FFFF00"/>
                </a:solidFill>
              </a:rPr>
              <a:t> </a:t>
            </a:r>
            <a:r>
              <a:rPr lang="en-US" sz="2800" b="1" dirty="0" err="1">
                <a:solidFill>
                  <a:srgbClr val="FFFF00"/>
                </a:solidFill>
              </a:rPr>
              <a:t>thống</a:t>
            </a:r>
            <a:r>
              <a:rPr lang="en-US" sz="2800" b="1" dirty="0">
                <a:solidFill>
                  <a:srgbClr val="FFFF00"/>
                </a:solidFill>
                <a:latin typeface="Times New Roman" panose="02020603050405020304" pitchFamily="18" charset="0"/>
                <a:cs typeface="Times New Roman" panose="02020603050405020304" pitchFamily="18" charset="0"/>
              </a:rPr>
              <a:t>:</a:t>
            </a:r>
          </a:p>
          <a:p>
            <a:pPr marL="0" indent="0">
              <a:buNone/>
              <a:defRPr/>
            </a:pPr>
            <a:r>
              <a:rPr lang="vi-VN" dirty="0"/>
              <a:t>Hệ thống được thiết kế theo mô hình kiến trúc ba lớp (3-tier architecture), bao gồm:</a:t>
            </a:r>
          </a:p>
          <a:p>
            <a:pPr>
              <a:defRPr/>
            </a:pPr>
            <a:r>
              <a:rPr lang="vi-VN" b="1" dirty="0">
                <a:solidFill>
                  <a:srgbClr val="002060"/>
                </a:solidFill>
              </a:rPr>
              <a:t>Lớp giao diện người dùng</a:t>
            </a:r>
            <a:r>
              <a:rPr lang="vi-VN" b="1" dirty="0"/>
              <a:t>:</a:t>
            </a:r>
            <a:r>
              <a:rPr lang="vi-VN" dirty="0"/>
              <a:t> Xử lý các yêu cầu từ người dùng và hiển thị thông tin. Sử dụng HTML, CSS, và JavaScript để xây dựng giao diện web.</a:t>
            </a:r>
          </a:p>
          <a:p>
            <a:pPr>
              <a:defRPr/>
            </a:pPr>
            <a:r>
              <a:rPr lang="vi-VN" b="1" dirty="0">
                <a:solidFill>
                  <a:schemeClr val="bg2">
                    <a:lumMod val="50000"/>
                  </a:schemeClr>
                </a:solidFill>
              </a:rPr>
              <a:t>Lớp ứng dụng</a:t>
            </a:r>
            <a:r>
              <a:rPr lang="vi-VN" b="1" dirty="0"/>
              <a:t>:</a:t>
            </a:r>
            <a:r>
              <a:rPr lang="vi-VN" dirty="0"/>
              <a:t> Xử lý các logic nghiệp vụ và quản lý các giao dịch. Sử dụng Django để phát triển các chức năng chính của hệ thống.</a:t>
            </a:r>
          </a:p>
          <a:p>
            <a:pPr>
              <a:defRPr/>
            </a:pPr>
            <a:r>
              <a:rPr lang="vi-VN" b="1" dirty="0">
                <a:solidFill>
                  <a:schemeClr val="bg2">
                    <a:lumMod val="50000"/>
                  </a:schemeClr>
                </a:solidFill>
              </a:rPr>
              <a:t>Lớp cơ sở dữ liệu</a:t>
            </a:r>
            <a:r>
              <a:rPr lang="vi-VN" b="1" dirty="0"/>
              <a:t>:</a:t>
            </a:r>
            <a:r>
              <a:rPr lang="vi-VN" dirty="0"/>
              <a:t> Lưu trữ và quản lý dữ liệu. Sử dụng MongoDB để lưu trữ tài liệu và thông tin liên quan.</a:t>
            </a:r>
          </a:p>
          <a:p>
            <a:pPr marL="0" indent="0" algn="just">
              <a:buClr>
                <a:srgbClr val="C00000"/>
              </a:buClr>
              <a:buNone/>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71AA7E1-BAB6-7DE5-4CA1-B128A90BF247}"/>
              </a:ext>
            </a:extLst>
          </p:cNvPr>
          <p:cNvSpPr>
            <a:spLocks noGrp="1"/>
          </p:cNvSpPr>
          <p:nvPr>
            <p:ph type="title"/>
          </p:nvPr>
        </p:nvSpPr>
        <p:spPr>
          <a:xfrm>
            <a:off x="1774826" y="260351"/>
            <a:ext cx="8569325" cy="936625"/>
          </a:xfrm>
        </p:spPr>
        <p:txBody>
          <a:bodyPr>
            <a:normAutofit fontScale="90000"/>
          </a:bodyPr>
          <a:lstStyle/>
          <a:p>
            <a:r>
              <a:rPr lang="en-US" altLang="vi-VN" sz="4000" b="1">
                <a:solidFill>
                  <a:srgbClr val="FF0000"/>
                </a:solidFill>
                <a:latin typeface="Times New Roman" panose="02020603050405020304" pitchFamily="18" charset="0"/>
                <a:cs typeface="Times New Roman" panose="02020603050405020304" pitchFamily="18" charset="0"/>
              </a:rPr>
              <a:t>III. Phân tích và thiết kế hệ thống</a:t>
            </a:r>
          </a:p>
        </p:txBody>
      </p:sp>
      <p:sp>
        <p:nvSpPr>
          <p:cNvPr id="5123" name="Content Placeholder 2">
            <a:extLst>
              <a:ext uri="{FF2B5EF4-FFF2-40B4-BE49-F238E27FC236}">
                <a16:creationId xmlns:a16="http://schemas.microsoft.com/office/drawing/2014/main" id="{53E205F0-519A-AFBA-346B-A2DC1163D89A}"/>
              </a:ext>
            </a:extLst>
          </p:cNvPr>
          <p:cNvSpPr>
            <a:spLocks noGrp="1"/>
          </p:cNvSpPr>
          <p:nvPr>
            <p:ph idx="1"/>
          </p:nvPr>
        </p:nvSpPr>
        <p:spPr>
          <a:xfrm>
            <a:off x="2043113" y="1268414"/>
            <a:ext cx="8229600" cy="4897437"/>
          </a:xfrm>
        </p:spPr>
        <p:txBody>
          <a:bodyPr/>
          <a:lstStyle/>
          <a:p>
            <a:pPr marL="0" indent="0" algn="just">
              <a:buClr>
                <a:srgbClr val="C00000"/>
              </a:buClr>
              <a:buNone/>
            </a:pPr>
            <a:endParaRPr lang="en-US" altLang="vi-VN" sz="3600" b="1" dirty="0"/>
          </a:p>
          <a:p>
            <a:pPr marL="0" indent="0" algn="just">
              <a:buClr>
                <a:srgbClr val="C00000"/>
              </a:buClr>
              <a:buNone/>
            </a:pPr>
            <a:endParaRPr lang="en-US" altLang="vi-VN" sz="3600" b="1" dirty="0"/>
          </a:p>
          <a:p>
            <a:pPr marL="0" indent="0" algn="just">
              <a:buClr>
                <a:srgbClr val="C00000"/>
              </a:buClr>
              <a:buNone/>
            </a:pPr>
            <a:endParaRPr lang="en-US" altLang="vi-VN" sz="3600" b="1" dirty="0"/>
          </a:p>
          <a:p>
            <a:pPr marL="0" indent="0" algn="ctr">
              <a:buClr>
                <a:srgbClr val="C00000"/>
              </a:buClr>
              <a:buNone/>
            </a:pPr>
            <a:r>
              <a:rPr lang="vi-VN" altLang="vi-VN" sz="3600" b="1" dirty="0"/>
              <a:t>Thiết kế giao diện người dùng</a:t>
            </a:r>
            <a:endParaRPr lang="en-US" altLang="vi-VN" sz="3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 calcmode="lin" valueType="num">
                                      <p:cBhvr additive="base">
                                        <p:cTn id="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71AA7E1-BAB6-7DE5-4CA1-B128A90BF247}"/>
              </a:ext>
            </a:extLst>
          </p:cNvPr>
          <p:cNvSpPr>
            <a:spLocks noGrp="1"/>
          </p:cNvSpPr>
          <p:nvPr>
            <p:ph type="title"/>
          </p:nvPr>
        </p:nvSpPr>
        <p:spPr>
          <a:xfrm>
            <a:off x="1774826" y="260351"/>
            <a:ext cx="8569325" cy="936625"/>
          </a:xfrm>
        </p:spPr>
        <p:txBody>
          <a:bodyPr>
            <a:normAutofit fontScale="90000"/>
          </a:bodyPr>
          <a:lstStyle/>
          <a:p>
            <a:r>
              <a:rPr lang="en-US" altLang="vi-VN" sz="4000" b="1">
                <a:solidFill>
                  <a:srgbClr val="FF0000"/>
                </a:solidFill>
                <a:latin typeface="Times New Roman" panose="02020603050405020304" pitchFamily="18" charset="0"/>
                <a:cs typeface="Times New Roman" panose="02020603050405020304" pitchFamily="18" charset="0"/>
              </a:rPr>
              <a:t>III. Phân tích và thiết kế hệ thống</a:t>
            </a:r>
          </a:p>
        </p:txBody>
      </p:sp>
      <p:sp>
        <p:nvSpPr>
          <p:cNvPr id="5123" name="Content Placeholder 2">
            <a:extLst>
              <a:ext uri="{FF2B5EF4-FFF2-40B4-BE49-F238E27FC236}">
                <a16:creationId xmlns:a16="http://schemas.microsoft.com/office/drawing/2014/main" id="{53E205F0-519A-AFBA-346B-A2DC1163D89A}"/>
              </a:ext>
            </a:extLst>
          </p:cNvPr>
          <p:cNvSpPr>
            <a:spLocks noGrp="1"/>
          </p:cNvSpPr>
          <p:nvPr>
            <p:ph idx="1"/>
          </p:nvPr>
        </p:nvSpPr>
        <p:spPr>
          <a:xfrm>
            <a:off x="2043113" y="1268414"/>
            <a:ext cx="8229600" cy="4897437"/>
          </a:xfrm>
        </p:spPr>
        <p:txBody>
          <a:bodyPr/>
          <a:lstStyle/>
          <a:p>
            <a:pPr marL="0" indent="0" algn="just">
              <a:buClr>
                <a:srgbClr val="C00000"/>
              </a:buClr>
              <a:buNone/>
            </a:pPr>
            <a:endParaRPr lang="en-US" altLang="vi-VN" sz="3600" b="1" dirty="0"/>
          </a:p>
          <a:p>
            <a:pPr marL="0" indent="0" algn="just">
              <a:buClr>
                <a:srgbClr val="C00000"/>
              </a:buClr>
              <a:buNone/>
            </a:pPr>
            <a:endParaRPr lang="en-US" altLang="vi-VN" sz="3600" b="1" dirty="0"/>
          </a:p>
          <a:p>
            <a:pPr marL="0" indent="0" algn="just">
              <a:buClr>
                <a:srgbClr val="C00000"/>
              </a:buClr>
              <a:buNone/>
            </a:pPr>
            <a:endParaRPr lang="en-US" altLang="vi-VN" sz="3600" b="1" dirty="0"/>
          </a:p>
          <a:p>
            <a:pPr marL="0" indent="0" algn="ctr">
              <a:buClr>
                <a:srgbClr val="C00000"/>
              </a:buClr>
              <a:buNone/>
            </a:pPr>
            <a:r>
              <a:rPr lang="vi-VN" altLang="vi-VN" sz="3600" b="1" dirty="0"/>
              <a:t>Thiết kế cơ sở dữ liệu </a:t>
            </a:r>
            <a:endParaRPr lang="en-US" altLang="vi-VN" sz="3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 calcmode="lin" valueType="num">
                                      <p:cBhvr additive="base">
                                        <p:cTn id="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1E6EF9F1-B3B3-B0A4-F5FB-6083BDCCE32E}"/>
              </a:ext>
            </a:extLst>
          </p:cNvPr>
          <p:cNvSpPr>
            <a:spLocks noGrp="1"/>
          </p:cNvSpPr>
          <p:nvPr>
            <p:ph type="title"/>
          </p:nvPr>
        </p:nvSpPr>
        <p:spPr>
          <a:xfrm>
            <a:off x="1774826" y="260351"/>
            <a:ext cx="8569325" cy="936625"/>
          </a:xfrm>
        </p:spPr>
        <p:txBody>
          <a:bodyPr>
            <a:normAutofit fontScale="90000"/>
          </a:bodyPr>
          <a:lstStyle/>
          <a:p>
            <a:r>
              <a:rPr lang="en-US" altLang="vi-VN" sz="4000" b="1">
                <a:solidFill>
                  <a:srgbClr val="FF0000"/>
                </a:solidFill>
                <a:latin typeface="Times New Roman" panose="02020603050405020304" pitchFamily="18" charset="0"/>
                <a:cs typeface="Times New Roman" panose="02020603050405020304" pitchFamily="18" charset="0"/>
              </a:rPr>
              <a:t>III. Phân tích và thiết kế hệ thống</a:t>
            </a:r>
          </a:p>
        </p:txBody>
      </p:sp>
      <p:sp>
        <p:nvSpPr>
          <p:cNvPr id="5123" name="Content Placeholder 2">
            <a:extLst>
              <a:ext uri="{FF2B5EF4-FFF2-40B4-BE49-F238E27FC236}">
                <a16:creationId xmlns:a16="http://schemas.microsoft.com/office/drawing/2014/main" id="{F9014B76-0C14-D04B-356B-86E18B92002D}"/>
              </a:ext>
            </a:extLst>
          </p:cNvPr>
          <p:cNvSpPr>
            <a:spLocks noGrp="1"/>
          </p:cNvSpPr>
          <p:nvPr>
            <p:ph idx="1"/>
          </p:nvPr>
        </p:nvSpPr>
        <p:spPr>
          <a:xfrm>
            <a:off x="2043113" y="1268414"/>
            <a:ext cx="8229600" cy="4897437"/>
          </a:xfrm>
        </p:spPr>
        <p:txBody>
          <a:bodyPr/>
          <a:lstStyle/>
          <a:p>
            <a:pPr marL="0" indent="0" algn="just">
              <a:buClr>
                <a:srgbClr val="C00000"/>
              </a:buClr>
              <a:buNone/>
            </a:pPr>
            <a:endParaRPr lang="en-US" altLang="vi-VN" sz="3600" b="1"/>
          </a:p>
          <a:p>
            <a:pPr marL="0" indent="0" algn="just">
              <a:buClr>
                <a:srgbClr val="C00000"/>
              </a:buClr>
              <a:buNone/>
            </a:pPr>
            <a:endParaRPr lang="en-US" altLang="vi-VN" sz="3600" b="1"/>
          </a:p>
          <a:p>
            <a:pPr marL="0" indent="0" algn="just">
              <a:buClr>
                <a:srgbClr val="C00000"/>
              </a:buClr>
              <a:buNone/>
            </a:pPr>
            <a:endParaRPr lang="en-US" altLang="vi-VN" sz="3600" b="1"/>
          </a:p>
          <a:p>
            <a:pPr marL="0" indent="0" algn="ctr">
              <a:buClr>
                <a:srgbClr val="C00000"/>
              </a:buClr>
              <a:buNone/>
            </a:pPr>
            <a:r>
              <a:rPr lang="vi-VN" altLang="vi-VN" sz="3600" b="1"/>
              <a:t>Thiết kế </a:t>
            </a:r>
            <a:r>
              <a:rPr lang="en-US" altLang="vi-VN" sz="3600" b="1"/>
              <a:t>chức năng</a:t>
            </a:r>
            <a:endParaRPr lang="en-US" altLang="vi-VN" sz="36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 calcmode="lin" valueType="num">
                                      <p:cBhvr additive="base">
                                        <p:cTn id="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648A737-CFA4-F690-FA88-E06F80CA5CBC}"/>
              </a:ext>
            </a:extLst>
          </p:cNvPr>
          <p:cNvSpPr>
            <a:spLocks noGrp="1"/>
          </p:cNvSpPr>
          <p:nvPr>
            <p:ph type="title"/>
          </p:nvPr>
        </p:nvSpPr>
        <p:spPr>
          <a:xfrm>
            <a:off x="2151063" y="288925"/>
            <a:ext cx="8229600" cy="908050"/>
          </a:xfrm>
        </p:spPr>
        <p:txBody>
          <a:bodyPr/>
          <a:lstStyle/>
          <a:p>
            <a:r>
              <a:rPr lang="en-US" altLang="vi-VN" b="1">
                <a:solidFill>
                  <a:srgbClr val="FF0000"/>
                </a:solidFill>
                <a:latin typeface="Times New Roman" panose="02020603050405020304" pitchFamily="18" charset="0"/>
                <a:cs typeface="Times New Roman" panose="02020603050405020304" pitchFamily="18" charset="0"/>
              </a:rPr>
              <a:t>Nội dung báo cáo</a:t>
            </a:r>
          </a:p>
        </p:txBody>
      </p:sp>
      <p:graphicFrame>
        <p:nvGraphicFramePr>
          <p:cNvPr id="4" name="Content Placeholder 3">
            <a:extLst>
              <a:ext uri="{FF2B5EF4-FFF2-40B4-BE49-F238E27FC236}">
                <a16:creationId xmlns:a16="http://schemas.microsoft.com/office/drawing/2014/main" id="{F1994866-5796-D8F7-4A08-E63D4D00A619}"/>
              </a:ext>
            </a:extLst>
          </p:cNvPr>
          <p:cNvGraphicFramePr>
            <a:graphicFrameLocks noGrp="1"/>
          </p:cNvGraphicFramePr>
          <p:nvPr>
            <p:ph idx="1"/>
          </p:nvPr>
        </p:nvGraphicFramePr>
        <p:xfrm>
          <a:off x="2133601" y="1268414"/>
          <a:ext cx="8139113" cy="4043361"/>
        </p:xfrm>
        <a:graphic>
          <a:graphicData uri="http://schemas.openxmlformats.org/drawingml/2006/table">
            <a:tbl>
              <a:tblPr firstRow="1" firstCol="1" bandRow="1">
                <a:tableStyleId>{5C22544A-7EE6-4342-B048-85BDC9FD1C3A}</a:tableStyleId>
              </a:tblPr>
              <a:tblGrid>
                <a:gridCol w="657687">
                  <a:extLst>
                    <a:ext uri="{9D8B030D-6E8A-4147-A177-3AD203B41FA5}">
                      <a16:colId xmlns:a16="http://schemas.microsoft.com/office/drawing/2014/main" val="20000"/>
                    </a:ext>
                  </a:extLst>
                </a:gridCol>
                <a:gridCol w="2062109">
                  <a:extLst>
                    <a:ext uri="{9D8B030D-6E8A-4147-A177-3AD203B41FA5}">
                      <a16:colId xmlns:a16="http://schemas.microsoft.com/office/drawing/2014/main" val="20001"/>
                    </a:ext>
                  </a:extLst>
                </a:gridCol>
                <a:gridCol w="5419317">
                  <a:extLst>
                    <a:ext uri="{9D8B030D-6E8A-4147-A177-3AD203B41FA5}">
                      <a16:colId xmlns:a16="http://schemas.microsoft.com/office/drawing/2014/main" val="20002"/>
                    </a:ext>
                  </a:extLst>
                </a:gridCol>
              </a:tblGrid>
              <a:tr h="356639">
                <a:tc>
                  <a:txBody>
                    <a:bodyPr/>
                    <a:lstStyle/>
                    <a:p>
                      <a:pPr algn="ctr">
                        <a:lnSpc>
                          <a:spcPct val="130000"/>
                        </a:lnSpc>
                        <a:spcAft>
                          <a:spcPts val="0"/>
                        </a:spcAft>
                      </a:pPr>
                      <a:r>
                        <a:rPr lang="en-US" sz="1800" dirty="0">
                          <a:effectLst/>
                          <a:latin typeface="Times New Roman" pitchFamily="18" charset="0"/>
                          <a:cs typeface="Times New Roman" pitchFamily="18" charset="0"/>
                        </a:rPr>
                        <a:t>TT</a:t>
                      </a:r>
                      <a:endParaRPr lang="en-US" sz="1800" dirty="0">
                        <a:effectLst/>
                        <a:latin typeface="Times New Roman" pitchFamily="18" charset="0"/>
                        <a:ea typeface="Calibri"/>
                        <a:cs typeface="Times New Roman" pitchFamily="18" charset="0"/>
                      </a:endParaRPr>
                    </a:p>
                  </a:txBody>
                  <a:tcPr marL="53095" marR="53095" marT="0" marB="0"/>
                </a:tc>
                <a:tc>
                  <a:txBody>
                    <a:bodyPr/>
                    <a:lstStyle/>
                    <a:p>
                      <a:pPr algn="ctr">
                        <a:lnSpc>
                          <a:spcPct val="130000"/>
                        </a:lnSpc>
                        <a:spcAft>
                          <a:spcPts val="0"/>
                        </a:spcAft>
                      </a:pPr>
                      <a:r>
                        <a:rPr lang="en-US" sz="1800" dirty="0" err="1">
                          <a:effectLst/>
                          <a:latin typeface="Times New Roman" pitchFamily="18" charset="0"/>
                          <a:cs typeface="Times New Roman" pitchFamily="18" charset="0"/>
                        </a:rPr>
                        <a:t>Tên</a:t>
                      </a:r>
                      <a:r>
                        <a:rPr lang="en-US" sz="1800" baseline="0" dirty="0">
                          <a:effectLst/>
                          <a:latin typeface="Times New Roman" pitchFamily="18" charset="0"/>
                          <a:cs typeface="Times New Roman" pitchFamily="18" charset="0"/>
                        </a:rPr>
                        <a:t> </a:t>
                      </a:r>
                      <a:r>
                        <a:rPr lang="en-US" sz="1800" baseline="0" dirty="0" err="1">
                          <a:effectLst/>
                          <a:latin typeface="Times New Roman" pitchFamily="18" charset="0"/>
                          <a:cs typeface="Times New Roman" pitchFamily="18" charset="0"/>
                        </a:rPr>
                        <a:t>mục</a:t>
                      </a:r>
                      <a:endParaRPr lang="en-US" sz="1800" dirty="0">
                        <a:effectLst/>
                        <a:latin typeface="Times New Roman" pitchFamily="18" charset="0"/>
                        <a:ea typeface="Calibri"/>
                        <a:cs typeface="Times New Roman" pitchFamily="18" charset="0"/>
                      </a:endParaRPr>
                    </a:p>
                  </a:txBody>
                  <a:tcPr marL="53095" marR="53095" marT="0" marB="0"/>
                </a:tc>
                <a:tc>
                  <a:txBody>
                    <a:bodyPr/>
                    <a:lstStyle/>
                    <a:p>
                      <a:pPr algn="ctr">
                        <a:lnSpc>
                          <a:spcPct val="130000"/>
                        </a:lnSpc>
                        <a:spcAft>
                          <a:spcPts val="0"/>
                        </a:spcAft>
                      </a:pPr>
                      <a:r>
                        <a:rPr lang="en-US" sz="1800" dirty="0">
                          <a:effectLst/>
                          <a:latin typeface="Times New Roman" pitchFamily="18" charset="0"/>
                          <a:cs typeface="Times New Roman" pitchFamily="18" charset="0"/>
                        </a:rPr>
                        <a:t>NỘI DUNG</a:t>
                      </a:r>
                      <a:endParaRPr lang="en-US" sz="1800" dirty="0">
                        <a:effectLst/>
                        <a:latin typeface="Times New Roman" pitchFamily="18" charset="0"/>
                        <a:ea typeface="Calibri"/>
                        <a:cs typeface="Times New Roman" pitchFamily="18" charset="0"/>
                      </a:endParaRPr>
                    </a:p>
                  </a:txBody>
                  <a:tcPr marL="53095" marR="53095" marT="0" marB="0"/>
                </a:tc>
                <a:extLst>
                  <a:ext uri="{0D108BD9-81ED-4DB2-BD59-A6C34878D82A}">
                    <a16:rowId xmlns:a16="http://schemas.microsoft.com/office/drawing/2014/main" val="10000"/>
                  </a:ext>
                </a:extLst>
              </a:tr>
              <a:tr h="664630">
                <a:tc>
                  <a:txBody>
                    <a:bodyPr/>
                    <a:lstStyle/>
                    <a:p>
                      <a:pPr algn="ctr">
                        <a:lnSpc>
                          <a:spcPct val="130000"/>
                        </a:lnSpc>
                        <a:spcAft>
                          <a:spcPts val="0"/>
                        </a:spcAft>
                      </a:pPr>
                      <a:r>
                        <a:rPr lang="en-US" sz="1800" dirty="0">
                          <a:effectLst/>
                          <a:latin typeface="Times New Roman" pitchFamily="18" charset="0"/>
                          <a:cs typeface="Times New Roman" pitchFamily="18" charset="0"/>
                        </a:rPr>
                        <a:t>1</a:t>
                      </a:r>
                      <a:endParaRPr lang="en-US" sz="1800" dirty="0">
                        <a:effectLst/>
                        <a:latin typeface="Times New Roman" pitchFamily="18" charset="0"/>
                        <a:ea typeface="Calibri"/>
                        <a:cs typeface="Times New Roman" pitchFamily="18" charset="0"/>
                      </a:endParaRPr>
                    </a:p>
                  </a:txBody>
                  <a:tcPr marL="53095" marR="53095" marT="0" marB="0" anchor="ctr"/>
                </a:tc>
                <a:tc>
                  <a:txBody>
                    <a:bodyPr/>
                    <a:lstStyle/>
                    <a:p>
                      <a:pPr marL="0" algn="ctr" defTabSz="914400" rtl="0" eaLnBrk="1" latinLnBrk="0" hangingPunct="1">
                        <a:lnSpc>
                          <a:spcPct val="130000"/>
                        </a:lnSpc>
                        <a:spcAft>
                          <a:spcPts val="0"/>
                        </a:spcAft>
                      </a:pPr>
                      <a:r>
                        <a:rPr lang="en-US" sz="1800" kern="1200" dirty="0" err="1">
                          <a:solidFill>
                            <a:schemeClr val="dk1"/>
                          </a:solidFill>
                          <a:effectLst/>
                          <a:latin typeface="Times New Roman" pitchFamily="18" charset="0"/>
                          <a:ea typeface="+mn-ea"/>
                          <a:cs typeface="Times New Roman" pitchFamily="18" charset="0"/>
                        </a:rPr>
                        <a:t>Mở</a:t>
                      </a:r>
                      <a:r>
                        <a:rPr lang="en-US" sz="1800" kern="1200" baseline="0" dirty="0">
                          <a:solidFill>
                            <a:schemeClr val="dk1"/>
                          </a:solidFill>
                          <a:effectLst/>
                          <a:latin typeface="Times New Roman" pitchFamily="18" charset="0"/>
                          <a:ea typeface="+mn-ea"/>
                          <a:cs typeface="Times New Roman" pitchFamily="18" charset="0"/>
                        </a:rPr>
                        <a:t> </a:t>
                      </a:r>
                      <a:r>
                        <a:rPr lang="en-US" sz="1800" kern="1200" baseline="0" dirty="0" err="1">
                          <a:solidFill>
                            <a:schemeClr val="dk1"/>
                          </a:solidFill>
                          <a:effectLst/>
                          <a:latin typeface="Times New Roman" pitchFamily="18" charset="0"/>
                          <a:ea typeface="+mn-ea"/>
                          <a:cs typeface="Times New Roman" pitchFamily="18" charset="0"/>
                        </a:rPr>
                        <a:t>đầu</a:t>
                      </a:r>
                      <a:endParaRPr lang="en-US" sz="1800" kern="1200" dirty="0">
                        <a:solidFill>
                          <a:schemeClr val="dk1"/>
                        </a:solidFill>
                        <a:effectLst/>
                        <a:latin typeface="Times New Roman" pitchFamily="18" charset="0"/>
                        <a:ea typeface="+mn-ea"/>
                        <a:cs typeface="Times New Roman" pitchFamily="18" charset="0"/>
                      </a:endParaRPr>
                    </a:p>
                  </a:txBody>
                  <a:tcPr marL="53095" marR="53095" marT="0" marB="0" anchor="ctr"/>
                </a:tc>
                <a:tc>
                  <a:txBody>
                    <a:bodyPr/>
                    <a:lstStyle/>
                    <a:p>
                      <a:pPr marL="0" algn="l" defTabSz="914400" rtl="0" eaLnBrk="1" latinLnBrk="0" hangingPunct="1">
                        <a:lnSpc>
                          <a:spcPct val="130000"/>
                        </a:lnSpc>
                        <a:spcBef>
                          <a:spcPts val="1200"/>
                        </a:spcBef>
                        <a:spcAft>
                          <a:spcPts val="0"/>
                        </a:spcAft>
                      </a:pPr>
                      <a:r>
                        <a:rPr lang="en-US" sz="1800" kern="1200" dirty="0" err="1">
                          <a:solidFill>
                            <a:schemeClr val="dk1"/>
                          </a:solidFill>
                          <a:effectLst/>
                          <a:latin typeface="Times New Roman" pitchFamily="18" charset="0"/>
                          <a:ea typeface="+mn-ea"/>
                          <a:cs typeface="Times New Roman" pitchFamily="18" charset="0"/>
                        </a:rPr>
                        <a:t>Giới</a:t>
                      </a:r>
                      <a:r>
                        <a:rPr lang="en-US" sz="1800" kern="1200" baseline="0" dirty="0">
                          <a:solidFill>
                            <a:schemeClr val="dk1"/>
                          </a:solidFill>
                          <a:effectLst/>
                          <a:latin typeface="Times New Roman" pitchFamily="18" charset="0"/>
                          <a:ea typeface="+mn-ea"/>
                          <a:cs typeface="Times New Roman" pitchFamily="18" charset="0"/>
                        </a:rPr>
                        <a:t> </a:t>
                      </a:r>
                      <a:r>
                        <a:rPr lang="en-US" sz="1800" kern="1200" baseline="0" dirty="0" err="1">
                          <a:solidFill>
                            <a:schemeClr val="dk1"/>
                          </a:solidFill>
                          <a:effectLst/>
                          <a:latin typeface="Times New Roman" pitchFamily="18" charset="0"/>
                          <a:ea typeface="+mn-ea"/>
                          <a:cs typeface="Times New Roman" pitchFamily="18" charset="0"/>
                        </a:rPr>
                        <a:t>thiệu</a:t>
                      </a:r>
                      <a:endParaRPr lang="en-US" sz="1800" kern="1200" dirty="0">
                        <a:solidFill>
                          <a:schemeClr val="dk1"/>
                        </a:solidFill>
                        <a:effectLst/>
                        <a:latin typeface="Times New Roman" pitchFamily="18" charset="0"/>
                        <a:ea typeface="+mn-ea"/>
                        <a:cs typeface="Times New Roman" pitchFamily="18" charset="0"/>
                      </a:endParaRPr>
                    </a:p>
                  </a:txBody>
                  <a:tcPr marL="53095" marR="53095" marT="0" marB="0" anchor="ctr"/>
                </a:tc>
                <a:extLst>
                  <a:ext uri="{0D108BD9-81ED-4DB2-BD59-A6C34878D82A}">
                    <a16:rowId xmlns:a16="http://schemas.microsoft.com/office/drawing/2014/main" val="10001"/>
                  </a:ext>
                </a:extLst>
              </a:tr>
              <a:tr h="663489">
                <a:tc>
                  <a:txBody>
                    <a:bodyPr/>
                    <a:lstStyle/>
                    <a:p>
                      <a:pPr algn="ctr">
                        <a:lnSpc>
                          <a:spcPct val="130000"/>
                        </a:lnSpc>
                        <a:spcAft>
                          <a:spcPts val="0"/>
                        </a:spcAft>
                      </a:pPr>
                      <a:r>
                        <a:rPr lang="en-US" sz="1800" dirty="0">
                          <a:effectLst/>
                          <a:latin typeface="Times New Roman" pitchFamily="18" charset="0"/>
                          <a:cs typeface="Times New Roman" pitchFamily="18" charset="0"/>
                        </a:rPr>
                        <a:t>2</a:t>
                      </a:r>
                      <a:endParaRPr lang="en-US" sz="1800" dirty="0">
                        <a:effectLst/>
                        <a:latin typeface="Times New Roman" pitchFamily="18" charset="0"/>
                        <a:ea typeface="Calibri"/>
                        <a:cs typeface="Times New Roman" pitchFamily="18" charset="0"/>
                      </a:endParaRPr>
                    </a:p>
                  </a:txBody>
                  <a:tcPr marL="53095" marR="53095" marT="0" marB="0" anchor="ctr"/>
                </a:tc>
                <a:tc>
                  <a:txBody>
                    <a:bodyPr/>
                    <a:lstStyle/>
                    <a:p>
                      <a:pPr algn="ctr">
                        <a:lnSpc>
                          <a:spcPct val="130000"/>
                        </a:lnSpc>
                        <a:spcAft>
                          <a:spcPts val="0"/>
                        </a:spcAft>
                      </a:pPr>
                      <a:r>
                        <a:rPr lang="en-US" sz="1800" dirty="0" err="1">
                          <a:effectLst/>
                          <a:latin typeface="Times New Roman" pitchFamily="18" charset="0"/>
                          <a:ea typeface="+mn-ea"/>
                          <a:cs typeface="Times New Roman" pitchFamily="18" charset="0"/>
                        </a:rPr>
                        <a:t>Chương</a:t>
                      </a:r>
                      <a:r>
                        <a:rPr lang="en-US" sz="1800" baseline="0" dirty="0">
                          <a:effectLst/>
                          <a:latin typeface="Times New Roman" pitchFamily="18" charset="0"/>
                          <a:ea typeface="+mn-ea"/>
                          <a:cs typeface="Times New Roman" pitchFamily="18" charset="0"/>
                        </a:rPr>
                        <a:t> 1</a:t>
                      </a:r>
                      <a:endParaRPr lang="en-US" sz="1800" dirty="0">
                        <a:effectLst/>
                        <a:latin typeface="Times New Roman" pitchFamily="18" charset="0"/>
                        <a:ea typeface="Calibri"/>
                        <a:cs typeface="Times New Roman" pitchFamily="18" charset="0"/>
                      </a:endParaRPr>
                    </a:p>
                  </a:txBody>
                  <a:tcPr marL="53095" marR="53095" marT="0" marB="0" anchor="ctr"/>
                </a:tc>
                <a:tc>
                  <a:txBody>
                    <a:bodyPr/>
                    <a:lstStyle/>
                    <a:p>
                      <a:pPr algn="just">
                        <a:lnSpc>
                          <a:spcPct val="130000"/>
                        </a:lnSpc>
                        <a:spcBef>
                          <a:spcPts val="1200"/>
                        </a:spcBef>
                        <a:spcAft>
                          <a:spcPts val="0"/>
                        </a:spcAft>
                      </a:pPr>
                      <a:r>
                        <a:rPr lang="en-US" sz="1800" dirty="0" err="1">
                          <a:effectLst/>
                          <a:latin typeface="Times New Roman" pitchFamily="18" charset="0"/>
                          <a:cs typeface="Times New Roman" pitchFamily="18" charset="0"/>
                        </a:rPr>
                        <a:t>Tổng</a:t>
                      </a:r>
                      <a:r>
                        <a:rPr lang="en-US" sz="1800" baseline="0" dirty="0">
                          <a:effectLst/>
                          <a:latin typeface="Times New Roman" pitchFamily="18" charset="0"/>
                          <a:cs typeface="Times New Roman" pitchFamily="18" charset="0"/>
                        </a:rPr>
                        <a:t> </a:t>
                      </a:r>
                      <a:r>
                        <a:rPr lang="en-US" sz="1800" baseline="0" dirty="0" err="1">
                          <a:effectLst/>
                          <a:latin typeface="Times New Roman" pitchFamily="18" charset="0"/>
                          <a:cs typeface="Times New Roman" pitchFamily="18" charset="0"/>
                        </a:rPr>
                        <a:t>quan</a:t>
                      </a:r>
                      <a:r>
                        <a:rPr lang="en-US" sz="1800" baseline="0" dirty="0">
                          <a:effectLst/>
                          <a:latin typeface="Times New Roman" pitchFamily="18" charset="0"/>
                          <a:cs typeface="Times New Roman" pitchFamily="18" charset="0"/>
                        </a:rPr>
                        <a:t> </a:t>
                      </a:r>
                      <a:r>
                        <a:rPr lang="en-US" sz="1800" baseline="0" dirty="0" err="1">
                          <a:effectLst/>
                          <a:latin typeface="Times New Roman" pitchFamily="18" charset="0"/>
                          <a:cs typeface="Times New Roman" pitchFamily="18" charset="0"/>
                        </a:rPr>
                        <a:t>về</a:t>
                      </a:r>
                      <a:r>
                        <a:rPr lang="en-US" sz="1800" baseline="0" dirty="0">
                          <a:effectLst/>
                          <a:latin typeface="Times New Roman" pitchFamily="18" charset="0"/>
                          <a:cs typeface="Times New Roman" pitchFamily="18" charset="0"/>
                        </a:rPr>
                        <a:t> </a:t>
                      </a:r>
                      <a:r>
                        <a:rPr lang="en-US" sz="1800" baseline="0" dirty="0" err="1">
                          <a:effectLst/>
                          <a:latin typeface="Times New Roman" pitchFamily="18" charset="0"/>
                          <a:cs typeface="Times New Roman" pitchFamily="18" charset="0"/>
                        </a:rPr>
                        <a:t>NoSQL</a:t>
                      </a:r>
                      <a:r>
                        <a:rPr lang="en-US" sz="1800" baseline="0" dirty="0">
                          <a:effectLst/>
                          <a:latin typeface="Times New Roman" pitchFamily="18" charset="0"/>
                          <a:cs typeface="Times New Roman" pitchFamily="18" charset="0"/>
                        </a:rPr>
                        <a:t> </a:t>
                      </a:r>
                      <a:r>
                        <a:rPr lang="en-US" sz="1800" baseline="0" dirty="0" err="1">
                          <a:effectLst/>
                          <a:latin typeface="Times New Roman" pitchFamily="18" charset="0"/>
                          <a:cs typeface="Times New Roman" pitchFamily="18" charset="0"/>
                        </a:rPr>
                        <a:t>và</a:t>
                      </a:r>
                      <a:r>
                        <a:rPr lang="en-US" sz="1800" baseline="0" dirty="0">
                          <a:effectLst/>
                          <a:latin typeface="Times New Roman" pitchFamily="18" charset="0"/>
                          <a:cs typeface="Times New Roman" pitchFamily="18" charset="0"/>
                        </a:rPr>
                        <a:t> </a:t>
                      </a:r>
                      <a:r>
                        <a:rPr lang="en-US" sz="1800" baseline="0" dirty="0" err="1">
                          <a:effectLst/>
                          <a:latin typeface="Times New Roman" pitchFamily="18" charset="0"/>
                          <a:cs typeface="Times New Roman" pitchFamily="18" charset="0"/>
                        </a:rPr>
                        <a:t>MongoDB</a:t>
                      </a:r>
                      <a:endParaRPr lang="en-US" sz="1800" dirty="0">
                        <a:effectLst/>
                        <a:latin typeface="Times New Roman" pitchFamily="18" charset="0"/>
                        <a:cs typeface="Times New Roman" pitchFamily="18" charset="0"/>
                      </a:endParaRPr>
                    </a:p>
                  </a:txBody>
                  <a:tcPr marL="53095" marR="53095" marT="0" marB="0" anchor="ctr"/>
                </a:tc>
                <a:extLst>
                  <a:ext uri="{0D108BD9-81ED-4DB2-BD59-A6C34878D82A}">
                    <a16:rowId xmlns:a16="http://schemas.microsoft.com/office/drawing/2014/main" val="10002"/>
                  </a:ext>
                </a:extLst>
              </a:tr>
              <a:tr h="829498">
                <a:tc>
                  <a:txBody>
                    <a:bodyPr/>
                    <a:lstStyle/>
                    <a:p>
                      <a:pPr algn="ctr">
                        <a:lnSpc>
                          <a:spcPct val="130000"/>
                        </a:lnSpc>
                        <a:spcAft>
                          <a:spcPts val="0"/>
                        </a:spcAft>
                      </a:pPr>
                      <a:r>
                        <a:rPr lang="en-US" sz="1800">
                          <a:effectLst/>
                          <a:latin typeface="Times New Roman" pitchFamily="18" charset="0"/>
                          <a:cs typeface="Times New Roman" pitchFamily="18" charset="0"/>
                        </a:rPr>
                        <a:t>3</a:t>
                      </a:r>
                      <a:endParaRPr lang="en-US" sz="1800">
                        <a:effectLst/>
                        <a:latin typeface="Times New Roman" pitchFamily="18" charset="0"/>
                        <a:ea typeface="Calibri"/>
                        <a:cs typeface="Times New Roman" pitchFamily="18" charset="0"/>
                      </a:endParaRPr>
                    </a:p>
                  </a:txBody>
                  <a:tcPr marL="53095" marR="53095" marT="0" marB="0" anchor="ctr"/>
                </a:tc>
                <a:tc>
                  <a:txBody>
                    <a:bodyPr/>
                    <a:lstStyle/>
                    <a:p>
                      <a:pPr algn="ctr">
                        <a:lnSpc>
                          <a:spcPct val="130000"/>
                        </a:lnSpc>
                        <a:spcAft>
                          <a:spcPts val="0"/>
                        </a:spcAft>
                      </a:pPr>
                      <a:r>
                        <a:rPr lang="en-US" sz="1800" dirty="0" err="1">
                          <a:effectLst/>
                          <a:latin typeface="Times New Roman" pitchFamily="18" charset="0"/>
                          <a:ea typeface="+mn-ea"/>
                          <a:cs typeface="Times New Roman" pitchFamily="18" charset="0"/>
                        </a:rPr>
                        <a:t>Chương</a:t>
                      </a:r>
                      <a:r>
                        <a:rPr lang="en-US" sz="1800" baseline="0" dirty="0">
                          <a:effectLst/>
                          <a:latin typeface="Times New Roman" pitchFamily="18" charset="0"/>
                          <a:ea typeface="+mn-ea"/>
                          <a:cs typeface="Times New Roman" pitchFamily="18" charset="0"/>
                        </a:rPr>
                        <a:t> 2</a:t>
                      </a:r>
                      <a:endParaRPr lang="en-US" sz="1800" dirty="0">
                        <a:effectLst/>
                        <a:latin typeface="Times New Roman" pitchFamily="18" charset="0"/>
                        <a:ea typeface="Calibri"/>
                        <a:cs typeface="Times New Roman" pitchFamily="18" charset="0"/>
                      </a:endParaRPr>
                    </a:p>
                  </a:txBody>
                  <a:tcPr marL="53095" marR="53095" marT="0" marB="0" anchor="ctr"/>
                </a:tc>
                <a:tc>
                  <a:txBody>
                    <a:bodyPr/>
                    <a:lstStyle/>
                    <a:p>
                      <a:pPr marL="0" lvl="0" indent="0" algn="just">
                        <a:lnSpc>
                          <a:spcPct val="130000"/>
                        </a:lnSpc>
                        <a:spcBef>
                          <a:spcPts val="1200"/>
                        </a:spcBef>
                        <a:spcAft>
                          <a:spcPts val="0"/>
                        </a:spcAft>
                        <a:buFont typeface="+mj-lt"/>
                        <a:buNone/>
                      </a:pPr>
                      <a:r>
                        <a:rPr lang="en-US" sz="1800" dirty="0" err="1">
                          <a:effectLst/>
                          <a:latin typeface="Times New Roman" pitchFamily="18" charset="0"/>
                          <a:ea typeface="Calibri"/>
                          <a:cs typeface="Times New Roman" pitchFamily="18" charset="0"/>
                        </a:rPr>
                        <a:t>Phân</a:t>
                      </a:r>
                      <a:r>
                        <a:rPr lang="en-US" sz="1800" baseline="0" dirty="0">
                          <a:effectLst/>
                          <a:latin typeface="Times New Roman" pitchFamily="18" charset="0"/>
                          <a:ea typeface="Calibri"/>
                          <a:cs typeface="Times New Roman" pitchFamily="18" charset="0"/>
                        </a:rPr>
                        <a:t> </a:t>
                      </a:r>
                      <a:r>
                        <a:rPr lang="en-US" sz="1800" baseline="0" dirty="0" err="1">
                          <a:effectLst/>
                          <a:latin typeface="Times New Roman" pitchFamily="18" charset="0"/>
                          <a:ea typeface="Calibri"/>
                          <a:cs typeface="Times New Roman" pitchFamily="18" charset="0"/>
                        </a:rPr>
                        <a:t>tích</a:t>
                      </a:r>
                      <a:r>
                        <a:rPr lang="en-US" sz="1800" baseline="0" dirty="0">
                          <a:effectLst/>
                          <a:latin typeface="Times New Roman" pitchFamily="18" charset="0"/>
                          <a:ea typeface="Calibri"/>
                          <a:cs typeface="Times New Roman" pitchFamily="18" charset="0"/>
                        </a:rPr>
                        <a:t> </a:t>
                      </a:r>
                      <a:r>
                        <a:rPr lang="en-US" sz="1800" baseline="0" dirty="0" err="1">
                          <a:effectLst/>
                          <a:latin typeface="Times New Roman" pitchFamily="18" charset="0"/>
                          <a:ea typeface="Calibri"/>
                          <a:cs typeface="Times New Roman" pitchFamily="18" charset="0"/>
                        </a:rPr>
                        <a:t>và</a:t>
                      </a:r>
                      <a:r>
                        <a:rPr lang="en-US" sz="1800" baseline="0" dirty="0">
                          <a:effectLst/>
                          <a:latin typeface="Times New Roman" pitchFamily="18" charset="0"/>
                          <a:ea typeface="Calibri"/>
                          <a:cs typeface="Times New Roman" pitchFamily="18" charset="0"/>
                        </a:rPr>
                        <a:t> </a:t>
                      </a:r>
                      <a:r>
                        <a:rPr lang="en-US" sz="1800" baseline="0" dirty="0" err="1">
                          <a:effectLst/>
                          <a:latin typeface="Times New Roman" pitchFamily="18" charset="0"/>
                          <a:ea typeface="Calibri"/>
                          <a:cs typeface="Times New Roman" pitchFamily="18" charset="0"/>
                        </a:rPr>
                        <a:t>thiết</a:t>
                      </a:r>
                      <a:r>
                        <a:rPr lang="en-US" sz="1800" baseline="0" dirty="0">
                          <a:effectLst/>
                          <a:latin typeface="Times New Roman" pitchFamily="18" charset="0"/>
                          <a:ea typeface="Calibri"/>
                          <a:cs typeface="Times New Roman" pitchFamily="18" charset="0"/>
                        </a:rPr>
                        <a:t> </a:t>
                      </a:r>
                      <a:r>
                        <a:rPr lang="en-US" sz="1800" baseline="0" dirty="0" err="1">
                          <a:effectLst/>
                          <a:latin typeface="Times New Roman" pitchFamily="18" charset="0"/>
                          <a:ea typeface="Calibri"/>
                          <a:cs typeface="Times New Roman" pitchFamily="18" charset="0"/>
                        </a:rPr>
                        <a:t>kế</a:t>
                      </a:r>
                      <a:r>
                        <a:rPr lang="en-US" sz="1800" baseline="0" dirty="0">
                          <a:effectLst/>
                          <a:latin typeface="Times New Roman" pitchFamily="18" charset="0"/>
                          <a:ea typeface="Calibri"/>
                          <a:cs typeface="Times New Roman" pitchFamily="18" charset="0"/>
                        </a:rPr>
                        <a:t> </a:t>
                      </a:r>
                      <a:r>
                        <a:rPr lang="en-US" sz="1800" baseline="0" dirty="0" err="1">
                          <a:effectLst/>
                          <a:latin typeface="Times New Roman" pitchFamily="18" charset="0"/>
                          <a:ea typeface="Calibri"/>
                          <a:cs typeface="Times New Roman" pitchFamily="18" charset="0"/>
                        </a:rPr>
                        <a:t>hệ</a:t>
                      </a:r>
                      <a:r>
                        <a:rPr lang="en-US" sz="1800" baseline="0" dirty="0">
                          <a:effectLst/>
                          <a:latin typeface="Times New Roman" pitchFamily="18" charset="0"/>
                          <a:ea typeface="Calibri"/>
                          <a:cs typeface="Times New Roman" pitchFamily="18" charset="0"/>
                        </a:rPr>
                        <a:t> </a:t>
                      </a:r>
                      <a:r>
                        <a:rPr lang="en-US" sz="1800" baseline="0" dirty="0" err="1">
                          <a:effectLst/>
                          <a:latin typeface="Times New Roman" pitchFamily="18" charset="0"/>
                          <a:ea typeface="Calibri"/>
                          <a:cs typeface="Times New Roman" pitchFamily="18" charset="0"/>
                        </a:rPr>
                        <a:t>thống</a:t>
                      </a:r>
                      <a:endParaRPr lang="en-US" sz="1800" dirty="0">
                        <a:effectLst/>
                        <a:latin typeface="Times New Roman" pitchFamily="18" charset="0"/>
                        <a:ea typeface="Calibri"/>
                        <a:cs typeface="Times New Roman" pitchFamily="18" charset="0"/>
                      </a:endParaRPr>
                    </a:p>
                  </a:txBody>
                  <a:tcPr marL="53095" marR="53095" marT="0" marB="0" anchor="ctr"/>
                </a:tc>
                <a:extLst>
                  <a:ext uri="{0D108BD9-81ED-4DB2-BD59-A6C34878D82A}">
                    <a16:rowId xmlns:a16="http://schemas.microsoft.com/office/drawing/2014/main" val="10003"/>
                  </a:ext>
                </a:extLst>
              </a:tr>
              <a:tr h="576102">
                <a:tc>
                  <a:txBody>
                    <a:bodyPr/>
                    <a:lstStyle/>
                    <a:p>
                      <a:pPr algn="ctr">
                        <a:lnSpc>
                          <a:spcPct val="130000"/>
                        </a:lnSpc>
                        <a:spcAft>
                          <a:spcPts val="0"/>
                        </a:spcAft>
                      </a:pPr>
                      <a:r>
                        <a:rPr lang="en-US" sz="1800">
                          <a:effectLst/>
                          <a:latin typeface="Times New Roman" pitchFamily="18" charset="0"/>
                          <a:cs typeface="Times New Roman" pitchFamily="18" charset="0"/>
                        </a:rPr>
                        <a:t>4</a:t>
                      </a:r>
                      <a:endParaRPr lang="en-US" sz="1800">
                        <a:effectLst/>
                        <a:latin typeface="Times New Roman" pitchFamily="18" charset="0"/>
                        <a:ea typeface="Calibri"/>
                        <a:cs typeface="Times New Roman" pitchFamily="18" charset="0"/>
                      </a:endParaRPr>
                    </a:p>
                  </a:txBody>
                  <a:tcPr marL="53095" marR="53095" marT="0" marB="0" anchor="ctr"/>
                </a:tc>
                <a:tc>
                  <a:txBody>
                    <a:bodyPr/>
                    <a:lstStyle/>
                    <a:p>
                      <a:pPr algn="ctr">
                        <a:lnSpc>
                          <a:spcPct val="130000"/>
                        </a:lnSpc>
                        <a:spcAft>
                          <a:spcPts val="0"/>
                        </a:spcAft>
                      </a:pPr>
                      <a:r>
                        <a:rPr lang="en-US" sz="1800" dirty="0" err="1">
                          <a:effectLst/>
                          <a:latin typeface="Times New Roman" pitchFamily="18" charset="0"/>
                          <a:ea typeface="+mn-ea"/>
                          <a:cs typeface="Times New Roman" pitchFamily="18" charset="0"/>
                        </a:rPr>
                        <a:t>Chương</a:t>
                      </a:r>
                      <a:r>
                        <a:rPr lang="en-US" sz="1800" baseline="0" dirty="0">
                          <a:effectLst/>
                          <a:latin typeface="Times New Roman" pitchFamily="18" charset="0"/>
                          <a:ea typeface="+mn-ea"/>
                          <a:cs typeface="Times New Roman" pitchFamily="18" charset="0"/>
                        </a:rPr>
                        <a:t> 3</a:t>
                      </a:r>
                      <a:endParaRPr lang="en-US" sz="1800" dirty="0">
                        <a:effectLst/>
                        <a:latin typeface="Times New Roman" pitchFamily="18" charset="0"/>
                        <a:ea typeface="Calibri"/>
                        <a:cs typeface="Times New Roman" pitchFamily="18" charset="0"/>
                      </a:endParaRPr>
                    </a:p>
                  </a:txBody>
                  <a:tcPr marL="53095" marR="53095" marT="0" marB="0" anchor="ctr"/>
                </a:tc>
                <a:tc>
                  <a:txBody>
                    <a:bodyPr/>
                    <a:lstStyle/>
                    <a:p>
                      <a:pPr algn="just">
                        <a:lnSpc>
                          <a:spcPct val="130000"/>
                        </a:lnSpc>
                        <a:spcBef>
                          <a:spcPts val="1200"/>
                        </a:spcBef>
                        <a:spcAft>
                          <a:spcPts val="0"/>
                        </a:spcAft>
                      </a:pPr>
                      <a:r>
                        <a:rPr lang="en-US" sz="1800" baseline="0" dirty="0" err="1">
                          <a:effectLst/>
                          <a:latin typeface="Times New Roman" pitchFamily="18" charset="0"/>
                          <a:cs typeface="Times New Roman" pitchFamily="18" charset="0"/>
                        </a:rPr>
                        <a:t>Kết</a:t>
                      </a:r>
                      <a:r>
                        <a:rPr lang="en-US" sz="1800" baseline="0" dirty="0">
                          <a:effectLst/>
                          <a:latin typeface="Times New Roman" pitchFamily="18" charset="0"/>
                          <a:cs typeface="Times New Roman" pitchFamily="18" charset="0"/>
                        </a:rPr>
                        <a:t> </a:t>
                      </a:r>
                      <a:r>
                        <a:rPr lang="en-US" sz="1800" baseline="0" dirty="0" err="1">
                          <a:effectLst/>
                          <a:latin typeface="Times New Roman" pitchFamily="18" charset="0"/>
                          <a:cs typeface="Times New Roman" pitchFamily="18" charset="0"/>
                        </a:rPr>
                        <a:t>quả</a:t>
                      </a:r>
                      <a:r>
                        <a:rPr lang="en-US" sz="1800" baseline="0" dirty="0">
                          <a:effectLst/>
                          <a:latin typeface="Times New Roman" pitchFamily="18" charset="0"/>
                          <a:cs typeface="Times New Roman" pitchFamily="18" charset="0"/>
                        </a:rPr>
                        <a:t> </a:t>
                      </a:r>
                      <a:r>
                        <a:rPr lang="en-US" sz="1800" baseline="0" dirty="0" err="1">
                          <a:effectLst/>
                          <a:latin typeface="Times New Roman" pitchFamily="18" charset="0"/>
                          <a:cs typeface="Times New Roman" pitchFamily="18" charset="0"/>
                        </a:rPr>
                        <a:t>và</a:t>
                      </a:r>
                      <a:r>
                        <a:rPr lang="en-US" sz="1800" baseline="0" dirty="0">
                          <a:effectLst/>
                          <a:latin typeface="Times New Roman" pitchFamily="18" charset="0"/>
                          <a:cs typeface="Times New Roman" pitchFamily="18" charset="0"/>
                        </a:rPr>
                        <a:t> demo</a:t>
                      </a:r>
                    </a:p>
                  </a:txBody>
                  <a:tcPr marL="53095" marR="53095" marT="0" marB="0" anchor="ctr"/>
                </a:tc>
                <a:extLst>
                  <a:ext uri="{0D108BD9-81ED-4DB2-BD59-A6C34878D82A}">
                    <a16:rowId xmlns:a16="http://schemas.microsoft.com/office/drawing/2014/main" val="10004"/>
                  </a:ext>
                </a:extLst>
              </a:tr>
              <a:tr h="953003">
                <a:tc>
                  <a:txBody>
                    <a:bodyPr/>
                    <a:lstStyle/>
                    <a:p>
                      <a:pPr algn="ctr">
                        <a:lnSpc>
                          <a:spcPct val="130000"/>
                        </a:lnSpc>
                        <a:spcAft>
                          <a:spcPts val="0"/>
                        </a:spcAft>
                      </a:pPr>
                      <a:r>
                        <a:rPr lang="en-US" sz="1800" dirty="0">
                          <a:effectLst/>
                          <a:latin typeface="Times New Roman" pitchFamily="18" charset="0"/>
                          <a:cs typeface="Times New Roman" pitchFamily="18" charset="0"/>
                        </a:rPr>
                        <a:t>5</a:t>
                      </a:r>
                      <a:endParaRPr lang="en-US" sz="1800" dirty="0">
                        <a:effectLst/>
                        <a:latin typeface="Times New Roman" pitchFamily="18" charset="0"/>
                        <a:ea typeface="Calibri"/>
                        <a:cs typeface="Times New Roman" pitchFamily="18" charset="0"/>
                      </a:endParaRPr>
                    </a:p>
                  </a:txBody>
                  <a:tcPr marL="53095" marR="53095" marT="0" marB="0" anchor="ctr"/>
                </a:tc>
                <a:tc>
                  <a:txBody>
                    <a:bodyPr/>
                    <a:lstStyle/>
                    <a:p>
                      <a:pPr algn="ctr">
                        <a:lnSpc>
                          <a:spcPct val="130000"/>
                        </a:lnSpc>
                        <a:spcAft>
                          <a:spcPts val="0"/>
                        </a:spcAft>
                      </a:pPr>
                      <a:r>
                        <a:rPr lang="en-US" sz="1800" dirty="0" err="1">
                          <a:effectLst/>
                          <a:latin typeface="Times New Roman" pitchFamily="18" charset="0"/>
                          <a:ea typeface="+mn-ea"/>
                          <a:cs typeface="Times New Roman" pitchFamily="18" charset="0"/>
                        </a:rPr>
                        <a:t>Đánh</a:t>
                      </a:r>
                      <a:r>
                        <a:rPr lang="en-US" sz="1800" baseline="0" dirty="0">
                          <a:effectLst/>
                          <a:latin typeface="Times New Roman" pitchFamily="18" charset="0"/>
                          <a:ea typeface="+mn-ea"/>
                          <a:cs typeface="Times New Roman" pitchFamily="18" charset="0"/>
                        </a:rPr>
                        <a:t> </a:t>
                      </a:r>
                      <a:r>
                        <a:rPr lang="en-US" sz="1800" baseline="0" dirty="0" err="1">
                          <a:effectLst/>
                          <a:latin typeface="Times New Roman" pitchFamily="18" charset="0"/>
                          <a:ea typeface="+mn-ea"/>
                          <a:cs typeface="Times New Roman" pitchFamily="18" charset="0"/>
                        </a:rPr>
                        <a:t>giá</a:t>
                      </a:r>
                      <a:r>
                        <a:rPr lang="en-US" sz="1800" baseline="0" dirty="0">
                          <a:effectLst/>
                          <a:latin typeface="Times New Roman" pitchFamily="18" charset="0"/>
                          <a:ea typeface="+mn-ea"/>
                          <a:cs typeface="Times New Roman" pitchFamily="18" charset="0"/>
                        </a:rPr>
                        <a:t> </a:t>
                      </a:r>
                      <a:r>
                        <a:rPr lang="en-US" sz="1800" baseline="0" dirty="0" err="1">
                          <a:effectLst/>
                          <a:latin typeface="Times New Roman" pitchFamily="18" charset="0"/>
                          <a:ea typeface="+mn-ea"/>
                          <a:cs typeface="Times New Roman" pitchFamily="18" charset="0"/>
                        </a:rPr>
                        <a:t>và</a:t>
                      </a:r>
                      <a:r>
                        <a:rPr lang="en-US" sz="1800" baseline="0" dirty="0">
                          <a:effectLst/>
                          <a:latin typeface="Times New Roman" pitchFamily="18" charset="0"/>
                          <a:ea typeface="+mn-ea"/>
                          <a:cs typeface="Times New Roman" pitchFamily="18" charset="0"/>
                        </a:rPr>
                        <a:t> </a:t>
                      </a:r>
                      <a:r>
                        <a:rPr lang="en-US" sz="1800" baseline="0" dirty="0" err="1">
                          <a:effectLst/>
                          <a:latin typeface="Times New Roman" pitchFamily="18" charset="0"/>
                          <a:ea typeface="+mn-ea"/>
                          <a:cs typeface="Times New Roman" pitchFamily="18" charset="0"/>
                        </a:rPr>
                        <a:t>kết</a:t>
                      </a:r>
                      <a:r>
                        <a:rPr lang="en-US" sz="1800" baseline="0" dirty="0">
                          <a:effectLst/>
                          <a:latin typeface="Times New Roman" pitchFamily="18" charset="0"/>
                          <a:ea typeface="+mn-ea"/>
                          <a:cs typeface="Times New Roman" pitchFamily="18" charset="0"/>
                        </a:rPr>
                        <a:t> </a:t>
                      </a:r>
                      <a:r>
                        <a:rPr lang="en-US" sz="1800" baseline="0" dirty="0" err="1">
                          <a:effectLst/>
                          <a:latin typeface="Times New Roman" pitchFamily="18" charset="0"/>
                          <a:ea typeface="+mn-ea"/>
                          <a:cs typeface="Times New Roman" pitchFamily="18" charset="0"/>
                        </a:rPr>
                        <a:t>luận</a:t>
                      </a:r>
                      <a:endParaRPr lang="en-US" sz="1800" dirty="0">
                        <a:effectLst/>
                        <a:latin typeface="Times New Roman" pitchFamily="18" charset="0"/>
                        <a:ea typeface="Calibri"/>
                        <a:cs typeface="Times New Roman" pitchFamily="18" charset="0"/>
                      </a:endParaRPr>
                    </a:p>
                  </a:txBody>
                  <a:tcPr marL="53095" marR="53095" marT="0" marB="0" anchor="ctr"/>
                </a:tc>
                <a:tc>
                  <a:txBody>
                    <a:bodyPr/>
                    <a:lstStyle/>
                    <a:p>
                      <a:pPr algn="just">
                        <a:lnSpc>
                          <a:spcPct val="130000"/>
                        </a:lnSpc>
                        <a:spcBef>
                          <a:spcPts val="1200"/>
                        </a:spcBef>
                        <a:spcAft>
                          <a:spcPts val="0"/>
                        </a:spcAft>
                      </a:pPr>
                      <a:endParaRPr lang="en-US" sz="1800" baseline="0" dirty="0">
                        <a:effectLst/>
                        <a:latin typeface="Times New Roman" pitchFamily="18" charset="0"/>
                        <a:ea typeface="+mn-ea"/>
                        <a:cs typeface="Times New Roman" pitchFamily="18" charset="0"/>
                      </a:endParaRPr>
                    </a:p>
                  </a:txBody>
                  <a:tcPr marL="53095" marR="53095"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9890E64-F6FA-65AF-DECB-F1651FBCD50F}"/>
              </a:ext>
            </a:extLst>
          </p:cNvPr>
          <p:cNvSpPr>
            <a:spLocks noGrp="1"/>
          </p:cNvSpPr>
          <p:nvPr>
            <p:ph type="title"/>
          </p:nvPr>
        </p:nvSpPr>
        <p:spPr>
          <a:xfrm>
            <a:off x="2070100" y="2781300"/>
            <a:ext cx="8567738" cy="935038"/>
          </a:xfrm>
        </p:spPr>
        <p:txBody>
          <a:bodyPr/>
          <a:lstStyle/>
          <a:p>
            <a:r>
              <a:rPr lang="en-US" altLang="vi-VN" sz="4000" b="1">
                <a:solidFill>
                  <a:srgbClr val="FF0000"/>
                </a:solidFill>
                <a:latin typeface="Times New Roman" panose="02020603050405020304" pitchFamily="18" charset="0"/>
                <a:cs typeface="Times New Roman" panose="02020603050405020304" pitchFamily="18" charset="0"/>
              </a:rPr>
              <a:t>IV. KẾT QUẢ VÀ DEMO</a:t>
            </a:r>
          </a:p>
        </p:txBody>
      </p:sp>
      <p:sp>
        <p:nvSpPr>
          <p:cNvPr id="41987" name="Content Placeholder 2">
            <a:extLst>
              <a:ext uri="{FF2B5EF4-FFF2-40B4-BE49-F238E27FC236}">
                <a16:creationId xmlns:a16="http://schemas.microsoft.com/office/drawing/2014/main" id="{31FBEB23-F72D-1E11-5B67-E9D7BD92D0EC}"/>
              </a:ext>
            </a:extLst>
          </p:cNvPr>
          <p:cNvSpPr>
            <a:spLocks noGrp="1"/>
          </p:cNvSpPr>
          <p:nvPr>
            <p:ph idx="1"/>
          </p:nvPr>
        </p:nvSpPr>
        <p:spPr>
          <a:xfrm>
            <a:off x="2043113" y="1268414"/>
            <a:ext cx="8229600" cy="4897437"/>
          </a:xfrm>
        </p:spPr>
        <p:txBody>
          <a:bodyPr/>
          <a:lstStyle/>
          <a:p>
            <a:pPr marL="0" indent="0" algn="just">
              <a:buClr>
                <a:srgbClr val="C00000"/>
              </a:buClr>
              <a:buNone/>
            </a:pPr>
            <a:endParaRPr lang="en-US" altLang="vi-VN" sz="3600" b="1"/>
          </a:p>
          <a:p>
            <a:pPr marL="0" indent="0" algn="just">
              <a:buClr>
                <a:srgbClr val="C00000"/>
              </a:buClr>
              <a:buNone/>
            </a:pPr>
            <a:endParaRPr lang="en-US" altLang="vi-VN" sz="3600" b="1"/>
          </a:p>
          <a:p>
            <a:pPr marL="0" indent="0" algn="just">
              <a:buClr>
                <a:srgbClr val="C00000"/>
              </a:buClr>
              <a:buNone/>
            </a:pPr>
            <a:endParaRPr lang="en-US" altLang="vi-VN" sz="36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F4DBE89-2F08-3927-D1A2-0BA5945373E7}"/>
              </a:ext>
            </a:extLst>
          </p:cNvPr>
          <p:cNvSpPr>
            <a:spLocks noGrp="1"/>
          </p:cNvSpPr>
          <p:nvPr>
            <p:ph type="title"/>
          </p:nvPr>
        </p:nvSpPr>
        <p:spPr>
          <a:xfrm>
            <a:off x="2070100" y="2781300"/>
            <a:ext cx="8567738" cy="935038"/>
          </a:xfrm>
        </p:spPr>
        <p:txBody>
          <a:bodyPr/>
          <a:lstStyle/>
          <a:p>
            <a:r>
              <a:rPr lang="en-US" altLang="vi-VN" sz="4000" b="1" dirty="0">
                <a:solidFill>
                  <a:srgbClr val="FF0000"/>
                </a:solidFill>
                <a:latin typeface="Times New Roman" panose="02020603050405020304" pitchFamily="18" charset="0"/>
                <a:cs typeface="Times New Roman" panose="02020603050405020304" pitchFamily="18" charset="0"/>
              </a:rPr>
              <a:t>KẾT LUẬN VÀ ĐÁNH GIÁ</a:t>
            </a:r>
          </a:p>
        </p:txBody>
      </p:sp>
      <p:sp>
        <p:nvSpPr>
          <p:cNvPr id="44035" name="Content Placeholder 2">
            <a:extLst>
              <a:ext uri="{FF2B5EF4-FFF2-40B4-BE49-F238E27FC236}">
                <a16:creationId xmlns:a16="http://schemas.microsoft.com/office/drawing/2014/main" id="{76021B8C-D254-87F2-C9A8-649D5C0EBF2D}"/>
              </a:ext>
            </a:extLst>
          </p:cNvPr>
          <p:cNvSpPr>
            <a:spLocks noGrp="1"/>
          </p:cNvSpPr>
          <p:nvPr>
            <p:ph idx="1"/>
          </p:nvPr>
        </p:nvSpPr>
        <p:spPr>
          <a:xfrm>
            <a:off x="1919288" y="4408489"/>
            <a:ext cx="8229600" cy="4897437"/>
          </a:xfrm>
        </p:spPr>
        <p:txBody>
          <a:bodyPr/>
          <a:lstStyle/>
          <a:p>
            <a:pPr marL="0" indent="0" algn="just">
              <a:buClr>
                <a:srgbClr val="C00000"/>
              </a:buClr>
              <a:buNone/>
            </a:pPr>
            <a:endParaRPr lang="en-US" altLang="vi-VN" sz="3600" b="1"/>
          </a:p>
          <a:p>
            <a:pPr marL="0" indent="0" algn="just">
              <a:buClr>
                <a:srgbClr val="C00000"/>
              </a:buClr>
              <a:buNone/>
            </a:pPr>
            <a:endParaRPr lang="en-US" altLang="vi-VN" sz="3600" b="1"/>
          </a:p>
          <a:p>
            <a:pPr marL="0" indent="0" algn="just">
              <a:buClr>
                <a:srgbClr val="C00000"/>
              </a:buClr>
              <a:buNone/>
            </a:pPr>
            <a:endParaRPr lang="en-US" altLang="vi-VN" sz="36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66B3BB26-01FE-3E7C-C132-9969256CA17F}"/>
              </a:ext>
            </a:extLst>
          </p:cNvPr>
          <p:cNvSpPr>
            <a:spLocks noGrp="1"/>
          </p:cNvSpPr>
          <p:nvPr>
            <p:ph idx="1"/>
          </p:nvPr>
        </p:nvSpPr>
        <p:spPr/>
        <p:txBody>
          <a:bodyPr>
            <a:normAutofit/>
          </a:bodyPr>
          <a:lstStyle/>
          <a:p>
            <a:pPr marL="0" indent="0" algn="ctr">
              <a:buNone/>
            </a:pPr>
            <a:r>
              <a:rPr lang="en-US" sz="4400">
                <a:solidFill>
                  <a:schemeClr val="accent3"/>
                </a:solidFill>
                <a:latin typeface="Times New Roman" panose="02020603050405020304" pitchFamily="18" charset="0"/>
                <a:cs typeface="Times New Roman" panose="02020603050405020304" pitchFamily="18" charset="0"/>
              </a:rPr>
              <a:t>CHÚNG EM </a:t>
            </a:r>
            <a:r>
              <a:rPr lang="en-US" sz="4400" dirty="0">
                <a:solidFill>
                  <a:schemeClr val="accent3"/>
                </a:solidFill>
                <a:latin typeface="Times New Roman" panose="02020603050405020304" pitchFamily="18" charset="0"/>
                <a:cs typeface="Times New Roman" panose="02020603050405020304" pitchFamily="18" charset="0"/>
              </a:rPr>
              <a:t>XIN CHÂN THÀNH CẢM ƠN THẦY CÔ VÀ CÁC BẠN ĐÃ LẮNG NGHE </a:t>
            </a:r>
            <a:endParaRPr lang="vi-VN" sz="44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18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AD4562-2A68-0BF4-BD7A-D53F25CEF249}"/>
              </a:ext>
            </a:extLst>
          </p:cNvPr>
          <p:cNvSpPr>
            <a:spLocks noGrp="1"/>
          </p:cNvSpPr>
          <p:nvPr>
            <p:ph type="title"/>
          </p:nvPr>
        </p:nvSpPr>
        <p:spPr/>
        <p:txBody>
          <a:bodyPr/>
          <a:lstStyle/>
          <a:p>
            <a:r>
              <a:rPr lang="en-US" dirty="0">
                <a:solidFill>
                  <a:srgbClr val="FF0000"/>
                </a:solidFill>
              </a:rPr>
              <a:t> </a:t>
            </a:r>
            <a:r>
              <a:rPr lang="en-US" dirty="0">
                <a:solidFill>
                  <a:srgbClr val="FF0000"/>
                </a:solidFill>
                <a:latin typeface="Times New Roman" panose="02020603050405020304" pitchFamily="18" charset="0"/>
                <a:cs typeface="Times New Roman" panose="02020603050405020304" pitchFamily="18" charset="0"/>
              </a:rPr>
              <a:t>I : GIỚI THIỆU</a:t>
            </a:r>
            <a:endParaRPr lang="vi-VN" dirty="0">
              <a:solidFill>
                <a:srgbClr val="FF000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B78BBCAD-1387-B716-D667-DFA823F026A7}"/>
              </a:ext>
            </a:extLst>
          </p:cNvPr>
          <p:cNvSpPr>
            <a:spLocks noGrp="1"/>
          </p:cNvSpPr>
          <p:nvPr>
            <p:ph idx="1"/>
          </p:nvPr>
        </p:nvSpPr>
        <p:spPr>
          <a:xfrm>
            <a:off x="1141412" y="1874520"/>
            <a:ext cx="9905999" cy="3916681"/>
          </a:xfrm>
        </p:spPr>
        <p:txBody>
          <a:bodyPr>
            <a:normAutofit/>
          </a:bodyPr>
          <a:lstStyle/>
          <a:p>
            <a:r>
              <a:rPr lang="vi-VN" sz="2400" dirty="0"/>
              <a:t>Trong thời đại công nghệ thông tin hiện nay, việc quản lý tài liệu hiệu quả đóng vai trò quan trọng đối với sự thành công của các doanh nghiệp nhỏ. Hệ thống quản lý tài liệu giúp tổ chức, lưu trữ và xử lý thông tin một cách chính xác và dễ dàng truy cập. Đề tài của chúng tôi, "Xây dựng hệ thống quản lý tài liệu cho doanh nghiệp nhỏ ," tập trung vào việc phát triển một giải pháp công nghệ nhằm tối ưu hóa quy trình quản lý tài liệu, giúp doanh nghiệp tiết kiệm thời gian và nâng cao hiệu quả công việc.</a:t>
            </a: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150029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23FDB2-553C-4ECF-AB5F-A686A847A5DE}"/>
              </a:ext>
            </a:extLst>
          </p:cNvPr>
          <p:cNvSpPr>
            <a:spLocks noGrp="1"/>
          </p:cNvSpPr>
          <p:nvPr>
            <p:ph type="title"/>
          </p:nvPr>
        </p:nvSpPr>
        <p:spPr>
          <a:xfrm>
            <a:off x="1141413" y="192024"/>
            <a:ext cx="9905998" cy="1426464"/>
          </a:xfrm>
        </p:spPr>
        <p:txBody>
          <a:bodyPr/>
          <a:lstStyle/>
          <a:p>
            <a:r>
              <a:rPr lang="vi-VN" dirty="0">
                <a:solidFill>
                  <a:srgbClr val="FF0000"/>
                </a:solidFill>
              </a:rPr>
              <a:t>I: </a:t>
            </a:r>
            <a:r>
              <a:rPr lang="vi-VN" dirty="0" err="1">
                <a:solidFill>
                  <a:srgbClr val="FF0000"/>
                </a:solidFill>
              </a:rPr>
              <a:t>GiớI</a:t>
            </a:r>
            <a:r>
              <a:rPr lang="vi-VN" dirty="0">
                <a:solidFill>
                  <a:srgbClr val="FF0000"/>
                </a:solidFill>
              </a:rPr>
              <a:t> thiệu </a:t>
            </a:r>
          </a:p>
        </p:txBody>
      </p:sp>
      <p:sp>
        <p:nvSpPr>
          <p:cNvPr id="3" name="Chỗ dành sẵn cho Nội dung 2">
            <a:extLst>
              <a:ext uri="{FF2B5EF4-FFF2-40B4-BE49-F238E27FC236}">
                <a16:creationId xmlns:a16="http://schemas.microsoft.com/office/drawing/2014/main" id="{B1CF9A8C-8AA8-63DB-1747-5D6EC387CD0C}"/>
              </a:ext>
            </a:extLst>
          </p:cNvPr>
          <p:cNvSpPr>
            <a:spLocks noGrp="1"/>
          </p:cNvSpPr>
          <p:nvPr>
            <p:ph idx="1"/>
          </p:nvPr>
        </p:nvSpPr>
        <p:spPr>
          <a:xfrm>
            <a:off x="1141412" y="1508761"/>
            <a:ext cx="9905999" cy="5157216"/>
          </a:xfrm>
        </p:spPr>
        <p:txBody>
          <a:bodyPr/>
          <a:lstStyle/>
          <a:p>
            <a:r>
              <a:rPr lang="vi-VN" sz="2800" dirty="0">
                <a:solidFill>
                  <a:srgbClr val="FFFF00"/>
                </a:solidFill>
              </a:rPr>
              <a:t>1.1. Phân công </a:t>
            </a:r>
            <a:r>
              <a:rPr lang="vi-VN" sz="2800" dirty="0" err="1">
                <a:solidFill>
                  <a:srgbClr val="FFFF00"/>
                </a:solidFill>
              </a:rPr>
              <a:t>công</a:t>
            </a:r>
            <a:r>
              <a:rPr lang="vi-VN" sz="2800" dirty="0">
                <a:solidFill>
                  <a:srgbClr val="FFFF00"/>
                </a:solidFill>
              </a:rPr>
              <a:t> việc thành viên trong nhóm </a:t>
            </a:r>
          </a:p>
          <a:p>
            <a:pPr marL="0" indent="0">
              <a:buNone/>
            </a:pPr>
            <a:r>
              <a:rPr lang="vi-VN" dirty="0"/>
              <a:t>- Nguyễn Văn Ánh : Thiết kế cơ sở dữ liệu , Phát triển và triển khai cơ sở dữ liệu , quản lý và bảo trì cơ sở liệu  .</a:t>
            </a:r>
          </a:p>
          <a:p>
            <a:pPr>
              <a:buFontTx/>
              <a:buChar char="-"/>
            </a:pPr>
            <a:r>
              <a:rPr lang="vi-VN" dirty="0"/>
              <a:t>Đỗ Xuân Đoài : </a:t>
            </a:r>
            <a:r>
              <a:rPr lang="vi-VN" altLang="vi-VN" sz="2400" dirty="0"/>
              <a:t>Phát triển và cấu hình </a:t>
            </a:r>
            <a:r>
              <a:rPr lang="vi-VN" altLang="vi-VN" sz="2400" dirty="0" err="1"/>
              <a:t>backend</a:t>
            </a:r>
            <a:r>
              <a:rPr lang="vi-VN" altLang="vi-VN" sz="2400" dirty="0"/>
              <a:t> ,quản lý dữ liệu và bảo mật , tối ưu hóa và hiệu suất .</a:t>
            </a:r>
          </a:p>
          <a:p>
            <a:pPr>
              <a:buFontTx/>
              <a:buChar char="-"/>
            </a:pPr>
            <a:r>
              <a:rPr lang="vi-VN" altLang="vi-VN" dirty="0"/>
              <a:t>Nguyễn Bá Hải : Thiết kế giao diện người dùng ,tích hợp kiểm thử hệ thống và chức năng .</a:t>
            </a:r>
          </a:p>
          <a:p>
            <a:pPr marL="0" indent="0">
              <a:buNone/>
            </a:pPr>
            <a:r>
              <a:rPr lang="vi-VN" altLang="vi-VN" sz="2400" dirty="0"/>
              <a:t>- Bùi Thị Thạo : Kiểm thử và đảm bảo chất lượng , Tài liệu và hướng dẫn sử dụng , Hỗ trợ người dùng . </a:t>
            </a:r>
          </a:p>
          <a:p>
            <a:endParaRPr lang="vi-VN" dirty="0"/>
          </a:p>
        </p:txBody>
      </p:sp>
    </p:spTree>
    <p:extLst>
      <p:ext uri="{BB962C8B-B14F-4D97-AF65-F5344CB8AC3E}">
        <p14:creationId xmlns:p14="http://schemas.microsoft.com/office/powerpoint/2010/main" val="308509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AB59E1-BD1D-6C47-0A31-AA7E87D5E52B}"/>
              </a:ext>
            </a:extLst>
          </p:cNvPr>
          <p:cNvSpPr>
            <a:spLocks noGrp="1"/>
          </p:cNvSpPr>
          <p:nvPr>
            <p:ph type="title"/>
          </p:nvPr>
        </p:nvSpPr>
        <p:spPr>
          <a:xfrm>
            <a:off x="1141413" y="173736"/>
            <a:ext cx="9905998" cy="1417320"/>
          </a:xfrm>
        </p:spPr>
        <p:txBody>
          <a:bodyPr/>
          <a:lstStyle/>
          <a:p>
            <a:r>
              <a:rPr lang="vi-VN" dirty="0">
                <a:solidFill>
                  <a:srgbClr val="FF0000"/>
                </a:solidFill>
              </a:rPr>
              <a:t>I : GIỚI THIỆU </a:t>
            </a:r>
          </a:p>
        </p:txBody>
      </p:sp>
      <p:sp>
        <p:nvSpPr>
          <p:cNvPr id="3" name="Chỗ dành sẵn cho Nội dung 2">
            <a:extLst>
              <a:ext uri="{FF2B5EF4-FFF2-40B4-BE49-F238E27FC236}">
                <a16:creationId xmlns:a16="http://schemas.microsoft.com/office/drawing/2014/main" id="{C9154299-CC4C-D3F9-C345-F6A9CB45DC7E}"/>
              </a:ext>
            </a:extLst>
          </p:cNvPr>
          <p:cNvSpPr>
            <a:spLocks noGrp="1"/>
          </p:cNvSpPr>
          <p:nvPr>
            <p:ph idx="1"/>
          </p:nvPr>
        </p:nvSpPr>
        <p:spPr>
          <a:xfrm>
            <a:off x="1141412" y="1481328"/>
            <a:ext cx="9905999" cy="4309873"/>
          </a:xfrm>
        </p:spPr>
        <p:txBody>
          <a:bodyPr>
            <a:normAutofit fontScale="92500" lnSpcReduction="20000"/>
          </a:bodyPr>
          <a:lstStyle/>
          <a:p>
            <a:r>
              <a:rPr lang="vi-VN" sz="2800" dirty="0">
                <a:solidFill>
                  <a:srgbClr val="FFFF00"/>
                </a:solidFill>
              </a:rPr>
              <a:t>1.2. Lời cảm ơn </a:t>
            </a:r>
          </a:p>
          <a:p>
            <a:pPr>
              <a:buFontTx/>
              <a:buChar char="-"/>
              <a:defRPr/>
            </a:pPr>
            <a:r>
              <a:rPr lang="vi-VN" sz="2800" dirty="0"/>
              <a:t>Chúng tôi xin chân thành cảm ơn TS Phạm Văn Hà, giảng viên hướng dẫn của chúng tôi, đã nhiệt tình hỗ trợ và hướng dẫn trong suốt quá trình thực hiện dự án. Sự chỉ dẫn và góp ý của thầy đã giúp chúng tôi hoàn thiện hệ thống quản lý tài liệu này.</a:t>
            </a:r>
          </a:p>
          <a:p>
            <a:pPr>
              <a:buFontTx/>
              <a:buChar char="-"/>
              <a:defRPr/>
            </a:pPr>
            <a:r>
              <a:rPr lang="vi-VN" sz="2800" dirty="0"/>
              <a:t>Chúng tôi cũng xin gửi lời cảm ơn đến các bạn đồng đội trong nhóm đã làm việc chăm chỉ, cùng nhau giải quyết các vấn đề phát sinh và hoàn thành dự án này một cách thành công.</a:t>
            </a:r>
          </a:p>
          <a:p>
            <a:pPr marL="0" indent="0">
              <a:buNone/>
              <a:defRPr/>
            </a:pPr>
            <a:r>
              <a:rPr lang="vi-VN" sz="2800" dirty="0"/>
              <a:t>Xin chân thành cảm ơn!</a:t>
            </a:r>
          </a:p>
          <a:p>
            <a:endParaRPr lang="vi-VN" sz="2800" dirty="0">
              <a:solidFill>
                <a:srgbClr val="FFFF00"/>
              </a:solidFill>
            </a:endParaRPr>
          </a:p>
        </p:txBody>
      </p:sp>
    </p:spTree>
    <p:extLst>
      <p:ext uri="{BB962C8B-B14F-4D97-AF65-F5344CB8AC3E}">
        <p14:creationId xmlns:p14="http://schemas.microsoft.com/office/powerpoint/2010/main" val="238031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DBAEF6-F7A8-3275-88AC-6ED600351ED3}"/>
              </a:ext>
            </a:extLst>
          </p:cNvPr>
          <p:cNvSpPr>
            <a:spLocks noGrp="1"/>
          </p:cNvSpPr>
          <p:nvPr>
            <p:ph type="title"/>
          </p:nvPr>
        </p:nvSpPr>
        <p:spPr>
          <a:xfrm>
            <a:off x="1141413" y="228600"/>
            <a:ext cx="9905998" cy="1353312"/>
          </a:xfrm>
        </p:spPr>
        <p:txBody>
          <a:bodyPr/>
          <a:lstStyle/>
          <a:p>
            <a:r>
              <a:rPr lang="en-US" altLang="vi-VN" sz="3600" b="1" dirty="0">
                <a:solidFill>
                  <a:srgbClr val="FF0000"/>
                </a:solidFill>
                <a:latin typeface="Times New Roman" panose="02020603050405020304" pitchFamily="18" charset="0"/>
                <a:cs typeface="Times New Roman" panose="02020603050405020304" pitchFamily="18" charset="0"/>
              </a:rPr>
              <a:t>II. </a:t>
            </a:r>
            <a:r>
              <a:rPr lang="en-US" altLang="vi-VN" sz="3600" b="1" dirty="0" err="1">
                <a:solidFill>
                  <a:srgbClr val="FF0000"/>
                </a:solidFill>
                <a:latin typeface="Times New Roman" panose="02020603050405020304" pitchFamily="18" charset="0"/>
                <a:cs typeface="Times New Roman" panose="02020603050405020304" pitchFamily="18" charset="0"/>
              </a:rPr>
              <a:t>Tổng</a:t>
            </a:r>
            <a:r>
              <a:rPr lang="en-US" altLang="vi-VN" sz="3600" b="1" dirty="0">
                <a:solidFill>
                  <a:srgbClr val="FF0000"/>
                </a:solidFill>
                <a:latin typeface="Times New Roman" panose="02020603050405020304" pitchFamily="18" charset="0"/>
                <a:cs typeface="Times New Roman" panose="02020603050405020304" pitchFamily="18" charset="0"/>
              </a:rPr>
              <a:t> </a:t>
            </a:r>
            <a:r>
              <a:rPr lang="en-US" altLang="vi-VN" sz="3600" b="1" dirty="0" err="1">
                <a:solidFill>
                  <a:srgbClr val="FF0000"/>
                </a:solidFill>
                <a:latin typeface="Times New Roman" panose="02020603050405020304" pitchFamily="18" charset="0"/>
                <a:cs typeface="Times New Roman" panose="02020603050405020304" pitchFamily="18" charset="0"/>
              </a:rPr>
              <a:t>quan</a:t>
            </a:r>
            <a:r>
              <a:rPr lang="en-US" altLang="vi-VN" sz="3600" b="1" dirty="0">
                <a:solidFill>
                  <a:srgbClr val="FF0000"/>
                </a:solidFill>
                <a:latin typeface="Times New Roman" panose="02020603050405020304" pitchFamily="18" charset="0"/>
                <a:cs typeface="Times New Roman" panose="02020603050405020304" pitchFamily="18" charset="0"/>
              </a:rPr>
              <a:t> </a:t>
            </a:r>
            <a:r>
              <a:rPr lang="en-US" altLang="vi-VN" sz="3600" b="1" dirty="0" err="1">
                <a:solidFill>
                  <a:srgbClr val="FF0000"/>
                </a:solidFill>
                <a:latin typeface="Times New Roman" panose="02020603050405020304" pitchFamily="18" charset="0"/>
                <a:cs typeface="Times New Roman" panose="02020603050405020304" pitchFamily="18" charset="0"/>
              </a:rPr>
              <a:t>về</a:t>
            </a:r>
            <a:r>
              <a:rPr lang="en-US" altLang="vi-VN" sz="3600" b="1" dirty="0">
                <a:solidFill>
                  <a:srgbClr val="FF0000"/>
                </a:solidFill>
                <a:latin typeface="Times New Roman" panose="02020603050405020304" pitchFamily="18" charset="0"/>
                <a:cs typeface="Times New Roman" panose="02020603050405020304" pitchFamily="18" charset="0"/>
              </a:rPr>
              <a:t> NoSQL </a:t>
            </a:r>
            <a:r>
              <a:rPr lang="en-US" altLang="vi-VN" sz="3600" b="1" dirty="0" err="1">
                <a:solidFill>
                  <a:srgbClr val="FF0000"/>
                </a:solidFill>
                <a:latin typeface="Times New Roman" panose="02020603050405020304" pitchFamily="18" charset="0"/>
                <a:cs typeface="Times New Roman" panose="02020603050405020304" pitchFamily="18" charset="0"/>
              </a:rPr>
              <a:t>và</a:t>
            </a:r>
            <a:r>
              <a:rPr lang="en-US" altLang="vi-VN" sz="3600" b="1" dirty="0">
                <a:solidFill>
                  <a:srgbClr val="FF0000"/>
                </a:solidFill>
                <a:latin typeface="Times New Roman" panose="02020603050405020304" pitchFamily="18" charset="0"/>
                <a:cs typeface="Times New Roman" panose="02020603050405020304" pitchFamily="18" charset="0"/>
              </a:rPr>
              <a:t> MongoDB</a:t>
            </a:r>
            <a:endParaRPr lang="vi-VN" dirty="0"/>
          </a:p>
        </p:txBody>
      </p:sp>
      <p:sp>
        <p:nvSpPr>
          <p:cNvPr id="3" name="Chỗ dành sẵn cho Nội dung 2">
            <a:extLst>
              <a:ext uri="{FF2B5EF4-FFF2-40B4-BE49-F238E27FC236}">
                <a16:creationId xmlns:a16="http://schemas.microsoft.com/office/drawing/2014/main" id="{57901B94-8254-2DFD-45BD-CD153DF4AF3B}"/>
              </a:ext>
            </a:extLst>
          </p:cNvPr>
          <p:cNvSpPr>
            <a:spLocks noGrp="1"/>
          </p:cNvSpPr>
          <p:nvPr>
            <p:ph idx="1"/>
          </p:nvPr>
        </p:nvSpPr>
        <p:spPr>
          <a:xfrm>
            <a:off x="1141413" y="1499616"/>
            <a:ext cx="9905999" cy="4069080"/>
          </a:xfrm>
        </p:spPr>
        <p:txBody>
          <a:bodyPr/>
          <a:lstStyle/>
          <a:p>
            <a:r>
              <a:rPr lang="vi-VN" sz="2800" dirty="0">
                <a:solidFill>
                  <a:srgbClr val="FFFF00"/>
                </a:solidFill>
              </a:rPr>
              <a:t>2.1 . Tổng quan về No SQL </a:t>
            </a:r>
          </a:p>
          <a:p>
            <a:r>
              <a:rPr lang="vi-VN" sz="2400" dirty="0"/>
              <a:t>Hiện nay công nghệ thông tin phát triển nhanh chóng và sự gia tăng khối lượng dữ liệu, các hệ quản trị cơ sở dữ liệu truyền thống (RDBMS) như </a:t>
            </a:r>
            <a:r>
              <a:rPr lang="vi-VN" sz="2400" dirty="0" err="1"/>
              <a:t>MySQL</a:t>
            </a:r>
            <a:r>
              <a:rPr lang="vi-VN" sz="2400" dirty="0"/>
              <a:t> hay </a:t>
            </a:r>
            <a:r>
              <a:rPr lang="vi-VN" sz="2400" dirty="0" err="1"/>
              <a:t>PostgreSQL</a:t>
            </a:r>
            <a:r>
              <a:rPr lang="vi-VN" sz="2400" dirty="0"/>
              <a:t> gặp khó khăn trong việc xử lý dữ liệu phi cấu trúc và yêu cầu mở rộng quy mô linh hoạt. Đây chính là lý do dẫn đến sự ra đời và phát triển của các hệ quản trị cơ sở dữ liệu </a:t>
            </a:r>
            <a:r>
              <a:rPr lang="vi-VN" sz="2400" dirty="0" err="1"/>
              <a:t>NoSQL</a:t>
            </a:r>
            <a:r>
              <a:rPr lang="vi-VN" sz="2400" dirty="0"/>
              <a:t> (</a:t>
            </a:r>
            <a:r>
              <a:rPr lang="vi-VN" sz="2400" dirty="0" err="1"/>
              <a:t>Not</a:t>
            </a:r>
            <a:r>
              <a:rPr lang="vi-VN" sz="2400" dirty="0"/>
              <a:t> </a:t>
            </a:r>
            <a:r>
              <a:rPr lang="vi-VN" sz="2400" dirty="0" err="1"/>
              <a:t>Only</a:t>
            </a:r>
            <a:r>
              <a:rPr lang="vi-VN" sz="2400" dirty="0"/>
              <a:t> SQL).</a:t>
            </a:r>
            <a:endParaRPr lang="en-US" sz="2800" b="1" dirty="0">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35522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945690-7BAE-4031-BF60-97507B262217}"/>
              </a:ext>
            </a:extLst>
          </p:cNvPr>
          <p:cNvSpPr>
            <a:spLocks noGrp="1"/>
          </p:cNvSpPr>
          <p:nvPr>
            <p:ph type="title"/>
          </p:nvPr>
        </p:nvSpPr>
        <p:spPr>
          <a:xfrm>
            <a:off x="1141413" y="0"/>
            <a:ext cx="9905998" cy="1463040"/>
          </a:xfrm>
        </p:spPr>
        <p:txBody>
          <a:bodyPr/>
          <a:lstStyle/>
          <a:p>
            <a:r>
              <a:rPr lang="en-US" altLang="vi-VN" sz="3600" b="1" dirty="0">
                <a:solidFill>
                  <a:srgbClr val="FF0000"/>
                </a:solidFill>
                <a:latin typeface="Times New Roman" panose="02020603050405020304" pitchFamily="18" charset="0"/>
                <a:cs typeface="Times New Roman" panose="02020603050405020304" pitchFamily="18" charset="0"/>
              </a:rPr>
              <a:t>II. </a:t>
            </a:r>
            <a:r>
              <a:rPr lang="en-US" altLang="vi-VN" sz="3600" b="1" dirty="0" err="1">
                <a:solidFill>
                  <a:srgbClr val="FF0000"/>
                </a:solidFill>
                <a:latin typeface="Times New Roman" panose="02020603050405020304" pitchFamily="18" charset="0"/>
                <a:cs typeface="Times New Roman" panose="02020603050405020304" pitchFamily="18" charset="0"/>
              </a:rPr>
              <a:t>Tổng</a:t>
            </a:r>
            <a:r>
              <a:rPr lang="en-US" altLang="vi-VN" sz="3600" b="1" dirty="0">
                <a:solidFill>
                  <a:srgbClr val="FF0000"/>
                </a:solidFill>
                <a:latin typeface="Times New Roman" panose="02020603050405020304" pitchFamily="18" charset="0"/>
                <a:cs typeface="Times New Roman" panose="02020603050405020304" pitchFamily="18" charset="0"/>
              </a:rPr>
              <a:t> </a:t>
            </a:r>
            <a:r>
              <a:rPr lang="en-US" altLang="vi-VN" sz="3600" b="1" dirty="0" err="1">
                <a:solidFill>
                  <a:srgbClr val="FF0000"/>
                </a:solidFill>
                <a:latin typeface="Times New Roman" panose="02020603050405020304" pitchFamily="18" charset="0"/>
                <a:cs typeface="Times New Roman" panose="02020603050405020304" pitchFamily="18" charset="0"/>
              </a:rPr>
              <a:t>quan</a:t>
            </a:r>
            <a:r>
              <a:rPr lang="en-US" altLang="vi-VN" sz="3600" b="1" dirty="0">
                <a:solidFill>
                  <a:srgbClr val="FF0000"/>
                </a:solidFill>
                <a:latin typeface="Times New Roman" panose="02020603050405020304" pitchFamily="18" charset="0"/>
                <a:cs typeface="Times New Roman" panose="02020603050405020304" pitchFamily="18" charset="0"/>
              </a:rPr>
              <a:t> </a:t>
            </a:r>
            <a:r>
              <a:rPr lang="en-US" altLang="vi-VN" sz="3600" b="1" dirty="0" err="1">
                <a:solidFill>
                  <a:srgbClr val="FF0000"/>
                </a:solidFill>
                <a:latin typeface="Times New Roman" panose="02020603050405020304" pitchFamily="18" charset="0"/>
                <a:cs typeface="Times New Roman" panose="02020603050405020304" pitchFamily="18" charset="0"/>
              </a:rPr>
              <a:t>về</a:t>
            </a:r>
            <a:r>
              <a:rPr lang="en-US" altLang="vi-VN" sz="3600" b="1" dirty="0">
                <a:solidFill>
                  <a:srgbClr val="FF0000"/>
                </a:solidFill>
                <a:latin typeface="Times New Roman" panose="02020603050405020304" pitchFamily="18" charset="0"/>
                <a:cs typeface="Times New Roman" panose="02020603050405020304" pitchFamily="18" charset="0"/>
              </a:rPr>
              <a:t> NoSQL </a:t>
            </a:r>
            <a:r>
              <a:rPr lang="en-US" altLang="vi-VN" sz="3600" b="1" dirty="0" err="1">
                <a:solidFill>
                  <a:srgbClr val="FF0000"/>
                </a:solidFill>
                <a:latin typeface="Times New Roman" panose="02020603050405020304" pitchFamily="18" charset="0"/>
                <a:cs typeface="Times New Roman" panose="02020603050405020304" pitchFamily="18" charset="0"/>
              </a:rPr>
              <a:t>và</a:t>
            </a:r>
            <a:r>
              <a:rPr lang="en-US" altLang="vi-VN" sz="3600" b="1" dirty="0">
                <a:solidFill>
                  <a:srgbClr val="FF0000"/>
                </a:solidFill>
                <a:latin typeface="Times New Roman" panose="02020603050405020304" pitchFamily="18" charset="0"/>
                <a:cs typeface="Times New Roman" panose="02020603050405020304" pitchFamily="18" charset="0"/>
              </a:rPr>
              <a:t> MongoDB</a:t>
            </a:r>
            <a:endParaRPr lang="vi-VN" dirty="0"/>
          </a:p>
        </p:txBody>
      </p:sp>
      <p:sp>
        <p:nvSpPr>
          <p:cNvPr id="3" name="Chỗ dành sẵn cho Nội dung 2">
            <a:extLst>
              <a:ext uri="{FF2B5EF4-FFF2-40B4-BE49-F238E27FC236}">
                <a16:creationId xmlns:a16="http://schemas.microsoft.com/office/drawing/2014/main" id="{F335A028-D677-9FE8-9F97-00FE3CC02A4C}"/>
              </a:ext>
            </a:extLst>
          </p:cNvPr>
          <p:cNvSpPr>
            <a:spLocks noGrp="1"/>
          </p:cNvSpPr>
          <p:nvPr>
            <p:ph idx="1"/>
          </p:nvPr>
        </p:nvSpPr>
        <p:spPr>
          <a:xfrm>
            <a:off x="1141412" y="1581912"/>
            <a:ext cx="9905999" cy="4209289"/>
          </a:xfrm>
        </p:spPr>
        <p:txBody>
          <a:bodyPr>
            <a:normAutofit fontScale="92500" lnSpcReduction="10000"/>
          </a:bodyPr>
          <a:lstStyle/>
          <a:p>
            <a:r>
              <a:rPr lang="vi-VN" sz="2400" dirty="0">
                <a:solidFill>
                  <a:srgbClr val="FFFF00"/>
                </a:solidFill>
              </a:rPr>
              <a:t>2.1 . Tổng quan về No SQL</a:t>
            </a:r>
          </a:p>
          <a:p>
            <a:r>
              <a:rPr lang="vi-VN" sz="2400" dirty="0">
                <a:latin typeface="Times New Roman" panose="02020603050405020304" pitchFamily="18" charset="0"/>
                <a:cs typeface="Times New Roman" panose="02020603050405020304" pitchFamily="18" charset="0"/>
              </a:rPr>
              <a:t>Dữ liệu phi cấu trúc và bán cấu trúc: </a:t>
            </a:r>
            <a:r>
              <a:rPr lang="vi-VN" sz="2400" dirty="0" err="1">
                <a:latin typeface="Times New Roman" panose="02020603050405020304" pitchFamily="18" charset="0"/>
                <a:cs typeface="Times New Roman" panose="02020603050405020304" pitchFamily="18" charset="0"/>
              </a:rPr>
              <a:t>NoSQL</a:t>
            </a:r>
            <a:r>
              <a:rPr lang="vi-VN" sz="2400" dirty="0">
                <a:latin typeface="Times New Roman" panose="02020603050405020304" pitchFamily="18" charset="0"/>
                <a:cs typeface="Times New Roman" panose="02020603050405020304" pitchFamily="18" charset="0"/>
              </a:rPr>
              <a:t> hỗ trợ lưu trữ dữ liệu không theo cấu trúc bảng như trong các hệ quản trị cơ sở dữ liệu quan hệ. Dữ liệu có thể được lưu trữ dưới dạng tài liệu, cặp khóa-giá trị, đồ thị, hoặc cột. </a:t>
            </a:r>
          </a:p>
          <a:p>
            <a:r>
              <a:rPr lang="vi-VN" sz="2400" dirty="0">
                <a:latin typeface="Times New Roman" panose="02020603050405020304" pitchFamily="18" charset="0"/>
                <a:cs typeface="Times New Roman" panose="02020603050405020304" pitchFamily="18" charset="0"/>
              </a:rPr>
              <a:t>Khả năng mở rộng ngang: Các hệ thống </a:t>
            </a:r>
            <a:r>
              <a:rPr lang="vi-VN" sz="2400" dirty="0" err="1">
                <a:latin typeface="Times New Roman" panose="02020603050405020304" pitchFamily="18" charset="0"/>
                <a:cs typeface="Times New Roman" panose="02020603050405020304" pitchFamily="18" charset="0"/>
              </a:rPr>
              <a:t>NoSQL</a:t>
            </a:r>
            <a:r>
              <a:rPr lang="vi-VN" sz="2400" dirty="0">
                <a:latin typeface="Times New Roman" panose="02020603050405020304" pitchFamily="18" charset="0"/>
                <a:cs typeface="Times New Roman" panose="02020603050405020304" pitchFamily="18" charset="0"/>
              </a:rPr>
              <a:t> thường được thiết kế để dễ dàng mở rộng bằng cách thêm nhiều máy chủ vào hệ thống, thay vì chỉ mở rộng phần cứng của một máy chủ đơn lẻ.</a:t>
            </a:r>
          </a:p>
          <a:p>
            <a:r>
              <a:rPr lang="vi-VN" sz="2400" dirty="0">
                <a:latin typeface="Times New Roman" panose="02020603050405020304" pitchFamily="18" charset="0"/>
                <a:cs typeface="Times New Roman" panose="02020603050405020304" pitchFamily="18" charset="0"/>
              </a:rPr>
              <a:t>Hiệu suất cao: Nhờ vào việc sử dụng các mô hình dữ liệu linh hoạt và khả năng mở rộng ngang, </a:t>
            </a:r>
            <a:r>
              <a:rPr lang="vi-VN" sz="2400" dirty="0" err="1">
                <a:latin typeface="Times New Roman" panose="02020603050405020304" pitchFamily="18" charset="0"/>
                <a:cs typeface="Times New Roman" panose="02020603050405020304" pitchFamily="18" charset="0"/>
              </a:rPr>
              <a:t>NoSQL</a:t>
            </a:r>
            <a:r>
              <a:rPr lang="vi-VN" sz="2400" dirty="0">
                <a:latin typeface="Times New Roman" panose="02020603050405020304" pitchFamily="18" charset="0"/>
                <a:cs typeface="Times New Roman" panose="02020603050405020304" pitchFamily="18" charset="0"/>
              </a:rPr>
              <a:t> thường cung cấp hiệu suất cao hơn khi xử lý các khối lượng dữ liệu lớn và lưu trữ dữ liệu không đồng nhất.</a:t>
            </a:r>
            <a:endParaRPr lang="en-US" sz="2400" dirty="0">
              <a:latin typeface="Times New Roman" panose="02020603050405020304" pitchFamily="18" charset="0"/>
              <a:cs typeface="Times New Roman" panose="02020603050405020304" pitchFamily="18" charset="0"/>
            </a:endParaRPr>
          </a:p>
          <a:p>
            <a:pPr marL="0" indent="0">
              <a:buNone/>
            </a:pPr>
            <a:endParaRPr lang="vi-VN" sz="2400" dirty="0">
              <a:solidFill>
                <a:srgbClr val="FFFF00"/>
              </a:solidFill>
            </a:endParaRPr>
          </a:p>
          <a:p>
            <a:endParaRPr lang="vi-VN" dirty="0"/>
          </a:p>
        </p:txBody>
      </p:sp>
    </p:spTree>
    <p:extLst>
      <p:ext uri="{BB962C8B-B14F-4D97-AF65-F5344CB8AC3E}">
        <p14:creationId xmlns:p14="http://schemas.microsoft.com/office/powerpoint/2010/main" val="8404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945690-7BAE-4031-BF60-97507B262217}"/>
              </a:ext>
            </a:extLst>
          </p:cNvPr>
          <p:cNvSpPr>
            <a:spLocks noGrp="1"/>
          </p:cNvSpPr>
          <p:nvPr>
            <p:ph type="title"/>
          </p:nvPr>
        </p:nvSpPr>
        <p:spPr>
          <a:xfrm>
            <a:off x="1141413" y="0"/>
            <a:ext cx="9905998" cy="1463040"/>
          </a:xfrm>
        </p:spPr>
        <p:txBody>
          <a:bodyPr/>
          <a:lstStyle/>
          <a:p>
            <a:r>
              <a:rPr lang="en-US" altLang="vi-VN" sz="3600" b="1" dirty="0">
                <a:solidFill>
                  <a:srgbClr val="FF0000"/>
                </a:solidFill>
                <a:latin typeface="Times New Roman" panose="02020603050405020304" pitchFamily="18" charset="0"/>
                <a:cs typeface="Times New Roman" panose="02020603050405020304" pitchFamily="18" charset="0"/>
              </a:rPr>
              <a:t>II. </a:t>
            </a:r>
            <a:r>
              <a:rPr lang="en-US" altLang="vi-VN" sz="3600" b="1" dirty="0" err="1">
                <a:solidFill>
                  <a:srgbClr val="FF0000"/>
                </a:solidFill>
                <a:latin typeface="Times New Roman" panose="02020603050405020304" pitchFamily="18" charset="0"/>
                <a:cs typeface="Times New Roman" panose="02020603050405020304" pitchFamily="18" charset="0"/>
              </a:rPr>
              <a:t>Tổng</a:t>
            </a:r>
            <a:r>
              <a:rPr lang="en-US" altLang="vi-VN" sz="3600" b="1" dirty="0">
                <a:solidFill>
                  <a:srgbClr val="FF0000"/>
                </a:solidFill>
                <a:latin typeface="Times New Roman" panose="02020603050405020304" pitchFamily="18" charset="0"/>
                <a:cs typeface="Times New Roman" panose="02020603050405020304" pitchFamily="18" charset="0"/>
              </a:rPr>
              <a:t> </a:t>
            </a:r>
            <a:r>
              <a:rPr lang="en-US" altLang="vi-VN" sz="3600" b="1" dirty="0" err="1">
                <a:solidFill>
                  <a:srgbClr val="FF0000"/>
                </a:solidFill>
                <a:latin typeface="Times New Roman" panose="02020603050405020304" pitchFamily="18" charset="0"/>
                <a:cs typeface="Times New Roman" panose="02020603050405020304" pitchFamily="18" charset="0"/>
              </a:rPr>
              <a:t>quan</a:t>
            </a:r>
            <a:r>
              <a:rPr lang="en-US" altLang="vi-VN" sz="3600" b="1" dirty="0">
                <a:solidFill>
                  <a:srgbClr val="FF0000"/>
                </a:solidFill>
                <a:latin typeface="Times New Roman" panose="02020603050405020304" pitchFamily="18" charset="0"/>
                <a:cs typeface="Times New Roman" panose="02020603050405020304" pitchFamily="18" charset="0"/>
              </a:rPr>
              <a:t> </a:t>
            </a:r>
            <a:r>
              <a:rPr lang="en-US" altLang="vi-VN" sz="3600" b="1" dirty="0" err="1">
                <a:solidFill>
                  <a:srgbClr val="FF0000"/>
                </a:solidFill>
                <a:latin typeface="Times New Roman" panose="02020603050405020304" pitchFamily="18" charset="0"/>
                <a:cs typeface="Times New Roman" panose="02020603050405020304" pitchFamily="18" charset="0"/>
              </a:rPr>
              <a:t>về</a:t>
            </a:r>
            <a:r>
              <a:rPr lang="en-US" altLang="vi-VN" sz="3600" b="1" dirty="0">
                <a:solidFill>
                  <a:srgbClr val="FF0000"/>
                </a:solidFill>
                <a:latin typeface="Times New Roman" panose="02020603050405020304" pitchFamily="18" charset="0"/>
                <a:cs typeface="Times New Roman" panose="02020603050405020304" pitchFamily="18" charset="0"/>
              </a:rPr>
              <a:t> NoSQL </a:t>
            </a:r>
            <a:r>
              <a:rPr lang="en-US" altLang="vi-VN" sz="3600" b="1" dirty="0" err="1">
                <a:solidFill>
                  <a:srgbClr val="FF0000"/>
                </a:solidFill>
                <a:latin typeface="Times New Roman" panose="02020603050405020304" pitchFamily="18" charset="0"/>
                <a:cs typeface="Times New Roman" panose="02020603050405020304" pitchFamily="18" charset="0"/>
              </a:rPr>
              <a:t>và</a:t>
            </a:r>
            <a:r>
              <a:rPr lang="en-US" altLang="vi-VN" sz="3600" b="1" dirty="0">
                <a:solidFill>
                  <a:srgbClr val="FF0000"/>
                </a:solidFill>
                <a:latin typeface="Times New Roman" panose="02020603050405020304" pitchFamily="18" charset="0"/>
                <a:cs typeface="Times New Roman" panose="02020603050405020304" pitchFamily="18" charset="0"/>
              </a:rPr>
              <a:t> MongoDB</a:t>
            </a:r>
            <a:endParaRPr lang="vi-VN" dirty="0"/>
          </a:p>
        </p:txBody>
      </p:sp>
      <p:sp>
        <p:nvSpPr>
          <p:cNvPr id="3" name="Chỗ dành sẵn cho Nội dung 2">
            <a:extLst>
              <a:ext uri="{FF2B5EF4-FFF2-40B4-BE49-F238E27FC236}">
                <a16:creationId xmlns:a16="http://schemas.microsoft.com/office/drawing/2014/main" id="{F335A028-D677-9FE8-9F97-00FE3CC02A4C}"/>
              </a:ext>
            </a:extLst>
          </p:cNvPr>
          <p:cNvSpPr>
            <a:spLocks noGrp="1"/>
          </p:cNvSpPr>
          <p:nvPr>
            <p:ph idx="1"/>
          </p:nvPr>
        </p:nvSpPr>
        <p:spPr>
          <a:xfrm>
            <a:off x="1141412" y="1581912"/>
            <a:ext cx="9905999" cy="4209289"/>
          </a:xfrm>
        </p:spPr>
        <p:txBody>
          <a:bodyPr>
            <a:normAutofit fontScale="85000" lnSpcReduction="20000"/>
          </a:bodyPr>
          <a:lstStyle/>
          <a:p>
            <a:pPr marL="0" indent="0" algn="just">
              <a:buClr>
                <a:srgbClr val="C00000"/>
              </a:buClr>
              <a:buNone/>
              <a:defRPr/>
            </a:pPr>
            <a:r>
              <a:rPr lang="vi-VN" sz="2600" dirty="0">
                <a:solidFill>
                  <a:srgbClr val="FFFF00"/>
                </a:solidFill>
              </a:rPr>
              <a:t>* 2.2.</a:t>
            </a:r>
            <a:r>
              <a:rPr lang="vi-VN" sz="2600" b="1" dirty="0"/>
              <a:t> </a:t>
            </a:r>
            <a:r>
              <a:rPr lang="vi-VN" sz="2600" b="1" dirty="0">
                <a:solidFill>
                  <a:srgbClr val="FFFF00"/>
                </a:solidFill>
              </a:rPr>
              <a:t>Các loại cơ sở dữ liệu </a:t>
            </a:r>
            <a:r>
              <a:rPr lang="vi-VN" sz="2600" b="1" dirty="0" err="1">
                <a:solidFill>
                  <a:srgbClr val="FFFF00"/>
                </a:solidFill>
              </a:rPr>
              <a:t>NoSQL</a:t>
            </a:r>
            <a:r>
              <a:rPr lang="vi-VN" sz="2600" b="1" dirty="0">
                <a:solidFill>
                  <a:srgbClr val="FFFF00"/>
                </a:solidFill>
              </a:rPr>
              <a:t> </a:t>
            </a:r>
            <a:r>
              <a:rPr lang="en-US" sz="2600" b="1" dirty="0">
                <a:solidFill>
                  <a:srgbClr val="FFFF00"/>
                </a:solidFill>
                <a:cs typeface="Times New Roman" panose="02020603050405020304" pitchFamily="18" charset="0"/>
              </a:rPr>
              <a:t>:</a:t>
            </a:r>
          </a:p>
          <a:p>
            <a:pPr marL="0" indent="0" algn="just">
              <a:buClr>
                <a:srgbClr val="C00000"/>
              </a:buClr>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Document-oriented</a:t>
            </a:r>
            <a:r>
              <a:rPr lang="vi-VN" sz="2400" dirty="0">
                <a:latin typeface="Times New Roman" panose="02020603050405020304" pitchFamily="18" charset="0"/>
                <a:cs typeface="Times New Roman" panose="02020603050405020304" pitchFamily="18" charset="0"/>
              </a:rPr>
              <a:t>: Lưu trữ dữ liệu dưới dạng tài liệu, thường sử dụng định dạng JSON hoặc BSON. Ví dụ: </a:t>
            </a:r>
            <a:r>
              <a:rPr lang="vi-VN" sz="2400" dirty="0" err="1">
                <a:latin typeface="Times New Roman" panose="02020603050405020304" pitchFamily="18" charset="0"/>
                <a:cs typeface="Times New Roman" panose="02020603050405020304" pitchFamily="18" charset="0"/>
              </a:rPr>
              <a:t>MongoDB</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CouchDB</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Clr>
                <a:srgbClr val="C00000"/>
              </a:buClr>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Key-Value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Stores</a:t>
            </a:r>
            <a:r>
              <a:rPr lang="vi-VN" sz="2400" dirty="0">
                <a:latin typeface="Times New Roman" panose="02020603050405020304" pitchFamily="18" charset="0"/>
                <a:cs typeface="Times New Roman" panose="02020603050405020304" pitchFamily="18" charset="0"/>
              </a:rPr>
              <a:t>: Lưu trữ dữ liệu dưới dạng các cặp khóa-giá trị. Ví dụ: </a:t>
            </a:r>
            <a:r>
              <a:rPr lang="vi-VN" sz="2400" dirty="0" err="1">
                <a:latin typeface="Times New Roman" panose="02020603050405020304" pitchFamily="18" charset="0"/>
                <a:cs typeface="Times New Roman" panose="02020603050405020304" pitchFamily="18" charset="0"/>
              </a:rPr>
              <a:t>Redis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DynamoDB</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Clr>
                <a:srgbClr val="C00000"/>
              </a:buClr>
              <a:buNone/>
              <a:defRPr/>
            </a:pP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Column-family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Stores</a:t>
            </a:r>
            <a:r>
              <a:rPr lang="vi-VN" sz="2400" dirty="0">
                <a:latin typeface="Times New Roman" panose="02020603050405020304" pitchFamily="18" charset="0"/>
                <a:cs typeface="Times New Roman" panose="02020603050405020304" pitchFamily="18" charset="0"/>
              </a:rPr>
              <a:t>: Tổ chức dữ liệu theo các cột thay vì các hàng. Ví dụ: </a:t>
            </a:r>
            <a:r>
              <a:rPr lang="vi-VN" sz="2400" dirty="0" err="1">
                <a:latin typeface="Times New Roman" panose="02020603050405020304" pitchFamily="18" charset="0"/>
                <a:cs typeface="Times New Roman" panose="02020603050405020304" pitchFamily="18" charset="0"/>
              </a:rPr>
              <a:t>Cassandra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HBase</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Clr>
                <a:srgbClr val="C00000"/>
              </a:buClr>
              <a:buNone/>
              <a:defRPr/>
            </a:pPr>
            <a:r>
              <a:rPr lang="vi-VN" sz="2400" dirty="0">
                <a:latin typeface="Times New Roman" panose="02020603050405020304" pitchFamily="18" charset="0"/>
                <a:cs typeface="Times New Roman" panose="02020603050405020304" pitchFamily="18" charset="0"/>
              </a:rPr>
              <a:t>- </a:t>
            </a:r>
          </a:p>
          <a:p>
            <a:pPr marL="0" indent="0" algn="just">
              <a:buClr>
                <a:srgbClr val="C00000"/>
              </a:buClr>
              <a:buNone/>
              <a:defRPr/>
            </a:pPr>
            <a:r>
              <a:rPr lang="vi-VN" sz="2400" dirty="0" err="1">
                <a:latin typeface="Times New Roman" panose="02020603050405020304" pitchFamily="18" charset="0"/>
                <a:cs typeface="Times New Roman" panose="02020603050405020304" pitchFamily="18" charset="0"/>
              </a:rPr>
              <a:t>Graph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Databases</a:t>
            </a:r>
            <a:r>
              <a:rPr lang="vi-VN" sz="2400" dirty="0">
                <a:latin typeface="Times New Roman" panose="02020603050405020304" pitchFamily="18" charset="0"/>
                <a:cs typeface="Times New Roman" panose="02020603050405020304" pitchFamily="18" charset="0"/>
              </a:rPr>
              <a:t>: Tập trung vào việc lưu trữ và xử lý các mối quan hệ giữa các đối tượng. Ví dụ: Neo4j, </a:t>
            </a:r>
            <a:r>
              <a:rPr lang="vi-VN" sz="2400" dirty="0" err="1">
                <a:latin typeface="Times New Roman" panose="02020603050405020304" pitchFamily="18" charset="0"/>
                <a:cs typeface="Times New Roman" panose="02020603050405020304" pitchFamily="18" charset="0"/>
              </a:rPr>
              <a:t>Amazon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Neptune</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vi-VN" sz="2400" dirty="0">
                <a:solidFill>
                  <a:srgbClr val="FFFF00"/>
                </a:solidFill>
              </a:rPr>
              <a:t> </a:t>
            </a:r>
          </a:p>
          <a:p>
            <a:endParaRPr lang="vi-VN" dirty="0"/>
          </a:p>
        </p:txBody>
      </p:sp>
    </p:spTree>
    <p:extLst>
      <p:ext uri="{BB962C8B-B14F-4D97-AF65-F5344CB8AC3E}">
        <p14:creationId xmlns:p14="http://schemas.microsoft.com/office/powerpoint/2010/main" val="251456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58797D8-7431-997A-B560-D4800493680A}"/>
              </a:ext>
            </a:extLst>
          </p:cNvPr>
          <p:cNvSpPr>
            <a:spLocks noGrp="1"/>
          </p:cNvSpPr>
          <p:nvPr>
            <p:ph type="title"/>
          </p:nvPr>
        </p:nvSpPr>
        <p:spPr>
          <a:xfrm>
            <a:off x="1141412" y="327514"/>
            <a:ext cx="9905998" cy="1080662"/>
          </a:xfrm>
        </p:spPr>
        <p:txBody>
          <a:bodyPr/>
          <a:lstStyle/>
          <a:p>
            <a:r>
              <a:rPr lang="en-US" altLang="vi-VN" sz="3600" b="1" dirty="0">
                <a:solidFill>
                  <a:srgbClr val="FF0000"/>
                </a:solidFill>
                <a:latin typeface="Times New Roman" panose="02020603050405020304" pitchFamily="18" charset="0"/>
                <a:cs typeface="Times New Roman" panose="02020603050405020304" pitchFamily="18" charset="0"/>
              </a:rPr>
              <a:t>II. </a:t>
            </a:r>
            <a:r>
              <a:rPr lang="en-US" altLang="vi-VN" sz="3600" b="1" dirty="0" err="1">
                <a:solidFill>
                  <a:srgbClr val="FF0000"/>
                </a:solidFill>
                <a:latin typeface="Times New Roman" panose="02020603050405020304" pitchFamily="18" charset="0"/>
                <a:cs typeface="Times New Roman" panose="02020603050405020304" pitchFamily="18" charset="0"/>
              </a:rPr>
              <a:t>Tổng</a:t>
            </a:r>
            <a:r>
              <a:rPr lang="en-US" altLang="vi-VN" sz="3600" b="1" dirty="0">
                <a:solidFill>
                  <a:srgbClr val="FF0000"/>
                </a:solidFill>
                <a:latin typeface="Times New Roman" panose="02020603050405020304" pitchFamily="18" charset="0"/>
                <a:cs typeface="Times New Roman" panose="02020603050405020304" pitchFamily="18" charset="0"/>
              </a:rPr>
              <a:t> </a:t>
            </a:r>
            <a:r>
              <a:rPr lang="en-US" altLang="vi-VN" sz="3600" b="1" dirty="0" err="1">
                <a:solidFill>
                  <a:srgbClr val="FF0000"/>
                </a:solidFill>
                <a:latin typeface="Times New Roman" panose="02020603050405020304" pitchFamily="18" charset="0"/>
                <a:cs typeface="Times New Roman" panose="02020603050405020304" pitchFamily="18" charset="0"/>
              </a:rPr>
              <a:t>quan</a:t>
            </a:r>
            <a:r>
              <a:rPr lang="en-US" altLang="vi-VN" sz="3600" b="1" dirty="0">
                <a:solidFill>
                  <a:srgbClr val="FF0000"/>
                </a:solidFill>
                <a:latin typeface="Times New Roman" panose="02020603050405020304" pitchFamily="18" charset="0"/>
                <a:cs typeface="Times New Roman" panose="02020603050405020304" pitchFamily="18" charset="0"/>
              </a:rPr>
              <a:t> </a:t>
            </a:r>
            <a:r>
              <a:rPr lang="en-US" altLang="vi-VN" sz="3600" b="1" dirty="0" err="1">
                <a:solidFill>
                  <a:srgbClr val="FF0000"/>
                </a:solidFill>
                <a:latin typeface="Times New Roman" panose="02020603050405020304" pitchFamily="18" charset="0"/>
                <a:cs typeface="Times New Roman" panose="02020603050405020304" pitchFamily="18" charset="0"/>
              </a:rPr>
              <a:t>về</a:t>
            </a:r>
            <a:r>
              <a:rPr lang="en-US" altLang="vi-VN" sz="3600" b="1" dirty="0">
                <a:solidFill>
                  <a:srgbClr val="FF0000"/>
                </a:solidFill>
                <a:latin typeface="Times New Roman" panose="02020603050405020304" pitchFamily="18" charset="0"/>
                <a:cs typeface="Times New Roman" panose="02020603050405020304" pitchFamily="18" charset="0"/>
              </a:rPr>
              <a:t> NoSQL </a:t>
            </a:r>
            <a:r>
              <a:rPr lang="en-US" altLang="vi-VN" sz="3600" b="1" dirty="0" err="1">
                <a:solidFill>
                  <a:srgbClr val="FF0000"/>
                </a:solidFill>
                <a:latin typeface="Times New Roman" panose="02020603050405020304" pitchFamily="18" charset="0"/>
                <a:cs typeface="Times New Roman" panose="02020603050405020304" pitchFamily="18" charset="0"/>
              </a:rPr>
              <a:t>và</a:t>
            </a:r>
            <a:r>
              <a:rPr lang="en-US" altLang="vi-VN" sz="3600" b="1" dirty="0">
                <a:solidFill>
                  <a:srgbClr val="FF0000"/>
                </a:solidFill>
                <a:latin typeface="Times New Roman" panose="02020603050405020304" pitchFamily="18" charset="0"/>
                <a:cs typeface="Times New Roman" panose="02020603050405020304" pitchFamily="18" charset="0"/>
              </a:rPr>
              <a:t> MongoDB</a:t>
            </a:r>
            <a:endParaRPr lang="vi-VN" dirty="0"/>
          </a:p>
        </p:txBody>
      </p:sp>
      <p:sp>
        <p:nvSpPr>
          <p:cNvPr id="3" name="Chỗ dành sẵn cho Nội dung 2">
            <a:extLst>
              <a:ext uri="{FF2B5EF4-FFF2-40B4-BE49-F238E27FC236}">
                <a16:creationId xmlns:a16="http://schemas.microsoft.com/office/drawing/2014/main" id="{D7025BC2-3A47-B0C5-52CD-C48DADBAE3FA}"/>
              </a:ext>
            </a:extLst>
          </p:cNvPr>
          <p:cNvSpPr>
            <a:spLocks noGrp="1"/>
          </p:cNvSpPr>
          <p:nvPr>
            <p:ph idx="1"/>
          </p:nvPr>
        </p:nvSpPr>
        <p:spPr>
          <a:xfrm>
            <a:off x="1141412" y="1874520"/>
            <a:ext cx="9905999" cy="3916681"/>
          </a:xfrm>
        </p:spPr>
        <p:txBody>
          <a:bodyPr/>
          <a:lstStyle/>
          <a:p>
            <a:r>
              <a:rPr lang="en-US" dirty="0">
                <a:solidFill>
                  <a:srgbClr val="FFFF00"/>
                </a:solidFill>
                <a:latin typeface="Arial" panose="020B0604020202020204" pitchFamily="34" charset="0"/>
                <a:cs typeface="Arial" panose="020B0604020202020204" pitchFamily="34" charset="0"/>
              </a:rPr>
              <a:t>2.3 . </a:t>
            </a:r>
            <a:r>
              <a:rPr lang="en-US" b="1" dirty="0" err="1">
                <a:solidFill>
                  <a:srgbClr val="FFFF00"/>
                </a:solidFill>
                <a:latin typeface="Arial" panose="020B0604020202020204" pitchFamily="34" charset="0"/>
                <a:cs typeface="Arial" panose="020B0604020202020204" pitchFamily="34" charset="0"/>
              </a:rPr>
              <a:t>Giới</a:t>
            </a:r>
            <a:r>
              <a:rPr lang="en-US" b="1" dirty="0">
                <a:solidFill>
                  <a:srgbClr val="FFFF00"/>
                </a:solidFill>
                <a:latin typeface="Arial" panose="020B0604020202020204" pitchFamily="34" charset="0"/>
                <a:cs typeface="Arial" panose="020B0604020202020204" pitchFamily="34" charset="0"/>
              </a:rPr>
              <a:t> </a:t>
            </a:r>
            <a:r>
              <a:rPr lang="en-US" b="1" dirty="0" err="1">
                <a:solidFill>
                  <a:srgbClr val="FFFF00"/>
                </a:solidFill>
                <a:latin typeface="Arial" panose="020B0604020202020204" pitchFamily="34" charset="0"/>
                <a:cs typeface="Arial" panose="020B0604020202020204" pitchFamily="34" charset="0"/>
              </a:rPr>
              <a:t>thiệu</a:t>
            </a:r>
            <a:r>
              <a:rPr lang="en-US" b="1" dirty="0">
                <a:solidFill>
                  <a:srgbClr val="FFFF00"/>
                </a:solidFill>
                <a:latin typeface="Arial" panose="020B0604020202020204" pitchFamily="34" charset="0"/>
                <a:cs typeface="Arial" panose="020B0604020202020204" pitchFamily="34" charset="0"/>
              </a:rPr>
              <a:t> </a:t>
            </a:r>
            <a:r>
              <a:rPr lang="en-US" b="1" dirty="0" err="1">
                <a:solidFill>
                  <a:srgbClr val="FFFF00"/>
                </a:solidFill>
                <a:latin typeface="Arial" panose="020B0604020202020204" pitchFamily="34" charset="0"/>
                <a:cs typeface="Arial" panose="020B0604020202020204" pitchFamily="34" charset="0"/>
              </a:rPr>
              <a:t>về</a:t>
            </a:r>
            <a:r>
              <a:rPr lang="en-US" b="1" dirty="0">
                <a:solidFill>
                  <a:srgbClr val="FFFF00"/>
                </a:solidFill>
                <a:latin typeface="Arial" panose="020B0604020202020204" pitchFamily="34" charset="0"/>
                <a:cs typeface="Arial" panose="020B0604020202020204" pitchFamily="34" charset="0"/>
              </a:rPr>
              <a:t> MongoDB :</a:t>
            </a:r>
          </a:p>
          <a:p>
            <a:r>
              <a:rPr lang="vi-VN" sz="2400" dirty="0" err="1">
                <a:latin typeface="Times New Roman" panose="02020603050405020304" pitchFamily="18" charset="0"/>
                <a:cs typeface="Times New Roman" panose="02020603050405020304" pitchFamily="18" charset="0"/>
              </a:rPr>
              <a:t>MongoDB</a:t>
            </a:r>
            <a:r>
              <a:rPr lang="vi-VN" sz="2400" dirty="0">
                <a:latin typeface="Times New Roman" panose="02020603050405020304" pitchFamily="18" charset="0"/>
                <a:cs typeface="Times New Roman" panose="02020603050405020304" pitchFamily="18" charset="0"/>
              </a:rPr>
              <a:t> là một hệ quản trị cơ sở dữ liệu tài liệu mã nguồn mở, được thiết kế để cung cấp tính linh hoạt, khả năng mở rộng, và hiệu suất cao. Được phát triển bởi </a:t>
            </a:r>
            <a:r>
              <a:rPr lang="vi-VN" sz="2400" dirty="0" err="1">
                <a:latin typeface="Times New Roman" panose="02020603050405020304" pitchFamily="18" charset="0"/>
                <a:cs typeface="Times New Roman" panose="02020603050405020304" pitchFamily="18" charset="0"/>
              </a:rPr>
              <a:t>MongoDB</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Inc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MongoDB</a:t>
            </a:r>
            <a:r>
              <a:rPr lang="vi-VN" sz="2400" dirty="0">
                <a:latin typeface="Times New Roman" panose="02020603050405020304" pitchFamily="18" charset="0"/>
                <a:cs typeface="Times New Roman" panose="02020603050405020304" pitchFamily="18" charset="0"/>
              </a:rPr>
              <a:t> sử dụng định dạng tài liệu BSON (</a:t>
            </a:r>
            <a:r>
              <a:rPr lang="vi-VN" sz="2400" dirty="0" err="1">
                <a:latin typeface="Times New Roman" panose="02020603050405020304" pitchFamily="18" charset="0"/>
                <a:cs typeface="Times New Roman" panose="02020603050405020304" pitchFamily="18" charset="0"/>
              </a:rPr>
              <a:t>Binary</a:t>
            </a:r>
            <a:r>
              <a:rPr lang="vi-VN" sz="2400" dirty="0">
                <a:latin typeface="Times New Roman" panose="02020603050405020304" pitchFamily="18" charset="0"/>
                <a:cs typeface="Times New Roman" panose="02020603050405020304" pitchFamily="18" charset="0"/>
              </a:rPr>
              <a:t> JSON) để lưu trữ dữ liệu, cho phép dễ dàng quản lý các cấu trúc dữ liệu phức tạp và không đồng nhất.</a:t>
            </a:r>
            <a:endParaRPr lang="vi-VN" dirty="0"/>
          </a:p>
        </p:txBody>
      </p:sp>
    </p:spTree>
    <p:extLst>
      <p:ext uri="{BB962C8B-B14F-4D97-AF65-F5344CB8AC3E}">
        <p14:creationId xmlns:p14="http://schemas.microsoft.com/office/powerpoint/2010/main" val="4023888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ạch điện">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TM04033919[[fn=Vòng tròn]]</Template>
  <TotalTime>48</TotalTime>
  <Words>1752</Words>
  <Application>Microsoft Office PowerPoint</Application>
  <PresentationFormat>Màn hình rộng</PresentationFormat>
  <Paragraphs>129</Paragraphs>
  <Slides>22</Slides>
  <Notes>11</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22</vt:i4>
      </vt:variant>
    </vt:vector>
  </HeadingPairs>
  <TitlesOfParts>
    <vt:vector size="27" baseType="lpstr">
      <vt:lpstr>Arial</vt:lpstr>
      <vt:lpstr>Calibri</vt:lpstr>
      <vt:lpstr>Times New Roman</vt:lpstr>
      <vt:lpstr>Tw Cen MT</vt:lpstr>
      <vt:lpstr>Mạch điện</vt:lpstr>
      <vt:lpstr> </vt:lpstr>
      <vt:lpstr>Nội dung báo cáo</vt:lpstr>
      <vt:lpstr> I : GIỚI THIỆU</vt:lpstr>
      <vt:lpstr>I: GiớI thiệu </vt:lpstr>
      <vt:lpstr>I : GIỚI THIỆU </vt:lpstr>
      <vt:lpstr>II. Tổng quan về NoSQL và MongoDB</vt:lpstr>
      <vt:lpstr>II. Tổng quan về NoSQL và MongoDB</vt:lpstr>
      <vt:lpstr>II. Tổng quan về NoSQL và MongoDB</vt:lpstr>
      <vt:lpstr>II. Tổng quan về NoSQL và MongoDB</vt:lpstr>
      <vt:lpstr>II. Tổng quan về NoSQL và MongoDB</vt:lpstr>
      <vt:lpstr>II. Tổng quan về NoSQL và MongoDB</vt:lpstr>
      <vt:lpstr>II. Tổng quan về NoSQL và MongoDB</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IV. KẾT QUẢ VÀ DEMO</vt:lpstr>
      <vt:lpstr>KẾT LUẬN VÀ ĐÁNH GIÁ</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CHUYÊN ĐỖ</dc:creator>
  <cp:lastModifiedBy>CHUYÊN ĐỖ</cp:lastModifiedBy>
  <cp:revision>1</cp:revision>
  <dcterms:created xsi:type="dcterms:W3CDTF">2024-08-09T11:18:49Z</dcterms:created>
  <dcterms:modified xsi:type="dcterms:W3CDTF">2024-08-09T12:07:10Z</dcterms:modified>
</cp:coreProperties>
</file>