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Totals Rentals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trendline>
            <c:spPr>
              <a:ln w="19050" cap="rnd">
                <a:solidFill>
                  <a:srgbClr val="00B050"/>
                </a:solidFill>
                <a:prstDash val="solid"/>
              </a:ln>
              <a:effectLst/>
            </c:spPr>
            <c:trendlineType val="linear"/>
            <c:dispRSqr val="0"/>
            <c:dispEq val="0"/>
          </c:trendline>
          <c:cat>
            <c:strRef>
              <c:f>Sheet1!$A$2:$A$7</c:f>
              <c:strCache>
                <c:ptCount val="6"/>
                <c:pt idx="0">
                  <c:v>Animation</c:v>
                </c:pt>
                <c:pt idx="1">
                  <c:v>Children</c:v>
                </c:pt>
                <c:pt idx="2">
                  <c:v>Classics</c:v>
                </c:pt>
                <c:pt idx="3">
                  <c:v>Comedy</c:v>
                </c:pt>
                <c:pt idx="4">
                  <c:v>Family</c:v>
                </c:pt>
                <c:pt idx="5">
                  <c:v>Music</c:v>
                </c:pt>
              </c:strCache>
            </c:strRef>
          </c:cat>
          <c:val>
            <c:numRef>
              <c:f>Sheet1!$B$2:$B$7</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6254-4047-A34E-DDBA0B9CED14}"/>
            </c:ext>
          </c:extLst>
        </c:ser>
        <c:dLbls>
          <c:dLblPos val="inBase"/>
          <c:showLegendKey val="0"/>
          <c:showVal val="1"/>
          <c:showCatName val="0"/>
          <c:showSerName val="0"/>
          <c:showPercent val="0"/>
          <c:showBubbleSize val="0"/>
        </c:dLbls>
        <c:gapWidth val="219"/>
        <c:overlap val="-27"/>
        <c:axId val="1842368368"/>
        <c:axId val="1842369200"/>
      </c:barChart>
      <c:catAx>
        <c:axId val="184236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369200"/>
        <c:crosses val="autoZero"/>
        <c:auto val="1"/>
        <c:lblAlgn val="ctr"/>
        <c:lblOffset val="100"/>
        <c:noMultiLvlLbl val="0"/>
      </c:catAx>
      <c:valAx>
        <c:axId val="1842369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368368"/>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dirty="0">
                <a:solidFill>
                  <a:schemeClr val="bg1"/>
                </a:solidFill>
              </a:rPr>
              <a:t>Which Family-Friendly Film Category Dominates Rental Trends?</a:t>
            </a:r>
            <a:endParaRPr dirty="0">
              <a:solidFill>
                <a:schemeClr val="bg1"/>
              </a:solidFill>
              <a:latin typeface="Open Sans"/>
              <a:ea typeface="Open Sans"/>
              <a:cs typeface="Open Sans"/>
              <a:sym typeface="Open Sans"/>
            </a:endParaRPr>
          </a:p>
        </p:txBody>
      </p:sp>
      <p:sp>
        <p:nvSpPr>
          <p:cNvPr id="4" name="Text Placeholder 3"/>
          <p:cNvSpPr>
            <a:spLocks noGrp="1" noChangeArrowheads="1"/>
          </p:cNvSpPr>
          <p:nvPr>
            <p:ph type="body" idx="1"/>
          </p:nvPr>
        </p:nvSpPr>
        <p:spPr bwMode="auto">
          <a:xfrm>
            <a:off x="5157788" y="1008060"/>
            <a:ext cx="3877355" cy="38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900" dirty="0"/>
              <a:t>The data reveals significant insights into the rental performance of various family-friendly film categories. </a:t>
            </a:r>
            <a:r>
              <a:rPr lang="en-US" sz="900" b="1" dirty="0"/>
              <a:t>Animation</a:t>
            </a:r>
            <a:r>
              <a:rPr lang="en-US" sz="900" dirty="0"/>
              <a:t> leads with a total of </a:t>
            </a:r>
            <a:r>
              <a:rPr lang="en-US" sz="900" b="1" dirty="0"/>
              <a:t>1,166 rentals</a:t>
            </a:r>
            <a:r>
              <a:rPr lang="en-US" sz="900" dirty="0"/>
              <a:t>, indicating its strong appeal among audiences, likely due to its wide-ranging themes and vibrant storytelling that attract both children and adults. </a:t>
            </a:r>
            <a:r>
              <a:rPr lang="en-US" sz="900" b="1" dirty="0"/>
              <a:t>Children's films</a:t>
            </a:r>
            <a:r>
              <a:rPr lang="en-US" sz="900" dirty="0"/>
              <a:t> follow closely with </a:t>
            </a:r>
            <a:r>
              <a:rPr lang="en-US" sz="900" b="1" dirty="0"/>
              <a:t>945 rentals</a:t>
            </a:r>
            <a:r>
              <a:rPr lang="en-US" sz="900" dirty="0"/>
              <a:t>, demonstrating a solid demand for content tailored specifically for younger viewers.</a:t>
            </a:r>
          </a:p>
          <a:p>
            <a:r>
              <a:rPr lang="en-US" sz="900" dirty="0"/>
              <a:t>The </a:t>
            </a:r>
            <a:r>
              <a:rPr lang="en-US" sz="900" b="1" dirty="0"/>
              <a:t>Classics</a:t>
            </a:r>
            <a:r>
              <a:rPr lang="en-US" sz="900" dirty="0"/>
              <a:t> category, with </a:t>
            </a:r>
            <a:r>
              <a:rPr lang="en-US" sz="900" b="1" dirty="0"/>
              <a:t>939 rentals</a:t>
            </a:r>
            <a:r>
              <a:rPr lang="en-US" sz="900" dirty="0"/>
              <a:t>, remains a staple choice, suggesting that nostalgic films continue to resonate with audiences seeking timeless entertainment. The </a:t>
            </a:r>
            <a:r>
              <a:rPr lang="en-US" sz="900" b="1" dirty="0"/>
              <a:t>Comedy</a:t>
            </a:r>
            <a:r>
              <a:rPr lang="en-US" sz="900" dirty="0"/>
              <a:t> genre, totaling </a:t>
            </a:r>
            <a:r>
              <a:rPr lang="en-US" sz="900" b="1" dirty="0"/>
              <a:t>941 rentals</a:t>
            </a:r>
            <a:r>
              <a:rPr lang="en-US" sz="900" dirty="0"/>
              <a:t>, reflects a consistent desire for light-hearted content, crucial for family gatherings and casual viewing. </a:t>
            </a:r>
            <a:r>
              <a:rPr lang="en-US" sz="900" b="1" dirty="0"/>
              <a:t>Family</a:t>
            </a:r>
            <a:r>
              <a:rPr lang="en-US" sz="900" dirty="0"/>
              <a:t> films exhibit a robust performance with </a:t>
            </a:r>
            <a:r>
              <a:rPr lang="en-US" sz="900" b="1" dirty="0"/>
              <a:t>1,096 rentals</a:t>
            </a:r>
            <a:r>
              <a:rPr lang="en-US" sz="900" dirty="0"/>
              <a:t>, highlighting the genre's importance in providing shared experiences for families. Lastly, </a:t>
            </a:r>
            <a:r>
              <a:rPr lang="en-US" sz="900" b="1" dirty="0"/>
              <a:t>Music</a:t>
            </a:r>
            <a:r>
              <a:rPr lang="en-US" sz="900" dirty="0"/>
              <a:t> films, while trailing with </a:t>
            </a:r>
            <a:r>
              <a:rPr lang="en-US" sz="900" b="1" dirty="0"/>
              <a:t>830 rentals</a:t>
            </a:r>
            <a:r>
              <a:rPr lang="en-US" sz="900" dirty="0"/>
              <a:t>, indicate a niche but devoted audience, emphasizing the significance of musical storytelling in cinema.</a:t>
            </a:r>
          </a:p>
          <a:p>
            <a:r>
              <a:rPr lang="en-US" sz="900" dirty="0"/>
              <a:t>Overall, these trends showcase the enduring popularity of family-friendly genres, underscoring the importance of diverse content to cater to various audience preferences. Film distributors and content creators should leverage these insights to focus their marketing strategies and enhance their offerings in these thriving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Chart 6"/>
          <p:cNvGraphicFramePr/>
          <p:nvPr>
            <p:extLst>
              <p:ext uri="{D42A27DB-BD31-4B8C-83A1-F6EECF244321}">
                <p14:modId xmlns:p14="http://schemas.microsoft.com/office/powerpoint/2010/main" val="1813949557"/>
              </p:ext>
            </p:extLst>
          </p:nvPr>
        </p:nvGraphicFramePr>
        <p:xfrm>
          <a:off x="354300" y="1418449"/>
          <a:ext cx="4550700" cy="3072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54300" y="3594366"/>
            <a:ext cx="8484900" cy="142420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200" dirty="0"/>
              <a:t>The dataset reveals diverse rental durations across family-friendly film categories. </a:t>
            </a:r>
            <a:r>
              <a:rPr lang="en-US" sz="1200" b="1" dirty="0"/>
              <a:t>Animation</a:t>
            </a:r>
            <a:r>
              <a:rPr lang="en-US" sz="1200" dirty="0"/>
              <a:t> films often feature longer rentals, indicating a demand for immersive experiences. In contrast, </a:t>
            </a:r>
            <a:r>
              <a:rPr lang="en-US" sz="1200" b="1" dirty="0"/>
              <a:t>Children</a:t>
            </a:r>
            <a:r>
              <a:rPr lang="en-US" sz="1200" dirty="0"/>
              <a:t> films typically have shorter rental durations, encouraging repeat viewings. </a:t>
            </a:r>
            <a:r>
              <a:rPr lang="en-US" sz="1200" b="1" dirty="0"/>
              <a:t>Classics</a:t>
            </a:r>
            <a:r>
              <a:rPr lang="en-US" sz="1200" dirty="0"/>
              <a:t> and </a:t>
            </a:r>
            <a:r>
              <a:rPr lang="en-US" sz="1200" b="1" dirty="0"/>
              <a:t>Comedy</a:t>
            </a:r>
            <a:r>
              <a:rPr lang="en-US" sz="1200" dirty="0"/>
              <a:t> films show a mixed distribution, appealing to nostalgic and family-oriented audiences. Meanwhile, </a:t>
            </a:r>
            <a:r>
              <a:rPr lang="en-US" sz="1200" b="1" dirty="0"/>
              <a:t>Music</a:t>
            </a:r>
            <a:r>
              <a:rPr lang="en-US" sz="1200" dirty="0"/>
              <a:t> films lean towards shorter rentals, catering to casual viewers seeking quick entertainment.</a:t>
            </a:r>
            <a:endParaRPr sz="1200" dirty="0">
              <a:latin typeface="Open Sans"/>
              <a:ea typeface="Open Sans"/>
              <a:cs typeface="Open Sans"/>
              <a:sym typeface="Open Sans"/>
            </a:endParaRPr>
          </a:p>
        </p:txBody>
      </p:sp>
      <p:sp>
        <p:nvSpPr>
          <p:cNvPr id="62" name="Google Shape;62;p14"/>
          <p:cNvSpPr/>
          <p:nvPr/>
        </p:nvSpPr>
        <p:spPr>
          <a:xfrm>
            <a:off x="354300" y="1418450"/>
            <a:ext cx="8520342" cy="21328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200" dirty="0">
                <a:solidFill>
                  <a:schemeClr val="bg1"/>
                </a:solidFill>
              </a:rPr>
              <a:t>How Do Rental Durations Vary Across Family-Friendly Film Categories?</a:t>
            </a:r>
            <a:endParaRPr sz="2200" dirty="0">
              <a:solidFill>
                <a:schemeClr val="bg1"/>
              </a:solidFill>
              <a:latin typeface="Open Sans"/>
              <a:ea typeface="Open Sans"/>
              <a:cs typeface="Open Sans"/>
              <a:sym typeface="Open Sans"/>
            </a:endParaRPr>
          </a:p>
        </p:txBody>
      </p:sp>
      <p:pic>
        <p:nvPicPr>
          <p:cNvPr id="5" name="Picture 4"/>
          <p:cNvPicPr>
            <a:picLocks noChangeAspect="1"/>
          </p:cNvPicPr>
          <p:nvPr/>
        </p:nvPicPr>
        <p:blipFill>
          <a:blip r:embed="rId3"/>
          <a:stretch>
            <a:fillRect/>
          </a:stretch>
        </p:blipFill>
        <p:spPr>
          <a:xfrm>
            <a:off x="354300" y="1418449"/>
            <a:ext cx="8449458" cy="20335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106326" y="3529529"/>
            <a:ext cx="8789579" cy="143942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200" dirty="0"/>
              <a:t>The revenue data reveals significant disparities across various film categories over the two-year period. In 2005, </a:t>
            </a:r>
            <a:r>
              <a:rPr lang="en-US" sz="1200" b="1" dirty="0"/>
              <a:t>Sports</a:t>
            </a:r>
            <a:r>
              <a:rPr lang="en-US" sz="1200" dirty="0"/>
              <a:t> emerged as the top-grossing category with </a:t>
            </a:r>
            <a:r>
              <a:rPr lang="en-US" sz="1200" b="1" dirty="0"/>
              <a:t>$4,851.34</a:t>
            </a:r>
            <a:r>
              <a:rPr lang="en-US" sz="1200" dirty="0"/>
              <a:t>, while </a:t>
            </a:r>
            <a:r>
              <a:rPr lang="en-US" sz="1200" b="1" dirty="0"/>
              <a:t>Music</a:t>
            </a:r>
            <a:r>
              <a:rPr lang="en-US" sz="1200" dirty="0"/>
              <a:t> had the lowest revenue at </a:t>
            </a:r>
            <a:r>
              <a:rPr lang="en-US" sz="1200" b="1" dirty="0"/>
              <a:t>$3,046.61</a:t>
            </a:r>
            <a:r>
              <a:rPr lang="en-US" sz="1200" dirty="0"/>
              <a:t>. However, by 2006, most categories experienced a sharp decline in revenue, notably </a:t>
            </a:r>
            <a:r>
              <a:rPr lang="en-US" sz="1200" b="1" dirty="0"/>
              <a:t>Action</a:t>
            </a:r>
            <a:r>
              <a:rPr lang="en-US" sz="1200" dirty="0"/>
              <a:t> and </a:t>
            </a:r>
            <a:r>
              <a:rPr lang="en-US" sz="1200" b="1" dirty="0"/>
              <a:t>Animation</a:t>
            </a:r>
            <a:r>
              <a:rPr lang="en-US" sz="1200" dirty="0"/>
              <a:t>, which fell from </a:t>
            </a:r>
            <a:r>
              <a:rPr lang="en-US" sz="1200" b="1" dirty="0"/>
              <a:t>$3,896.04</a:t>
            </a:r>
            <a:r>
              <a:rPr lang="en-US" sz="1200" dirty="0"/>
              <a:t> to </a:t>
            </a:r>
            <a:r>
              <a:rPr lang="en-US" sz="1200" b="1" dirty="0"/>
              <a:t>$55.80</a:t>
            </a:r>
            <a:r>
              <a:rPr lang="en-US" sz="1200" dirty="0"/>
              <a:t> and from </a:t>
            </a:r>
            <a:r>
              <a:rPr lang="en-US" sz="1200" b="1" dirty="0"/>
              <a:t>$4,178.56</a:t>
            </a:r>
            <a:r>
              <a:rPr lang="en-US" sz="1200" dirty="0"/>
              <a:t> to </a:t>
            </a:r>
            <a:r>
              <a:rPr lang="en-US" sz="1200" b="1" dirty="0"/>
              <a:t>$66.75</a:t>
            </a:r>
            <a:r>
              <a:rPr lang="en-US" sz="1200" dirty="0"/>
              <a:t>, respectively. This trend indicates potential shifts in consumer preferences or market saturation, warranting further investigation into the factors affecting the film industry during this period.</a:t>
            </a:r>
            <a:endParaRPr sz="1200" dirty="0">
              <a:latin typeface="Open Sans"/>
              <a:ea typeface="Open Sans"/>
              <a:cs typeface="Open Sans"/>
              <a:sym typeface="Open Sans"/>
            </a:endParaRPr>
          </a:p>
        </p:txBody>
      </p:sp>
      <p:sp>
        <p:nvSpPr>
          <p:cNvPr id="69" name="Google Shape;69;p15"/>
          <p:cNvSpPr/>
          <p:nvPr/>
        </p:nvSpPr>
        <p:spPr>
          <a:xfrm>
            <a:off x="106327" y="992372"/>
            <a:ext cx="8895906" cy="243131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dirty="0">
                <a:solidFill>
                  <a:schemeClr val="bg1"/>
                </a:solidFill>
              </a:rPr>
              <a:t>What is the Revenue Generated by Each Film Category from 2005 to 2007?</a:t>
            </a:r>
            <a:endParaRPr dirty="0">
              <a:solidFill>
                <a:schemeClr val="bg1"/>
              </a:solidFill>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106326" y="992372"/>
            <a:ext cx="8895907" cy="2431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207818" y="1174508"/>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100" dirty="0"/>
              <a:t>The data shows the total revenue generated by the top five films, with </a:t>
            </a:r>
            <a:r>
              <a:rPr lang="en-US" sz="1100" b="1" dirty="0"/>
              <a:t>Telegraph Voyage</a:t>
            </a:r>
            <a:r>
              <a:rPr lang="en-US" sz="1100" dirty="0"/>
              <a:t> leading at </a:t>
            </a:r>
            <a:r>
              <a:rPr lang="en-US" sz="1100" b="1" dirty="0"/>
              <a:t>$215.75</a:t>
            </a:r>
            <a:r>
              <a:rPr lang="en-US" sz="1100" dirty="0"/>
              <a:t>, contributing </a:t>
            </a:r>
            <a:r>
              <a:rPr lang="en-US" sz="1100" b="1" dirty="0"/>
              <a:t>0.35%</a:t>
            </a:r>
            <a:r>
              <a:rPr lang="en-US" sz="1100" dirty="0"/>
              <a:t> to the overall revenue. Following closely is </a:t>
            </a:r>
            <a:r>
              <a:rPr lang="en-US" sz="1100" b="1" dirty="0"/>
              <a:t>Zorro Ark</a:t>
            </a:r>
            <a:r>
              <a:rPr lang="en-US" sz="1100" dirty="0"/>
              <a:t>, which generated </a:t>
            </a:r>
            <a:r>
              <a:rPr lang="en-US" sz="1100" b="1" dirty="0"/>
              <a:t>$199.72</a:t>
            </a:r>
            <a:r>
              <a:rPr lang="en-US" sz="1100" dirty="0"/>
              <a:t> and accounted for </a:t>
            </a:r>
            <a:r>
              <a:rPr lang="en-US" sz="1100" b="1" dirty="0"/>
              <a:t>0.33%</a:t>
            </a:r>
            <a:r>
              <a:rPr lang="en-US" sz="1100" dirty="0"/>
              <a:t> of the total revenue. The films </a:t>
            </a:r>
            <a:r>
              <a:rPr lang="en-US" sz="1100" b="1" dirty="0"/>
              <a:t>Wife Turn</a:t>
            </a:r>
            <a:r>
              <a:rPr lang="en-US" sz="1100" dirty="0"/>
              <a:t> and </a:t>
            </a:r>
            <a:r>
              <a:rPr lang="en-US" sz="1100" b="1" dirty="0"/>
              <a:t>Innocent Usual</a:t>
            </a:r>
            <a:r>
              <a:rPr lang="en-US" sz="1100" dirty="0"/>
              <a:t> also performed well, with revenues of </a:t>
            </a:r>
            <a:r>
              <a:rPr lang="en-US" sz="1100" b="1" dirty="0"/>
              <a:t>$198.73</a:t>
            </a:r>
            <a:r>
              <a:rPr lang="en-US" sz="1100" dirty="0"/>
              <a:t> and </a:t>
            </a:r>
            <a:r>
              <a:rPr lang="en-US" sz="1100" b="1" dirty="0"/>
              <a:t>$191.74</a:t>
            </a:r>
            <a:r>
              <a:rPr lang="en-US" sz="1100" dirty="0"/>
              <a:t>, making up </a:t>
            </a:r>
            <a:r>
              <a:rPr lang="en-US" sz="1100" b="1" dirty="0"/>
              <a:t>0.32%</a:t>
            </a:r>
            <a:r>
              <a:rPr lang="en-US" sz="1100" dirty="0"/>
              <a:t> and </a:t>
            </a:r>
            <a:r>
              <a:rPr lang="en-US" sz="1100" b="1" dirty="0"/>
              <a:t>0.31%</a:t>
            </a:r>
            <a:r>
              <a:rPr lang="en-US" sz="1100" dirty="0"/>
              <a:t> of the total, respectively. Lastly, </a:t>
            </a:r>
            <a:r>
              <a:rPr lang="en-US" sz="1100" b="1" dirty="0"/>
              <a:t>Hustler Party</a:t>
            </a:r>
            <a:r>
              <a:rPr lang="en-US" sz="1100" dirty="0"/>
              <a:t> rounded out the top five with </a:t>
            </a:r>
            <a:r>
              <a:rPr lang="en-US" sz="1100" b="1" dirty="0"/>
              <a:t>$190.78</a:t>
            </a:r>
            <a:r>
              <a:rPr lang="en-US" sz="1100" dirty="0"/>
              <a:t>, contributing </a:t>
            </a:r>
            <a:r>
              <a:rPr lang="en-US" sz="1100" b="1" dirty="0"/>
              <a:t>0.31%</a:t>
            </a:r>
            <a:r>
              <a:rPr lang="en-US" sz="1100" dirty="0"/>
              <a:t>. Overall, these films collectively reflect a competitive market, with only slight differences in their revenue contributions.</a:t>
            </a:r>
            <a:endParaRPr sz="1100" dirty="0">
              <a:latin typeface="Open Sans"/>
              <a:ea typeface="Open Sans"/>
              <a:cs typeface="Open Sans"/>
              <a:sym typeface="Open Sans"/>
            </a:endParaRPr>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dirty="0">
                <a:solidFill>
                  <a:schemeClr val="bg1"/>
                </a:solidFill>
              </a:rPr>
              <a:t>What are the Top 5 Most Viewed Films and Their Revenue Percentages from 2005 to 2007?</a:t>
            </a:r>
            <a:endParaRPr dirty="0">
              <a:solidFill>
                <a:schemeClr val="bg1"/>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66583" y="1174508"/>
            <a:ext cx="5008691" cy="286536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555</Words>
  <Application>Microsoft Office PowerPoint</Application>
  <PresentationFormat>On-screen Show (16:9)</PresentationFormat>
  <Paragraphs>11</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Which Family-Friendly Film Category Dominates Rental Trends?</vt:lpstr>
      <vt:lpstr>How Do Rental Durations Vary Across Family-Friendly Film Categories?</vt:lpstr>
      <vt:lpstr>What is the Revenue Generated by Each Film Category from 2005 to 2007?</vt:lpstr>
      <vt:lpstr>What are the Top 5 Most Viewed Films and Their Revenue Percentages from 2005 to 2007?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&lt;Market Trends in Family-Friendly Film Rentals&gt;</dc:title>
  <cp:lastModifiedBy>Au Nguyen</cp:lastModifiedBy>
  <cp:revision>13</cp:revision>
  <dcterms:modified xsi:type="dcterms:W3CDTF">2024-10-13T16:00:07Z</dcterms:modified>
</cp:coreProperties>
</file>