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48" r:id="rId1"/>
  </p:sldMasterIdLst>
  <p:sldIdLst>
    <p:sldId id="256" r:id="rId2"/>
    <p:sldId id="272"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73" d="100"/>
          <a:sy n="73"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5/13/2019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9682" y="666206"/>
            <a:ext cx="8650705" cy="4704347"/>
          </a:xfrm>
        </p:spPr>
        <p:txBody>
          <a:bodyPr/>
          <a:lstStyle/>
          <a:p>
            <a:pPr algn="ctr"/>
            <a:r>
              <a:rPr lang="vi-VN" sz="4000" dirty="0">
                <a:solidFill>
                  <a:schemeClr val="tx1"/>
                </a:solidFill>
                <a:latin typeface="Times New Roman" panose="02020603050405020304" pitchFamily="18" charset="0"/>
                <a:cs typeface="Times New Roman" panose="02020603050405020304" pitchFamily="18" charset="0"/>
              </a:rPr>
              <a:t>ĐỒ ÁN MÔN HỌC</a:t>
            </a:r>
            <a:r>
              <a:rPr lang="en-US" sz="4000" dirty="0">
                <a:solidFill>
                  <a:schemeClr val="tx1"/>
                </a:solidFill>
                <a:latin typeface="Times New Roman" panose="02020603050405020304" pitchFamily="18" charset="0"/>
                <a:cs typeface="Times New Roman" panose="02020603050405020304" pitchFamily="18" charset="0"/>
              </a:rPr>
              <a:t/>
            </a:r>
            <a:br>
              <a:rPr lang="en-US" sz="4000" dirty="0">
                <a:solidFill>
                  <a:schemeClr val="tx1"/>
                </a:solidFill>
                <a:latin typeface="Times New Roman" panose="02020603050405020304" pitchFamily="18" charset="0"/>
                <a:cs typeface="Times New Roman" panose="02020603050405020304" pitchFamily="18" charset="0"/>
              </a:rPr>
            </a:br>
            <a:r>
              <a:rPr lang="vi-VN" sz="4000" dirty="0">
                <a:solidFill>
                  <a:schemeClr val="tx1"/>
                </a:solidFill>
                <a:latin typeface="Times New Roman" panose="02020603050405020304" pitchFamily="18" charset="0"/>
                <a:cs typeface="Times New Roman" panose="02020603050405020304" pitchFamily="18" charset="0"/>
              </a:rPr>
              <a:t>LẬP TRÌNH WI</a:t>
            </a:r>
            <a:r>
              <a:rPr lang="en-US" sz="4000" dirty="0" smtClean="0">
                <a:solidFill>
                  <a:schemeClr val="tx1"/>
                </a:solidFill>
                <a:latin typeface="Times New Roman" panose="02020603050405020304" pitchFamily="18" charset="0"/>
                <a:cs typeface="Times New Roman" panose="02020603050405020304" pitchFamily="18" charset="0"/>
              </a:rPr>
              <a:t>NDOWS</a:t>
            </a:r>
            <a:br>
              <a:rPr lang="en-US" sz="4000" dirty="0" smtClean="0">
                <a:solidFill>
                  <a:schemeClr val="tx1"/>
                </a:solidFill>
                <a:latin typeface="Times New Roman" panose="02020603050405020304" pitchFamily="18" charset="0"/>
                <a:cs typeface="Times New Roman" panose="02020603050405020304" pitchFamily="18" charset="0"/>
              </a:rPr>
            </a:br>
            <a:r>
              <a:rPr lang="vi-VN" sz="4000" dirty="0">
                <a:solidFill>
                  <a:schemeClr val="tx1"/>
                </a:solidFill>
                <a:latin typeface="Times New Roman" panose="02020603050405020304" pitchFamily="18" charset="0"/>
                <a:cs typeface="Times New Roman" panose="02020603050405020304" pitchFamily="18" charset="0"/>
              </a:rPr>
              <a:t>Đề </a:t>
            </a:r>
            <a:r>
              <a:rPr lang="vi-VN" sz="4000" dirty="0" smtClean="0">
                <a:solidFill>
                  <a:schemeClr val="tx1"/>
                </a:solidFill>
                <a:latin typeface="Times New Roman" panose="02020603050405020304" pitchFamily="18" charset="0"/>
                <a:cs typeface="Times New Roman" panose="02020603050405020304" pitchFamily="18" charset="0"/>
              </a:rPr>
              <a:t>tài</a:t>
            </a:r>
            <a:r>
              <a:rPr lang="en-US" sz="4000" dirty="0" smtClean="0">
                <a:solidFill>
                  <a:schemeClr val="tx1"/>
                </a:solidFill>
                <a:latin typeface="Times New Roman" panose="02020603050405020304" pitchFamily="18" charset="0"/>
                <a:cs typeface="Times New Roman" panose="02020603050405020304" pitchFamily="18" charset="0"/>
              </a:rPr>
              <a:t/>
            </a:r>
            <a:br>
              <a:rPr lang="en-US" sz="4000" dirty="0" smtClean="0">
                <a:solidFill>
                  <a:schemeClr val="tx1"/>
                </a:solidFill>
                <a:latin typeface="Times New Roman" panose="02020603050405020304" pitchFamily="18" charset="0"/>
                <a:cs typeface="Times New Roman" panose="02020603050405020304" pitchFamily="18" charset="0"/>
              </a:rPr>
            </a:br>
            <a:r>
              <a:rPr lang="en-US" sz="4000" dirty="0">
                <a:solidFill>
                  <a:schemeClr val="tx1"/>
                </a:solidFill>
                <a:latin typeface="Times New Roman" panose="02020603050405020304" pitchFamily="18" charset="0"/>
                <a:cs typeface="Times New Roman" panose="02020603050405020304" pitchFamily="18" charset="0"/>
              </a:rPr>
              <a:t/>
            </a:r>
            <a:br>
              <a:rPr lang="en-US" sz="4000" dirty="0">
                <a:solidFill>
                  <a:schemeClr val="tx1"/>
                </a:solidFill>
                <a:latin typeface="Times New Roman" panose="02020603050405020304" pitchFamily="18" charset="0"/>
                <a:cs typeface="Times New Roman" panose="02020603050405020304" pitchFamily="18" charset="0"/>
              </a:rPr>
            </a:br>
            <a:r>
              <a:rPr lang="vi-VN" sz="4000" dirty="0">
                <a:solidFill>
                  <a:schemeClr val="tx1"/>
                </a:solidFill>
                <a:latin typeface="Times New Roman" panose="02020603050405020304" pitchFamily="18" charset="0"/>
                <a:cs typeface="Times New Roman" panose="02020603050405020304" pitchFamily="18" charset="0"/>
              </a:rPr>
              <a:t>QUẢN LÝ </a:t>
            </a:r>
            <a:r>
              <a:rPr lang="en-US" sz="4000" dirty="0" smtClean="0">
                <a:solidFill>
                  <a:schemeClr val="tx1"/>
                </a:solidFill>
                <a:latin typeface="Times New Roman" panose="02020603050405020304" pitchFamily="18" charset="0"/>
                <a:cs typeface="Times New Roman" panose="02020603050405020304" pitchFamily="18" charset="0"/>
              </a:rPr>
              <a:t>BÁN CAFE</a:t>
            </a:r>
            <a:r>
              <a:rPr lang="en-US" sz="4000" dirty="0" smtClean="0">
                <a:solidFill>
                  <a:schemeClr val="tx1"/>
                </a:solidFill>
                <a:latin typeface="Times New Roman" panose="02020603050405020304" pitchFamily="18" charset="0"/>
                <a:cs typeface="Times New Roman" panose="02020603050405020304" pitchFamily="18" charset="0"/>
              </a:rPr>
              <a:t/>
            </a:r>
            <a:br>
              <a:rPr lang="en-US" sz="4000" dirty="0" smtClean="0">
                <a:solidFill>
                  <a:schemeClr val="tx1"/>
                </a:solidFill>
                <a:latin typeface="Times New Roman" panose="02020603050405020304" pitchFamily="18" charset="0"/>
                <a:cs typeface="Times New Roman" panose="02020603050405020304" pitchFamily="18" charset="0"/>
              </a:rPr>
            </a:br>
            <a:r>
              <a:rPr lang="en-US" sz="4000" dirty="0" smtClean="0">
                <a:solidFill>
                  <a:schemeClr val="tx1"/>
                </a:solidFill>
                <a:latin typeface="Times New Roman" panose="02020603050405020304" pitchFamily="18" charset="0"/>
                <a:cs typeface="Times New Roman" panose="02020603050405020304" pitchFamily="18" charset="0"/>
              </a:rPr>
              <a:t>											</a:t>
            </a:r>
            <a:r>
              <a:rPr lang="vi-VN" sz="2000" dirty="0">
                <a:solidFill>
                  <a:schemeClr val="tx1"/>
                </a:solidFill>
                <a:latin typeface="Times New Roman" panose="02020603050405020304" pitchFamily="18" charset="0"/>
                <a:cs typeface="Times New Roman" panose="02020603050405020304" pitchFamily="18" charset="0"/>
              </a:rPr>
              <a:t>GVHD:	NGUYỄN TẤN LỘC</a:t>
            </a:r>
            <a:r>
              <a:rPr lang="en-US" sz="4000" dirty="0"/>
              <a:t/>
            </a:r>
            <a:br>
              <a:rPr lang="en-US" sz="4000" dirty="0"/>
            </a:br>
            <a:r>
              <a:rPr lang="en-US" sz="4000" dirty="0">
                <a:solidFill>
                  <a:schemeClr val="tx1"/>
                </a:solidFill>
                <a:latin typeface="Times New Roman" panose="02020603050405020304" pitchFamily="18" charset="0"/>
                <a:cs typeface="Times New Roman" panose="02020603050405020304" pitchFamily="18" charset="0"/>
              </a:rPr>
              <a:t/>
            </a:r>
            <a:br>
              <a:rPr lang="en-US" sz="4000" dirty="0">
                <a:solidFill>
                  <a:schemeClr val="tx1"/>
                </a:solidFill>
                <a:latin typeface="Times New Roman" panose="02020603050405020304" pitchFamily="18" charset="0"/>
                <a:cs typeface="Times New Roman" panose="02020603050405020304" pitchFamily="18" charset="0"/>
              </a:rPr>
            </a:br>
            <a:endParaRPr lang="en-US" sz="4000" dirty="0">
              <a:solidFill>
                <a:schemeClr val="tx1"/>
              </a:solidFill>
              <a:latin typeface="Times New Roman" panose="02020603050405020304" pitchFamily="18" charset="0"/>
              <a:cs typeface="Times New Roman" panose="02020603050405020304" pitchFamily="18" charset="0"/>
            </a:endParaRPr>
          </a:p>
        </p:txBody>
      </p:sp>
      <p:sp>
        <p:nvSpPr>
          <p:cNvPr id="4" name="Title 1"/>
          <p:cNvSpPr>
            <a:spLocks noGrp="1"/>
          </p:cNvSpPr>
          <p:nvPr>
            <p:ph type="subTitle" idx="1"/>
          </p:nvPr>
        </p:nvSpPr>
        <p:spPr>
          <a:xfrm>
            <a:off x="2176598" y="4372990"/>
            <a:ext cx="7999367" cy="1995125"/>
          </a:xfrm>
        </p:spPr>
        <p:txBody>
          <a:bodyPr>
            <a:normAutofit/>
          </a:bodyPr>
          <a:lstStyle/>
          <a:p>
            <a:r>
              <a:rPr lang="vi-VN" sz="2000" dirty="0" smtClean="0">
                <a:solidFill>
                  <a:schemeClr val="tx1"/>
                </a:solidFill>
                <a:latin typeface="Times New Roman" panose="02020603050405020304" pitchFamily="18" charset="0"/>
                <a:cs typeface="Times New Roman" panose="02020603050405020304" pitchFamily="18" charset="0"/>
              </a:rPr>
              <a:t>SVTH:	</a:t>
            </a:r>
            <a:r>
              <a:rPr lang="en-US" sz="2000" dirty="0" smtClean="0">
                <a:solidFill>
                  <a:schemeClr val="tx1"/>
                </a:solidFill>
                <a:latin typeface="Times New Roman" panose="02020603050405020304" pitchFamily="18" charset="0"/>
                <a:cs typeface="Times New Roman" panose="02020603050405020304" pitchFamily="18" charset="0"/>
              </a:rPr>
              <a:t>NGUYỄN VĂN DŨNG</a:t>
            </a:r>
            <a:r>
              <a:rPr lang="vi-VN" sz="2000" dirty="0">
                <a:solidFill>
                  <a:schemeClr val="tx1"/>
                </a:solidFill>
                <a:latin typeface="Times New Roman" panose="02020603050405020304" pitchFamily="18" charset="0"/>
                <a:cs typeface="Times New Roman" panose="02020603050405020304" pitchFamily="18" charset="0"/>
              </a:rPr>
              <a:t>     </a:t>
            </a:r>
            <a:r>
              <a:rPr lang="vi-VN" sz="2000" dirty="0" smtClean="0">
                <a:solidFill>
                  <a:schemeClr val="tx1"/>
                </a:solidFill>
                <a:latin typeface="Times New Roman" panose="02020603050405020304" pitchFamily="18" charset="0"/>
                <a:cs typeface="Times New Roman" panose="02020603050405020304" pitchFamily="18" charset="0"/>
              </a:rPr>
              <a:t>Mã </a:t>
            </a:r>
            <a:r>
              <a:rPr lang="vi-VN" sz="2000" dirty="0">
                <a:solidFill>
                  <a:schemeClr val="tx1"/>
                </a:solidFill>
                <a:latin typeface="Times New Roman" panose="02020603050405020304" pitchFamily="18" charset="0"/>
                <a:cs typeface="Times New Roman" panose="02020603050405020304" pitchFamily="18" charset="0"/>
              </a:rPr>
              <a:t>SV: 1724801030020</a:t>
            </a:r>
          </a:p>
          <a:p>
            <a:r>
              <a:rPr lang="vi-VN"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a:t>
            </a:r>
            <a:r>
              <a:rPr lang="vi-VN" sz="2000" dirty="0" smtClean="0">
                <a:solidFill>
                  <a:schemeClr val="tx1"/>
                </a:solidFill>
                <a:latin typeface="Times New Roman" panose="02020603050405020304" pitchFamily="18" charset="0"/>
                <a:cs typeface="Times New Roman" panose="02020603050405020304" pitchFamily="18" charset="0"/>
              </a:rPr>
              <a:t>ĐỖ </a:t>
            </a:r>
            <a:r>
              <a:rPr lang="vi-VN" sz="2000" dirty="0">
                <a:solidFill>
                  <a:schemeClr val="tx1"/>
                </a:solidFill>
                <a:latin typeface="Times New Roman" panose="02020603050405020304" pitchFamily="18" charset="0"/>
                <a:cs typeface="Times New Roman" panose="02020603050405020304" pitchFamily="18" charset="0"/>
              </a:rPr>
              <a:t>THÀNH </a:t>
            </a:r>
            <a:r>
              <a:rPr lang="vi-VN" sz="2000" dirty="0" smtClean="0">
                <a:solidFill>
                  <a:schemeClr val="tx1"/>
                </a:solidFill>
                <a:latin typeface="Times New Roman" panose="02020603050405020304" pitchFamily="18" charset="0"/>
                <a:cs typeface="Times New Roman" panose="02020603050405020304" pitchFamily="18" charset="0"/>
              </a:rPr>
              <a:t>DANH</a:t>
            </a:r>
            <a:r>
              <a:rPr lang="en-US" sz="2000" dirty="0" smtClean="0">
                <a:solidFill>
                  <a:schemeClr val="tx1"/>
                </a:solidFill>
                <a:latin typeface="Times New Roman" panose="02020603050405020304" pitchFamily="18" charset="0"/>
                <a:cs typeface="Times New Roman" panose="02020603050405020304" pitchFamily="18" charset="0"/>
              </a:rPr>
              <a:t>         </a:t>
            </a:r>
            <a:r>
              <a:rPr lang="vi-VN" sz="2000" dirty="0" smtClean="0">
                <a:solidFill>
                  <a:schemeClr val="tx1"/>
                </a:solidFill>
                <a:latin typeface="Times New Roman" panose="02020603050405020304" pitchFamily="18" charset="0"/>
                <a:cs typeface="Times New Roman" panose="02020603050405020304" pitchFamily="18" charset="0"/>
              </a:rPr>
              <a:t>   Mã </a:t>
            </a:r>
            <a:r>
              <a:rPr lang="vi-VN" sz="2000" dirty="0">
                <a:solidFill>
                  <a:schemeClr val="tx1"/>
                </a:solidFill>
                <a:latin typeface="Times New Roman" panose="02020603050405020304" pitchFamily="18" charset="0"/>
                <a:cs typeface="Times New Roman" panose="02020603050405020304" pitchFamily="18" charset="0"/>
              </a:rPr>
              <a:t>SV:1724801030186</a:t>
            </a:r>
          </a:p>
          <a:p>
            <a:r>
              <a:rPr lang="en-US" sz="2000" dirty="0" smtClean="0">
                <a:solidFill>
                  <a:schemeClr val="tx1"/>
                </a:solidFill>
                <a:latin typeface="Times New Roman" panose="02020603050405020304" pitchFamily="18" charset="0"/>
                <a:cs typeface="Times New Roman" panose="02020603050405020304" pitchFamily="18" charset="0"/>
              </a:rPr>
              <a:t/>
            </a:r>
            <a:br>
              <a:rPr lang="en-US" sz="2000" dirty="0" smtClean="0">
                <a:solidFill>
                  <a:schemeClr val="tx1"/>
                </a:solidFill>
                <a:latin typeface="Times New Roman" panose="02020603050405020304" pitchFamily="18" charset="0"/>
                <a:cs typeface="Times New Roman" panose="02020603050405020304" pitchFamily="18" charset="0"/>
              </a:rPr>
            </a:br>
            <a:r>
              <a:rPr lang="vi-VN" sz="2000" dirty="0" smtClean="0">
                <a:solidFill>
                  <a:schemeClr val="tx1"/>
                </a:solidFill>
                <a:latin typeface="Times New Roman" panose="02020603050405020304" pitchFamily="18" charset="0"/>
                <a:cs typeface="Times New Roman" panose="02020603050405020304" pitchFamily="18" charset="0"/>
              </a:rPr>
              <a:t>Lớp:	</a:t>
            </a:r>
            <a:r>
              <a:rPr lang="en-US" sz="2000" dirty="0" smtClean="0">
                <a:solidFill>
                  <a:schemeClr val="tx1"/>
                </a:solidFill>
                <a:latin typeface="Times New Roman" panose="02020603050405020304" pitchFamily="18" charset="0"/>
                <a:cs typeface="Times New Roman" panose="02020603050405020304" pitchFamily="18" charset="0"/>
              </a:rPr>
              <a:t>D17PM02</a:t>
            </a:r>
            <a:r>
              <a:rPr lang="vi-VN" sz="2000" dirty="0" smtClean="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a:r>
            <a:br>
              <a:rPr lang="en-US" sz="2000" dirty="0" smtClean="0">
                <a:solidFill>
                  <a:schemeClr val="tx1"/>
                </a:solidFill>
                <a:latin typeface="Times New Roman" panose="02020603050405020304" pitchFamily="18" charset="0"/>
                <a:cs typeface="Times New Roman" panose="02020603050405020304" pitchFamily="18" charset="0"/>
              </a:rPr>
            </a:b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34371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457200" rtl="0">
              <a:spcBef>
                <a:spcPct val="0"/>
              </a:spcBef>
            </a:pPr>
            <a:r>
              <a:rPr lang="en-US" b="1" i="1" dirty="0" err="1"/>
              <a:t>Giao</a:t>
            </a:r>
            <a:r>
              <a:rPr lang="en-US" b="1" i="1" dirty="0"/>
              <a:t> </a:t>
            </a:r>
            <a:r>
              <a:rPr lang="en-US" b="1" i="1" dirty="0" err="1"/>
              <a:t>diện</a:t>
            </a:r>
            <a:r>
              <a:rPr lang="en-US" b="1" i="1" dirty="0"/>
              <a:t> </a:t>
            </a:r>
            <a:r>
              <a:rPr lang="en-US" b="1" i="1" dirty="0" err="1" smtClean="0"/>
              <a:t>xuất</a:t>
            </a:r>
            <a:r>
              <a:rPr lang="en-US" b="1" i="1" dirty="0" smtClean="0"/>
              <a:t> </a:t>
            </a:r>
            <a:r>
              <a:rPr lang="en-US" b="1" i="1" dirty="0" err="1" smtClean="0"/>
              <a:t>nguyên</a:t>
            </a:r>
            <a:r>
              <a:rPr lang="en-US" b="1" i="1" dirty="0" smtClean="0"/>
              <a:t> </a:t>
            </a:r>
            <a:r>
              <a:rPr lang="en-US" b="1" i="1" dirty="0" err="1" smtClean="0"/>
              <a:t>liệu</a:t>
            </a:r>
            <a:r>
              <a:rPr lang="en-US" sz="1400" dirty="0"/>
              <a:t/>
            </a:r>
            <a:br>
              <a:rPr lang="en-US" sz="1400" dirty="0"/>
            </a:br>
            <a:endParaRPr lang="en-US" dirty="0"/>
          </a:p>
        </p:txBody>
      </p:sp>
      <p:pic>
        <p:nvPicPr>
          <p:cNvPr id="5" name="Content Placeholder 4" descr="C:\Users\Admin\Pictures\Camera Roll\60540187_348924715758564_3687618440278835200_n.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0712" y="1071155"/>
            <a:ext cx="8309912" cy="4402181"/>
          </a:xfrm>
          <a:prstGeom prst="rect">
            <a:avLst/>
          </a:prstGeom>
          <a:noFill/>
          <a:ln>
            <a:noFill/>
          </a:ln>
        </p:spPr>
      </p:pic>
    </p:spTree>
    <p:extLst>
      <p:ext uri="{BB962C8B-B14F-4D97-AF65-F5344CB8AC3E}">
        <p14:creationId xmlns:p14="http://schemas.microsoft.com/office/powerpoint/2010/main" val="370026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i="1" dirty="0" err="1">
                <a:solidFill>
                  <a:schemeClr val="tx1"/>
                </a:solidFill>
                <a:latin typeface="Times New Roman" panose="02020603050405020304" pitchFamily="18" charset="0"/>
                <a:cs typeface="Times New Roman" panose="02020603050405020304" pitchFamily="18" charset="0"/>
              </a:rPr>
              <a:t>Giao</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diện</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smtClean="0">
                <a:solidFill>
                  <a:schemeClr val="tx1"/>
                </a:solidFill>
                <a:latin typeface="Times New Roman" panose="02020603050405020304" pitchFamily="18" charset="0"/>
                <a:cs typeface="Times New Roman" panose="02020603050405020304" pitchFamily="18" charset="0"/>
              </a:rPr>
              <a:t>khu</a:t>
            </a:r>
            <a:r>
              <a:rPr lang="en-US" sz="2000" b="1" i="1" dirty="0" smtClean="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5" name="Picture 4" descr="C:\Users\Admin\Pictures\Camera Roll\60035972_377957869472637_3601676277829861376_n.png"/>
          <p:cNvPicPr/>
          <p:nvPr/>
        </p:nvPicPr>
        <p:blipFill>
          <a:blip r:embed="rId2">
            <a:extLst>
              <a:ext uri="{28A0092B-C50C-407E-A947-70E740481C1C}">
                <a14:useLocalDpi xmlns:a14="http://schemas.microsoft.com/office/drawing/2010/main" val="0"/>
              </a:ext>
            </a:extLst>
          </a:blip>
          <a:srcRect/>
          <a:stretch>
            <a:fillRect/>
          </a:stretch>
        </p:blipFill>
        <p:spPr bwMode="auto">
          <a:xfrm>
            <a:off x="809897" y="1270000"/>
            <a:ext cx="8464105" cy="4460603"/>
          </a:xfrm>
          <a:prstGeom prst="rect">
            <a:avLst/>
          </a:prstGeom>
          <a:noFill/>
          <a:ln>
            <a:noFill/>
          </a:ln>
        </p:spPr>
      </p:pic>
    </p:spTree>
    <p:extLst>
      <p:ext uri="{BB962C8B-B14F-4D97-AF65-F5344CB8AC3E}">
        <p14:creationId xmlns:p14="http://schemas.microsoft.com/office/powerpoint/2010/main" val="945963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i="1" dirty="0" err="1" smtClean="0">
                <a:solidFill>
                  <a:schemeClr val="tx1"/>
                </a:solidFill>
                <a:latin typeface="Times New Roman" panose="02020603050405020304" pitchFamily="18" charset="0"/>
                <a:cs typeface="Times New Roman" panose="02020603050405020304" pitchFamily="18" charset="0"/>
              </a:rPr>
              <a:t>Giao</a:t>
            </a:r>
            <a:r>
              <a:rPr lang="en-US" sz="2000" b="1" i="1" dirty="0" smtClean="0">
                <a:solidFill>
                  <a:schemeClr val="tx1"/>
                </a:solidFill>
                <a:latin typeface="Times New Roman" panose="02020603050405020304" pitchFamily="18" charset="0"/>
                <a:cs typeface="Times New Roman" panose="02020603050405020304" pitchFamily="18" charset="0"/>
              </a:rPr>
              <a:t> </a:t>
            </a:r>
            <a:r>
              <a:rPr lang="en-US" sz="2000" b="1" i="1" dirty="0" err="1" smtClean="0">
                <a:solidFill>
                  <a:schemeClr val="tx1"/>
                </a:solidFill>
                <a:latin typeface="Times New Roman" panose="02020603050405020304" pitchFamily="18" charset="0"/>
                <a:cs typeface="Times New Roman" panose="02020603050405020304" pitchFamily="18" charset="0"/>
              </a:rPr>
              <a:t>diện</a:t>
            </a:r>
            <a:r>
              <a:rPr lang="en-US" sz="2000" b="1" i="1" dirty="0" smtClean="0">
                <a:solidFill>
                  <a:schemeClr val="tx1"/>
                </a:solidFill>
                <a:latin typeface="Times New Roman" panose="02020603050405020304" pitchFamily="18" charset="0"/>
                <a:cs typeface="Times New Roman" panose="02020603050405020304" pitchFamily="18" charset="0"/>
              </a:rPr>
              <a:t> </a:t>
            </a:r>
            <a:r>
              <a:rPr lang="en-US" sz="2000" b="1" i="1" dirty="0" err="1" smtClean="0">
                <a:solidFill>
                  <a:schemeClr val="tx1"/>
                </a:solidFill>
                <a:latin typeface="Times New Roman" panose="02020603050405020304" pitchFamily="18" charset="0"/>
                <a:cs typeface="Times New Roman" panose="02020603050405020304" pitchFamily="18" charset="0"/>
              </a:rPr>
              <a:t>bàn</a:t>
            </a:r>
            <a:r>
              <a:rPr lang="en-US" sz="2000" b="1" i="1" dirty="0" smtClean="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descr="C:\Users\Admin\Pictures\Camera Roll\60276878_177993799809714_2933101177245532160_n.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1270000"/>
            <a:ext cx="8530046" cy="4467497"/>
          </a:xfrm>
          <a:prstGeom prst="rect">
            <a:avLst/>
          </a:prstGeom>
          <a:noFill/>
          <a:ln>
            <a:noFill/>
          </a:ln>
        </p:spPr>
      </p:pic>
    </p:spTree>
    <p:extLst>
      <p:ext uri="{BB962C8B-B14F-4D97-AF65-F5344CB8AC3E}">
        <p14:creationId xmlns:p14="http://schemas.microsoft.com/office/powerpoint/2010/main" val="416041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i="1" dirty="0" err="1">
                <a:solidFill>
                  <a:schemeClr val="tx1"/>
                </a:solidFill>
                <a:latin typeface="Times New Roman" panose="02020603050405020304" pitchFamily="18" charset="0"/>
                <a:cs typeface="Times New Roman" panose="02020603050405020304" pitchFamily="18" charset="0"/>
              </a:rPr>
              <a:t>Giao</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diện</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smtClean="0">
                <a:solidFill>
                  <a:schemeClr val="tx1"/>
                </a:solidFill>
                <a:latin typeface="Times New Roman" panose="02020603050405020304" pitchFamily="18" charset="0"/>
                <a:cs typeface="Times New Roman" panose="02020603050405020304" pitchFamily="18" charset="0"/>
              </a:rPr>
              <a:t>menu</a:t>
            </a:r>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7" name="Content Placeholder 6" descr="C:\Users\Admin\Pictures\Camera Roll\60242220_855236678151382_8819635915505795072_n.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6588" y="1100795"/>
            <a:ext cx="8138160" cy="4881994"/>
          </a:xfrm>
          <a:prstGeom prst="rect">
            <a:avLst/>
          </a:prstGeom>
          <a:noFill/>
          <a:ln>
            <a:noFill/>
          </a:ln>
        </p:spPr>
      </p:pic>
    </p:spTree>
    <p:extLst>
      <p:ext uri="{BB962C8B-B14F-4D97-AF65-F5344CB8AC3E}">
        <p14:creationId xmlns:p14="http://schemas.microsoft.com/office/powerpoint/2010/main" val="3644999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1.Giới </a:t>
            </a:r>
            <a:r>
              <a:rPr lang="en-US" dirty="0" err="1" smtClean="0"/>
              <a:t>thiệu</a:t>
            </a:r>
            <a:r>
              <a:rPr lang="en-US" dirty="0" smtClean="0"/>
              <a:t>.</a:t>
            </a:r>
            <a:endParaRPr lang="en-US" dirty="0"/>
          </a:p>
        </p:txBody>
      </p:sp>
      <p:sp>
        <p:nvSpPr>
          <p:cNvPr id="4" name="Content Placeholder 3"/>
          <p:cNvSpPr>
            <a:spLocks noGrp="1"/>
          </p:cNvSpPr>
          <p:nvPr>
            <p:ph idx="1"/>
          </p:nvPr>
        </p:nvSpPr>
        <p:spPr>
          <a:xfrm>
            <a:off x="585894" y="1930400"/>
            <a:ext cx="8596668" cy="3880773"/>
          </a:xfrm>
          <a:prstGeom prst="rect">
            <a:avLst/>
          </a:prstGeom>
        </p:spPr>
        <p:txBody>
          <a:bodyPr wrap="square">
            <a:spAutoFit/>
          </a:bodyPr>
          <a:lstStyle/>
          <a:p>
            <a:pPr algn="just">
              <a:spcAft>
                <a:spcPts val="0"/>
              </a:spcAft>
            </a:pPr>
            <a:r>
              <a:rPr lang="en-US" dirty="0" err="1">
                <a:latin typeface="Times New Roman" panose="02020603050405020304" pitchFamily="18" charset="0"/>
                <a:ea typeface="Times New Roman" panose="02020603050405020304" pitchFamily="18" charset="0"/>
              </a:rPr>
              <a:t>Đề</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tài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này</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nhằm</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xây</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dựng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chương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trình</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quản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lý</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bán</a:t>
            </a:r>
            <a:r>
              <a:rPr lang="en-US" dirty="0">
                <a:latin typeface="Times New Roman" panose="02020603050405020304" pitchFamily="18" charset="0"/>
                <a:ea typeface="Times New Roman" panose="02020603050405020304" pitchFamily="18" charset="0"/>
              </a:rPr>
              <a:t> cafe. </a:t>
            </a:r>
            <a:r>
              <a:rPr lang="en-US" dirty="0" err="1">
                <a:latin typeface="Times New Roman" panose="02020603050405020304" pitchFamily="18" charset="0"/>
                <a:ea typeface="Times New Roman" panose="02020603050405020304" pitchFamily="18" charset="0"/>
              </a:rPr>
              <a:t>Quản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lý</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các</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công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việc</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bán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hàng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của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quán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như</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Cập</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nhập</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thông</a:t>
            </a:r>
            <a:r>
              <a:rPr lang="en-US" dirty="0">
                <a:latin typeface="Times New Roman" panose="02020603050405020304" pitchFamily="18" charset="0"/>
                <a:ea typeface="Times New Roman" panose="02020603050405020304" pitchFamily="18" charset="0"/>
              </a:rPr>
              <a:t> tin </a:t>
            </a:r>
            <a:r>
              <a:rPr lang="en-US" dirty="0" err="1">
                <a:latin typeface="Times New Roman" panose="02020603050405020304" pitchFamily="18" charset="0"/>
                <a:ea typeface="Times New Roman" panose="02020603050405020304" pitchFamily="18" charset="0"/>
              </a:rPr>
              <a:t>nhân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viên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hàng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khách</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hàng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bàn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Nhập</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xuất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bán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hàng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thông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kê</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hàng</a:t>
            </a:r>
            <a:r>
              <a:rPr lang="en-US" dirty="0">
                <a:latin typeface="Times New Roman" panose="02020603050405020304" pitchFamily="18" charset="0"/>
                <a:ea typeface="Times New Roman" panose="02020603050405020304" pitchFamily="18" charset="0"/>
              </a:rPr>
              <a:t>.</a:t>
            </a:r>
            <a:endParaRPr lang="en-US" sz="1600" dirty="0">
              <a:latin typeface="Times New Roman" panose="02020603050405020304" pitchFamily="18" charset="0"/>
              <a:ea typeface="Times New Roman" panose="02020603050405020304" pitchFamily="18" charset="0"/>
            </a:endParaRPr>
          </a:p>
          <a:p>
            <a:pPr algn="just">
              <a:spcAft>
                <a:spcPts val="0"/>
              </a:spcAft>
            </a:pPr>
            <a:r>
              <a:rPr lang="en-US" dirty="0">
                <a:latin typeface="Times New Roman" panose="02020603050405020304" pitchFamily="18" charset="0"/>
                <a:ea typeface="Times New Roman" panose="02020603050405020304" pitchFamily="18" charset="0"/>
              </a:rPr>
              <a:t> </a:t>
            </a:r>
            <a:endParaRPr lang="en-US" sz="1600" dirty="0">
              <a:latin typeface="Times New Roman" panose="02020603050405020304" pitchFamily="18" charset="0"/>
              <a:ea typeface="Times New Roman" panose="02020603050405020304" pitchFamily="18" charset="0"/>
            </a:endParaRPr>
          </a:p>
          <a:p>
            <a:pPr algn="just">
              <a:spcAft>
                <a:spcPts val="0"/>
              </a:spcAft>
            </a:pPr>
            <a:r>
              <a:rPr lang="en-US" dirty="0" err="1">
                <a:latin typeface="Times New Roman" panose="02020603050405020304" pitchFamily="18" charset="0"/>
                <a:ea typeface="Times New Roman" panose="02020603050405020304" pitchFamily="18" charset="0"/>
              </a:rPr>
              <a:t>Chương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trình</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được</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xây</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dựng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trên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ngôn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ngữ</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lập</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trình</a:t>
            </a:r>
            <a:r>
              <a:rPr lang="en-US" dirty="0">
                <a:latin typeface="Times New Roman" panose="02020603050405020304" pitchFamily="18" charset="0"/>
                <a:ea typeface="Times New Roman" panose="02020603050405020304" pitchFamily="18" charset="0"/>
              </a:rPr>
              <a:t> C#: </a:t>
            </a:r>
            <a:r>
              <a:rPr lang="en-US" dirty="0" err="1">
                <a:latin typeface="Times New Roman" panose="02020603050405020304" pitchFamily="18" charset="0"/>
                <a:ea typeface="Times New Roman" panose="02020603050405020304" pitchFamily="18" charset="0"/>
              </a:rPr>
              <a:t>dùng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để</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thiết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lập</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chương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trình</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và</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xử</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lý</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các</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chức</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năng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Với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sự</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trợ</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giúp</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của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các</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phần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mềm</a:t>
            </a:r>
            <a:r>
              <a:rPr lang="en-US" dirty="0">
                <a:latin typeface="Times New Roman" panose="02020603050405020304" pitchFamily="18" charset="0"/>
                <a:ea typeface="Times New Roman" panose="02020603050405020304" pitchFamily="18" charset="0"/>
              </a:rPr>
              <a:t>: Microsoft Visual Studio 2013 </a:t>
            </a:r>
            <a:r>
              <a:rPr lang="en-US" dirty="0" err="1">
                <a:latin typeface="Times New Roman" panose="02020603050405020304" pitchFamily="18" charset="0"/>
                <a:ea typeface="Times New Roman" panose="02020603050405020304" pitchFamily="18" charset="0"/>
              </a:rPr>
              <a:t>để</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xây</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dựng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chương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trình</a:t>
            </a:r>
            <a:r>
              <a:rPr lang="en-US" dirty="0">
                <a:latin typeface="Times New Roman" panose="02020603050405020304" pitchFamily="18" charset="0"/>
                <a:ea typeface="Times New Roman" panose="02020603050405020304" pitchFamily="18" charset="0"/>
              </a:rPr>
              <a:t>, SQL sever 2012 </a:t>
            </a:r>
            <a:r>
              <a:rPr lang="en-US" dirty="0" err="1">
                <a:latin typeface="Times New Roman" panose="02020603050405020304" pitchFamily="18" charset="0"/>
                <a:ea typeface="Times New Roman" panose="02020603050405020304" pitchFamily="18" charset="0"/>
              </a:rPr>
              <a:t>có</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tác</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dụng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quản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lý</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cơ</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sở</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dữ</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liệu</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trong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chương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trình</a:t>
            </a:r>
            <a:r>
              <a:rPr lang="en-US" dirty="0">
                <a:latin typeface="Times New Roman" panose="02020603050405020304" pitchFamily="18" charset="0"/>
                <a:ea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04286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386" y="1554480"/>
            <a:ext cx="8596668" cy="3880773"/>
          </a:xfrm>
        </p:spPr>
        <p:txBody>
          <a:bodyPr>
            <a:noAutofit/>
          </a:bodyPr>
          <a:lstStyle/>
          <a:p>
            <a:r>
              <a:rPr lang="vi-VN" dirty="0">
                <a:solidFill>
                  <a:schemeClr val="tx1"/>
                </a:solidFill>
                <a:latin typeface="Times New Roman" panose="02020603050405020304" pitchFamily="18" charset="0"/>
                <a:cs typeface="Times New Roman" panose="02020603050405020304" pitchFamily="18" charset="0"/>
              </a:rPr>
              <a:t>Kiến trúc mô hình MVC.</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   +</a:t>
            </a:r>
            <a:r>
              <a:rPr lang="vi-VN" dirty="0">
                <a:solidFill>
                  <a:schemeClr val="tx1"/>
                </a:solidFill>
                <a:latin typeface="Times New Roman" panose="02020603050405020304" pitchFamily="18" charset="0"/>
                <a:cs typeface="Times New Roman" panose="02020603050405020304" pitchFamily="18" charset="0"/>
              </a:rPr>
              <a:t>Trong kiến trúc MVC, một đối tượng đồ họa người dùng(GUI Compone nt) bao gồm 3 thành phần cơ bản: Model, View, và Controller. Model có trách nhiệm đối với toàn bộ dữ liệu cũng như trạng thái của đối tượng đồ họa. View chính là thể hiện trực quan của Model, hay nói cách khác chính là giao diện của đối tượng đồ họa. Và Controller điều khiển việc tương tác giữa đối tượng đồ họa với người sử dụng cũng như những đối tượng khác.</a:t>
            </a:r>
            <a:endParaRPr lang="en-US" dirty="0">
              <a:solidFill>
                <a:schemeClr val="tx1"/>
              </a:solidFill>
              <a:latin typeface="Times New Roman" panose="02020603050405020304" pitchFamily="18" charset="0"/>
              <a:cs typeface="Times New Roman" panose="02020603050405020304" pitchFamily="18" charset="0"/>
            </a:endParaRPr>
          </a:p>
          <a:p>
            <a:r>
              <a:rPr lang="vi-VN" dirty="0">
                <a:solidFill>
                  <a:schemeClr val="tx1"/>
                </a:solidFill>
                <a:latin typeface="Times New Roman" panose="02020603050405020304" pitchFamily="18" charset="0"/>
                <a:cs typeface="Times New Roman" panose="02020603050405020304" pitchFamily="18" charset="0"/>
              </a:rPr>
              <a:t>Khi người sử dụng hoặc những đối tượng khác cần thay đổi trạng thái của đối tượng đồ họa, nó sẽ tương tác thông qua Controller của đối tượng đồ họa. Controller sẽ thực hiện việc thay đổi trên Model. Khi có bất kỳ sự thay đổi nào xảy ra ở Model, nó sẽ phát thông điệp ( broadcast message) thông báo cho View và Controller biết. Nhận được thông điệp từ Model, View sẽ cập nhật lại thể hiện của mình, đảm bảo rằng nó luôn là thể hiện trực quan chính xác của Model. Còn Controller, khi nhận được thông điệp từ Model, sẽ có những tương tác cần thiết phản hồi lại người sử dụng hoặc các đối tượng khác</a:t>
            </a:r>
            <a:endParaRPr lang="en-US"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139214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457200" rtl="0">
              <a:spcBef>
                <a:spcPct val="0"/>
              </a:spcBef>
            </a:pPr>
            <a:r>
              <a:rPr lang="en-US" b="1" i="1" dirty="0" err="1"/>
              <a:t>Giao</a:t>
            </a:r>
            <a:r>
              <a:rPr lang="en-US" b="1" i="1" dirty="0"/>
              <a:t> </a:t>
            </a:r>
            <a:r>
              <a:rPr lang="en-US" b="1" i="1" dirty="0" err="1"/>
              <a:t>diện</a:t>
            </a:r>
            <a:r>
              <a:rPr lang="en-US" b="1" i="1" dirty="0"/>
              <a:t> </a:t>
            </a:r>
            <a:r>
              <a:rPr lang="en-US" b="1" i="1" dirty="0" err="1"/>
              <a:t>chính</a:t>
            </a:r>
            <a:r>
              <a:rPr lang="en-US" b="1" i="1" dirty="0"/>
              <a:t> (</a:t>
            </a:r>
            <a:r>
              <a:rPr lang="en-US" b="1" i="1" dirty="0" err="1"/>
              <a:t>Trang</a:t>
            </a:r>
            <a:r>
              <a:rPr lang="en-US" b="1" i="1" dirty="0"/>
              <a:t> </a:t>
            </a:r>
            <a:r>
              <a:rPr lang="en-US" b="1" i="1" dirty="0" err="1"/>
              <a:t>chủ</a:t>
            </a:r>
            <a:r>
              <a:rPr lang="en-US" b="1" i="1" dirty="0"/>
              <a:t>).</a:t>
            </a:r>
            <a:r>
              <a:rPr lang="en-US" sz="1400" dirty="0"/>
              <a:t/>
            </a:r>
            <a:br>
              <a:rPr lang="en-US" sz="1400" dirty="0"/>
            </a:br>
            <a:endParaRPr lang="en-US" dirty="0"/>
          </a:p>
        </p:txBody>
      </p:sp>
      <p:pic>
        <p:nvPicPr>
          <p:cNvPr id="5" name="Content Placeholder 4" descr="C:\Users\Admin\Pictures\Camera Roll\60015247_425635551602753_120206616967512064_n.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3" y="1270000"/>
            <a:ext cx="7970277" cy="4516846"/>
          </a:xfrm>
          <a:prstGeom prst="rect">
            <a:avLst/>
          </a:prstGeom>
          <a:noFill/>
          <a:ln>
            <a:noFill/>
          </a:ln>
        </p:spPr>
      </p:pic>
    </p:spTree>
    <p:extLst>
      <p:ext uri="{BB962C8B-B14F-4D97-AF65-F5344CB8AC3E}">
        <p14:creationId xmlns:p14="http://schemas.microsoft.com/office/powerpoint/2010/main" val="2948822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457200" rtl="0">
              <a:spcBef>
                <a:spcPct val="0"/>
              </a:spcBef>
            </a:pPr>
            <a:r>
              <a:rPr lang="en-US" b="1" i="1" dirty="0" err="1"/>
              <a:t>Giao</a:t>
            </a:r>
            <a:r>
              <a:rPr lang="en-US" b="1" i="1" dirty="0"/>
              <a:t> </a:t>
            </a:r>
            <a:r>
              <a:rPr lang="en-US" b="1" i="1" dirty="0" err="1"/>
              <a:t>diên</a:t>
            </a:r>
            <a:r>
              <a:rPr lang="en-US" b="1" i="1" dirty="0"/>
              <a:t> </a:t>
            </a:r>
            <a:r>
              <a:rPr lang="en-US" b="1" i="1" dirty="0" err="1" smtClean="0"/>
              <a:t>đăng</a:t>
            </a:r>
            <a:r>
              <a:rPr lang="en-US" b="1" i="1" dirty="0" smtClean="0"/>
              <a:t> </a:t>
            </a:r>
            <a:r>
              <a:rPr lang="en-US" b="1" i="1" dirty="0" err="1" smtClean="0"/>
              <a:t>nhập</a:t>
            </a:r>
            <a:r>
              <a:rPr lang="en-US" b="1" i="1" dirty="0" smtClean="0"/>
              <a:t>.</a:t>
            </a:r>
            <a:r>
              <a:rPr lang="en-US" sz="1400" dirty="0"/>
              <a:t/>
            </a:r>
            <a:br>
              <a:rPr lang="en-US" sz="1400" dirty="0"/>
            </a:br>
            <a:endParaRPr lang="en-US" dirty="0"/>
          </a:p>
        </p:txBody>
      </p:sp>
      <p:pic>
        <p:nvPicPr>
          <p:cNvPr id="5" name="Content Placeholder 4"/>
          <p:cNvPicPr>
            <a:picLocks noGrp="1" noChangeAspect="1"/>
          </p:cNvPicPr>
          <p:nvPr>
            <p:ph idx="1"/>
          </p:nvPr>
        </p:nvPicPr>
        <p:blipFill>
          <a:blip r:embed="rId2"/>
          <a:stretch>
            <a:fillRect/>
          </a:stretch>
        </p:blipFill>
        <p:spPr>
          <a:xfrm>
            <a:off x="914401" y="1149532"/>
            <a:ext cx="7249885" cy="4957808"/>
          </a:xfrm>
          <a:prstGeom prst="rect">
            <a:avLst/>
          </a:prstGeom>
        </p:spPr>
      </p:pic>
    </p:spTree>
    <p:extLst>
      <p:ext uri="{BB962C8B-B14F-4D97-AF65-F5344CB8AC3E}">
        <p14:creationId xmlns:p14="http://schemas.microsoft.com/office/powerpoint/2010/main" val="152766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457200" rtl="0">
              <a:spcBef>
                <a:spcPct val="0"/>
              </a:spcBef>
            </a:pPr>
            <a:r>
              <a:rPr lang="en-US" b="1" i="1" dirty="0" err="1"/>
              <a:t>Giao</a:t>
            </a:r>
            <a:r>
              <a:rPr lang="en-US" b="1" i="1" dirty="0"/>
              <a:t> </a:t>
            </a:r>
            <a:r>
              <a:rPr lang="en-US" b="1" i="1" dirty="0" err="1" smtClean="0"/>
              <a:t>diện</a:t>
            </a:r>
            <a:r>
              <a:rPr lang="en-US" b="1" i="1" dirty="0"/>
              <a:t> </a:t>
            </a:r>
            <a:r>
              <a:rPr lang="en-US" b="1" i="1" dirty="0" err="1" smtClean="0"/>
              <a:t>đổi</a:t>
            </a:r>
            <a:r>
              <a:rPr lang="en-US" b="1" i="1" dirty="0" smtClean="0"/>
              <a:t> </a:t>
            </a:r>
            <a:r>
              <a:rPr lang="en-US" b="1" i="1" dirty="0" err="1" smtClean="0"/>
              <a:t>mật</a:t>
            </a:r>
            <a:r>
              <a:rPr lang="en-US" b="1" i="1" dirty="0" smtClean="0"/>
              <a:t> </a:t>
            </a:r>
            <a:r>
              <a:rPr lang="en-US" b="1" i="1" dirty="0" err="1" smtClean="0"/>
              <a:t>khẩu</a:t>
            </a:r>
            <a:r>
              <a:rPr lang="en-US" b="1" i="1" dirty="0" smtClean="0"/>
              <a:t>.</a:t>
            </a:r>
            <a:r>
              <a:rPr lang="en-US" sz="1400" dirty="0"/>
              <a:t/>
            </a:r>
            <a:br>
              <a:rPr lang="en-US" sz="1400" dirty="0"/>
            </a:br>
            <a:endParaRPr lang="en-US" dirty="0"/>
          </a:p>
        </p:txBody>
      </p:sp>
      <p:pic>
        <p:nvPicPr>
          <p:cNvPr id="5" name="Content Placeholder 4" descr="C:\Users\Admin\Pictures\Camera Roll\60227317_437535917012890_6910187365164122112_n.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1270000"/>
            <a:ext cx="7863840" cy="4428309"/>
          </a:xfrm>
          <a:prstGeom prst="rect">
            <a:avLst/>
          </a:prstGeom>
          <a:noFill/>
          <a:ln>
            <a:noFill/>
          </a:ln>
        </p:spPr>
      </p:pic>
    </p:spTree>
    <p:extLst>
      <p:ext uri="{BB962C8B-B14F-4D97-AF65-F5344CB8AC3E}">
        <p14:creationId xmlns:p14="http://schemas.microsoft.com/office/powerpoint/2010/main" val="36448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457200" rtl="0">
              <a:spcBef>
                <a:spcPct val="0"/>
              </a:spcBef>
            </a:pPr>
            <a:r>
              <a:rPr lang="en-US" b="1" i="1" dirty="0" err="1"/>
              <a:t>Giao</a:t>
            </a:r>
            <a:r>
              <a:rPr lang="en-US" b="1" i="1" dirty="0"/>
              <a:t> </a:t>
            </a:r>
            <a:r>
              <a:rPr lang="en-US" b="1" i="1" dirty="0" err="1"/>
              <a:t>diện</a:t>
            </a:r>
            <a:r>
              <a:rPr lang="en-US" b="1" i="1" dirty="0"/>
              <a:t> </a:t>
            </a:r>
            <a:r>
              <a:rPr lang="en-US" b="1" i="1" dirty="0" err="1" smtClean="0"/>
              <a:t>quản</a:t>
            </a:r>
            <a:r>
              <a:rPr lang="en-US" b="1" i="1" dirty="0"/>
              <a:t> </a:t>
            </a:r>
            <a:r>
              <a:rPr lang="en-US" b="1" i="1" dirty="0" err="1" smtClean="0"/>
              <a:t>lý</a:t>
            </a:r>
            <a:r>
              <a:rPr lang="en-US" b="1" i="1" dirty="0" smtClean="0"/>
              <a:t> </a:t>
            </a:r>
            <a:r>
              <a:rPr lang="en-US" b="1" i="1" dirty="0" err="1" smtClean="0"/>
              <a:t>nhân</a:t>
            </a:r>
            <a:r>
              <a:rPr lang="en-US" b="1" i="1" dirty="0" smtClean="0"/>
              <a:t> </a:t>
            </a:r>
            <a:r>
              <a:rPr lang="en-US" b="1" i="1" dirty="0" err="1" smtClean="0"/>
              <a:t>viên</a:t>
            </a:r>
            <a:r>
              <a:rPr lang="en-US" b="1" i="1" dirty="0" smtClean="0"/>
              <a:t>.</a:t>
            </a:r>
            <a:r>
              <a:rPr lang="en-US" sz="1400" dirty="0"/>
              <a:t/>
            </a:r>
            <a:br>
              <a:rPr lang="en-US" sz="1400" dirty="0"/>
            </a:br>
            <a:endParaRPr lang="en-US" dirty="0"/>
          </a:p>
        </p:txBody>
      </p:sp>
      <p:pic>
        <p:nvPicPr>
          <p:cNvPr id="5" name="Content Placeholder 4" descr="C:\Users\Admin\Pictures\Camera Roll\60222614_586624705159032_4679192205556973568_n.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4898" y="1410789"/>
            <a:ext cx="8113970" cy="4206240"/>
          </a:xfrm>
          <a:prstGeom prst="rect">
            <a:avLst/>
          </a:prstGeom>
          <a:noFill/>
          <a:ln>
            <a:noFill/>
          </a:ln>
        </p:spPr>
      </p:pic>
    </p:spTree>
    <p:extLst>
      <p:ext uri="{BB962C8B-B14F-4D97-AF65-F5344CB8AC3E}">
        <p14:creationId xmlns:p14="http://schemas.microsoft.com/office/powerpoint/2010/main" val="386424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i="1" dirty="0" err="1">
                <a:solidFill>
                  <a:schemeClr val="tx1"/>
                </a:solidFill>
                <a:latin typeface="Times New Roman" panose="02020603050405020304" pitchFamily="18" charset="0"/>
                <a:cs typeface="Times New Roman" panose="02020603050405020304" pitchFamily="18" charset="0"/>
              </a:rPr>
              <a:t>Giao</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a:solidFill>
                  <a:schemeClr val="tx1"/>
                </a:solidFill>
                <a:latin typeface="Times New Roman" panose="02020603050405020304" pitchFamily="18" charset="0"/>
                <a:cs typeface="Times New Roman" panose="02020603050405020304" pitchFamily="18" charset="0"/>
              </a:rPr>
              <a:t>diện</a:t>
            </a:r>
            <a:r>
              <a:rPr lang="en-US" sz="2000" b="1" i="1" dirty="0">
                <a:solidFill>
                  <a:schemeClr val="tx1"/>
                </a:solidFill>
                <a:latin typeface="Times New Roman" panose="02020603050405020304" pitchFamily="18" charset="0"/>
                <a:cs typeface="Times New Roman" panose="02020603050405020304" pitchFamily="18" charset="0"/>
              </a:rPr>
              <a:t> </a:t>
            </a:r>
            <a:r>
              <a:rPr lang="en-US" sz="2000" b="1" i="1" dirty="0" err="1" smtClean="0">
                <a:solidFill>
                  <a:schemeClr val="tx1"/>
                </a:solidFill>
                <a:latin typeface="Times New Roman" panose="02020603050405020304" pitchFamily="18" charset="0"/>
                <a:cs typeface="Times New Roman" panose="02020603050405020304" pitchFamily="18" charset="0"/>
              </a:rPr>
              <a:t>danh</a:t>
            </a:r>
            <a:r>
              <a:rPr lang="en-US" sz="2000" b="1" i="1" dirty="0" smtClean="0">
                <a:solidFill>
                  <a:schemeClr val="tx1"/>
                </a:solidFill>
                <a:latin typeface="Times New Roman" panose="02020603050405020304" pitchFamily="18" charset="0"/>
                <a:cs typeface="Times New Roman" panose="02020603050405020304" pitchFamily="18" charset="0"/>
              </a:rPr>
              <a:t> </a:t>
            </a:r>
            <a:r>
              <a:rPr lang="en-US" sz="2000" b="1" i="1" dirty="0" err="1" smtClean="0">
                <a:solidFill>
                  <a:schemeClr val="tx1"/>
                </a:solidFill>
                <a:latin typeface="Times New Roman" panose="02020603050405020304" pitchFamily="18" charset="0"/>
                <a:cs typeface="Times New Roman" panose="02020603050405020304" pitchFamily="18" charset="0"/>
              </a:rPr>
              <a:t>mục</a:t>
            </a:r>
            <a:r>
              <a:rPr lang="en-US" sz="2000" b="1" i="1" dirty="0" smtClean="0">
                <a:solidFill>
                  <a:schemeClr val="tx1"/>
                </a:solidFill>
                <a:latin typeface="Times New Roman" panose="02020603050405020304" pitchFamily="18" charset="0"/>
                <a:cs typeface="Times New Roman" panose="02020603050405020304" pitchFamily="18" charset="0"/>
              </a:rPr>
              <a:t> </a:t>
            </a:r>
            <a:r>
              <a:rPr lang="en-US" sz="2000" b="1" i="1" dirty="0" err="1" smtClean="0">
                <a:solidFill>
                  <a:schemeClr val="tx1"/>
                </a:solidFill>
                <a:latin typeface="Times New Roman" panose="02020603050405020304" pitchFamily="18" charset="0"/>
                <a:cs typeface="Times New Roman" panose="02020603050405020304" pitchFamily="18" charset="0"/>
              </a:rPr>
              <a:t>quản</a:t>
            </a:r>
            <a:r>
              <a:rPr lang="en-US" sz="2000" b="1" i="1" dirty="0" smtClean="0">
                <a:solidFill>
                  <a:schemeClr val="tx1"/>
                </a:solidFill>
                <a:latin typeface="Times New Roman" panose="02020603050405020304" pitchFamily="18" charset="0"/>
                <a:cs typeface="Times New Roman" panose="02020603050405020304" pitchFamily="18" charset="0"/>
              </a:rPr>
              <a:t> </a:t>
            </a:r>
            <a:r>
              <a:rPr lang="en-US" sz="2000" b="1" i="1" dirty="0" err="1" smtClean="0">
                <a:solidFill>
                  <a:schemeClr val="tx1"/>
                </a:solidFill>
                <a:latin typeface="Times New Roman" panose="02020603050405020304" pitchFamily="18" charset="0"/>
                <a:cs typeface="Times New Roman" panose="02020603050405020304" pitchFamily="18" charset="0"/>
              </a:rPr>
              <a:t>lý</a:t>
            </a:r>
            <a:endParaRPr lang="en-US" sz="2000" b="1" i="1"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descr="C:\Users\Admin\Pictures\Camera Roll\60303002_378533346084746_7526486142456168448_n.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1270000"/>
            <a:ext cx="8283786" cy="4468971"/>
          </a:xfrm>
          <a:prstGeom prst="rect">
            <a:avLst/>
          </a:prstGeom>
          <a:noFill/>
          <a:ln>
            <a:noFill/>
          </a:ln>
        </p:spPr>
      </p:pic>
    </p:spTree>
    <p:extLst>
      <p:ext uri="{BB962C8B-B14F-4D97-AF65-F5344CB8AC3E}">
        <p14:creationId xmlns:p14="http://schemas.microsoft.com/office/powerpoint/2010/main" val="1369088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defTabSz="457200" rtl="0">
              <a:spcBef>
                <a:spcPct val="0"/>
              </a:spcBef>
            </a:pPr>
            <a:r>
              <a:rPr lang="en-US" b="1" i="1" dirty="0" err="1"/>
              <a:t>Giao</a:t>
            </a:r>
            <a:r>
              <a:rPr lang="en-US" b="1" i="1" dirty="0"/>
              <a:t> </a:t>
            </a:r>
            <a:r>
              <a:rPr lang="en-US" b="1" i="1" dirty="0" err="1"/>
              <a:t>diện</a:t>
            </a:r>
            <a:r>
              <a:rPr lang="en-US" b="1" i="1" dirty="0"/>
              <a:t> </a:t>
            </a:r>
            <a:r>
              <a:rPr lang="en-US" b="1" i="1" dirty="0" err="1" smtClean="0"/>
              <a:t>nhập</a:t>
            </a:r>
            <a:r>
              <a:rPr lang="en-US" b="1" i="1" dirty="0" smtClean="0"/>
              <a:t> </a:t>
            </a:r>
            <a:r>
              <a:rPr lang="en-US" b="1" i="1" dirty="0" err="1" smtClean="0"/>
              <a:t>nguyên</a:t>
            </a:r>
            <a:r>
              <a:rPr lang="en-US" b="1" i="1" dirty="0" smtClean="0"/>
              <a:t> </a:t>
            </a:r>
            <a:r>
              <a:rPr lang="en-US" b="1" i="1" dirty="0" err="1" smtClean="0"/>
              <a:t>liệu</a:t>
            </a:r>
            <a:r>
              <a:rPr lang="en-US" b="1" i="1" dirty="0" smtClean="0"/>
              <a:t>.</a:t>
            </a:r>
            <a:r>
              <a:rPr lang="en-US" sz="1400" dirty="0"/>
              <a:t/>
            </a:r>
            <a:br>
              <a:rPr lang="en-US" sz="1400" dirty="0"/>
            </a:br>
            <a:endParaRPr lang="en-US" dirty="0"/>
          </a:p>
        </p:txBody>
      </p:sp>
      <p:pic>
        <p:nvPicPr>
          <p:cNvPr id="5" name="Content Placeholder 4" descr="C:\Users\Admin\Pictures\Camera Roll\59998708_385016578779933_4230600437906014208_n.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8274" y="1270000"/>
            <a:ext cx="8136880" cy="4428309"/>
          </a:xfrm>
          <a:prstGeom prst="rect">
            <a:avLst/>
          </a:prstGeom>
          <a:noFill/>
          <a:ln>
            <a:noFill/>
          </a:ln>
        </p:spPr>
      </p:pic>
    </p:spTree>
    <p:extLst>
      <p:ext uri="{BB962C8B-B14F-4D97-AF65-F5344CB8AC3E}">
        <p14:creationId xmlns:p14="http://schemas.microsoft.com/office/powerpoint/2010/main" val="3892562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744</TotalTime>
  <Words>350</Words>
  <Application>Microsoft Office PowerPoint</Application>
  <PresentationFormat>Widescreen</PresentationFormat>
  <Paragraphs>21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Times New Roman</vt:lpstr>
      <vt:lpstr>Trebuchet MS</vt:lpstr>
      <vt:lpstr>Wingdings 3</vt:lpstr>
      <vt:lpstr>Facet</vt:lpstr>
      <vt:lpstr>ĐỒ ÁN MÔN HỌC LẬP TRÌNH WINDOWS Đề tài  QUẢN LÝ BÁN CAFE            GVHD: NGUYỄN TẤN LỘC  </vt:lpstr>
      <vt:lpstr>1.Giới thiệu.</vt:lpstr>
      <vt:lpstr>PowerPoint Presentation</vt:lpstr>
      <vt:lpstr>Giao diện chính (Trang chủ). </vt:lpstr>
      <vt:lpstr>Giao diên đăng nhập. </vt:lpstr>
      <vt:lpstr>Giao diện đổi mật khẩu. </vt:lpstr>
      <vt:lpstr>Giao diện quản lý nhân viên. </vt:lpstr>
      <vt:lpstr>Giao diện danh mục quản lý</vt:lpstr>
      <vt:lpstr>Giao diện nhập nguyên liệu. </vt:lpstr>
      <vt:lpstr>Giao diện xuất nguyên liệu </vt:lpstr>
      <vt:lpstr>Giao diện khu.</vt:lpstr>
      <vt:lpstr>Giao diện bàn.</vt:lpstr>
      <vt:lpstr>Giao diện menu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8</cp:revision>
  <dcterms:created xsi:type="dcterms:W3CDTF">2019-05-12T05:13:05Z</dcterms:created>
  <dcterms:modified xsi:type="dcterms:W3CDTF">2019-05-13T14:05:46Z</dcterms:modified>
</cp:coreProperties>
</file>