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6" r:id="rId2"/>
    <p:sldId id="317" r:id="rId3"/>
    <p:sldId id="558" r:id="rId4"/>
    <p:sldId id="320" r:id="rId5"/>
    <p:sldId id="559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3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0000CC"/>
    <a:srgbClr val="FF9900"/>
    <a:srgbClr val="006600"/>
    <a:srgbClr val="008000"/>
    <a:srgbClr val="009900"/>
    <a:srgbClr val="FF66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15" autoAdjust="0"/>
    <p:restoredTop sz="94298" autoAdjust="0"/>
  </p:normalViewPr>
  <p:slideViewPr>
    <p:cSldViewPr>
      <p:cViewPr varScale="1">
        <p:scale>
          <a:sx n="93" d="100"/>
          <a:sy n="93" d="100"/>
        </p:scale>
        <p:origin x="106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221D-5A41-4E4B-B273-B46A145C070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4780-AD20-4C27-8BFF-11517CF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A7CD3-BC72-4EE1-A161-1AE0A46D4526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2A40-4696-434D-804E-F7DFBF11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Nếu trích dẫn của hai tác giả thì trong phần Tên tác giả, bạn liệt kê đủ 2 tác giả, nối với nhau bằng liên từ “và”.</a:t>
            </a:r>
          </a:p>
          <a:p>
            <a:pPr algn="just"/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Nếu trích dẫn của nhóm nhiều tác giả thì trong phần Tên tác giả, nêu Tên tác giả chính + và (các) cộng sự.</a:t>
            </a:r>
          </a:p>
          <a:p>
            <a:pPr algn="just"/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Nếu sách được tái bản nhiều lần thì ghi như sau: 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Tên tác giả (năm xuất bản). Tên sách. Lần tái bản, Nhà xuất bản, Nơi xuất bản.</a:t>
            </a:r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4553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Nếu trích dẫn của hai tác giả thì trong phần Tên tác giả, bạn liệt kê đủ 2 tác giả, nối với nhau bằng liên từ “và”.</a:t>
            </a:r>
          </a:p>
          <a:p>
            <a:pPr algn="just"/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Nếu trích dẫn của nhóm nhiều tác giả thì trong phần Tên tác giả, nêu Tên tác giả chính + và (các) cộng sự.</a:t>
            </a:r>
          </a:p>
          <a:p>
            <a:pPr algn="just"/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Nếu sách được tái bản nhiều lần thì ghi như sau: 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Tên tác giả (năm xuất bản). Tên sách. </a:t>
            </a:r>
            <a:r>
              <a:rPr lang="vi-VN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Lần tái bản, Nhà xuất bản, Nơi xuất bản.</a:t>
            </a:r>
            <a:r>
              <a:rPr lang="vi-VN" sz="12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07330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Nếu trích dẫn của hai tác giả thì trong phần Tên tác giả, bạn liệt kê đủ 2 tác giả, nối với nhau bằng liên từ “và”.</a:t>
            </a:r>
          </a:p>
          <a:p>
            <a:pPr algn="just"/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Nếu trích dẫn của nhóm nhiều tác giả thì trong phần Tên tác giả, nêu Tên tác giả chính + và (các) cộng sự.</a:t>
            </a:r>
          </a:p>
          <a:p>
            <a:pPr algn="just"/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Nếu sách được tái bản nhiều lần thì ghi như sau: 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Tên tác giả (năm xuất bản). Tên sách. </a:t>
            </a:r>
            <a:r>
              <a:rPr lang="vi-VN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Lần tái bản, Nhà xuất bản, Nơi xuất bản.</a:t>
            </a:r>
            <a:r>
              <a:rPr lang="vi-VN" sz="12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345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Nếu trích dẫn của hai tác giả thì trong phần Tên tác giả, bạn liệt kê đủ 2 tác giả, nối với nhau bằng liên từ “và”.</a:t>
            </a:r>
          </a:p>
          <a:p>
            <a:pPr algn="just"/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Nếu trích dẫn của nhóm nhiều tác giả thì trong phần Tên tác giả, nêu Tên tác giả chính + và (các) cộng sự.</a:t>
            </a:r>
          </a:p>
          <a:p>
            <a:pPr algn="just"/>
            <a:r>
              <a:rPr lang="vi-V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Nếu sách được tái bản nhiều lần thì ghi như sau: </a:t>
            </a:r>
            <a:r>
              <a:rPr lang="vi-VN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Tên tác giả (năm xuất bản). Tên sách. </a:t>
            </a:r>
            <a:r>
              <a:rPr lang="vi-VN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Lần tái bản, Nhà xuất bản, Nơi xuất bản.</a:t>
            </a:r>
            <a:r>
              <a:rPr lang="vi-VN" sz="1200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196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9144000" cy="5334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NHẬP TÊN HỌC PHẦN VÀO ĐÂY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3982-4CC6-4EC4-85EF-7B204C519F33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E09E4-ADF4-4EA6-8B8C-CA21351A0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4" y="3524250"/>
            <a:ext cx="1581150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4925B-5719-4519-92F7-55CCFD892B03}"/>
              </a:ext>
            </a:extLst>
          </p:cNvPr>
          <p:cNvSpPr txBox="1"/>
          <p:nvPr userDrawn="1"/>
        </p:nvSpPr>
        <p:spPr>
          <a:xfrm>
            <a:off x="1894664" y="5232737"/>
            <a:ext cx="5354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Bộ môn Công nghệ Phần mềm,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Khoa Công nghệ Thông tin,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Hưng Yên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A020463-26BC-4DBC-92CD-F3ACA184C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1303165"/>
            <a:ext cx="8229600" cy="2030585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1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NHẬP TÊN BÀI HỌC VÀO ĐÂY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>
            <a:lvl1pPr marL="384048" indent="-384048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8575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>
              <a:spcBef>
                <a:spcPts val="30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88720">
              <a:spcBef>
                <a:spcPts val="300"/>
              </a:spcBef>
              <a:spcAft>
                <a:spcPts val="3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>
              <a:spcBef>
                <a:spcPts val="300"/>
              </a:spcBef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AF3A6CE-5EDE-40F8-B1DF-6AE9C3C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C7C7203-DFBE-426B-B53A-522A8599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3/15/23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0D5C5C3-B81B-4D3A-B0A0-1BAFAE1C1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ED4DDF-D4D5-4036-A339-5B9B164A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609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A409-E11A-495A-A001-855AF0C56DDB}" type="datetime1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0860"/>
            <a:ext cx="4038600" cy="5095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0858"/>
            <a:ext cx="4038600" cy="50953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93D-8755-4A37-9F34-302EED5C8A26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CC4-E7CD-4981-BD20-5D1B4CB63074}" type="datetime1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  <p:sldLayoutId id="2147483655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84048" indent="-384048" algn="l" defTabSz="914400" rtl="0" eaLnBrk="1" latinLnBrk="0" hangingPunct="1">
        <a:spcBef>
          <a:spcPts val="1200"/>
        </a:spcBef>
        <a:spcAft>
          <a:spcPts val="1200"/>
        </a:spcAft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5750" algn="l" defTabSz="914400" rtl="0" eaLnBrk="1" latinLnBrk="0" hangingPunct="1"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spcBef>
          <a:spcPts val="300"/>
        </a:spcBef>
        <a:spcAft>
          <a:spcPts val="300"/>
        </a:spcAft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8872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ISO-IT_7.02.23%20&#272;o&#770;&#768;%20a&#769;n%201.d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busWEcIplqRF7LQE4AQYIxPXDCxiafLV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598FFC-6810-4DED-9397-5F519C9B4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ĐỒ ÁN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9833-22E5-4EB1-B8A1-55A47B7B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850B-5ADE-42BC-B873-397F5508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56A4-7BB3-4CE1-9A49-51C86952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E421E78-7928-40B7-8502-FE48A21C6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HƯỚNG DẪN QUY TRÌNH – BIỂU MẪU</a:t>
            </a:r>
          </a:p>
        </p:txBody>
      </p:sp>
    </p:spTree>
    <p:extLst>
      <p:ext uri="{BB962C8B-B14F-4D97-AF65-F5344CB8AC3E}">
        <p14:creationId xmlns:p14="http://schemas.microsoft.com/office/powerpoint/2010/main" val="244119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 lnSpcReduction="10000"/>
          </a:bodyPr>
          <a:lstStyle/>
          <a:p>
            <a:pPr marL="0" lvl="0" indent="0" algn="just">
              <a:lnSpc>
                <a:spcPct val="150000"/>
              </a:lnSpc>
              <a:spcAft>
                <a:spcPts val="400"/>
              </a:spcAft>
              <a:buNone/>
            </a:pPr>
            <a:r>
              <a:rPr lang="en-US" sz="2800" b="1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Đánh</a:t>
            </a:r>
            <a:r>
              <a:rPr lang="en-US" sz="2800" b="1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giá</a:t>
            </a:r>
            <a:r>
              <a:rPr lang="en-US" sz="2800" b="1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:</a:t>
            </a:r>
          </a:p>
          <a:p>
            <a:pPr lvl="0" algn="just">
              <a:lnSpc>
                <a:spcPct val="150000"/>
              </a:lnSpc>
              <a:spcAft>
                <a:spcPts val="400"/>
              </a:spcAft>
            </a:pPr>
            <a:r>
              <a:rPr lang="en-US" sz="2800" dirty="0">
                <a:ea typeface="Tahoma" panose="020B0604030504040204" pitchFamily="34" charset="0"/>
              </a:rPr>
              <a:t>SV </a:t>
            </a:r>
            <a:r>
              <a:rPr lang="en-US" sz="2800" dirty="0" err="1">
                <a:ea typeface="Tahoma" panose="020B0604030504040204" pitchFamily="34" charset="0"/>
              </a:rPr>
              <a:t>nộp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b="1" dirty="0" err="1">
                <a:ea typeface="Tahoma" panose="020B0604030504040204" pitchFamily="34" charset="0"/>
              </a:rPr>
              <a:t>báo</a:t>
            </a:r>
            <a:r>
              <a:rPr lang="en-US" sz="2800" b="1" dirty="0">
                <a:ea typeface="Tahoma" panose="020B0604030504040204" pitchFamily="34" charset="0"/>
              </a:rPr>
              <a:t> </a:t>
            </a:r>
            <a:r>
              <a:rPr lang="en-US" sz="2800" b="1" dirty="0" err="1">
                <a:ea typeface="Tahoma" panose="020B0604030504040204" pitchFamily="34" charset="0"/>
              </a:rPr>
              <a:t>cáo</a:t>
            </a:r>
            <a:r>
              <a:rPr lang="en-US" sz="2800" b="1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và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b="1" dirty="0" err="1">
                <a:ea typeface="Tahoma" panose="020B0604030504040204" pitchFamily="34" charset="0"/>
              </a:rPr>
              <a:t>sản</a:t>
            </a:r>
            <a:r>
              <a:rPr lang="en-US" sz="2800" b="1" dirty="0">
                <a:ea typeface="Tahoma" panose="020B0604030504040204" pitchFamily="34" charset="0"/>
              </a:rPr>
              <a:t> </a:t>
            </a:r>
            <a:r>
              <a:rPr lang="en-US" sz="2800" b="1" dirty="0" err="1">
                <a:ea typeface="Tahoma" panose="020B0604030504040204" pitchFamily="34" charset="0"/>
              </a:rPr>
              <a:t>phẩm</a:t>
            </a:r>
            <a:r>
              <a:rPr lang="en-US" sz="2800" b="1" dirty="0">
                <a:ea typeface="Tahoma" panose="020B0604030504040204" pitchFamily="34" charset="0"/>
              </a:rPr>
              <a:t> </a:t>
            </a:r>
            <a:r>
              <a:rPr lang="en-US" sz="2800" b="1" dirty="0" err="1">
                <a:ea typeface="Tahoma" panose="020B0604030504040204" pitchFamily="34" charset="0"/>
              </a:rPr>
              <a:t>phần</a:t>
            </a:r>
            <a:r>
              <a:rPr lang="en-US" sz="2800" b="1" dirty="0">
                <a:ea typeface="Tahoma" panose="020B0604030504040204" pitchFamily="34" charset="0"/>
              </a:rPr>
              <a:t> </a:t>
            </a:r>
            <a:r>
              <a:rPr lang="en-US" sz="2800" b="1" dirty="0" err="1">
                <a:ea typeface="Tahoma" panose="020B0604030504040204" pitchFamily="34" charset="0"/>
              </a:rPr>
              <a:t>mềm</a:t>
            </a:r>
            <a:r>
              <a:rPr lang="en-US" sz="2800" b="1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về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bộ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môn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trước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ngày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bảo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vệ</a:t>
            </a:r>
            <a:r>
              <a:rPr lang="en-US" sz="2800" dirty="0">
                <a:ea typeface="Tahoma" panose="020B0604030504040204" pitchFamily="34" charset="0"/>
              </a:rPr>
              <a:t> (</a:t>
            </a:r>
            <a:r>
              <a:rPr lang="en-US" sz="2800" u="sng" dirty="0" err="1">
                <a:ea typeface="Tahoma" panose="020B0604030504040204" pitchFamily="34" charset="0"/>
              </a:rPr>
              <a:t>có</a:t>
            </a:r>
            <a:r>
              <a:rPr lang="en-US" sz="2800" u="sng" dirty="0">
                <a:ea typeface="Tahoma" panose="020B0604030504040204" pitchFamily="34" charset="0"/>
              </a:rPr>
              <a:t> </a:t>
            </a:r>
            <a:r>
              <a:rPr lang="en-US" sz="2800" u="sng" dirty="0" err="1">
                <a:ea typeface="Tahoma" panose="020B0604030504040204" pitchFamily="34" charset="0"/>
              </a:rPr>
              <a:t>thông</a:t>
            </a:r>
            <a:r>
              <a:rPr lang="en-US" sz="2800" u="sng" dirty="0">
                <a:ea typeface="Tahoma" panose="020B0604030504040204" pitchFamily="34" charset="0"/>
              </a:rPr>
              <a:t> </a:t>
            </a:r>
            <a:r>
              <a:rPr lang="en-US" sz="2800" u="sng" dirty="0" err="1">
                <a:ea typeface="Tahoma" panose="020B0604030504040204" pitchFamily="34" charset="0"/>
              </a:rPr>
              <a:t>báo</a:t>
            </a:r>
            <a:r>
              <a:rPr lang="en-US" sz="2800" dirty="0">
                <a:ea typeface="Tahoma" panose="020B0604030504040204" pitchFamily="34" charset="0"/>
              </a:rPr>
              <a:t>)</a:t>
            </a:r>
          </a:p>
          <a:p>
            <a:pPr marL="0" lvl="0" indent="0" algn="just">
              <a:lnSpc>
                <a:spcPct val="150000"/>
              </a:lnSpc>
              <a:spcAft>
                <a:spcPts val="400"/>
              </a:spcAft>
              <a:buNone/>
            </a:pPr>
            <a:r>
              <a:rPr lang="en-US" sz="3000" b="1" dirty="0" err="1">
                <a:ea typeface="Tahoma" panose="020B0604030504040204" pitchFamily="34" charset="0"/>
              </a:rPr>
              <a:t>Điều</a:t>
            </a:r>
            <a:r>
              <a:rPr lang="en-US" sz="3000" b="1" dirty="0">
                <a:ea typeface="Tahoma" panose="020B0604030504040204" pitchFamily="34" charset="0"/>
              </a:rPr>
              <a:t> </a:t>
            </a:r>
            <a:r>
              <a:rPr lang="en-US" sz="3000" b="1" dirty="0" err="1">
                <a:ea typeface="Tahoma" panose="020B0604030504040204" pitchFamily="34" charset="0"/>
              </a:rPr>
              <a:t>kiện</a:t>
            </a:r>
            <a:r>
              <a:rPr lang="en-US" sz="3000" b="1" dirty="0">
                <a:ea typeface="Tahoma" panose="020B0604030504040204" pitchFamily="34" charset="0"/>
              </a:rPr>
              <a:t> </a:t>
            </a:r>
            <a:r>
              <a:rPr lang="en-US" sz="3000" b="1" dirty="0" err="1">
                <a:ea typeface="Tahoma" panose="020B0604030504040204" pitchFamily="34" charset="0"/>
              </a:rPr>
              <a:t>bảo</a:t>
            </a:r>
            <a:r>
              <a:rPr lang="en-US" sz="3000" b="1" dirty="0">
                <a:ea typeface="Tahoma" panose="020B0604030504040204" pitchFamily="34" charset="0"/>
              </a:rPr>
              <a:t> </a:t>
            </a:r>
            <a:r>
              <a:rPr lang="en-US" sz="3000" b="1" dirty="0" err="1">
                <a:ea typeface="Tahoma" panose="020B0604030504040204" pitchFamily="34" charset="0"/>
              </a:rPr>
              <a:t>vệ</a:t>
            </a:r>
            <a:r>
              <a:rPr lang="en-US" sz="3000" b="1" dirty="0">
                <a:ea typeface="Tahoma" panose="020B0604030504040204" pitchFamily="34" charset="0"/>
              </a:rPr>
              <a:t>:</a:t>
            </a:r>
          </a:p>
          <a:p>
            <a:pPr lvl="0" algn="just">
              <a:lnSpc>
                <a:spcPct val="150000"/>
              </a:lnSpc>
              <a:spcAft>
                <a:spcPts val="400"/>
              </a:spcAft>
            </a:pPr>
            <a:r>
              <a:rPr lang="en-US" sz="2800" dirty="0" err="1">
                <a:ea typeface="Tahoma" panose="020B0604030504040204" pitchFamily="34" charset="0"/>
              </a:rPr>
              <a:t>Điểm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đánh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giá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tiến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độ</a:t>
            </a:r>
            <a:r>
              <a:rPr lang="en-US" sz="2800" dirty="0">
                <a:ea typeface="Tahoma" panose="020B0604030504040204" pitchFamily="34" charset="0"/>
              </a:rPr>
              <a:t>: &gt;=5</a:t>
            </a:r>
          </a:p>
          <a:p>
            <a:pPr lvl="0" algn="just">
              <a:lnSpc>
                <a:spcPct val="150000"/>
              </a:lnSpc>
              <a:spcAft>
                <a:spcPts val="400"/>
              </a:spcAft>
            </a:pPr>
            <a:r>
              <a:rPr lang="en-US" sz="2800" dirty="0">
                <a:ea typeface="Tahoma" panose="020B0604030504040204" pitchFamily="34" charset="0"/>
              </a:rPr>
              <a:t>GVHD </a:t>
            </a:r>
            <a:r>
              <a:rPr lang="en-US" sz="2800" dirty="0" err="1">
                <a:ea typeface="Tahoma" panose="020B0604030504040204" pitchFamily="34" charset="0"/>
              </a:rPr>
              <a:t>đồng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ý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cho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bảo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vệ</a:t>
            </a:r>
            <a:r>
              <a:rPr lang="en-US" sz="2800" dirty="0">
                <a:ea typeface="Tahoma" panose="020B0604030504040204" pitchFamily="34" charset="0"/>
              </a:rPr>
              <a:t> </a:t>
            </a:r>
          </a:p>
          <a:p>
            <a:pPr lvl="0" algn="just">
              <a:lnSpc>
                <a:spcPct val="150000"/>
              </a:lnSpc>
              <a:spcAft>
                <a:spcPts val="400"/>
              </a:spcAft>
            </a:pPr>
            <a:r>
              <a:rPr lang="en-US" sz="2800" dirty="0" err="1">
                <a:ea typeface="Tahoma" panose="020B0604030504040204" pitchFamily="34" charset="0"/>
              </a:rPr>
              <a:t>Hoàn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thành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đầy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đủ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hồ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sơ</a:t>
            </a:r>
            <a:endParaRPr lang="en-US" sz="2800" dirty="0">
              <a:ea typeface="Tahoma" panose="020B0604030504040204" pitchFamily="34" charset="0"/>
            </a:endParaRPr>
          </a:p>
          <a:p>
            <a:pPr algn="just"/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 </a:t>
            </a:r>
            <a:r>
              <a:rPr lang="en-US" sz="3200" dirty="0" err="1"/>
              <a:t>Quy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dẫn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1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400"/>
              </a:spcAft>
              <a:buNone/>
            </a:pPr>
            <a:r>
              <a:rPr lang="en-US" sz="2800" b="1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Trọn</a:t>
            </a:r>
            <a:r>
              <a:rPr lang="en-US" sz="2800" b="1" dirty="0" err="1">
                <a:solidFill>
                  <a:srgbClr val="000000"/>
                </a:solidFill>
                <a:ea typeface="Tahoma" panose="020B0604030504040204" pitchFamily="34" charset="0"/>
              </a:rPr>
              <a:t>g</a:t>
            </a:r>
            <a:r>
              <a:rPr lang="en-US" sz="2800" b="1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a typeface="Tahoma" panose="020B0604030504040204" pitchFamily="34" charset="0"/>
              </a:rPr>
              <a:t>số</a:t>
            </a:r>
            <a:r>
              <a:rPr lang="en-US" sz="2800" b="1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a typeface="Tahoma" panose="020B0604030504040204" pitchFamily="34" charset="0"/>
              </a:rPr>
              <a:t>đánh</a:t>
            </a:r>
            <a:r>
              <a:rPr lang="en-US" sz="2800" b="1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a typeface="Tahoma" panose="020B0604030504040204" pitchFamily="34" charset="0"/>
              </a:rPr>
              <a:t>giá</a:t>
            </a:r>
            <a:endParaRPr lang="en-US" sz="2800" b="1" dirty="0">
              <a:solidFill>
                <a:srgbClr val="000000"/>
              </a:solidFill>
              <a:effectLst/>
              <a:ea typeface="Tahoma" panose="020B0604030504040204" pitchFamily="34" charset="0"/>
            </a:endParaRPr>
          </a:p>
          <a:p>
            <a:pPr algn="just"/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 </a:t>
            </a:r>
            <a:r>
              <a:rPr lang="en-US" sz="3200" dirty="0" err="1"/>
              <a:t>Quy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dẫn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1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B862219F-4FA8-BA40-A836-787CB769E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98511"/>
              </p:ext>
            </p:extLst>
          </p:nvPr>
        </p:nvGraphicFramePr>
        <p:xfrm>
          <a:off x="644236" y="2477729"/>
          <a:ext cx="8077200" cy="190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868248174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990178576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4261754508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V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 HD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 đánh giá tiến độ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 bảo vệ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516422"/>
                  </a:ext>
                </a:extLst>
              </a:tr>
              <a:tr h="835742">
                <a:tc>
                  <a:txBody>
                    <a:bodyPr/>
                    <a:lstStyle/>
                    <a:p>
                      <a:pPr algn="ctr"/>
                      <a:r>
                        <a:rPr lang="en-V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39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70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400"/>
              </a:spcAft>
              <a:buNone/>
            </a:pPr>
            <a:r>
              <a:rPr lang="en-US" sz="2800" b="1" dirty="0" err="1">
                <a:solidFill>
                  <a:srgbClr val="000000"/>
                </a:solidFill>
                <a:ea typeface="Tahoma" panose="020B0604030504040204" pitchFamily="34" charset="0"/>
              </a:rPr>
              <a:t>Nội</a:t>
            </a:r>
            <a:r>
              <a:rPr lang="en-US" sz="2800" b="1" dirty="0">
                <a:solidFill>
                  <a:srgbClr val="000000"/>
                </a:solidFill>
                <a:ea typeface="Tahoma" panose="020B0604030504040204" pitchFamily="34" charset="0"/>
              </a:rPr>
              <a:t> dung chi </a:t>
            </a:r>
            <a:r>
              <a:rPr lang="en-US" sz="2800" b="1" dirty="0" err="1">
                <a:solidFill>
                  <a:srgbClr val="000000"/>
                </a:solidFill>
                <a:ea typeface="Tahoma" panose="020B0604030504040204" pitchFamily="34" charset="0"/>
              </a:rPr>
              <a:t>tiết</a:t>
            </a:r>
            <a:r>
              <a:rPr lang="en-US" sz="2800" b="1" dirty="0">
                <a:solidFill>
                  <a:srgbClr val="000000"/>
                </a:solidFill>
                <a:ea typeface="Tahoma" panose="020B0604030504040204" pitchFamily="34" charset="0"/>
              </a:rPr>
              <a:t>:</a:t>
            </a:r>
          </a:p>
          <a:p>
            <a:pPr marL="0" lvl="0" indent="0" algn="ctr">
              <a:lnSpc>
                <a:spcPct val="150000"/>
              </a:lnSpc>
              <a:spcAft>
                <a:spcPts val="4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ea typeface="Tahoma" panose="020B0604030504040204" pitchFamily="34" charset="0"/>
                <a:hlinkClick r:id="rId2"/>
              </a:rPr>
              <a:t>Link</a:t>
            </a:r>
            <a:endParaRPr lang="en-US" sz="2800" b="1" dirty="0">
              <a:solidFill>
                <a:srgbClr val="000000"/>
              </a:solidFill>
              <a:effectLst/>
              <a:ea typeface="Tahoma" panose="020B0604030504040204" pitchFamily="34" charset="0"/>
            </a:endParaRPr>
          </a:p>
          <a:p>
            <a:pPr algn="just"/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 </a:t>
            </a:r>
            <a:r>
              <a:rPr lang="en-US" sz="3200" dirty="0" err="1"/>
              <a:t>Quy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dẫn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1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335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86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Quy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trình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hướng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dẫn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đồ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án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0668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Giới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thiệu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đồ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án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Biểu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accent6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1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Hướng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dẫn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hiện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biểu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Hỏi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đáp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54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effectLst/>
                <a:ea typeface="Times New Roman" panose="02020603050405020304" pitchFamily="18" charset="0"/>
              </a:rPr>
              <a:t>CHƯƠNG 1:	TỔNG QUAN VỀ ĐỀ TÀI	</a:t>
            </a:r>
            <a:endParaRPr lang="en-VN" sz="2800" dirty="0">
              <a:effectLst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x-none" sz="2800" b="0">
                <a:effectLst/>
                <a:ea typeface="Times New Roman" panose="02020603050405020304" pitchFamily="18" charset="0"/>
              </a:rPr>
              <a:t>Lý do chọn đề tài</a:t>
            </a:r>
            <a:endParaRPr lang="en-VN" sz="2800" b="1" dirty="0">
              <a:effectLst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Mục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tiêu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đề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tài</a:t>
            </a:r>
            <a:endParaRPr lang="en-VN" sz="2800" b="1" dirty="0">
              <a:effectLst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Giới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hạn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và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phạm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vi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đề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tài</a:t>
            </a:r>
            <a:endParaRPr lang="en-VN" sz="2800" b="1" dirty="0">
              <a:effectLst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Nội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dung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thực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hiện</a:t>
            </a:r>
            <a:endParaRPr lang="en-VN" sz="2800" b="1" dirty="0">
              <a:effectLst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Phương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pháp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tiếp</a:t>
            </a:r>
            <a:r>
              <a:rPr lang="en-US" sz="2800" b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ea typeface="Times New Roman" panose="02020603050405020304" pitchFamily="18" charset="0"/>
              </a:rPr>
              <a:t>cận</a:t>
            </a:r>
            <a:endParaRPr lang="en-VN" sz="2800" b="1" dirty="0">
              <a:effectLst/>
              <a:ea typeface="Times New Roman" panose="02020603050405020304" pitchFamily="18" charset="0"/>
            </a:endParaRPr>
          </a:p>
          <a:p>
            <a:pPr algn="just"/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1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effectLst/>
                <a:ea typeface="Times New Roman" panose="02020603050405020304" pitchFamily="18" charset="0"/>
              </a:rPr>
              <a:t>CHƯƠNG 2: KHẢO SÁT VÀ PHÂN TÍCH HỆ THỐNG</a:t>
            </a:r>
            <a:endParaRPr lang="en-VN" sz="2800" dirty="0">
              <a:effectLst/>
              <a:ea typeface="Times New Roman" panose="02020603050405020304" pitchFamily="18" charset="0"/>
            </a:endParaRPr>
          </a:p>
          <a:p>
            <a:pPr marL="763588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1.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biểu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yêu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cầu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	</a:t>
            </a:r>
            <a:endParaRPr lang="en-VN" sz="2800" dirty="0">
              <a:effectLst/>
              <a:ea typeface="Times New Roman" panose="02020603050405020304" pitchFamily="18" charset="0"/>
            </a:endParaRPr>
          </a:p>
          <a:p>
            <a:pPr marL="763588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2.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Yêu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cầu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chức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	</a:t>
            </a:r>
            <a:endParaRPr lang="en-VN" sz="2800" dirty="0">
              <a:effectLst/>
              <a:ea typeface="Times New Roman" panose="02020603050405020304" pitchFamily="18" charset="0"/>
            </a:endParaRPr>
          </a:p>
          <a:p>
            <a:pPr marL="763588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3.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Biểu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đồ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lớp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thực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	</a:t>
            </a:r>
            <a:endParaRPr lang="en-VN" sz="2800" dirty="0">
              <a:effectLst/>
              <a:ea typeface="Times New Roman" panose="02020603050405020304" pitchFamily="18" charset="0"/>
            </a:endParaRPr>
          </a:p>
          <a:p>
            <a:pPr marL="763588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4.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Thiết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kế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cơ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sở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liệu</a:t>
            </a:r>
            <a:r>
              <a:rPr lang="en-VN" sz="2800" dirty="0">
                <a:effectLst/>
              </a:rPr>
              <a:t> </a:t>
            </a:r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6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effectLst/>
                <a:ea typeface="Times New Roman" panose="02020603050405020304" pitchFamily="18" charset="0"/>
              </a:rPr>
              <a:t>CHƯƠNG 3: XÂY DỰNG ỨNG DỤNG WINDOWS FORMS</a:t>
            </a:r>
            <a:endParaRPr lang="en-VN" dirty="0">
              <a:effectLst/>
              <a:ea typeface="Times New Roman" panose="02020603050405020304" pitchFamily="18" charset="0"/>
            </a:endParaRPr>
          </a:p>
          <a:p>
            <a:pPr marL="585788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1.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Triển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khai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chức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nghiệp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vụ</a:t>
            </a:r>
            <a:endParaRPr lang="en-VN" sz="2800" dirty="0">
              <a:effectLst/>
              <a:ea typeface="Times New Roman" panose="02020603050405020304" pitchFamily="18" charset="0"/>
            </a:endParaRPr>
          </a:p>
          <a:p>
            <a:pPr marL="585788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2.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Triển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khai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chức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thống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kê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báo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cáo</a:t>
            </a:r>
            <a:endParaRPr lang="en-VN" sz="2800" dirty="0">
              <a:effectLst/>
              <a:ea typeface="Times New Roman" panose="02020603050405020304" pitchFamily="18" charset="0"/>
            </a:endParaRPr>
          </a:p>
          <a:p>
            <a:pPr marL="585788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3.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Kiểm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thử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đơn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vị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triển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khai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thống</a:t>
            </a:r>
            <a:r>
              <a:rPr lang="en-VN" sz="2800" dirty="0">
                <a:effectLst/>
              </a:rPr>
              <a:t> </a:t>
            </a:r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9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335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86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Quy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trình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hướng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dẫn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đồ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án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0668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Giới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thiệu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đồ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án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Biểu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1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Hướng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dẫn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hiện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biểu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70C0"/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Hỏi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đáp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01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Cách viết tài liệu tham khảo là sách</a:t>
            </a:r>
          </a:p>
          <a:p>
            <a:pPr algn="just"/>
            <a:r>
              <a:rPr lang="vi-V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Tên tác giả (năm xuất bản). Tên sách. Nhà xuất bản, Nơi xuất bản.</a:t>
            </a:r>
          </a:p>
          <a:p>
            <a:pPr marL="0" indent="0" algn="just">
              <a:buNone/>
            </a:pPr>
            <a:r>
              <a:rPr lang="vi-VN" sz="2800" i="1" u="sng" dirty="0">
                <a:solidFill>
                  <a:srgbClr val="000000"/>
                </a:solidFill>
              </a:rPr>
              <a:t>Ví dụ:</a:t>
            </a:r>
          </a:p>
          <a:p>
            <a:pPr marL="0" indent="0" algn="just">
              <a:buNone/>
            </a:pPr>
            <a:r>
              <a:rPr lang="vi-V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Khoa CNTT (2019). Lập trình ứng dụng Windows Forms. Đại học SPKT Hưng Yên, Hưng Yên.</a:t>
            </a:r>
            <a:endParaRPr lang="vi-VN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dẫn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4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Cách viết tài liệu tham khảo là luận văn/ luận án/ khóa luận</a:t>
            </a:r>
          </a:p>
          <a:p>
            <a:pPr algn="just"/>
            <a:r>
              <a:rPr lang="vi-V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Tên tác giả (năm xuất bản). Tên đề tài luận văn/ luận án/ khóa luận. Luận văn (học vị), Khoa chuyên ngành, tên Trường Đại học.</a:t>
            </a:r>
          </a:p>
          <a:p>
            <a:pPr marL="0" indent="0" algn="just">
              <a:buNone/>
            </a:pPr>
            <a:r>
              <a:rPr lang="vi-VN" sz="2800" i="1" u="sng" dirty="0">
                <a:solidFill>
                  <a:srgbClr val="000000"/>
                </a:solidFill>
              </a:rPr>
              <a:t>Ví dụ:</a:t>
            </a:r>
          </a:p>
          <a:p>
            <a:pPr marL="0" indent="0" algn="just">
              <a:buNone/>
            </a:pPr>
            <a:r>
              <a:rPr lang="vi-VN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Trần </a:t>
            </a:r>
            <a:r>
              <a:rPr lang="vi-VN" sz="2800" dirty="0">
                <a:solidFill>
                  <a:srgbClr val="000000"/>
                </a:solidFill>
              </a:rPr>
              <a:t>Đỗ Thu Hà (2013). Lượng giá và đánh giá chất lượng tiếng nói cảm thụ. Luận văn thạc sĩ, Khoa CNTT, Đại học Bách khoa Hà Nội.</a:t>
            </a:r>
            <a:endParaRPr lang="vi-VN" sz="280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dẫn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335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86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Quy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trình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hướng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dẫn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0668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Giới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thiệu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đồ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án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Biểu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1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Hướng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dẫn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hiện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biểu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Hỏi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đáp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78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Tài liệu tham khảo trích dẫn từ nguồn internet/website</a:t>
            </a:r>
          </a:p>
          <a:p>
            <a:pPr algn="just"/>
            <a:r>
              <a:rPr lang="vi-V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Tên tác giả (năm). Tên tài liệu [online], ngày tháng năm truy cập nguồn thông tin, từ &lt;đường dẫn để tiếp cận tài liệu đó&gt;.</a:t>
            </a:r>
            <a:endParaRPr lang="vi-VN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vi-VN" sz="2800" i="1" u="sng" dirty="0">
                <a:solidFill>
                  <a:srgbClr val="000000"/>
                </a:solidFill>
              </a:rPr>
              <a:t>Ví dụ:</a:t>
            </a:r>
          </a:p>
          <a:p>
            <a:pPr marL="0" indent="0" algn="just">
              <a:buNone/>
            </a:pPr>
            <a:r>
              <a:rPr lang="vi-VN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Kteam (2017). Lập trình winform cơ bản, từ &lt;https://howkteam.vn/course/lap-trinh-winform-co-ban-27&gt;</a:t>
            </a:r>
            <a:endParaRPr lang="vi-VN" sz="280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dẫn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4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335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86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Quy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trình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hướng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dẫn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đồ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án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0668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Giới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thiệu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đồ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án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Biểu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1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Hướng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dẫn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hiện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biểu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Hỏi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đáp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CC3399"/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898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5. </a:t>
            </a:r>
            <a:r>
              <a:rPr lang="en-US" sz="3200" dirty="0" err="1"/>
              <a:t>Hỏi</a:t>
            </a:r>
            <a:r>
              <a:rPr lang="en-US" sz="3200" dirty="0"/>
              <a:t> </a:t>
            </a:r>
            <a:r>
              <a:rPr lang="en-US" sz="3200" dirty="0" err="1"/>
              <a:t>đáp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The power of the question mark - SWOOP Analytics® | Workforce Analytics |  Digital Workplace Solution">
            <a:extLst>
              <a:ext uri="{FF2B5EF4-FFF2-40B4-BE49-F238E27FC236}">
                <a16:creationId xmlns:a16="http://schemas.microsoft.com/office/drawing/2014/main" id="{EE1D2AB5-140C-6442-8785-D0DD3B11BA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9250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95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C1D3-5917-4C55-B5FC-DA748ACB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2D27-E249-4BF7-B915-8A4D6368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97239-F120-4240-A626-90932406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098" name="Picture 2" descr="Image result for Q&amp;A">
            <a:extLst>
              <a:ext uri="{FF2B5EF4-FFF2-40B4-BE49-F238E27FC236}">
                <a16:creationId xmlns:a16="http://schemas.microsoft.com/office/drawing/2014/main" id="{47055E9B-F2FE-4E99-B161-11563C7EC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619250"/>
            <a:ext cx="31623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D815EB-2280-4C06-9001-8816855F47A2}"/>
              </a:ext>
            </a:extLst>
          </p:cNvPr>
          <p:cNvSpPr/>
          <p:nvPr/>
        </p:nvSpPr>
        <p:spPr>
          <a:xfrm>
            <a:off x="1008364" y="893862"/>
            <a:ext cx="7127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“Learning to code can change your life”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7455DF-161B-4CDA-B246-4335E20D2957}"/>
              </a:ext>
            </a:extLst>
          </p:cNvPr>
          <p:cNvSpPr/>
          <p:nvPr/>
        </p:nvSpPr>
        <p:spPr>
          <a:xfrm>
            <a:off x="627364" y="4800600"/>
            <a:ext cx="7907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i="1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Everybody in this country should learn to program </a:t>
            </a:r>
            <a:br>
              <a:rPr lang="en-US" sz="2400" i="1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computer, because it teaches you how to think.</a:t>
            </a:r>
            <a:r>
              <a:rPr lang="en-US" sz="240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algn="r"/>
            <a:endParaRPr lang="en-US" sz="2400" b="1">
              <a:solidFill>
                <a:srgbClr val="0A0A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400" b="1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Steve Jobs --</a:t>
            </a:r>
          </a:p>
        </p:txBody>
      </p:sp>
    </p:spTree>
    <p:extLst>
      <p:ext uri="{BB962C8B-B14F-4D97-AF65-F5344CB8AC3E}">
        <p14:creationId xmlns:p14="http://schemas.microsoft.com/office/powerpoint/2010/main" val="290699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335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86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Quy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trình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hướng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dẫn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đồ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án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0668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Giới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thiệu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đồ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án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Biểu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1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Hướng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dẫn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hiện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biểu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Hỏi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đáp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91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763000" cy="5059363"/>
          </a:xfrm>
        </p:spPr>
        <p:txBody>
          <a:bodyPr/>
          <a:lstStyle/>
          <a:p>
            <a:pPr algn="just"/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: “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Windows Forms”</a:t>
            </a:r>
          </a:p>
          <a:p>
            <a:pPr algn="just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Ngôn ngữ lập trình C# và những lý do “quyến rũ chết người” khiến bạn phải  học chúng ngay lập tức! - MindX blog">
            <a:extLst>
              <a:ext uri="{FF2B5EF4-FFF2-40B4-BE49-F238E27FC236}">
                <a16:creationId xmlns:a16="http://schemas.microsoft.com/office/drawing/2014/main" id="{15F3EA91-340E-0A41-9BFA-8A20D21B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1909762"/>
            <a:ext cx="26670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à gì? 4 mẹo học lập trình Java cơ bản cho người mới | Ironhack">
            <a:extLst>
              <a:ext uri="{FF2B5EF4-FFF2-40B4-BE49-F238E27FC236}">
                <a16:creationId xmlns:a16="http://schemas.microsoft.com/office/drawing/2014/main" id="{C393BB88-8D61-E049-80E9-667FC9D2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2715169" cy="16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ới thiệu SQL Server trong Cloud Server | Cloud365">
            <a:extLst>
              <a:ext uri="{FF2B5EF4-FFF2-40B4-BE49-F238E27FC236}">
                <a16:creationId xmlns:a16="http://schemas.microsoft.com/office/drawing/2014/main" id="{F930B57A-006C-7F49-A762-42D0CCC2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15" y="2028162"/>
            <a:ext cx="3525731" cy="126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ác mức độ kiểm thử phần mềm tester cần biết">
            <a:extLst>
              <a:ext uri="{FF2B5EF4-FFF2-40B4-BE49-F238E27FC236}">
                <a16:creationId xmlns:a16="http://schemas.microsoft.com/office/drawing/2014/main" id="{78C6172F-8554-4148-AC28-EB26EA89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289" y="3901601"/>
            <a:ext cx="3213257" cy="222456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20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7630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môn</a:t>
            </a:r>
            <a:r>
              <a:rPr lang="en-US" sz="2800" b="1" dirty="0"/>
              <a:t> </a:t>
            </a:r>
            <a:r>
              <a:rPr lang="en-US" sz="2800" b="1" dirty="0" err="1"/>
              <a:t>học</a:t>
            </a:r>
            <a:r>
              <a:rPr lang="en-US" sz="2800" b="1" dirty="0"/>
              <a:t> </a:t>
            </a:r>
            <a:r>
              <a:rPr lang="en-US" sz="2800" b="1" dirty="0" err="1"/>
              <a:t>liên</a:t>
            </a:r>
            <a:r>
              <a:rPr lang="en-US" sz="2800" b="1" dirty="0"/>
              <a:t> </a:t>
            </a:r>
            <a:r>
              <a:rPr lang="en-US" sz="2800" b="1" dirty="0" err="1"/>
              <a:t>quan</a:t>
            </a:r>
            <a:r>
              <a:rPr lang="en-US" sz="2800" b="1" dirty="0"/>
              <a:t>:</a:t>
            </a:r>
          </a:p>
          <a:p>
            <a:pPr algn="just"/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algn="just"/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endParaRPr lang="en-US" sz="2800" dirty="0"/>
          </a:p>
          <a:p>
            <a:pPr algn="just"/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dung Windows Forms</a:t>
            </a:r>
          </a:p>
          <a:p>
            <a:pPr algn="just"/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5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err="1"/>
              <a:t>Mục</a:t>
            </a:r>
            <a:r>
              <a:rPr lang="en-US" sz="2800" b="1" dirty="0"/>
              <a:t> </a:t>
            </a:r>
            <a:r>
              <a:rPr lang="en-US" sz="2800" b="1" dirty="0" err="1"/>
              <a:t>tiêu</a:t>
            </a:r>
            <a:r>
              <a:rPr lang="en-US" sz="2800" b="1" dirty="0"/>
              <a:t>: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Sử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dung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thành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thạo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điều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khiển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trên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WF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Sử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dung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công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nghệ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kết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nối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ADO.Net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hoặc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Entity Framework/JDBC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Trình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bày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nguyên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lý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lập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trình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theo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mô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3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lớp</a:t>
            </a:r>
            <a:endParaRPr lang="en-US" sz="2800" dirty="0">
              <a:solidFill>
                <a:srgbClr val="000000"/>
              </a:solidFill>
              <a:effectLst/>
              <a:ea typeface="Tahoma" panose="020B0604030504040204" pitchFamily="34" charset="0"/>
            </a:endParaRPr>
          </a:p>
          <a:p>
            <a:pPr algn="just"/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335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86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Quy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trình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hướng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dẫn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đồ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án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CC3399"/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0668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Giới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thiệu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đồ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án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biểu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1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Hướng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dẫn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hiện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biểu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Hỏi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đáp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0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059363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Lập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danh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sách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đề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tài</a:t>
            </a:r>
            <a:endParaRPr lang="en-US" sz="2800" dirty="0">
              <a:solidFill>
                <a:srgbClr val="000000"/>
              </a:solidFill>
              <a:effectLst/>
              <a:ea typeface="Tahoma" panose="020B060403050404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Bộ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môn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duyệt</a:t>
            </a:r>
            <a:endParaRPr lang="en-US" sz="2800" dirty="0">
              <a:solidFill>
                <a:srgbClr val="000000"/>
              </a:solidFill>
              <a:ea typeface="Tahoma" panose="020B060403050404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Giao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đề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tài</a:t>
            </a:r>
            <a:endParaRPr lang="en-US" sz="2800" dirty="0">
              <a:solidFill>
                <a:srgbClr val="000000"/>
              </a:solidFill>
              <a:ea typeface="Tahoma" panose="020B060403050404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à"/>
            </a:pPr>
            <a:r>
              <a:rPr lang="en-US" sz="2800" dirty="0">
                <a:solidFill>
                  <a:srgbClr val="FF0000"/>
                </a:solidFill>
                <a:effectLst/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ffectLst/>
                <a:ea typeface="Tahoma" panose="020B0604030504040204" pitchFamily="34" charset="0"/>
                <a:sym typeface="Wingdings" pitchFamily="2" charset="2"/>
              </a:rPr>
              <a:t>Thực</a:t>
            </a:r>
            <a:r>
              <a:rPr lang="en-US" sz="2800" dirty="0">
                <a:solidFill>
                  <a:srgbClr val="FF0000"/>
                </a:solidFill>
                <a:effectLst/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ffectLst/>
                <a:ea typeface="Tahoma" panose="020B0604030504040204" pitchFamily="34" charset="0"/>
                <a:sym typeface="Wingdings" pitchFamily="2" charset="2"/>
              </a:rPr>
              <a:t>hiện</a:t>
            </a:r>
            <a:r>
              <a:rPr lang="en-US" sz="2800" dirty="0">
                <a:solidFill>
                  <a:srgbClr val="FF0000"/>
                </a:solidFill>
                <a:effectLst/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ffectLst/>
                <a:ea typeface="Tahoma" panose="020B0604030504040204" pitchFamily="34" charset="0"/>
                <a:sym typeface="Wingdings" pitchFamily="2" charset="2"/>
              </a:rPr>
              <a:t>trong</a:t>
            </a:r>
            <a:r>
              <a:rPr lang="en-US" sz="2800" dirty="0">
                <a:solidFill>
                  <a:srgbClr val="FF0000"/>
                </a:solidFill>
                <a:effectLst/>
                <a:ea typeface="Tahoma" panose="020B0604030504040204" pitchFamily="34" charset="0"/>
                <a:sym typeface="Wingdings" pitchFamily="2" charset="2"/>
              </a:rPr>
              <a:t> 3 </a:t>
            </a:r>
            <a:r>
              <a:rPr lang="en-US" sz="2800" dirty="0" err="1">
                <a:solidFill>
                  <a:srgbClr val="FF0000"/>
                </a:solidFill>
                <a:effectLst/>
                <a:ea typeface="Tahoma" panose="020B0604030504040204" pitchFamily="34" charset="0"/>
                <a:sym typeface="Wingdings" pitchFamily="2" charset="2"/>
              </a:rPr>
              <a:t>tuần</a:t>
            </a:r>
            <a:r>
              <a:rPr lang="en-US" sz="2800" dirty="0">
                <a:solidFill>
                  <a:srgbClr val="FF0000"/>
                </a:solidFill>
                <a:effectLst/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đầu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tiên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của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học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kỳ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à"/>
            </a:pP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Danh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sách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các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đề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tài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không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được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phép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trùng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nhau</a:t>
            </a:r>
            <a:endParaRPr lang="en-US" sz="2800" dirty="0">
              <a:solidFill>
                <a:srgbClr val="FF0000"/>
              </a:solidFill>
              <a:effectLst/>
              <a:ea typeface="Tahoma" panose="020B0604030504040204" pitchFamily="34" charset="0"/>
            </a:endParaRPr>
          </a:p>
          <a:p>
            <a:pPr algn="just"/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 </a:t>
            </a:r>
            <a:r>
              <a:rPr lang="en-US" sz="3200" dirty="0" err="1"/>
              <a:t>Quy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dẫn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1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3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059363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  <a:spcAft>
                <a:spcPts val="400"/>
              </a:spcAft>
            </a:pP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tuần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theo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mỗi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tuần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hiện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nhiệm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vụ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cụ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từ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tuần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 4 </a:t>
            </a:r>
            <a:r>
              <a:rPr lang="en-US" sz="2800" dirty="0">
                <a:solidFill>
                  <a:srgbClr val="000000"/>
                </a:solidFill>
                <a:effectLst/>
                <a:ea typeface="Tahoma" panose="020B0604030504040204" pitchFamily="34" charset="0"/>
                <a:sym typeface="Wingdings" pitchFamily="2" charset="2"/>
              </a:rPr>
              <a:t> 16)</a:t>
            </a:r>
            <a:endParaRPr lang="en-US" sz="2800" dirty="0">
              <a:solidFill>
                <a:srgbClr val="000000"/>
              </a:solidFill>
              <a:effectLst/>
              <a:ea typeface="Tahoma" panose="020B060403050404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400"/>
              </a:spcAft>
            </a:pP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SV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phải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nộp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hoàn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thành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kết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quả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Tahoma" panose="020B0604030504040204" pitchFamily="34" charset="0"/>
              </a:rPr>
              <a:t>tuần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trước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 23h00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chủ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nhật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của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tuần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đó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. </a:t>
            </a:r>
            <a:r>
              <a:rPr lang="en-US" sz="2800" dirty="0">
                <a:ea typeface="Tahoma" panose="020B0604030504040204" pitchFamily="34" charset="0"/>
                <a:hlinkClick r:id="rId2"/>
              </a:rPr>
              <a:t>(link)</a:t>
            </a:r>
            <a:endParaRPr lang="en-US" sz="2800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400"/>
              </a:spcAft>
            </a:pPr>
            <a:r>
              <a:rPr lang="en-US" sz="2800" dirty="0" err="1">
                <a:ea typeface="Tahoma" panose="020B0604030504040204" pitchFamily="34" charset="0"/>
              </a:rPr>
              <a:t>Có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một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lịch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kiểm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tra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tiến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độ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ea typeface="Tahoma" panose="020B0604030504040204" pitchFamily="34" charset="0"/>
              </a:rPr>
              <a:t>vào</a:t>
            </a:r>
            <a:r>
              <a:rPr lang="en-US" sz="2800" dirty="0"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tuần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 12 (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kiểm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tra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kết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quả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từ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ahoma" panose="020B0604030504040204" pitchFamily="34" charset="0"/>
              </a:rPr>
              <a:t>tuần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</a:rPr>
              <a:t> 4 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sym typeface="Wingdings" pitchFamily="2" charset="2"/>
              </a:rPr>
              <a:t>11) </a:t>
            </a:r>
          </a:p>
          <a:p>
            <a:pPr marL="400050" lvl="1" indent="0" algn="just">
              <a:lnSpc>
                <a:spcPct val="150000"/>
              </a:lnSpc>
              <a:spcAft>
                <a:spcPts val="400"/>
              </a:spcAft>
              <a:buNone/>
            </a:pPr>
            <a:r>
              <a:rPr lang="en-US" sz="2800" dirty="0">
                <a:ea typeface="Tahoma" panose="020B0604030504040204" pitchFamily="34" charset="0"/>
                <a:sym typeface="Wingdings" pitchFamily="2" charset="2"/>
              </a:rPr>
              <a:t>1 </a:t>
            </a:r>
            <a:r>
              <a:rPr lang="en-US" sz="2800" dirty="0" err="1">
                <a:ea typeface="Tahoma" panose="020B0604030504040204" pitchFamily="34" charset="0"/>
                <a:sym typeface="Wingdings" pitchFamily="2" charset="2"/>
              </a:rPr>
              <a:t>trọng</a:t>
            </a:r>
            <a:r>
              <a:rPr lang="en-US" sz="2800" dirty="0"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ea typeface="Tahoma" panose="020B0604030504040204" pitchFamily="34" charset="0"/>
                <a:sym typeface="Wingdings" pitchFamily="2" charset="2"/>
              </a:rPr>
              <a:t>số</a:t>
            </a:r>
            <a:r>
              <a:rPr lang="en-US" sz="2800" dirty="0"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ea typeface="Tahoma" panose="020B0604030504040204" pitchFamily="34" charset="0"/>
                <a:sym typeface="Wingdings" pitchFamily="2" charset="2"/>
              </a:rPr>
              <a:t>đánh</a:t>
            </a:r>
            <a:r>
              <a:rPr lang="en-US" sz="2800" dirty="0">
                <a:ea typeface="Tahoma" panose="020B0604030504040204" pitchFamily="34" charset="0"/>
                <a:sym typeface="Wingdings" pitchFamily="2" charset="2"/>
              </a:rPr>
              <a:t> </a:t>
            </a:r>
            <a:r>
              <a:rPr lang="en-US" sz="2800" dirty="0" err="1">
                <a:ea typeface="Tahoma" panose="020B0604030504040204" pitchFamily="34" charset="0"/>
                <a:sym typeface="Wingdings" pitchFamily="2" charset="2"/>
              </a:rPr>
              <a:t>giá</a:t>
            </a:r>
            <a:endParaRPr lang="en-US" sz="2800" dirty="0">
              <a:ea typeface="Tahoma" panose="020B0604030504040204" pitchFamily="34" charset="0"/>
            </a:endParaRPr>
          </a:p>
          <a:p>
            <a:pPr algn="just"/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 </a:t>
            </a:r>
            <a:r>
              <a:rPr lang="en-US" sz="3200" dirty="0" err="1"/>
              <a:t>Quy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dẫn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1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8241</TotalTime>
  <Words>1495</Words>
  <Application>Microsoft Macintosh PowerPoint</Application>
  <PresentationFormat>On-screen Show (4:3)</PresentationFormat>
  <Paragraphs>229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Tahoma</vt:lpstr>
      <vt:lpstr>Wingdings</vt:lpstr>
      <vt:lpstr>Office Theme</vt:lpstr>
      <vt:lpstr>ĐỒ ÁN 1</vt:lpstr>
      <vt:lpstr>Nội dung</vt:lpstr>
      <vt:lpstr>NỘI DUNG</vt:lpstr>
      <vt:lpstr>1. Giới thiệu về đồ án 1</vt:lpstr>
      <vt:lpstr>1. Giới thiệu về đồ án 1</vt:lpstr>
      <vt:lpstr>1. Giới thiệu về đồ án 1</vt:lpstr>
      <vt:lpstr>NỘI DUNG</vt:lpstr>
      <vt:lpstr>2. Quy trình hướng dẫn đồ án 1 </vt:lpstr>
      <vt:lpstr>2. Quy trình hướng dẫn đồ án 1 </vt:lpstr>
      <vt:lpstr>2. Quy trình hướng dẫn đồ án 1 </vt:lpstr>
      <vt:lpstr>2. Quy trình hướng dẫn đồ án 1 </vt:lpstr>
      <vt:lpstr>2. Quy trình hướng dẫn đồ án 1 </vt:lpstr>
      <vt:lpstr>NỘI DUNG</vt:lpstr>
      <vt:lpstr>3. Biểu mẫu</vt:lpstr>
      <vt:lpstr>3. Biểu mẫu</vt:lpstr>
      <vt:lpstr>3. Biểu mẫu</vt:lpstr>
      <vt:lpstr>NỘI DUNG</vt:lpstr>
      <vt:lpstr>4. Hướng dẫn thực hiện biểu mẫu</vt:lpstr>
      <vt:lpstr>4. Hướng dẫn thực hiện biểu mẫu</vt:lpstr>
      <vt:lpstr>4. Hướng dẫn thực hiện biểu mẫu</vt:lpstr>
      <vt:lpstr>NỘI DUNG</vt:lpstr>
      <vt:lpstr>5. Hỏi đáp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QHADMIN</dc:creator>
  <cp:keywords>Slide 01 - Tong quan ve Ngon ngu lap trinh</cp:keywords>
  <cp:lastModifiedBy>ctv81223</cp:lastModifiedBy>
  <cp:revision>807</cp:revision>
  <dcterms:created xsi:type="dcterms:W3CDTF">2011-01-09T04:46:30Z</dcterms:created>
  <dcterms:modified xsi:type="dcterms:W3CDTF">2023-03-15T02:06:31Z</dcterms:modified>
</cp:coreProperties>
</file>