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26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6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8000"/>
    <a:srgbClr val="0000CC"/>
    <a:srgbClr val="009900"/>
    <a:srgbClr val="FF9900"/>
    <a:srgbClr val="CC3399"/>
    <a:srgbClr val="FF66CC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291" autoAdjust="0"/>
  </p:normalViewPr>
  <p:slideViewPr>
    <p:cSldViewPr>
      <p:cViewPr varScale="1">
        <p:scale>
          <a:sx n="60" d="100"/>
          <a:sy n="60" d="100"/>
        </p:scale>
        <p:origin x="123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6221D-5A41-4E4B-B273-B46A145C070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4780-AD20-4C27-8BFF-11517CFD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9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A7CD3-BC72-4EE1-A161-1AE0A46D4526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62A40-4696-434D-804E-F7DFBF11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746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"/>
            <a:ext cx="9144000" cy="53340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lang="en-US" sz="3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NHẬP TÊN HỌC PHẦN VÀO ĐÂY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3982-4CC6-4EC4-85EF-7B204C519F33}" type="datetime1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6E09E4-ADF4-4EA6-8B8C-CA21351A02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4" y="3524250"/>
            <a:ext cx="1581150" cy="1581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64925B-5719-4519-92F7-55CCFD892B03}"/>
              </a:ext>
            </a:extLst>
          </p:cNvPr>
          <p:cNvSpPr txBox="1"/>
          <p:nvPr userDrawn="1"/>
        </p:nvSpPr>
        <p:spPr>
          <a:xfrm>
            <a:off x="1894664" y="5232737"/>
            <a:ext cx="5354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Bộ môn Công nghệ Phần mềm,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Khoa Công nghệ Thông tin,</a:t>
            </a:r>
            <a:b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Trường Đại học Sư phạm Kỹ thuật Hưng Yên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A020463-26BC-4DBC-92CD-F3ACA184C1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1303165"/>
            <a:ext cx="8229600" cy="2030585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1" kern="12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NHẬP TÊN BÀI HỌC VÀO ĐÂY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>
            <a:lvl1pPr marL="384048" indent="-384048">
              <a:spcBef>
                <a:spcPts val="12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8575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>
              <a:spcBef>
                <a:spcPts val="30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88720">
              <a:spcBef>
                <a:spcPts val="300"/>
              </a:spcBef>
              <a:spcAft>
                <a:spcPts val="300"/>
              </a:spcAft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>
              <a:spcBef>
                <a:spcPts val="300"/>
              </a:spcBef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AF3A6CE-5EDE-40F8-B1DF-6AE9C3C9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297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C7C7203-DFBE-426B-B53A-522A85990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202ABA-0031-4D61-A041-186C665429FE}" type="datetime1">
              <a:rPr lang="en-US" smtClean="0"/>
              <a:t>8/21/2020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0D5C5C3-B81B-4D3A-B0A0-1BAFAE1C1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52012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Khoa Công nghệ Thông tin - UTEHY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ED4DDF-D4D5-4036-A339-5B9B164A5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E32468-D4D3-45A6-A508-7622D5375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1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1"/>
            <a:ext cx="8229600" cy="6095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82296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A409-E11A-495A-A001-855AF0C56DDB}" type="datetime1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372B-C7F7-454A-A4C3-A39283F948ED}" type="datetime1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30860"/>
            <a:ext cx="4038600" cy="5095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30858"/>
            <a:ext cx="4038600" cy="509530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B93D-8755-4A37-9F34-302EED5C8A26}" type="datetime1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6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ACC4-E7CD-4981-BD20-5D1B4CB63074}" type="datetime1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D8FE-AA81-4B92-AE4F-3E65CBCBDE4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3000-C372-4361-98FE-54427D481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8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297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202ABA-0031-4D61-A041-186C665429FE}" type="datetime1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12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201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E32468-D4D3-45A6-A508-7622D5375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2" r:id="rId5"/>
    <p:sldLayoutId id="2147483655" r:id="rId6"/>
    <p:sldLayoutId id="2147483656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84048" indent="-384048" algn="l" defTabSz="914400" rtl="0" eaLnBrk="1" latinLnBrk="0" hangingPunct="1">
        <a:spcBef>
          <a:spcPts val="1200"/>
        </a:spcBef>
        <a:spcAft>
          <a:spcPts val="1200"/>
        </a:spcAft>
        <a:buSzPct val="12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85750" algn="l" defTabSz="914400" rtl="0" eaLnBrk="1" latinLnBrk="0" hangingPunct="1">
        <a:spcBef>
          <a:spcPts val="0"/>
        </a:spcBef>
        <a:spcAft>
          <a:spcPts val="600"/>
        </a:spcAft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28600" algn="l" defTabSz="914400" rtl="0" eaLnBrk="1" latinLnBrk="0" hangingPunct="1">
        <a:spcBef>
          <a:spcPts val="300"/>
        </a:spcBef>
        <a:spcAft>
          <a:spcPts val="300"/>
        </a:spcAft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8872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-228600" algn="l" defTabSz="9144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598FFC-6810-4DED-9397-5F519C9B4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LẬP TRÌNH WEB API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9833-22E5-4EB1-B8A1-55A47B7B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2ABA-0031-4D61-A041-186C665429FE}" type="datetime1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850B-5ADE-42BC-B873-397F5508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56A4-7BB3-4CE1-9A49-51C86952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2468-D4D3-45A6-A508-7622D5375F4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E421E78-7928-40B7-8502-FE48A21C6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BÀI 1</a:t>
            </a:r>
          </a:p>
          <a:p>
            <a:r>
              <a:rPr lang="en-US" dirty="0"/>
              <a:t>TỔNG QUAN VỀ LẬP TRÌNH WEB API</a:t>
            </a:r>
          </a:p>
        </p:txBody>
      </p:sp>
    </p:spTree>
    <p:extLst>
      <p:ext uri="{BB962C8B-B14F-4D97-AF65-F5344CB8AC3E}">
        <p14:creationId xmlns:p14="http://schemas.microsoft.com/office/powerpoint/2010/main" val="244119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494609" y="1712831"/>
            <a:ext cx="329565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1214252" y="1712831"/>
            <a:ext cx="3200400" cy="2228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355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XML </a:t>
            </a:r>
            <a:r>
              <a:rPr lang="en-US" dirty="0" err="1"/>
              <a:t>và</a:t>
            </a:r>
            <a:r>
              <a:rPr lang="en-US" dirty="0"/>
              <a:t> JSON</a:t>
            </a:r>
            <a:endParaRPr lang="en-US" altLang="en-US" dirty="0"/>
          </a:p>
        </p:txBody>
      </p:sp>
      <p:sp>
        <p:nvSpPr>
          <p:cNvPr id="23557" name="Text Placeholder 4"/>
          <p:cNvSpPr>
            <a:spLocks noGrp="1"/>
          </p:cNvSpPr>
          <p:nvPr>
            <p:ph type="body" idx="1"/>
          </p:nvPr>
        </p:nvSpPr>
        <p:spPr>
          <a:xfrm>
            <a:off x="1159484" y="1233487"/>
            <a:ext cx="3030141" cy="479822"/>
          </a:xfrm>
        </p:spPr>
        <p:txBody>
          <a:bodyPr/>
          <a:lstStyle/>
          <a:p>
            <a:pPr eaLnBrk="1" hangingPunct="1"/>
            <a:r>
              <a:rPr lang="en-US" altLang="en-US" dirty="0"/>
              <a:t>XML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00150" y="1690687"/>
            <a:ext cx="3371850" cy="3761186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1500" dirty="0"/>
              <a:t>&lt;employee&gt;</a:t>
            </a:r>
          </a:p>
          <a:p>
            <a:pPr marL="685800" indent="-381000">
              <a:buNone/>
              <a:defRPr/>
            </a:pPr>
            <a:r>
              <a:rPr lang="en-US" sz="1500" dirty="0"/>
              <a:t>&lt;Name&gt; Nguyen Hoang </a:t>
            </a:r>
            <a:r>
              <a:rPr lang="en-US" sz="1500" dirty="0" err="1"/>
              <a:t>Diep</a:t>
            </a:r>
            <a:r>
              <a:rPr lang="en-US" sz="1500" dirty="0"/>
              <a:t>&lt;/Name&gt;</a:t>
            </a:r>
          </a:p>
          <a:p>
            <a:pPr marL="0" indent="304800">
              <a:buNone/>
              <a:defRPr/>
            </a:pPr>
            <a:r>
              <a:rPr lang="en-US" sz="1500" dirty="0"/>
              <a:t>&lt;Career&gt;Teacher&lt;/Career&gt;</a:t>
            </a:r>
          </a:p>
          <a:p>
            <a:pPr marL="0" indent="304800">
              <a:buNone/>
              <a:defRPr/>
            </a:pPr>
            <a:r>
              <a:rPr lang="en-US" sz="1500" dirty="0"/>
              <a:t>&lt;Phone&gt;0923848008&lt;/Phone&gt;</a:t>
            </a:r>
          </a:p>
          <a:p>
            <a:pPr marL="0" indent="0">
              <a:buNone/>
              <a:defRPr/>
            </a:pPr>
            <a:r>
              <a:rPr lang="en-US" sz="1500" dirty="0"/>
              <a:t>&lt;/employee&gt;</a:t>
            </a:r>
          </a:p>
        </p:txBody>
      </p:sp>
      <p:sp>
        <p:nvSpPr>
          <p:cNvPr id="23559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1" y="1277456"/>
            <a:ext cx="3031331" cy="479822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json</a:t>
            </a:r>
            <a:endParaRPr lang="en-US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26770" y="1690687"/>
            <a:ext cx="3374231" cy="3761186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1500" dirty="0"/>
              <a:t>{</a:t>
            </a:r>
          </a:p>
          <a:p>
            <a:pPr marL="0" indent="304800">
              <a:buNone/>
              <a:defRPr/>
            </a:pPr>
            <a:r>
              <a:rPr lang="en-US" sz="1500" dirty="0"/>
              <a:t>"</a:t>
            </a:r>
            <a:r>
              <a:rPr lang="en-US" sz="1500" dirty="0" err="1"/>
              <a:t>Name":"Nguyen</a:t>
            </a:r>
            <a:r>
              <a:rPr lang="en-US" sz="1500" dirty="0"/>
              <a:t> Hoang </a:t>
            </a:r>
            <a:r>
              <a:rPr lang="en-US" sz="1500" dirty="0" err="1"/>
              <a:t>Diep</a:t>
            </a:r>
            <a:r>
              <a:rPr lang="en-US" sz="1500" dirty="0"/>
              <a:t>",</a:t>
            </a:r>
          </a:p>
          <a:p>
            <a:pPr marL="0" indent="304800">
              <a:buNone/>
              <a:defRPr/>
            </a:pPr>
            <a:r>
              <a:rPr lang="en-US" sz="1500" dirty="0"/>
              <a:t>"</a:t>
            </a:r>
            <a:r>
              <a:rPr lang="en-US" sz="1500" dirty="0" err="1"/>
              <a:t>Career":"Teacher</a:t>
            </a:r>
            <a:r>
              <a:rPr lang="en-US" sz="1500" dirty="0"/>
              <a:t>",</a:t>
            </a:r>
          </a:p>
          <a:p>
            <a:pPr marL="0" indent="304800">
              <a:buNone/>
              <a:defRPr/>
            </a:pPr>
            <a:r>
              <a:rPr lang="en-US" sz="1500" dirty="0"/>
              <a:t>"Phone":"0923848008"</a:t>
            </a:r>
          </a:p>
          <a:p>
            <a:pPr marL="0" indent="0">
              <a:buNone/>
              <a:defRPr/>
            </a:pPr>
            <a:r>
              <a:rPr lang="en-US" sz="1500" dirty="0"/>
              <a:t>};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86150" y="4518423"/>
            <a:ext cx="2286000" cy="148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3562" name="Content Placeholder 5"/>
          <p:cNvSpPr txBox="1">
            <a:spLocks/>
          </p:cNvSpPr>
          <p:nvPr/>
        </p:nvSpPr>
        <p:spPr bwMode="auto">
          <a:xfrm>
            <a:off x="3460173" y="4426745"/>
            <a:ext cx="3371850" cy="148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b="1"/>
              <a:t>public class </a:t>
            </a:r>
            <a:r>
              <a:rPr lang="en-US" altLang="en-US"/>
              <a:t>employee{</a:t>
            </a:r>
            <a:br>
              <a:rPr lang="en-US" altLang="en-US"/>
            </a:br>
            <a:r>
              <a:rPr lang="en-US" altLang="en-US"/>
              <a:t>    </a:t>
            </a:r>
            <a:r>
              <a:rPr lang="en-US" altLang="en-US" b="1"/>
              <a:t>public </a:t>
            </a:r>
            <a:r>
              <a:rPr lang="en-US" altLang="en-US"/>
              <a:t>String </a:t>
            </a:r>
            <a:r>
              <a:rPr lang="en-US" altLang="en-US" b="1"/>
              <a:t>Name</a:t>
            </a:r>
            <a:r>
              <a:rPr lang="en-US" altLang="en-US"/>
              <a:t>;</a:t>
            </a:r>
            <a:br>
              <a:rPr lang="en-US" altLang="en-US"/>
            </a:br>
            <a:r>
              <a:rPr lang="en-US" altLang="en-US"/>
              <a:t>    </a:t>
            </a:r>
            <a:r>
              <a:rPr lang="en-US" altLang="en-US" b="1"/>
              <a:t>public </a:t>
            </a:r>
            <a:r>
              <a:rPr lang="en-US" altLang="en-US"/>
              <a:t>String </a:t>
            </a:r>
            <a:r>
              <a:rPr lang="en-US" altLang="en-US" b="1"/>
              <a:t>Career</a:t>
            </a:r>
            <a:r>
              <a:rPr lang="en-US" altLang="en-US"/>
              <a:t>;</a:t>
            </a:r>
            <a:br>
              <a:rPr lang="en-US" altLang="en-US"/>
            </a:br>
            <a:r>
              <a:rPr lang="en-US" altLang="en-US"/>
              <a:t>    </a:t>
            </a:r>
            <a:r>
              <a:rPr lang="en-US" altLang="en-US" b="1"/>
              <a:t>public </a:t>
            </a:r>
            <a:r>
              <a:rPr lang="en-US" altLang="en-US"/>
              <a:t>String </a:t>
            </a:r>
            <a:r>
              <a:rPr lang="en-US" altLang="en-US" b="1"/>
              <a:t>Phone</a:t>
            </a:r>
            <a:r>
              <a:rPr lang="en-US" altLang="en-US"/>
              <a:t>;</a:t>
            </a:r>
            <a:br>
              <a:rPr lang="en-US" altLang="en-US"/>
            </a:br>
            <a:r>
              <a:rPr lang="en-US" altLang="en-US"/>
              <a:t>}</a:t>
            </a: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3429001" y="3920728"/>
            <a:ext cx="3031331" cy="47982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SzPct val="12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78040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XML </a:t>
            </a:r>
            <a:r>
              <a:rPr lang="en-US" dirty="0" err="1"/>
              <a:t>và</a:t>
            </a:r>
            <a:r>
              <a:rPr lang="en-US" dirty="0"/>
              <a:t> JSON</a:t>
            </a:r>
            <a:endParaRPr lang="en-US" altLang="en-US" dirty="0"/>
          </a:p>
        </p:txBody>
      </p:sp>
      <p:sp>
        <p:nvSpPr>
          <p:cNvPr id="24579" name="Text Placeholder 4"/>
          <p:cNvSpPr>
            <a:spLocks noGrp="1"/>
          </p:cNvSpPr>
          <p:nvPr>
            <p:ph type="body" idx="1"/>
          </p:nvPr>
        </p:nvSpPr>
        <p:spPr>
          <a:xfrm>
            <a:off x="1398389" y="1575693"/>
            <a:ext cx="3030141" cy="479822"/>
          </a:xfrm>
        </p:spPr>
        <p:txBody>
          <a:bodyPr/>
          <a:lstStyle/>
          <a:p>
            <a:pPr eaLnBrk="1" hangingPunct="1"/>
            <a:r>
              <a:rPr lang="en-US" altLang="en-US" dirty="0"/>
              <a:t>XML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170385" y="2114550"/>
            <a:ext cx="3486150" cy="2963466"/>
          </a:xfrm>
        </p:spPr>
        <p:txBody>
          <a:bodyPr rtlCol="0">
            <a:no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1500" dirty="0"/>
              <a:t>&lt;employees&gt;</a:t>
            </a:r>
          </a:p>
          <a:p>
            <a:pPr marL="0" indent="217885">
              <a:spcBef>
                <a:spcPts val="0"/>
              </a:spcBef>
              <a:buNone/>
              <a:defRPr/>
            </a:pPr>
            <a:r>
              <a:rPr lang="en-US" sz="1500" dirty="0"/>
              <a:t>&lt;employee&gt;</a:t>
            </a:r>
          </a:p>
          <a:p>
            <a:pPr marL="0" indent="348854">
              <a:spcBef>
                <a:spcPts val="0"/>
              </a:spcBef>
              <a:buNone/>
              <a:defRPr/>
            </a:pPr>
            <a:r>
              <a:rPr lang="en-US" sz="1500" dirty="0"/>
              <a:t>&lt;Name&gt;Nguyen Hoang </a:t>
            </a:r>
            <a:r>
              <a:rPr lang="en-US" sz="1500" dirty="0" err="1"/>
              <a:t>Diep</a:t>
            </a:r>
            <a:r>
              <a:rPr lang="en-US" sz="1500" dirty="0"/>
              <a:t> &lt;/Name&gt;</a:t>
            </a:r>
          </a:p>
          <a:p>
            <a:pPr marL="0" indent="348854">
              <a:spcBef>
                <a:spcPts val="0"/>
              </a:spcBef>
              <a:buNone/>
              <a:defRPr/>
            </a:pPr>
            <a:r>
              <a:rPr lang="en-US" sz="1500" dirty="0"/>
              <a:t>&lt;Career&gt;Teacher&lt;/Career&gt;</a:t>
            </a:r>
          </a:p>
          <a:p>
            <a:pPr marL="0" indent="348854">
              <a:spcBef>
                <a:spcPts val="0"/>
              </a:spcBef>
              <a:buNone/>
              <a:defRPr/>
            </a:pPr>
            <a:r>
              <a:rPr lang="en-US" sz="1500" dirty="0"/>
              <a:t>&lt;Phone&gt;0923848008&lt;/Phone&gt;</a:t>
            </a:r>
          </a:p>
          <a:p>
            <a:pPr marL="0" indent="217885">
              <a:spcBef>
                <a:spcPts val="0"/>
              </a:spcBef>
              <a:buNone/>
              <a:defRPr/>
            </a:pPr>
            <a:r>
              <a:rPr lang="en-US" sz="1500" dirty="0"/>
              <a:t>&lt;/employee&gt;</a:t>
            </a:r>
          </a:p>
          <a:p>
            <a:pPr marL="0" indent="217885">
              <a:spcBef>
                <a:spcPts val="0"/>
              </a:spcBef>
              <a:buNone/>
              <a:defRPr/>
            </a:pPr>
            <a:r>
              <a:rPr lang="en-US" sz="1500" dirty="0"/>
              <a:t>&lt;employee&gt;</a:t>
            </a:r>
          </a:p>
          <a:p>
            <a:pPr marL="0" indent="348854">
              <a:spcBef>
                <a:spcPts val="0"/>
              </a:spcBef>
              <a:buNone/>
              <a:defRPr/>
            </a:pPr>
            <a:r>
              <a:rPr lang="en-US" sz="1500" dirty="0"/>
              <a:t>&lt;Name&gt;TK12.5&lt;/Name&gt;</a:t>
            </a:r>
          </a:p>
          <a:p>
            <a:pPr marL="0" indent="348854">
              <a:spcBef>
                <a:spcPts val="0"/>
              </a:spcBef>
              <a:buNone/>
              <a:defRPr/>
            </a:pPr>
            <a:r>
              <a:rPr lang="en-US" sz="1500" dirty="0"/>
              <a:t>&lt;Career&gt;Student&lt;/Career&gt;</a:t>
            </a:r>
          </a:p>
          <a:p>
            <a:pPr marL="0" indent="348854">
              <a:spcBef>
                <a:spcPts val="0"/>
              </a:spcBef>
              <a:buNone/>
              <a:defRPr/>
            </a:pPr>
            <a:r>
              <a:rPr lang="en-US" sz="1500" dirty="0"/>
              <a:t>&lt;Phone&gt;101145&lt;/Phone&gt;</a:t>
            </a:r>
          </a:p>
          <a:p>
            <a:pPr marL="0" indent="217885">
              <a:spcBef>
                <a:spcPts val="0"/>
              </a:spcBef>
              <a:buNone/>
              <a:defRPr/>
            </a:pPr>
            <a:r>
              <a:rPr lang="en-US" sz="1500" dirty="0"/>
              <a:t>&lt;/employee&gt;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500" dirty="0"/>
              <a:t>&lt;/employees&gt;</a:t>
            </a:r>
          </a:p>
        </p:txBody>
      </p:sp>
      <p:sp>
        <p:nvSpPr>
          <p:cNvPr id="24581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26770" y="1587568"/>
            <a:ext cx="3031331" cy="479822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json</a:t>
            </a:r>
            <a:endParaRPr lang="en-US" altLang="en-US" dirty="0"/>
          </a:p>
        </p:txBody>
      </p:sp>
      <p:sp>
        <p:nvSpPr>
          <p:cNvPr id="24582" name="Content Placeholder 7"/>
          <p:cNvSpPr>
            <a:spLocks noGrp="1"/>
          </p:cNvSpPr>
          <p:nvPr>
            <p:ph sz="quarter" idx="4"/>
          </p:nvPr>
        </p:nvSpPr>
        <p:spPr>
          <a:xfrm>
            <a:off x="4656536" y="2055516"/>
            <a:ext cx="3858815" cy="32837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1500" dirty="0"/>
              <a:t>[{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500" dirty="0"/>
              <a:t>	"</a:t>
            </a:r>
            <a:r>
              <a:rPr lang="en-US" altLang="en-US" sz="1500" dirty="0" err="1"/>
              <a:t>Name":"Nguyen</a:t>
            </a:r>
            <a:r>
              <a:rPr lang="en-US" altLang="en-US" sz="1500" dirty="0"/>
              <a:t> Hoang Diep",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500" dirty="0"/>
              <a:t>	"</a:t>
            </a:r>
            <a:r>
              <a:rPr lang="en-US" altLang="en-US" sz="1500" dirty="0" err="1"/>
              <a:t>Career":"Teacher</a:t>
            </a:r>
            <a:r>
              <a:rPr lang="en-US" altLang="en-US" sz="15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500" dirty="0"/>
              <a:t>	"Phone":"0923848008"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5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5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500" dirty="0"/>
              <a:t>	"Name":"TK12.5",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500" dirty="0"/>
              <a:t>	"</a:t>
            </a:r>
            <a:r>
              <a:rPr lang="en-US" altLang="en-US" sz="1500" dirty="0" err="1"/>
              <a:t>Career":"Student</a:t>
            </a:r>
            <a:r>
              <a:rPr lang="en-US" altLang="en-US" sz="15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500" dirty="0"/>
              <a:t>	"Phone":"101145"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500" dirty="0"/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5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500" dirty="0"/>
              <a:t>	"</a:t>
            </a:r>
            <a:r>
              <a:rPr lang="en-US" altLang="en-US" sz="1500" dirty="0" err="1"/>
              <a:t>Name":"Chu</a:t>
            </a:r>
            <a:r>
              <a:rPr lang="en-US" altLang="en-US" sz="1500" dirty="0"/>
              <a:t> </a:t>
            </a:r>
            <a:r>
              <a:rPr lang="en-US" altLang="en-US" sz="1500" dirty="0" err="1"/>
              <a:t>Bá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Thông</a:t>
            </a:r>
            <a:r>
              <a:rPr lang="en-US" altLang="en-US" sz="15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500" dirty="0"/>
              <a:t>	"Career":" Actor",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500" dirty="0"/>
              <a:t>	"Phone":"1010101010"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500" dirty="0"/>
              <a:t>}];</a:t>
            </a:r>
          </a:p>
        </p:txBody>
      </p:sp>
    </p:spTree>
    <p:extLst>
      <p:ext uri="{BB962C8B-B14F-4D97-AF65-F5344CB8AC3E}">
        <p14:creationId xmlns:p14="http://schemas.microsoft.com/office/powerpoint/2010/main" val="613368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XML </a:t>
            </a:r>
            <a:r>
              <a:rPr lang="en-US" dirty="0" err="1"/>
              <a:t>và</a:t>
            </a:r>
            <a:r>
              <a:rPr lang="en-US" dirty="0"/>
              <a:t> JSON</a:t>
            </a:r>
            <a:endParaRPr lang="en-US" altLang="en-US" dirty="0"/>
          </a:p>
        </p:txBody>
      </p:sp>
      <p:sp>
        <p:nvSpPr>
          <p:cNvPr id="25603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</a:t>
            </a:r>
          </a:p>
        </p:txBody>
      </p:sp>
      <p:sp>
        <p:nvSpPr>
          <p:cNvPr id="25604" name="Content Placeholder 5"/>
          <p:cNvSpPr>
            <a:spLocks noGrp="1"/>
          </p:cNvSpPr>
          <p:nvPr>
            <p:ph sz="half" idx="2"/>
          </p:nvPr>
        </p:nvSpPr>
        <p:spPr>
          <a:xfrm>
            <a:off x="1771650" y="2488406"/>
            <a:ext cx="2914650" cy="29634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b="1"/>
              <a:t>public class </a:t>
            </a:r>
            <a:r>
              <a:rPr lang="en-US" altLang="en-US"/>
              <a:t>employee{</a:t>
            </a:r>
            <a:br>
              <a:rPr lang="en-US" altLang="en-US"/>
            </a:br>
            <a:r>
              <a:rPr lang="en-US" altLang="en-US"/>
              <a:t>    </a:t>
            </a:r>
            <a:r>
              <a:rPr lang="en-US" altLang="en-US" b="1"/>
              <a:t>public </a:t>
            </a:r>
            <a:r>
              <a:rPr lang="en-US" altLang="en-US"/>
              <a:t>String </a:t>
            </a:r>
            <a:r>
              <a:rPr lang="en-US" altLang="en-US" b="1"/>
              <a:t>Name</a:t>
            </a:r>
            <a:r>
              <a:rPr lang="en-US" altLang="en-US"/>
              <a:t>;</a:t>
            </a:r>
            <a:br>
              <a:rPr lang="en-US" altLang="en-US"/>
            </a:br>
            <a:r>
              <a:rPr lang="en-US" altLang="en-US"/>
              <a:t>    </a:t>
            </a:r>
            <a:r>
              <a:rPr lang="en-US" altLang="en-US" b="1"/>
              <a:t>public </a:t>
            </a:r>
            <a:r>
              <a:rPr lang="en-US" altLang="en-US"/>
              <a:t>String </a:t>
            </a:r>
            <a:r>
              <a:rPr lang="en-US" altLang="en-US" b="1"/>
              <a:t>Career</a:t>
            </a:r>
            <a:r>
              <a:rPr lang="en-US" altLang="en-US"/>
              <a:t>;</a:t>
            </a:r>
            <a:br>
              <a:rPr lang="en-US" altLang="en-US"/>
            </a:br>
            <a:r>
              <a:rPr lang="en-US" altLang="en-US"/>
              <a:t>    </a:t>
            </a:r>
            <a:r>
              <a:rPr lang="en-US" altLang="en-US" b="1"/>
              <a:t>public </a:t>
            </a:r>
            <a:r>
              <a:rPr lang="en-US" altLang="en-US"/>
              <a:t>String </a:t>
            </a:r>
            <a:r>
              <a:rPr lang="en-US" altLang="en-US" b="1"/>
              <a:t>Phone</a:t>
            </a:r>
            <a:r>
              <a:rPr lang="en-US" altLang="en-US"/>
              <a:t>;</a:t>
            </a:r>
            <a:br>
              <a:rPr lang="en-US" altLang="en-US"/>
            </a:br>
            <a:r>
              <a:rPr lang="en-US" altLang="en-US"/>
              <a:t>}</a:t>
            </a:r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88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XML </a:t>
            </a:r>
            <a:r>
              <a:rPr lang="en-US" dirty="0" err="1"/>
              <a:t>và</a:t>
            </a:r>
            <a:r>
              <a:rPr lang="en-US" dirty="0"/>
              <a:t> JSON</a:t>
            </a:r>
            <a:endParaRPr lang="en-US" alt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50" dirty="0"/>
              <a:t> &lt;students&gt;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50" dirty="0"/>
              <a:t>        &lt;student&gt;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50" dirty="0"/>
              <a:t>            &lt;id&gt;1&lt;/id&gt;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50" dirty="0"/>
              <a:t>            &lt;name&gt;</a:t>
            </a:r>
            <a:r>
              <a:rPr lang="en-US" altLang="en-US" sz="1350" dirty="0" err="1"/>
              <a:t>Trực</a:t>
            </a:r>
            <a:r>
              <a:rPr lang="en-US" altLang="en-US" sz="1350" dirty="0"/>
              <a:t>&lt;/name&gt;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50" dirty="0"/>
              <a:t>            &lt;lop&gt;TK15.7&lt;/lop&gt;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50" dirty="0"/>
              <a:t>            &lt;phone&gt;016666666&lt;/phone&gt;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50" dirty="0"/>
              <a:t>        &lt;/student&gt;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50" dirty="0"/>
              <a:t>        &lt;student&gt;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50" dirty="0"/>
              <a:t>            &lt;id&gt;2&lt;/id&gt;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50" dirty="0"/>
              <a:t>            &lt;name&gt;</a:t>
            </a:r>
            <a:r>
              <a:rPr lang="en-US" altLang="en-US" sz="1350" dirty="0" err="1"/>
              <a:t>Chiến</a:t>
            </a:r>
            <a:r>
              <a:rPr lang="en-US" altLang="en-US" sz="1350" dirty="0"/>
              <a:t>&lt;/name&gt;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50" dirty="0"/>
              <a:t>            &lt;lop&gt;TK15.5&lt;/lop&gt;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50" dirty="0"/>
              <a:t>            &lt;phone&gt;016666667&lt;/phone&gt;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50" dirty="0"/>
              <a:t>        &lt;/student&gt;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1350" dirty="0"/>
              <a:t>&lt;/students&gt;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8206" y="3829050"/>
            <a:ext cx="3028950" cy="1657350"/>
          </a:xfrm>
        </p:spPr>
        <p:txBody>
          <a:bodyPr rtlCol="0">
            <a:normAutofit fontScale="62500" lnSpcReduction="20000"/>
          </a:bodyPr>
          <a:lstStyle/>
          <a:p>
            <a:pPr marL="0" indent="0" algn="ctr">
              <a:buNone/>
              <a:defRPr/>
            </a:pPr>
            <a:r>
              <a:rPr lang="en-US" sz="9600" dirty="0"/>
              <a:t>?Object</a:t>
            </a:r>
          </a:p>
        </p:txBody>
      </p:sp>
      <p:sp>
        <p:nvSpPr>
          <p:cNvPr id="26629" name="Content Placeholder 3"/>
          <p:cNvSpPr txBox="1">
            <a:spLocks/>
          </p:cNvSpPr>
          <p:nvPr/>
        </p:nvSpPr>
        <p:spPr bwMode="auto">
          <a:xfrm>
            <a:off x="4743450" y="2171700"/>
            <a:ext cx="30289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9600"/>
              <a:t>?json</a:t>
            </a:r>
          </a:p>
        </p:txBody>
      </p:sp>
    </p:spTree>
    <p:extLst>
      <p:ext uri="{BB962C8B-B14F-4D97-AF65-F5344CB8AC3E}">
        <p14:creationId xmlns:p14="http://schemas.microsoft.com/office/powerpoint/2010/main" val="3529414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XML </a:t>
            </a:r>
            <a:r>
              <a:rPr lang="en-US" dirty="0" err="1"/>
              <a:t>và</a:t>
            </a:r>
            <a:r>
              <a:rPr lang="en-US" dirty="0"/>
              <a:t> JSON</a:t>
            </a:r>
            <a:endParaRPr lang="en-US" alt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sz="half" idx="1"/>
          </p:nvPr>
        </p:nvSpPr>
        <p:spPr>
          <a:xfrm>
            <a:off x="1485900" y="1630395"/>
            <a:ext cx="3943350" cy="382147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vi-VN" sz="1500" dirty="0"/>
              <a:t>&lt;ArrayOfDanhMuc</a:t>
            </a:r>
            <a:r>
              <a:rPr lang="en-US" sz="1500" dirty="0"/>
              <a:t>&gt;</a:t>
            </a:r>
            <a:endParaRPr lang="vi-VN" sz="15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</a:t>
            </a:r>
            <a:r>
              <a:rPr lang="vi-VN" sz="1500" dirty="0"/>
              <a:t>&lt;DanhMuc&gt;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</a:t>
            </a:r>
            <a:r>
              <a:rPr lang="vi-VN" sz="1500" dirty="0"/>
              <a:t>&lt;MaDanhMuc&gt;1&lt;/MaDanhMuc&gt;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</a:t>
            </a:r>
            <a:r>
              <a:rPr lang="vi-VN" sz="1500" dirty="0"/>
              <a:t>&lt;TenDanhMuc&gt;Sách vở&lt;/TenDanhMuc&gt;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</a:t>
            </a:r>
            <a:r>
              <a:rPr lang="vi-VN" sz="1500" dirty="0"/>
              <a:t>&lt;/DanhMuc&gt;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</a:t>
            </a:r>
            <a:r>
              <a:rPr lang="vi-VN" sz="1500" dirty="0"/>
              <a:t>&lt;DanhMuc&gt;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</a:t>
            </a:r>
            <a:r>
              <a:rPr lang="vi-VN" sz="1500" dirty="0"/>
              <a:t>&lt;MaDanhMuc&gt;2&lt;/MaDanhMuc&gt;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  </a:t>
            </a:r>
            <a:r>
              <a:rPr lang="vi-VN" sz="1500" dirty="0"/>
              <a:t>&lt;TenDanhMuc&gt;Bút&lt;/TenDanhMuc&gt;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</a:t>
            </a:r>
            <a:r>
              <a:rPr lang="vi-VN" sz="1500" dirty="0"/>
              <a:t>&lt;/DanhMuc&gt;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500" dirty="0"/>
              <a:t>&lt;/ArrayOfDanhMuc&gt;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8206" y="3829050"/>
            <a:ext cx="3028950" cy="1657350"/>
          </a:xfrm>
        </p:spPr>
        <p:txBody>
          <a:bodyPr rtlCol="0">
            <a:normAutofit/>
          </a:bodyPr>
          <a:lstStyle/>
          <a:p>
            <a:pPr marL="0" indent="0" algn="ctr">
              <a:buNone/>
              <a:defRPr/>
            </a:pPr>
            <a:r>
              <a:rPr lang="en-US" sz="4950" dirty="0"/>
              <a:t>?Object</a:t>
            </a:r>
          </a:p>
        </p:txBody>
      </p:sp>
      <p:sp>
        <p:nvSpPr>
          <p:cNvPr id="26629" name="Content Placeholder 3"/>
          <p:cNvSpPr txBox="1">
            <a:spLocks/>
          </p:cNvSpPr>
          <p:nvPr/>
        </p:nvSpPr>
        <p:spPr bwMode="auto">
          <a:xfrm>
            <a:off x="4743450" y="2171700"/>
            <a:ext cx="30289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7200" dirty="0"/>
              <a:t>?</a:t>
            </a:r>
            <a:r>
              <a:rPr lang="en-US" altLang="en-US" sz="7200" dirty="0" err="1"/>
              <a:t>json</a:t>
            </a:r>
            <a:endParaRPr lang="en-US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56936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XML </a:t>
            </a:r>
            <a:r>
              <a:rPr lang="en-US" dirty="0" err="1"/>
              <a:t>và</a:t>
            </a:r>
            <a:r>
              <a:rPr lang="en-US" dirty="0"/>
              <a:t> JSON</a:t>
            </a:r>
            <a:endParaRPr lang="en-US" alt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sz="half" idx="1"/>
          </p:nvPr>
        </p:nvSpPr>
        <p:spPr>
          <a:xfrm>
            <a:off x="1485900" y="1334922"/>
            <a:ext cx="3943350" cy="411695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vi-VN" sz="1500" dirty="0"/>
              <a:t>&lt;ArrayOf</a:t>
            </a:r>
            <a:r>
              <a:rPr lang="en-US" sz="1500" dirty="0"/>
              <a:t>SP&gt;</a:t>
            </a:r>
            <a:endParaRPr lang="vi-VN" sz="1500" dirty="0"/>
          </a:p>
          <a:p>
            <a:pPr marL="0" indent="0">
              <a:spcBef>
                <a:spcPts val="0"/>
              </a:spcBef>
              <a:buNone/>
            </a:pPr>
            <a:r>
              <a:rPr lang="vi-VN" sz="1500" dirty="0"/>
              <a:t>&lt;SanPham&gt;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500" dirty="0"/>
              <a:t>&lt;DonGia&gt;10000&lt;/DonGia&gt;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500" dirty="0"/>
              <a:t>&lt;Ma&gt;10115001 &lt;/Ma&gt;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500" dirty="0"/>
              <a:t>&lt;MaDanhMuc&gt;2&lt;/MaDanhMuc&gt;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500" dirty="0"/>
              <a:t>&lt;Ten&gt;Chì Bi 0.5&lt;/Ten&gt;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500" dirty="0"/>
              <a:t>&lt;/SanPham&gt;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500" dirty="0"/>
              <a:t>&lt;SanPham&gt;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500" dirty="0"/>
              <a:t>&lt;DonGia&gt;12000&lt;/DonGia&gt;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500" dirty="0"/>
              <a:t>&lt;Ma&gt;10115002 &lt;/Ma&gt;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500" dirty="0"/>
              <a:t>&lt;MaDanhMuc&gt;2&lt;/MaDanhMuc&gt;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500" dirty="0"/>
              <a:t>&lt;Ten&gt;Chì Bi 0.7&lt;/Ten&gt;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500" dirty="0"/>
              <a:t>&lt;/SanPham&gt;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500" dirty="0"/>
              <a:t>&lt;SanPham&gt;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500" dirty="0"/>
              <a:t>&lt;DonGia&gt;20000&lt;/DonGia&gt;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500" dirty="0"/>
              <a:t>&lt;Ma&gt;10115003 &lt;/Ma&gt;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500" dirty="0"/>
              <a:t>&lt;MaDanhMuc&gt;</a:t>
            </a:r>
            <a:r>
              <a:rPr lang="en-US" sz="1500" dirty="0"/>
              <a:t>1</a:t>
            </a:r>
            <a:r>
              <a:rPr lang="vi-VN" sz="1500" dirty="0"/>
              <a:t>&lt;/MaDanhMuc&gt;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500" dirty="0"/>
              <a:t>&lt;Ten&gt;Chì Bi 0.9&lt;/Ten&gt;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500" dirty="0"/>
              <a:t>&lt;/SanPham&gt;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vi-VN" sz="1500" dirty="0"/>
              <a:t>&lt;/ArrayOf</a:t>
            </a:r>
            <a:r>
              <a:rPr lang="en-US" sz="1500" dirty="0"/>
              <a:t>SP</a:t>
            </a:r>
            <a:r>
              <a:rPr lang="vi-VN" sz="1500" dirty="0"/>
              <a:t>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8206" y="3829050"/>
            <a:ext cx="3028950" cy="1657350"/>
          </a:xfrm>
        </p:spPr>
        <p:txBody>
          <a:bodyPr rtlCol="0">
            <a:normAutofit/>
          </a:bodyPr>
          <a:lstStyle/>
          <a:p>
            <a:pPr marL="0" indent="0" algn="ctr">
              <a:buNone/>
              <a:defRPr/>
            </a:pPr>
            <a:r>
              <a:rPr lang="en-US" sz="4950" dirty="0"/>
              <a:t>?Object</a:t>
            </a:r>
          </a:p>
        </p:txBody>
      </p:sp>
      <p:sp>
        <p:nvSpPr>
          <p:cNvPr id="26629" name="Content Placeholder 3"/>
          <p:cNvSpPr txBox="1">
            <a:spLocks/>
          </p:cNvSpPr>
          <p:nvPr/>
        </p:nvSpPr>
        <p:spPr bwMode="auto">
          <a:xfrm>
            <a:off x="4743450" y="2171700"/>
            <a:ext cx="30289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7200" dirty="0"/>
              <a:t>?</a:t>
            </a:r>
            <a:r>
              <a:rPr lang="en-US" altLang="en-US" sz="7200" dirty="0" err="1"/>
              <a:t>json</a:t>
            </a:r>
            <a:endParaRPr lang="en-US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09113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XML </a:t>
            </a:r>
            <a:r>
              <a:rPr lang="en-US" dirty="0" err="1"/>
              <a:t>và</a:t>
            </a:r>
            <a:r>
              <a:rPr lang="en-US" dirty="0"/>
              <a:t> JSON</a:t>
            </a:r>
            <a:endParaRPr lang="en-US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5257800" y="2857500"/>
            <a:ext cx="2457450" cy="1714500"/>
          </a:xfrm>
        </p:spPr>
        <p:txBody>
          <a:bodyPr rtlCol="0">
            <a:normAutofit fontScale="70000" lnSpcReduction="20000"/>
          </a:bodyPr>
          <a:lstStyle/>
          <a:p>
            <a:pPr marL="0" indent="0" algn="ctr">
              <a:buNone/>
              <a:defRPr/>
            </a:pPr>
            <a:r>
              <a:rPr lang="en-US" sz="7200" dirty="0"/>
              <a:t>?XML</a:t>
            </a:r>
          </a:p>
          <a:p>
            <a:pPr marL="0" indent="0" algn="ctr">
              <a:buNone/>
              <a:defRPr/>
            </a:pPr>
            <a:r>
              <a:rPr lang="en-US" sz="7200" dirty="0"/>
              <a:t>?Object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half" idx="1"/>
          </p:nvPr>
        </p:nvSpPr>
        <p:spPr>
          <a:xfrm>
            <a:off x="1485900" y="1698033"/>
            <a:ext cx="4171950" cy="4759918"/>
          </a:xfrm>
        </p:spPr>
        <p:txBody>
          <a:bodyPr rtlCol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[  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 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"</a:t>
            </a:r>
            <a:r>
              <a:rPr lang="en-US" sz="1500" dirty="0" err="1"/>
              <a:t>MaDanhMuc</a:t>
            </a:r>
            <a:r>
              <a:rPr lang="en-US" sz="1500" dirty="0"/>
              <a:t>": 10,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   "</a:t>
            </a:r>
            <a:r>
              <a:rPr lang="en-US" sz="1500" dirty="0" err="1"/>
              <a:t>TenDanhMuc</a:t>
            </a:r>
            <a:r>
              <a:rPr lang="en-US" sz="1500" dirty="0"/>
              <a:t>": "</a:t>
            </a:r>
            <a:r>
              <a:rPr lang="en-US" sz="1500" dirty="0" err="1"/>
              <a:t>Đồ</a:t>
            </a:r>
            <a:r>
              <a:rPr lang="en-US" sz="1500" dirty="0"/>
              <a:t> </a:t>
            </a:r>
            <a:r>
              <a:rPr lang="en-US" sz="1500" dirty="0" err="1"/>
              <a:t>chơi</a:t>
            </a:r>
            <a:r>
              <a:rPr lang="en-US" sz="15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    "</a:t>
            </a:r>
            <a:r>
              <a:rPr lang="en-US" sz="1500" dirty="0" err="1"/>
              <a:t>MaDanhMuc</a:t>
            </a:r>
            <a:r>
              <a:rPr lang="en-US" sz="1500" dirty="0"/>
              <a:t>": 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    "</a:t>
            </a:r>
            <a:r>
              <a:rPr lang="en-US" sz="1500" dirty="0" err="1"/>
              <a:t>TenDanhMuc</a:t>
            </a:r>
            <a:r>
              <a:rPr lang="en-US" sz="1500" dirty="0"/>
              <a:t>": "</a:t>
            </a:r>
            <a:r>
              <a:rPr lang="en-US" sz="1500" dirty="0" err="1"/>
              <a:t>Sách</a:t>
            </a:r>
            <a:r>
              <a:rPr lang="en-US" sz="1500" dirty="0"/>
              <a:t> </a:t>
            </a:r>
            <a:r>
              <a:rPr lang="en-US" sz="1500" dirty="0" err="1"/>
              <a:t>vở</a:t>
            </a:r>
            <a:r>
              <a:rPr lang="en-US" sz="15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/>
              <a:t>]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485900" y="1436597"/>
            <a:ext cx="3030141" cy="479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8872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463527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XML </a:t>
            </a:r>
            <a:r>
              <a:rPr lang="en-US" dirty="0" err="1"/>
              <a:t>và</a:t>
            </a:r>
            <a:r>
              <a:rPr lang="en-US" dirty="0"/>
              <a:t> JSON</a:t>
            </a:r>
            <a:endParaRPr lang="en-US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5257800" y="2857500"/>
            <a:ext cx="2457450" cy="1714500"/>
          </a:xfrm>
        </p:spPr>
        <p:txBody>
          <a:bodyPr rtlCol="0">
            <a:normAutofit fontScale="70000" lnSpcReduction="20000"/>
          </a:bodyPr>
          <a:lstStyle/>
          <a:p>
            <a:pPr marL="0" indent="0" algn="ctr">
              <a:buNone/>
              <a:defRPr/>
            </a:pPr>
            <a:r>
              <a:rPr lang="en-US" sz="7200" dirty="0"/>
              <a:t>?XML</a:t>
            </a:r>
          </a:p>
          <a:p>
            <a:pPr marL="0" indent="0" algn="ctr">
              <a:buNone/>
              <a:defRPr/>
            </a:pPr>
            <a:r>
              <a:rPr lang="en-US" sz="7200" dirty="0"/>
              <a:t>?Object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half" idx="1"/>
          </p:nvPr>
        </p:nvSpPr>
        <p:spPr>
          <a:xfrm>
            <a:off x="1485900" y="1698033"/>
            <a:ext cx="4171950" cy="4759918"/>
          </a:xfrm>
        </p:spPr>
        <p:txBody>
          <a:bodyPr rtlCol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350" dirty="0"/>
              <a:t>[    </a:t>
            </a:r>
          </a:p>
          <a:p>
            <a:pPr marL="0" indent="0">
              <a:buNone/>
            </a:pPr>
            <a:r>
              <a:rPr lang="en-US" sz="1350" dirty="0"/>
              <a:t>        {</a:t>
            </a:r>
          </a:p>
          <a:p>
            <a:pPr marL="0" indent="0">
              <a:buNone/>
            </a:pPr>
            <a:r>
              <a:rPr lang="en-US" sz="1350" dirty="0"/>
              <a:t>        "</a:t>
            </a:r>
            <a:r>
              <a:rPr lang="en-US" sz="1350" dirty="0" err="1"/>
              <a:t>TenTK</a:t>
            </a:r>
            <a:r>
              <a:rPr lang="en-US" sz="1350" dirty="0"/>
              <a:t>": "Tk155",</a:t>
            </a:r>
          </a:p>
          <a:p>
            <a:pPr marL="0" indent="0">
              <a:buNone/>
            </a:pPr>
            <a:r>
              <a:rPr lang="en-US" sz="1350" dirty="0"/>
              <a:t>        "</a:t>
            </a:r>
            <a:r>
              <a:rPr lang="en-US" sz="1350" dirty="0" err="1"/>
              <a:t>MatKhau</a:t>
            </a:r>
            <a:r>
              <a:rPr lang="en-US" sz="1350" dirty="0"/>
              <a:t>": "123",</a:t>
            </a:r>
          </a:p>
          <a:p>
            <a:pPr marL="0" indent="0">
              <a:buNone/>
            </a:pPr>
            <a:r>
              <a:rPr lang="en-US" sz="1350" dirty="0"/>
              <a:t>        "</a:t>
            </a:r>
            <a:r>
              <a:rPr lang="en-US" sz="1350" dirty="0" err="1"/>
              <a:t>Mota</a:t>
            </a:r>
            <a:r>
              <a:rPr lang="en-US" sz="1350" dirty="0"/>
              <a:t>": "</a:t>
            </a:r>
            <a:r>
              <a:rPr lang="en-US" sz="1350" dirty="0" err="1"/>
              <a:t>Toàn</a:t>
            </a:r>
            <a:r>
              <a:rPr lang="en-US" sz="1350" dirty="0"/>
              <a:t> </a:t>
            </a:r>
            <a:r>
              <a:rPr lang="en-US" sz="1350" dirty="0" err="1"/>
              <a:t>bộ</a:t>
            </a:r>
            <a:r>
              <a:rPr lang="en-US" sz="1350" dirty="0"/>
              <a:t> SV TK15.5"</a:t>
            </a:r>
          </a:p>
          <a:p>
            <a:pPr marL="0" indent="0">
              <a:buNone/>
            </a:pPr>
            <a:r>
              <a:rPr lang="en-US" sz="1350" dirty="0"/>
              <a:t>      },    </a:t>
            </a:r>
          </a:p>
          <a:p>
            <a:pPr marL="0" indent="0">
              <a:buNone/>
            </a:pPr>
            <a:r>
              <a:rPr lang="en-US" sz="1350" dirty="0"/>
              <a:t>       {</a:t>
            </a:r>
          </a:p>
          <a:p>
            <a:pPr marL="0" indent="0">
              <a:buNone/>
            </a:pPr>
            <a:r>
              <a:rPr lang="en-US" sz="1350" dirty="0"/>
              <a:t>        "</a:t>
            </a:r>
            <a:r>
              <a:rPr lang="en-US" sz="1350" dirty="0" err="1"/>
              <a:t>TenTK</a:t>
            </a:r>
            <a:r>
              <a:rPr lang="en-US" sz="1350" dirty="0"/>
              <a:t>": "Tk157",</a:t>
            </a:r>
          </a:p>
          <a:p>
            <a:pPr marL="0" indent="0">
              <a:buNone/>
            </a:pPr>
            <a:r>
              <a:rPr lang="en-US" sz="1350" dirty="0"/>
              <a:t>        "</a:t>
            </a:r>
            <a:r>
              <a:rPr lang="en-US" sz="1350" dirty="0" err="1"/>
              <a:t>MatKhau</a:t>
            </a:r>
            <a:r>
              <a:rPr lang="en-US" sz="1350" dirty="0"/>
              <a:t>": "123",</a:t>
            </a:r>
          </a:p>
          <a:p>
            <a:pPr marL="0" indent="0">
              <a:buNone/>
            </a:pPr>
            <a:r>
              <a:rPr lang="en-US" sz="1350" dirty="0"/>
              <a:t>        "</a:t>
            </a:r>
            <a:r>
              <a:rPr lang="en-US" sz="1350" dirty="0" err="1"/>
              <a:t>Mota</a:t>
            </a:r>
            <a:r>
              <a:rPr lang="en-US" sz="1350" dirty="0"/>
              <a:t>": "</a:t>
            </a:r>
            <a:r>
              <a:rPr lang="en-US" sz="1350" dirty="0" err="1"/>
              <a:t>Toàn</a:t>
            </a:r>
            <a:r>
              <a:rPr lang="en-US" sz="1350" dirty="0"/>
              <a:t> </a:t>
            </a:r>
            <a:r>
              <a:rPr lang="en-US" sz="1350" dirty="0" err="1"/>
              <a:t>bộ</a:t>
            </a:r>
            <a:r>
              <a:rPr lang="en-US" sz="1350" dirty="0"/>
              <a:t> SV TK15.7"</a:t>
            </a:r>
          </a:p>
          <a:p>
            <a:pPr marL="0" indent="0">
              <a:buNone/>
            </a:pPr>
            <a:r>
              <a:rPr lang="en-US" sz="1350" dirty="0"/>
              <a:t>       }</a:t>
            </a:r>
          </a:p>
          <a:p>
            <a:pPr marL="0" indent="0">
              <a:buNone/>
            </a:pPr>
            <a:r>
              <a:rPr lang="en-US" sz="1350" dirty="0"/>
              <a:t>]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485900" y="1436597"/>
            <a:ext cx="3030141" cy="479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8872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249572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XML </a:t>
            </a:r>
            <a:r>
              <a:rPr lang="en-US" dirty="0" err="1"/>
              <a:t>và</a:t>
            </a:r>
            <a:r>
              <a:rPr lang="en-US" dirty="0"/>
              <a:t> JSON</a:t>
            </a:r>
            <a:endParaRPr lang="en-US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5257800" y="2857500"/>
            <a:ext cx="2457450" cy="1714500"/>
          </a:xfrm>
        </p:spPr>
        <p:txBody>
          <a:bodyPr rtlCol="0">
            <a:normAutofit fontScale="70000" lnSpcReduction="20000"/>
          </a:bodyPr>
          <a:lstStyle/>
          <a:p>
            <a:pPr marL="0" indent="0" algn="ctr">
              <a:buNone/>
              <a:defRPr/>
            </a:pPr>
            <a:r>
              <a:rPr lang="en-US" sz="7200" dirty="0"/>
              <a:t>?XML</a:t>
            </a:r>
          </a:p>
          <a:p>
            <a:pPr marL="0" indent="0" algn="ctr">
              <a:buNone/>
              <a:defRPr/>
            </a:pPr>
            <a:r>
              <a:rPr lang="en-US" sz="7200" dirty="0"/>
              <a:t>?Object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half" idx="1"/>
          </p:nvPr>
        </p:nvSpPr>
        <p:spPr>
          <a:xfrm>
            <a:off x="1485900" y="1698033"/>
            <a:ext cx="4171950" cy="4759918"/>
          </a:xfrm>
        </p:spPr>
        <p:txBody>
          <a:bodyPr rtlCol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50" dirty="0"/>
              <a:t>[   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50" dirty="0"/>
              <a:t>        "</a:t>
            </a:r>
            <a:r>
              <a:rPr lang="en-US" sz="1350" dirty="0" err="1"/>
              <a:t>maNV</a:t>
            </a:r>
            <a:r>
              <a:rPr lang="en-US" sz="1350" dirty="0"/>
              <a:t>": "</a:t>
            </a:r>
            <a:r>
              <a:rPr lang="en-US" sz="1350" dirty="0" err="1"/>
              <a:t>haunv</a:t>
            </a:r>
            <a:r>
              <a:rPr lang="en-US" sz="1350" dirty="0"/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50" dirty="0"/>
              <a:t>        "</a:t>
            </a:r>
            <a:r>
              <a:rPr lang="en-US" sz="1350" dirty="0" err="1"/>
              <a:t>TenNV</a:t>
            </a:r>
            <a:r>
              <a:rPr lang="en-US" sz="1350" dirty="0"/>
              <a:t>": "</a:t>
            </a:r>
            <a:r>
              <a:rPr lang="en-US" sz="1350" dirty="0" err="1"/>
              <a:t>Nguyễn</a:t>
            </a:r>
            <a:r>
              <a:rPr lang="en-US" sz="1350" dirty="0"/>
              <a:t> </a:t>
            </a:r>
            <a:r>
              <a:rPr lang="en-US" sz="1350" dirty="0" err="1"/>
              <a:t>Văn</a:t>
            </a:r>
            <a:r>
              <a:rPr lang="en-US" sz="1350" dirty="0"/>
              <a:t> </a:t>
            </a:r>
            <a:r>
              <a:rPr lang="en-US" sz="1350" dirty="0" err="1"/>
              <a:t>Hậu</a:t>
            </a:r>
            <a:r>
              <a:rPr lang="en-US" sz="1350" dirty="0"/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50" dirty="0"/>
              <a:t>        "</a:t>
            </a:r>
            <a:r>
              <a:rPr lang="en-US" sz="1350" dirty="0" err="1"/>
              <a:t>GioiTinh</a:t>
            </a:r>
            <a:r>
              <a:rPr lang="en-US" sz="1350" dirty="0"/>
              <a:t>": "Nam",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50" dirty="0"/>
              <a:t>        "</a:t>
            </a:r>
            <a:r>
              <a:rPr lang="en-US" sz="1350" dirty="0" err="1"/>
              <a:t>NgaySinh</a:t>
            </a:r>
            <a:r>
              <a:rPr lang="en-US" sz="1350" dirty="0"/>
              <a:t>": "1980-06-06T00:00:00",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50" dirty="0"/>
              <a:t>        "email": "Diep82003@gmail.com",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50" dirty="0"/>
              <a:t>        "SDT": "                              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50" dirty="0"/>
              <a:t>    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50" dirty="0"/>
              <a:t>   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50" dirty="0"/>
              <a:t>        "</a:t>
            </a:r>
            <a:r>
              <a:rPr lang="en-US" sz="1350" dirty="0" err="1"/>
              <a:t>maNV</a:t>
            </a:r>
            <a:r>
              <a:rPr lang="en-US" sz="1350" dirty="0"/>
              <a:t>": "</a:t>
            </a:r>
            <a:r>
              <a:rPr lang="en-US" sz="1350" dirty="0" err="1"/>
              <a:t>nangnth</a:t>
            </a:r>
            <a:r>
              <a:rPr lang="en-US" sz="1350" dirty="0"/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50" dirty="0"/>
              <a:t>        "</a:t>
            </a:r>
            <a:r>
              <a:rPr lang="en-US" sz="1350" dirty="0" err="1"/>
              <a:t>TenNV</a:t>
            </a:r>
            <a:r>
              <a:rPr lang="en-US" sz="1350" dirty="0"/>
              <a:t>": "</a:t>
            </a:r>
            <a:r>
              <a:rPr lang="en-US" sz="1350" dirty="0" err="1"/>
              <a:t>Nguyễn</a:t>
            </a:r>
            <a:r>
              <a:rPr lang="en-US" sz="1350" dirty="0"/>
              <a:t> </a:t>
            </a:r>
            <a:r>
              <a:rPr lang="en-US" sz="1350" dirty="0" err="1"/>
              <a:t>Thi</a:t>
            </a:r>
            <a:r>
              <a:rPr lang="en-US" sz="1350" dirty="0"/>
              <a:t> </a:t>
            </a:r>
            <a:r>
              <a:rPr lang="en-US" sz="1350" dirty="0" err="1"/>
              <a:t>Hải</a:t>
            </a:r>
            <a:r>
              <a:rPr lang="en-US" sz="1350" dirty="0"/>
              <a:t> </a:t>
            </a:r>
            <a:r>
              <a:rPr lang="en-US" sz="1350" dirty="0" err="1"/>
              <a:t>Năng</a:t>
            </a:r>
            <a:r>
              <a:rPr lang="en-US" sz="1350" dirty="0"/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50" dirty="0"/>
              <a:t>        "</a:t>
            </a:r>
            <a:r>
              <a:rPr lang="en-US" sz="1350" dirty="0" err="1"/>
              <a:t>GioiTinh</a:t>
            </a:r>
            <a:r>
              <a:rPr lang="en-US" sz="1350" dirty="0"/>
              <a:t>": "</a:t>
            </a:r>
            <a:r>
              <a:rPr lang="en-US" sz="1350" dirty="0" err="1"/>
              <a:t>Nữ</a:t>
            </a:r>
            <a:r>
              <a:rPr lang="en-US" sz="1350" dirty="0"/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50" dirty="0"/>
              <a:t>        "</a:t>
            </a:r>
            <a:r>
              <a:rPr lang="en-US" sz="1350" dirty="0" err="1"/>
              <a:t>NgaySinh</a:t>
            </a:r>
            <a:r>
              <a:rPr lang="en-US" sz="1350" dirty="0"/>
              <a:t>": "1984-09-19T00:00:00",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50" dirty="0"/>
              <a:t>        "email": "hainangtk1@gmail.com",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50" dirty="0"/>
              <a:t>        "SDT": "0964360105                    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50" dirty="0"/>
              <a:t>    }]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485900" y="1436597"/>
            <a:ext cx="3030141" cy="479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8872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531300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XML </a:t>
            </a:r>
            <a:r>
              <a:rPr lang="en-US" dirty="0" err="1"/>
              <a:t>và</a:t>
            </a:r>
            <a:r>
              <a:rPr lang="en-US" dirty="0"/>
              <a:t> JSON</a:t>
            </a:r>
            <a:endParaRPr lang="en-US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686300" y="2857500"/>
            <a:ext cx="3028950" cy="1714500"/>
          </a:xfrm>
        </p:spPr>
        <p:txBody>
          <a:bodyPr rtlCol="0">
            <a:normAutofit fontScale="70000" lnSpcReduction="20000"/>
          </a:bodyPr>
          <a:lstStyle/>
          <a:p>
            <a:pPr marL="0" indent="0" algn="ctr">
              <a:buNone/>
              <a:defRPr/>
            </a:pPr>
            <a:r>
              <a:rPr lang="en-US" sz="7200" dirty="0"/>
              <a:t>?XML</a:t>
            </a:r>
          </a:p>
          <a:p>
            <a:pPr marL="0" indent="0" algn="ctr">
              <a:buNone/>
              <a:defRPr/>
            </a:pPr>
            <a:r>
              <a:rPr lang="en-US" sz="7200" dirty="0"/>
              <a:t>?JSON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half" idx="1"/>
          </p:nvPr>
        </p:nvSpPr>
        <p:spPr>
          <a:xfrm>
            <a:off x="1600200" y="2971800"/>
            <a:ext cx="3028950" cy="1600200"/>
          </a:xfrm>
        </p:spPr>
        <p:txBody>
          <a:bodyPr rtlCol="0"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b="1" dirty="0"/>
              <a:t>public class </a:t>
            </a:r>
            <a:r>
              <a:rPr lang="en-US" dirty="0"/>
              <a:t>Product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b="1" dirty="0" err="1"/>
              <a:t>int</a:t>
            </a:r>
            <a:r>
              <a:rPr lang="en-US" b="1" dirty="0"/>
              <a:t> Id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dirty="0"/>
              <a:t>String </a:t>
            </a:r>
            <a:r>
              <a:rPr lang="en-US" b="1" dirty="0"/>
              <a:t>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b="1" dirty="0" err="1"/>
              <a:t>int</a:t>
            </a:r>
            <a:r>
              <a:rPr lang="en-US" b="1" dirty="0"/>
              <a:t> Price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485900" y="2008585"/>
            <a:ext cx="3030141" cy="479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8872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21142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de-DE" dirty="0"/>
              <a:t>Giới thiệu XML</a:t>
            </a:r>
          </a:p>
          <a:p>
            <a:pPr>
              <a:defRPr/>
            </a:pPr>
            <a:r>
              <a:rPr lang="de-DE" dirty="0"/>
              <a:t>XML giúp đơn giản hóa việc trao đổi dữ liệu; XML cho phép mã hóa thông minh (T120)</a:t>
            </a:r>
          </a:p>
          <a:p>
            <a:pPr>
              <a:defRPr/>
            </a:pPr>
            <a:r>
              <a:rPr lang="de-DE" dirty="0"/>
              <a:t>XML (Extensible Markup Language) là ngôn ngữ đánh dấu mở rộng.</a:t>
            </a:r>
          </a:p>
          <a:p>
            <a:pPr>
              <a:defRPr/>
            </a:pPr>
            <a:r>
              <a:rPr lang="de-DE" dirty="0"/>
              <a:t>XML được tạo nên bởi Liên minh mạng toàn cầu nhằm khắc phục những hạn chế của HTML </a:t>
            </a:r>
            <a:r>
              <a:rPr lang="de-DE" b="1" dirty="0"/>
              <a:t>- </a:t>
            </a:r>
            <a:r>
              <a:rPr lang="de-DE" dirty="0"/>
              <a:t>ngôn ngữ đánh dấu siêu văn bản, là cơ sở của mọi trang Web. </a:t>
            </a: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XML </a:t>
            </a:r>
            <a:r>
              <a:rPr lang="en-US" dirty="0" err="1"/>
              <a:t>và</a:t>
            </a:r>
            <a:r>
              <a:rPr lang="en-US" dirty="0"/>
              <a:t> JSON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485900" y="5747346"/>
            <a:ext cx="1600200" cy="273844"/>
          </a:xfrm>
          <a:prstGeom prst="rect">
            <a:avLst/>
          </a:prstGeom>
        </p:spPr>
        <p:txBody>
          <a:bodyPr/>
          <a:lstStyle/>
          <a:p>
            <a:fld id="{4D202ABA-0031-4D61-A041-186C665429FE}" type="datetime1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486150" y="5747346"/>
            <a:ext cx="21717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57900" y="5747346"/>
            <a:ext cx="1600200" cy="273844"/>
          </a:xfrm>
          <a:prstGeom prst="rect">
            <a:avLst/>
          </a:prstGeom>
        </p:spPr>
        <p:txBody>
          <a:bodyPr/>
          <a:lstStyle/>
          <a:p>
            <a:fld id="{F4E32468-D4D3-45A6-A508-7622D5375F4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05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XML </a:t>
            </a:r>
            <a:r>
              <a:rPr lang="en-US" dirty="0" err="1"/>
              <a:t>và</a:t>
            </a:r>
            <a:r>
              <a:rPr lang="en-US" dirty="0"/>
              <a:t> JSON</a:t>
            </a:r>
            <a:endParaRPr lang="en-US" alt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half" idx="1"/>
          </p:nvPr>
        </p:nvSpPr>
        <p:spPr>
          <a:xfrm>
            <a:off x="1600200" y="2971800"/>
            <a:ext cx="4972050" cy="1600200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demo </a:t>
            </a:r>
            <a:r>
              <a:rPr lang="en-US" dirty="0" err="1"/>
              <a:t>kiểu</a:t>
            </a:r>
            <a:r>
              <a:rPr lang="en-US" dirty="0"/>
              <a:t> XML</a:t>
            </a:r>
          </a:p>
          <a:p>
            <a:pPr marL="0" indent="0">
              <a:buNone/>
              <a:defRPr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demo </a:t>
            </a:r>
            <a:r>
              <a:rPr lang="en-US" dirty="0" err="1"/>
              <a:t>kiểu</a:t>
            </a:r>
            <a:r>
              <a:rPr lang="en-US" dirty="0"/>
              <a:t> JSON</a:t>
            </a:r>
          </a:p>
        </p:txBody>
      </p:sp>
    </p:spTree>
    <p:extLst>
      <p:ext uri="{BB962C8B-B14F-4D97-AF65-F5344CB8AC3E}">
        <p14:creationId xmlns:p14="http://schemas.microsoft.com/office/powerpoint/2010/main" val="1773627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5"/>
          <p:cNvSpPr txBox="1">
            <a:spLocks noChangeArrowheads="1"/>
          </p:cNvSpPr>
          <p:nvPr/>
        </p:nvSpPr>
        <p:spPr bwMode="auto">
          <a:xfrm>
            <a:off x="609600" y="1219200"/>
            <a:ext cx="81534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Ctrl + Space</a:t>
            </a:r>
            <a:r>
              <a:rPr lang="en-GB" altLang="en-US" dirty="0">
                <a:cs typeface="Times New Roman" panose="02020603050405020304" pitchFamily="18" charset="0"/>
              </a:rPr>
              <a:t>: </a:t>
            </a:r>
            <a:r>
              <a:rPr lang="en-GB" altLang="en-US" dirty="0" err="1">
                <a:cs typeface="Times New Roman" panose="02020603050405020304" pitchFamily="18" charset="0"/>
              </a:rPr>
              <a:t>hiển</a:t>
            </a:r>
            <a:r>
              <a:rPr lang="en-GB" altLang="en-US" dirty="0"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cs typeface="Times New Roman" panose="02020603050405020304" pitchFamily="18" charset="0"/>
              </a:rPr>
              <a:t>thị</a:t>
            </a:r>
            <a:r>
              <a:rPr lang="en-GB" altLang="en-US" dirty="0"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cs typeface="Times New Roman" panose="02020603050405020304" pitchFamily="18" charset="0"/>
              </a:rPr>
              <a:t>bảng</a:t>
            </a:r>
            <a:r>
              <a:rPr lang="en-GB" altLang="en-US" dirty="0">
                <a:cs typeface="Times New Roman" panose="02020603050405020304" pitchFamily="18" charset="0"/>
              </a:rPr>
              <a:t> Suggestion (</a:t>
            </a:r>
            <a:r>
              <a:rPr lang="en-GB" altLang="en-US" dirty="0" err="1">
                <a:cs typeface="Times New Roman" panose="02020603050405020304" pitchFamily="18" charset="0"/>
              </a:rPr>
              <a:t>tương</a:t>
            </a:r>
            <a:r>
              <a:rPr lang="en-GB" altLang="en-US" dirty="0"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cs typeface="Times New Roman" panose="02020603050405020304" pitchFamily="18" charset="0"/>
              </a:rPr>
              <a:t>tự</a:t>
            </a:r>
            <a:r>
              <a:rPr lang="en-GB" altLang="en-US" dirty="0">
                <a:cs typeface="Times New Roman" panose="02020603050405020304" pitchFamily="18" charset="0"/>
              </a:rPr>
              <a:t> C#).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Ctrl + K + D</a:t>
            </a:r>
            <a:r>
              <a:rPr lang="en-US" altLang="en-US" dirty="0"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cs typeface="Times New Roman" panose="02020603050405020304" pitchFamily="18" charset="0"/>
              </a:rPr>
              <a:t>định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dạng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lại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tất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cả</a:t>
            </a:r>
            <a:r>
              <a:rPr lang="en-US" altLang="en-US" dirty="0">
                <a:cs typeface="Times New Roman" panose="02020603050405020304" pitchFamily="18" charset="0"/>
              </a:rPr>
              <a:t> code </a:t>
            </a:r>
            <a:r>
              <a:rPr lang="en-US" altLang="en-US" dirty="0" err="1">
                <a:cs typeface="Times New Roman" panose="02020603050405020304" pitchFamily="18" charset="0"/>
              </a:rPr>
              <a:t>cho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chuẩn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Ctrl + K + F</a:t>
            </a:r>
            <a:r>
              <a:rPr lang="en-US" altLang="en-US" dirty="0"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cs typeface="Times New Roman" panose="02020603050405020304" pitchFamily="18" charset="0"/>
              </a:rPr>
              <a:t>định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dạng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lại</a:t>
            </a:r>
            <a:r>
              <a:rPr lang="en-US" altLang="en-US" dirty="0">
                <a:cs typeface="Times New Roman" panose="02020603050405020304" pitchFamily="18" charset="0"/>
              </a:rPr>
              <a:t> 1 code </a:t>
            </a:r>
            <a:r>
              <a:rPr lang="en-GB" altLang="en-US" dirty="0" err="1">
                <a:cs typeface="Times New Roman" panose="02020603050405020304" pitchFamily="18" charset="0"/>
              </a:rPr>
              <a:t>bôi</a:t>
            </a:r>
            <a:r>
              <a:rPr lang="en-GB" altLang="en-US" dirty="0"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cs typeface="Times New Roman" panose="02020603050405020304" pitchFamily="18" charset="0"/>
              </a:rPr>
              <a:t>đen</a:t>
            </a:r>
            <a:r>
              <a:rPr lang="en-GB" altLang="en-US" dirty="0">
                <a:cs typeface="Times New Roman" panose="02020603050405020304" pitchFamily="18" charset="0"/>
              </a:rPr>
              <a:t>.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Ctrl + K + C</a:t>
            </a:r>
            <a:r>
              <a:rPr lang="en-US" altLang="en-US" dirty="0">
                <a:cs typeface="Times New Roman" panose="02020603050405020304" pitchFamily="18" charset="0"/>
              </a:rPr>
              <a:t>: </a:t>
            </a:r>
            <a:r>
              <a:rPr lang="en-GB" altLang="en-US" dirty="0">
                <a:cs typeface="Times New Roman" panose="02020603050405020304" pitchFamily="18" charset="0"/>
              </a:rPr>
              <a:t>Comment </a:t>
            </a:r>
            <a:r>
              <a:rPr lang="en-GB" altLang="en-US" dirty="0" err="1">
                <a:cs typeface="Times New Roman" panose="02020603050405020304" pitchFamily="18" charset="0"/>
              </a:rPr>
              <a:t>một</a:t>
            </a:r>
            <a:r>
              <a:rPr lang="en-GB" altLang="en-US" dirty="0"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cs typeface="Times New Roman" panose="02020603050405020304" pitchFamily="18" charset="0"/>
              </a:rPr>
              <a:t>đoạn</a:t>
            </a:r>
            <a:r>
              <a:rPr lang="en-GB" altLang="en-US" dirty="0">
                <a:cs typeface="Times New Roman" panose="02020603050405020304" pitchFamily="18" charset="0"/>
              </a:rPr>
              <a:t> code </a:t>
            </a:r>
            <a:r>
              <a:rPr lang="en-GB" altLang="en-US" dirty="0" err="1">
                <a:cs typeface="Times New Roman" panose="02020603050405020304" pitchFamily="18" charset="0"/>
              </a:rPr>
              <a:t>bôi</a:t>
            </a:r>
            <a:r>
              <a:rPr lang="en-GB" altLang="en-US" dirty="0"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cs typeface="Times New Roman" panose="02020603050405020304" pitchFamily="18" charset="0"/>
              </a:rPr>
              <a:t>đen</a:t>
            </a:r>
            <a:r>
              <a:rPr lang="en-GB" altLang="en-US" dirty="0">
                <a:cs typeface="Times New Roman" panose="02020603050405020304" pitchFamily="18" charset="0"/>
              </a:rPr>
              <a:t>.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Ctrl + K + U</a:t>
            </a:r>
            <a:r>
              <a:rPr lang="en-GB" altLang="en-US" dirty="0">
                <a:cs typeface="Times New Roman" panose="02020603050405020304" pitchFamily="18" charset="0"/>
              </a:rPr>
              <a:t>: uncomment </a:t>
            </a:r>
            <a:r>
              <a:rPr lang="en-GB" altLang="en-US" dirty="0" err="1">
                <a:cs typeface="Times New Roman" panose="02020603050405020304" pitchFamily="18" charset="0"/>
              </a:rPr>
              <a:t>một</a:t>
            </a:r>
            <a:r>
              <a:rPr lang="en-GB" altLang="en-US" dirty="0"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cs typeface="Times New Roman" panose="02020603050405020304" pitchFamily="18" charset="0"/>
              </a:rPr>
              <a:t>đoạn</a:t>
            </a:r>
            <a:r>
              <a:rPr lang="en-GB" altLang="en-US" dirty="0">
                <a:cs typeface="Times New Roman" panose="02020603050405020304" pitchFamily="18" charset="0"/>
              </a:rPr>
              <a:t> code </a:t>
            </a:r>
            <a:r>
              <a:rPr lang="en-GB" altLang="en-US" dirty="0" err="1">
                <a:cs typeface="Times New Roman" panose="02020603050405020304" pitchFamily="18" charset="0"/>
              </a:rPr>
              <a:t>bôi</a:t>
            </a:r>
            <a:r>
              <a:rPr lang="en-GB" altLang="en-US" dirty="0"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cs typeface="Times New Roman" panose="02020603050405020304" pitchFamily="18" charset="0"/>
              </a:rPr>
              <a:t>đen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vi-VN" altLang="en-US" b="1" dirty="0">
                <a:cs typeface="Times New Roman" panose="02020603050405020304" pitchFamily="18" charset="0"/>
              </a:rPr>
              <a:t>Ctrl + K + \</a:t>
            </a:r>
            <a:r>
              <a:rPr lang="vi-VN" altLang="en-US" dirty="0">
                <a:cs typeface="Times New Roman" panose="02020603050405020304" pitchFamily="18" charset="0"/>
              </a:rPr>
              <a:t> : Xóa tất cả khoảng trống trong dòng code được ta bôi đen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Ctrl + Shift + L</a:t>
            </a:r>
            <a:r>
              <a:rPr lang="en-US" altLang="en-US" dirty="0">
                <a:cs typeface="Times New Roman" panose="02020603050405020304" pitchFamily="18" charset="0"/>
              </a:rPr>
              <a:t> : </a:t>
            </a:r>
            <a:r>
              <a:rPr lang="en-US" altLang="en-US" dirty="0" err="1">
                <a:cs typeface="Times New Roman" panose="02020603050405020304" pitchFamily="18" charset="0"/>
              </a:rPr>
              <a:t>Xóa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dòng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hiện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tại</a:t>
            </a:r>
            <a:r>
              <a:rPr lang="en-US" altLang="en-US" dirty="0">
                <a:cs typeface="Times New Roman" panose="02020603050405020304" pitchFamily="18" charset="0"/>
              </a:rPr>
              <a:t> (</a:t>
            </a:r>
            <a:r>
              <a:rPr lang="en-US" altLang="en-US" dirty="0" err="1">
                <a:cs typeface="Times New Roman" panose="02020603050405020304" pitchFamily="18" charset="0"/>
              </a:rPr>
              <a:t>tại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điểm</a:t>
            </a:r>
            <a:r>
              <a:rPr lang="en-US" altLang="en-US" dirty="0">
                <a:cs typeface="Times New Roman" panose="02020603050405020304" pitchFamily="18" charset="0"/>
              </a:rPr>
              <a:t> con </a:t>
            </a:r>
            <a:r>
              <a:rPr lang="en-US" altLang="en-US" dirty="0" err="1">
                <a:cs typeface="Times New Roman" panose="02020603050405020304" pitchFamily="18" charset="0"/>
              </a:rPr>
              <a:t>trỏ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chuột</a:t>
            </a:r>
            <a:r>
              <a:rPr lang="en-US" altLang="en-US" dirty="0">
                <a:cs typeface="Times New Roman" panose="02020603050405020304" pitchFamily="18" charset="0"/>
              </a:rPr>
              <a:t>). </a:t>
            </a:r>
            <a:r>
              <a:rPr lang="en-US" altLang="en-US" dirty="0" err="1">
                <a:cs typeface="Times New Roman" panose="02020603050405020304" pitchFamily="18" charset="0"/>
              </a:rPr>
              <a:t>Xóa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cả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dòng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rất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nhanh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không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cần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bôi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đen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vi-VN" altLang="en-US" b="1" dirty="0">
                <a:cs typeface="Times New Roman" panose="02020603050405020304" pitchFamily="18" charset="0"/>
              </a:rPr>
              <a:t>Ctrl + U</a:t>
            </a:r>
            <a:r>
              <a:rPr lang="vi-VN" altLang="en-US" dirty="0">
                <a:cs typeface="Times New Roman" panose="02020603050405020304" pitchFamily="18" charset="0"/>
              </a:rPr>
              <a:t> : Biến các ký tự bôi đen thanh chữ thường.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vi-VN" altLang="en-US" b="1" dirty="0">
                <a:cs typeface="Times New Roman" panose="02020603050405020304" pitchFamily="18" charset="0"/>
              </a:rPr>
              <a:t>Ctrl + Shift + U</a:t>
            </a:r>
            <a:r>
              <a:rPr lang="vi-VN" altLang="en-US" dirty="0">
                <a:cs typeface="Times New Roman" panose="02020603050405020304" pitchFamily="18" charset="0"/>
              </a:rPr>
              <a:t>: Biến các ký tự thường thành in HOA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GB" altLang="en-US" b="1" dirty="0">
                <a:cs typeface="Times New Roman" panose="02020603050405020304" pitchFamily="18" charset="0"/>
              </a:rPr>
              <a:t>F6</a:t>
            </a:r>
            <a:r>
              <a:rPr lang="en-GB" altLang="en-US" dirty="0">
                <a:cs typeface="Times New Roman" panose="02020603050405020304" pitchFamily="18" charset="0"/>
              </a:rPr>
              <a:t>: Build </a:t>
            </a:r>
            <a:r>
              <a:rPr lang="en-GB" altLang="en-US" dirty="0" err="1">
                <a:cs typeface="Times New Roman" panose="02020603050405020304" pitchFamily="18" charset="0"/>
              </a:rPr>
              <a:t>ứng</a:t>
            </a:r>
            <a:r>
              <a:rPr lang="en-GB" altLang="en-US" dirty="0"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cs typeface="Times New Roman" panose="02020603050405020304" pitchFamily="18" charset="0"/>
              </a:rPr>
              <a:t>dụng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F5</a:t>
            </a:r>
            <a:r>
              <a:rPr lang="en-US" altLang="en-US" dirty="0">
                <a:cs typeface="Times New Roman" panose="02020603050405020304" pitchFamily="18" charset="0"/>
              </a:rPr>
              <a:t>: </a:t>
            </a:r>
            <a:r>
              <a:rPr lang="en-GB" altLang="en-US" dirty="0" err="1">
                <a:cs typeface="Times New Roman" panose="02020603050405020304" pitchFamily="18" charset="0"/>
              </a:rPr>
              <a:t>Buid</a:t>
            </a:r>
            <a:r>
              <a:rPr lang="en-GB" altLang="en-US" dirty="0"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cs typeface="Times New Roman" panose="02020603050405020304" pitchFamily="18" charset="0"/>
              </a:rPr>
              <a:t>và</a:t>
            </a:r>
            <a:r>
              <a:rPr lang="en-GB" altLang="en-US" dirty="0"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cs typeface="Times New Roman" panose="02020603050405020304" pitchFamily="18" charset="0"/>
              </a:rPr>
              <a:t>chạy</a:t>
            </a:r>
            <a:r>
              <a:rPr lang="en-GB" altLang="en-US" dirty="0"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cs typeface="Times New Roman" panose="02020603050405020304" pitchFamily="18" charset="0"/>
              </a:rPr>
              <a:t>ứng</a:t>
            </a:r>
            <a:r>
              <a:rPr lang="en-GB" altLang="en-US" dirty="0"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cs typeface="Times New Roman" panose="02020603050405020304" pitchFamily="18" charset="0"/>
              </a:rPr>
              <a:t>dụng</a:t>
            </a:r>
            <a:r>
              <a:rPr lang="en-GB" altLang="en-US" dirty="0">
                <a:cs typeface="Times New Roman" panose="02020603050405020304" pitchFamily="18" charset="0"/>
              </a:rPr>
              <a:t>.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152400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 SỐ PHÍM TẮT</a:t>
            </a: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F29216A-01DD-43BB-8AC0-60AA3A417B41}" type="slidenum">
              <a:rPr lang="vi-VN" altLang="en-US" smtClean="0">
                <a:solidFill>
                  <a:srgbClr val="FFFFFF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pPr/>
              <a:t>21</a:t>
            </a:fld>
            <a:endParaRPr lang="vi-VN" altLang="en-US">
              <a:solidFill>
                <a:srgbClr val="FFFFFF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8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XML </a:t>
            </a:r>
            <a:r>
              <a:rPr lang="en-US" dirty="0" err="1"/>
              <a:t>và</a:t>
            </a:r>
            <a:r>
              <a:rPr lang="en-US" dirty="0"/>
              <a:t> JSON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1"/>
            <a:ext cx="4648200" cy="3394472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XML structure</a:t>
            </a:r>
          </a:p>
          <a:p>
            <a:pPr marL="385763" indent="-385763">
              <a:buFont typeface="+mj-lt"/>
              <a:buAutoNum type="arabicPeriod"/>
              <a:defRPr/>
            </a:pPr>
            <a:r>
              <a:rPr lang="de-DE" dirty="0"/>
              <a:t>&lt;?xml version="1.0" encoding="UTF</a:t>
            </a:r>
            <a:r>
              <a:rPr lang="de-DE" b="1" dirty="0"/>
              <a:t>-</a:t>
            </a:r>
            <a:r>
              <a:rPr lang="de-DE" dirty="0"/>
              <a:t>8"?&gt;</a:t>
            </a:r>
            <a:endParaRPr lang="en-US" dirty="0"/>
          </a:p>
          <a:p>
            <a:pPr marL="385763" indent="-385763">
              <a:buFont typeface="+mj-lt"/>
              <a:buAutoNum type="arabicPeriod"/>
              <a:defRPr/>
            </a:pPr>
            <a:r>
              <a:rPr lang="en-US" dirty="0"/>
              <a:t>&lt;element&gt;....&lt;/element&gt;</a:t>
            </a:r>
          </a:p>
          <a:p>
            <a:pPr marL="385763" indent="-385763">
              <a:buFont typeface="+mj-lt"/>
              <a:buAutoNum type="arabicPeriod"/>
              <a:defRPr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err="1"/>
              <a:t>google.com</a:t>
            </a:r>
            <a:r>
              <a:rPr lang="en-US" dirty="0"/>
              <a:t>/"&gt; </a:t>
            </a:r>
            <a:r>
              <a:rPr lang="en-US" dirty="0" err="1"/>
              <a:t>google</a:t>
            </a:r>
            <a:r>
              <a:rPr lang="en-US" dirty="0"/>
              <a:t>!&lt;/a&gt;</a:t>
            </a:r>
          </a:p>
          <a:p>
            <a:pPr marL="385763" indent="-385763">
              <a:buFont typeface="+mj-lt"/>
              <a:buAutoNum type="arabicPeriod"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pic>
        <p:nvPicPr>
          <p:cNvPr id="5124" name="Picture 2" descr="Qui tắc cú pháp của X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866" y="2232341"/>
            <a:ext cx="3361134" cy="323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05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en-US" dirty="0" err="1"/>
              <a:t>Ví</a:t>
            </a:r>
            <a:r>
              <a:rPr lang="fr-FR" altLang="en-US" dirty="0"/>
              <a:t> </a:t>
            </a:r>
            <a:r>
              <a:rPr lang="fr-FR" altLang="en-US" dirty="0" err="1"/>
              <a:t>dụ</a:t>
            </a:r>
            <a:r>
              <a:rPr lang="fr-FR" altLang="en-US" dirty="0"/>
              <a:t>: </a:t>
            </a:r>
          </a:p>
          <a:p>
            <a:pPr marL="0" indent="0">
              <a:buNone/>
            </a:pPr>
            <a:r>
              <a:rPr lang="fr-FR" altLang="en-US" dirty="0"/>
              <a:t>&lt;?</a:t>
            </a:r>
            <a:r>
              <a:rPr lang="fr-FR" altLang="en-US" dirty="0" err="1"/>
              <a:t>xml</a:t>
            </a:r>
            <a:r>
              <a:rPr lang="fr-FR" altLang="en-US" dirty="0"/>
              <a:t> version="1.0" </a:t>
            </a:r>
            <a:r>
              <a:rPr lang="fr-FR" altLang="en-US" dirty="0" err="1"/>
              <a:t>encoding</a:t>
            </a:r>
            <a:r>
              <a:rPr lang="fr-FR" altLang="en-US" dirty="0"/>
              <a:t>="utf</a:t>
            </a:r>
            <a:r>
              <a:rPr lang="fr-FR" altLang="en-US" b="1" dirty="0"/>
              <a:t>-</a:t>
            </a:r>
            <a:r>
              <a:rPr lang="fr-FR" altLang="en-US" dirty="0"/>
              <a:t>8"?&gt;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&lt;PHAN_SO&gt;</a:t>
            </a:r>
          </a:p>
          <a:p>
            <a:pPr marL="0" indent="0">
              <a:buNone/>
            </a:pPr>
            <a:r>
              <a:rPr lang="en-US" altLang="en-US" dirty="0"/>
              <a:t>&lt;</a:t>
            </a:r>
            <a:r>
              <a:rPr lang="en-US" altLang="en-US" dirty="0" err="1"/>
              <a:t>Tu_so</a:t>
            </a:r>
            <a:r>
              <a:rPr lang="en-US" altLang="en-US" dirty="0"/>
              <a:t>&gt; 4 &lt;/</a:t>
            </a:r>
            <a:r>
              <a:rPr lang="en-US" altLang="en-US" dirty="0" err="1"/>
              <a:t>Tu_so</a:t>
            </a:r>
            <a:r>
              <a:rPr lang="en-US" altLang="en-US" dirty="0"/>
              <a:t>&gt;</a:t>
            </a:r>
          </a:p>
          <a:p>
            <a:pPr marL="0" indent="0">
              <a:buNone/>
            </a:pPr>
            <a:r>
              <a:rPr lang="en-US" altLang="en-US" dirty="0"/>
              <a:t>&lt;</a:t>
            </a:r>
            <a:r>
              <a:rPr lang="en-US" altLang="en-US" dirty="0" err="1"/>
              <a:t>Mau_so</a:t>
            </a:r>
            <a:r>
              <a:rPr lang="en-US" altLang="en-US" dirty="0"/>
              <a:t>&gt; 3 &lt;/</a:t>
            </a:r>
            <a:r>
              <a:rPr lang="en-US" altLang="en-US" dirty="0" err="1"/>
              <a:t>Mau_so</a:t>
            </a:r>
            <a:r>
              <a:rPr lang="en-US" altLang="en-US" dirty="0"/>
              <a:t>&gt;</a:t>
            </a:r>
          </a:p>
          <a:p>
            <a:pPr marL="0" indent="0">
              <a:buNone/>
            </a:pPr>
            <a:r>
              <a:rPr lang="en-US" altLang="en-US" dirty="0"/>
              <a:t>&lt;/PHAN_SO&gt;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XML </a:t>
            </a:r>
            <a:r>
              <a:rPr lang="en-US" dirty="0" err="1"/>
              <a:t>và</a:t>
            </a:r>
            <a:r>
              <a:rPr lang="en-US" dirty="0"/>
              <a:t> JSON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485900" y="5747346"/>
            <a:ext cx="1600200" cy="273844"/>
          </a:xfrm>
          <a:prstGeom prst="rect">
            <a:avLst/>
          </a:prstGeom>
        </p:spPr>
        <p:txBody>
          <a:bodyPr/>
          <a:lstStyle/>
          <a:p>
            <a:fld id="{4D202ABA-0031-4D61-A041-186C665429FE}" type="datetime1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486150" y="5747346"/>
            <a:ext cx="21717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57900" y="5747346"/>
            <a:ext cx="1600200" cy="273844"/>
          </a:xfrm>
          <a:prstGeom prst="rect">
            <a:avLst/>
          </a:prstGeom>
        </p:spPr>
        <p:txBody>
          <a:bodyPr/>
          <a:lstStyle/>
          <a:p>
            <a:fld id="{F4E32468-D4D3-45A6-A508-7622D5375F4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5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XML </a:t>
            </a:r>
            <a:r>
              <a:rPr lang="en-US" dirty="0" err="1"/>
              <a:t>và</a:t>
            </a:r>
            <a:r>
              <a:rPr lang="en-US" dirty="0"/>
              <a:t> JSON</a:t>
            </a:r>
            <a:endParaRPr lang="en-US" altLang="en-US" dirty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172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173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174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71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000250"/>
            <a:ext cx="6172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0" y="1529088"/>
            <a:ext cx="3543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022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XML </a:t>
            </a:r>
            <a:r>
              <a:rPr lang="en-US" dirty="0" err="1"/>
              <a:t>và</a:t>
            </a:r>
            <a:r>
              <a:rPr lang="en-US" dirty="0"/>
              <a:t> JSON</a:t>
            </a:r>
            <a:endParaRPr lang="en-US" alt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600200" y="2122885"/>
            <a:ext cx="3030141" cy="47982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SzPct val="12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Phân tích XML bằng kỹ thuật DOM(Document Object Model)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0200" y="2602706"/>
            <a:ext cx="3030141" cy="296346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384048" indent="-384048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8872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XML thông qua các Node trong Tree</a:t>
            </a:r>
          </a:p>
          <a:p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ô tả các node của nó và mối quan hệ giữa chún</a:t>
            </a: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ấu trúc cây để tìm kiếm thông tin</a:t>
            </a: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4741070" y="2122885"/>
            <a:ext cx="3031331" cy="479822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SzPct val="12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Phân tích XML bằng kỹ thuật SAX (Simple API XML)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4741070" y="2602706"/>
            <a:ext cx="3031331" cy="296346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84048" indent="-384048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857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8872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-2286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Dựa vào sự kiện và phản hồi sự kiện.</a:t>
            </a:r>
          </a:p>
        </p:txBody>
      </p:sp>
    </p:spTree>
    <p:extLst>
      <p:ext uri="{BB962C8B-B14F-4D97-AF65-F5344CB8AC3E}">
        <p14:creationId xmlns:p14="http://schemas.microsoft.com/office/powerpoint/2010/main" val="126252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XML </a:t>
            </a:r>
            <a:r>
              <a:rPr lang="en-US" dirty="0" err="1"/>
              <a:t>và</a:t>
            </a:r>
            <a:r>
              <a:rPr lang="en-US" dirty="0"/>
              <a:t> JSON</a:t>
            </a:r>
            <a:endParaRPr lang="en-US" alt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idx="1"/>
          </p:nvPr>
        </p:nvSpPr>
        <p:spPr>
          <a:xfrm>
            <a:off x="1485900" y="2008585"/>
            <a:ext cx="3030141" cy="479822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(Document Object Model)</a:t>
            </a: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2"/>
          </p:nvPr>
        </p:nvSpPr>
        <p:spPr>
          <a:xfrm>
            <a:off x="1314450" y="2488406"/>
            <a:ext cx="3371850" cy="2963466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 và parse toàn bộ dữ liệu XML trong bộ nhớ trước khi parse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</a:p>
          <a:p>
            <a:pPr eaLnBrk="1" hangingPunct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 tree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ó thể đọc và ghi trên file XML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XML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6770" y="2008585"/>
            <a:ext cx="3031331" cy="479822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SAX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(Simple API XML)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26770" y="2488406"/>
            <a:ext cx="3031331" cy="2963466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SAX chỉ lưu một phần nhỏ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bộ nhớ, parse cho đến khi bạn dừng và xóa ngay sau khi gửi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1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SAX chỉ có thể đọc.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hích hợp với dữ liệu đầu vào lớn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5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cặp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name/value</a:t>
            </a:r>
          </a:p>
          <a:p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sách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,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array, vector, list hay sequence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XML </a:t>
            </a:r>
            <a:r>
              <a:rPr lang="en-US" dirty="0" err="1"/>
              <a:t>và</a:t>
            </a:r>
            <a:r>
              <a:rPr lang="en-US" dirty="0"/>
              <a:t> JSON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485900" y="5747346"/>
            <a:ext cx="1600200" cy="273844"/>
          </a:xfrm>
          <a:prstGeom prst="rect">
            <a:avLst/>
          </a:prstGeom>
        </p:spPr>
        <p:txBody>
          <a:bodyPr/>
          <a:lstStyle/>
          <a:p>
            <a:fld id="{4D202ABA-0031-4D61-A041-186C665429FE}" type="datetime1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486150" y="5747346"/>
            <a:ext cx="21717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Khoa Công nghệ Thông tin - UTEHY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57900" y="5747346"/>
            <a:ext cx="1600200" cy="273844"/>
          </a:xfrm>
          <a:prstGeom prst="rect">
            <a:avLst/>
          </a:prstGeom>
        </p:spPr>
        <p:txBody>
          <a:bodyPr/>
          <a:lstStyle/>
          <a:p>
            <a:fld id="{F4E32468-D4D3-45A6-A508-7622D5375F4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6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XML </a:t>
            </a:r>
            <a:r>
              <a:rPr lang="en-US" dirty="0" err="1"/>
              <a:t>và</a:t>
            </a:r>
            <a:r>
              <a:rPr lang="en-US" dirty="0"/>
              <a:t> JSON</a:t>
            </a:r>
            <a:endParaRPr lang="en-US" alt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485900" y="2057401"/>
            <a:ext cx="2628900" cy="3394472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150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057400"/>
            <a:ext cx="6215063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57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5394</TotalTime>
  <Words>1608</Words>
  <Application>Microsoft Office PowerPoint</Application>
  <PresentationFormat>On-screen Show (4:3)</PresentationFormat>
  <Paragraphs>232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 New</vt:lpstr>
      <vt:lpstr>Tahoma</vt:lpstr>
      <vt:lpstr>Times New Roman</vt:lpstr>
      <vt:lpstr>Wingdings</vt:lpstr>
      <vt:lpstr>Wingdings 2</vt:lpstr>
      <vt:lpstr>Office Theme</vt:lpstr>
      <vt:lpstr>LẬP TRÌNH WEB API</vt:lpstr>
      <vt:lpstr>5. Định dạng dữ liệu XML và JSON</vt:lpstr>
      <vt:lpstr>5. Định dạng dữ liệu XML và JSON</vt:lpstr>
      <vt:lpstr>5. Định dạng dữ liệu XML và JSON</vt:lpstr>
      <vt:lpstr>5. Định dạng dữ liệu XML và JSON</vt:lpstr>
      <vt:lpstr>5. Định dạng dữ liệu XML và JSON</vt:lpstr>
      <vt:lpstr>5. Định dạng dữ liệu XML và JSON</vt:lpstr>
      <vt:lpstr>5. Định dạng dữ liệu XML và JSON</vt:lpstr>
      <vt:lpstr>5. Định dạng dữ liệu XML và JSON</vt:lpstr>
      <vt:lpstr>5. Định dạng dữ liệu XML và JSON</vt:lpstr>
      <vt:lpstr>5. Định dạng dữ liệu XML và JSON</vt:lpstr>
      <vt:lpstr>5. Định dạng dữ liệu XML và JSON</vt:lpstr>
      <vt:lpstr>5. Định dạng dữ liệu XML và JSON</vt:lpstr>
      <vt:lpstr>5. Định dạng dữ liệu XML và JSON</vt:lpstr>
      <vt:lpstr>5. Định dạng dữ liệu XML và JSON</vt:lpstr>
      <vt:lpstr>5. Định dạng dữ liệu XML và JSON</vt:lpstr>
      <vt:lpstr>5. Định dạng dữ liệu XML và JSON</vt:lpstr>
      <vt:lpstr>5. Định dạng dữ liệu XML và JSON</vt:lpstr>
      <vt:lpstr>5. Định dạng dữ liệu XML và JSON</vt:lpstr>
      <vt:lpstr>5. Định dạng dữ liệu XML và JSON</vt:lpstr>
      <vt:lpstr>MỘT SỐ PHÍM TẮT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QHADMIN</dc:creator>
  <cp:keywords>Slide 01 - Tong quan ve Ngon ngu lap trinh</cp:keywords>
  <cp:lastModifiedBy>Quyet Nguyen</cp:lastModifiedBy>
  <cp:revision>733</cp:revision>
  <dcterms:created xsi:type="dcterms:W3CDTF">2011-01-09T04:46:30Z</dcterms:created>
  <dcterms:modified xsi:type="dcterms:W3CDTF">2020-08-21T00:24:07Z</dcterms:modified>
</cp:coreProperties>
</file>