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326" r:id="rId2"/>
    <p:sldId id="317" r:id="rId3"/>
    <p:sldId id="449" r:id="rId4"/>
    <p:sldId id="320" r:id="rId5"/>
    <p:sldId id="443" r:id="rId6"/>
    <p:sldId id="450" r:id="rId7"/>
    <p:sldId id="494" r:id="rId8"/>
    <p:sldId id="480" r:id="rId9"/>
    <p:sldId id="486" r:id="rId10"/>
    <p:sldId id="444" r:id="rId11"/>
    <p:sldId id="451" r:id="rId12"/>
    <p:sldId id="495" r:id="rId13"/>
    <p:sldId id="445" r:id="rId14"/>
    <p:sldId id="452" r:id="rId15"/>
    <p:sldId id="487" r:id="rId16"/>
    <p:sldId id="489" r:id="rId17"/>
    <p:sldId id="481" r:id="rId18"/>
    <p:sldId id="483" r:id="rId19"/>
    <p:sldId id="496" r:id="rId20"/>
    <p:sldId id="497" r:id="rId21"/>
    <p:sldId id="498" r:id="rId22"/>
    <p:sldId id="499" r:id="rId23"/>
    <p:sldId id="500" r:id="rId24"/>
    <p:sldId id="501" r:id="rId25"/>
    <p:sldId id="502" r:id="rId26"/>
    <p:sldId id="462" r:id="rId27"/>
    <p:sldId id="470" r:id="rId28"/>
    <p:sldId id="441" r:id="rId29"/>
    <p:sldId id="463" r:id="rId30"/>
    <p:sldId id="464" r:id="rId31"/>
    <p:sldId id="465" r:id="rId32"/>
    <p:sldId id="466" r:id="rId33"/>
    <p:sldId id="477" r:id="rId34"/>
    <p:sldId id="478" r:id="rId35"/>
    <p:sldId id="471" r:id="rId36"/>
    <p:sldId id="472" r:id="rId37"/>
    <p:sldId id="473" r:id="rId38"/>
    <p:sldId id="475" r:id="rId39"/>
    <p:sldId id="476" r:id="rId40"/>
    <p:sldId id="454" r:id="rId41"/>
    <p:sldId id="319" r:id="rId42"/>
    <p:sldId id="457" r:id="rId43"/>
    <p:sldId id="461" r:id="rId44"/>
    <p:sldId id="336" r:id="rId45"/>
    <p:sldId id="337" r:id="rId46"/>
    <p:sldId id="357" r:id="rId47"/>
    <p:sldId id="442" r:id="rId48"/>
    <p:sldId id="456" r:id="rId49"/>
    <p:sldId id="32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00"/>
    <a:srgbClr val="008000"/>
    <a:srgbClr val="009900"/>
    <a:srgbClr val="FF9900"/>
    <a:srgbClr val="CC3399"/>
    <a:srgbClr val="FF66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6" autoAdjust="0"/>
    <p:restoredTop sz="94291" autoAdjust="0"/>
  </p:normalViewPr>
  <p:slideViewPr>
    <p:cSldViewPr>
      <p:cViewPr varScale="1">
        <p:scale>
          <a:sx n="60" d="100"/>
          <a:sy n="60" d="100"/>
        </p:scale>
        <p:origin x="1232" y="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96221D-5A41-4E4B-B273-B46A145C070D}" type="datetimeFigureOut">
              <a:rPr lang="en-US" smtClean="0"/>
              <a:t>8/26/2020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F74780-AD20-4C27-8BFF-11517CFD8EA3}" type="slidenum">
              <a:rPr lang="en-US" smtClean="0"/>
              <a:t>‹#›</a:t>
            </a:fld>
            <a:endParaRPr lang="en-US"/>
          </a:p>
        </p:txBody>
      </p:sp>
    </p:spTree>
    <p:extLst>
      <p:ext uri="{BB962C8B-B14F-4D97-AF65-F5344CB8AC3E}">
        <p14:creationId xmlns:p14="http://schemas.microsoft.com/office/powerpoint/2010/main" val="3073091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A7CD3-BC72-4EE1-A161-1AE0A46D4526}" type="datetimeFigureOut">
              <a:rPr lang="en-US" smtClean="0"/>
              <a:t>8/26/2020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162A40-4696-434D-804E-F7DFBF114578}" type="slidenum">
              <a:rPr lang="en-US" smtClean="0"/>
              <a:t>‹#›</a:t>
            </a:fld>
            <a:endParaRPr lang="en-US"/>
          </a:p>
        </p:txBody>
      </p:sp>
    </p:spTree>
    <p:extLst>
      <p:ext uri="{BB962C8B-B14F-4D97-AF65-F5344CB8AC3E}">
        <p14:creationId xmlns:p14="http://schemas.microsoft.com/office/powerpoint/2010/main" val="380597465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
            <a:ext cx="9144000" cy="533400"/>
          </a:xfrm>
        </p:spPr>
        <p:txBody>
          <a:bodyPr>
            <a:noAutofit/>
          </a:bodyPr>
          <a:lstStyle>
            <a:lvl1pPr algn="ctr">
              <a:lnSpc>
                <a:spcPct val="150000"/>
              </a:lnSpc>
              <a:spcBef>
                <a:spcPts val="0"/>
              </a:spcBef>
              <a:spcAft>
                <a:spcPts val="0"/>
              </a:spcAft>
              <a:defRPr lang="en-US" sz="3000" b="1" kern="1200">
                <a:solidFill>
                  <a:schemeClr val="bg1"/>
                </a:solidFill>
                <a:latin typeface="Arial" panose="020B0604020202020204" pitchFamily="34" charset="0"/>
                <a:ea typeface="+mj-ea"/>
                <a:cs typeface="Arial" panose="020B0604020202020204" pitchFamily="34" charset="0"/>
              </a:defRPr>
            </a:lvl1pPr>
          </a:lstStyle>
          <a:p>
            <a:r>
              <a:rPr lang="en-US"/>
              <a:t>NHẬP TÊN HỌC PHẦN VÀO ĐÂY</a:t>
            </a:r>
          </a:p>
        </p:txBody>
      </p:sp>
      <p:sp>
        <p:nvSpPr>
          <p:cNvPr id="4" name="Date Placeholder 3"/>
          <p:cNvSpPr>
            <a:spLocks noGrp="1"/>
          </p:cNvSpPr>
          <p:nvPr>
            <p:ph type="dt" sz="half" idx="10"/>
          </p:nvPr>
        </p:nvSpPr>
        <p:spPr/>
        <p:txBody>
          <a:bodyPr/>
          <a:lstStyle/>
          <a:p>
            <a:fld id="{264F3982-4CC6-4EC4-85EF-7B204C519F33}" type="datetime1">
              <a:rPr lang="en-US" smtClean="0"/>
              <a:t>8/26/2020</a:t>
            </a:fld>
            <a:endParaRPr lang="en-US"/>
          </a:p>
        </p:txBody>
      </p:sp>
      <p:sp>
        <p:nvSpPr>
          <p:cNvPr id="5" name="Footer Placeholder 4"/>
          <p:cNvSpPr>
            <a:spLocks noGrp="1"/>
          </p:cNvSpPr>
          <p:nvPr>
            <p:ph type="ftr" sz="quarter" idx="11"/>
          </p:nvPr>
        </p:nvSpPr>
        <p:spPr/>
        <p:txBody>
          <a:bodyPr/>
          <a:lstStyle/>
          <a:p>
            <a:r>
              <a:rPr lang="en-US"/>
              <a:t>Khoa Công nghệ Thông tin - UTEHY</a:t>
            </a:r>
          </a:p>
        </p:txBody>
      </p:sp>
      <p:sp>
        <p:nvSpPr>
          <p:cNvPr id="6" name="Slide Number Placeholder 5"/>
          <p:cNvSpPr>
            <a:spLocks noGrp="1"/>
          </p:cNvSpPr>
          <p:nvPr>
            <p:ph type="sldNum" sz="quarter" idx="12"/>
          </p:nvPr>
        </p:nvSpPr>
        <p:spPr/>
        <p:txBody>
          <a:bodyPr/>
          <a:lstStyle/>
          <a:p>
            <a:fld id="{F4E32468-D4D3-45A6-A508-7622D5375F4E}" type="slidenum">
              <a:rPr lang="en-US" smtClean="0"/>
              <a:t>‹#›</a:t>
            </a:fld>
            <a:endParaRPr lang="en-US"/>
          </a:p>
        </p:txBody>
      </p:sp>
      <p:pic>
        <p:nvPicPr>
          <p:cNvPr id="8" name="Picture 7">
            <a:extLst>
              <a:ext uri="{FF2B5EF4-FFF2-40B4-BE49-F238E27FC236}">
                <a16:creationId xmlns:a16="http://schemas.microsoft.com/office/drawing/2014/main" id="{326E09E4-ADF4-4EA6-8B8C-CA21351A02E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1424" y="3524250"/>
            <a:ext cx="1581150" cy="1581150"/>
          </a:xfrm>
          <a:prstGeom prst="rect">
            <a:avLst/>
          </a:prstGeom>
        </p:spPr>
      </p:pic>
      <p:sp>
        <p:nvSpPr>
          <p:cNvPr id="9" name="TextBox 8">
            <a:extLst>
              <a:ext uri="{FF2B5EF4-FFF2-40B4-BE49-F238E27FC236}">
                <a16:creationId xmlns:a16="http://schemas.microsoft.com/office/drawing/2014/main" id="{8464925B-5719-4519-92F7-55CCFD892B03}"/>
              </a:ext>
            </a:extLst>
          </p:cNvPr>
          <p:cNvSpPr txBox="1"/>
          <p:nvPr userDrawn="1"/>
        </p:nvSpPr>
        <p:spPr>
          <a:xfrm>
            <a:off x="1894664" y="5232737"/>
            <a:ext cx="5354671" cy="1015663"/>
          </a:xfrm>
          <a:prstGeom prst="rect">
            <a:avLst/>
          </a:prstGeom>
          <a:noFill/>
        </p:spPr>
        <p:txBody>
          <a:bodyPr wrap="none" rtlCol="0">
            <a:spAutoFit/>
          </a:bodyPr>
          <a:lstStyle/>
          <a:p>
            <a:pPr algn="ctr">
              <a:lnSpc>
                <a:spcPct val="100000"/>
              </a:lnSpc>
              <a:spcBef>
                <a:spcPts val="1200"/>
              </a:spcBef>
              <a:spcAft>
                <a:spcPts val="1200"/>
              </a:spcAft>
            </a:pPr>
            <a:r>
              <a:rPr lang="en-US" sz="2000">
                <a:latin typeface="Arial" panose="020B0604020202020204" pitchFamily="34" charset="0"/>
                <a:cs typeface="Arial" panose="020B0604020202020204" pitchFamily="34" charset="0"/>
              </a:rPr>
              <a:t>Bộ môn Công nghệ Phần mềm,</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Khoa Công nghệ Thông tin,</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Trường Đại học Sư phạm Kỹ thuật Hưng Yên</a:t>
            </a:r>
            <a:endParaRPr lang="en-US" sz="1400">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0A020463-26BC-4DBC-92CD-F3ACA184C1FA}"/>
              </a:ext>
            </a:extLst>
          </p:cNvPr>
          <p:cNvSpPr>
            <a:spLocks noGrp="1"/>
          </p:cNvSpPr>
          <p:nvPr>
            <p:ph type="subTitle" idx="1" hasCustomPrompt="1"/>
          </p:nvPr>
        </p:nvSpPr>
        <p:spPr>
          <a:xfrm>
            <a:off x="457200" y="1303165"/>
            <a:ext cx="8229600" cy="2030585"/>
          </a:xfrm>
        </p:spPr>
        <p:txBody>
          <a:bodyPr>
            <a:normAutofit/>
          </a:bodyPr>
          <a:lstStyle>
            <a:lvl1pPr marL="0" indent="0" algn="ctr">
              <a:buNone/>
              <a:defRPr lang="en-US" sz="3000" b="1" kern="1200">
                <a:solidFill>
                  <a:schemeClr val="accent1">
                    <a:lumMod val="75000"/>
                  </a:schemeClr>
                </a:solidFill>
                <a:latin typeface="Arial" panose="020B0604020202020204" pitchFamily="34" charset="0"/>
                <a:ea typeface="+mj-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NHẬP TÊN BÀI HỌC VÀO ĐÂY</a:t>
            </a:r>
          </a:p>
          <a:p>
            <a:endParaRPr lang="en-US"/>
          </a:p>
        </p:txBody>
      </p:sp>
    </p:spTree>
    <p:extLst>
      <p:ext uri="{BB962C8B-B14F-4D97-AF65-F5344CB8AC3E}">
        <p14:creationId xmlns:p14="http://schemas.microsoft.com/office/powerpoint/2010/main" val="316034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81600"/>
          </a:xfrm>
        </p:spPr>
        <p:txBody>
          <a:bodyPr/>
          <a:lstStyle>
            <a:lvl1pPr marL="384048" indent="-384048">
              <a:spcBef>
                <a:spcPts val="1200"/>
              </a:spcBef>
              <a:spcAft>
                <a:spcPts val="1200"/>
              </a:spcAft>
              <a:buSzPct val="120000"/>
              <a:buFont typeface="Wingdings" panose="05000000000000000000" pitchFamily="2" charset="2"/>
              <a:buChar char="§"/>
              <a:defRPr sz="2400">
                <a:latin typeface="Arial" panose="020B0604020202020204" pitchFamily="34" charset="0"/>
                <a:cs typeface="Arial" panose="020B0604020202020204" pitchFamily="34" charset="0"/>
              </a:defRPr>
            </a:lvl1pPr>
            <a:lvl2pPr marL="685800" indent="-285750">
              <a:spcBef>
                <a:spcPts val="0"/>
              </a:spcBef>
              <a:spcAft>
                <a:spcPts val="600"/>
              </a:spcAft>
              <a:buFont typeface="Courier New" panose="02070309020205020404" pitchFamily="49" charset="0"/>
              <a:buChar char="o"/>
              <a:defRPr sz="2000">
                <a:latin typeface="Arial" panose="020B0604020202020204" pitchFamily="34" charset="0"/>
                <a:cs typeface="Arial" panose="020B0604020202020204" pitchFamily="34" charset="0"/>
              </a:defRPr>
            </a:lvl2pPr>
            <a:lvl3pPr marL="914400">
              <a:spcBef>
                <a:spcPts val="300"/>
              </a:spcBef>
              <a:defRPr sz="1800">
                <a:latin typeface="Arial" panose="020B0604020202020204" pitchFamily="34" charset="0"/>
                <a:cs typeface="Arial" panose="020B0604020202020204" pitchFamily="34" charset="0"/>
              </a:defRPr>
            </a:lvl3pPr>
            <a:lvl4pPr marL="1188720">
              <a:spcBef>
                <a:spcPts val="300"/>
              </a:spcBef>
              <a:spcAft>
                <a:spcPts val="300"/>
              </a:spcAft>
              <a:defRPr sz="1600">
                <a:latin typeface="Arial" panose="020B0604020202020204" pitchFamily="34" charset="0"/>
                <a:cs typeface="Arial" panose="020B0604020202020204" pitchFamily="34" charset="0"/>
              </a:defRPr>
            </a:lvl4pPr>
            <a:lvl5pPr marL="1828800">
              <a:spcBef>
                <a:spcPts val="300"/>
              </a:spcBef>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a:extLst>
              <a:ext uri="{FF2B5EF4-FFF2-40B4-BE49-F238E27FC236}">
                <a16:creationId xmlns:a16="http://schemas.microsoft.com/office/drawing/2014/main" id="{6AF3A6CE-5EDE-40F8-B1DF-6AE9C3C9768D}"/>
              </a:ext>
            </a:extLst>
          </p:cNvPr>
          <p:cNvSpPr>
            <a:spLocks noGrp="1"/>
          </p:cNvSpPr>
          <p:nvPr>
            <p:ph type="title"/>
          </p:nvPr>
        </p:nvSpPr>
        <p:spPr>
          <a:xfrm>
            <a:off x="457200" y="27297"/>
            <a:ext cx="8229600" cy="609599"/>
          </a:xfrm>
          <a:prstGeom prst="rect">
            <a:avLst/>
          </a:prstGeom>
        </p:spPr>
        <p:txBody>
          <a:bodyPr vert="horz" lIns="91440" tIns="45720" rIns="91440" bIns="45720" rtlCol="0" anchor="ctr">
            <a:normAutofit/>
          </a:bodyPr>
          <a:lstStyle/>
          <a:p>
            <a:r>
              <a:rPr lang="en-US"/>
              <a:t>Click to edit Master title style</a:t>
            </a:r>
          </a:p>
        </p:txBody>
      </p:sp>
      <p:sp>
        <p:nvSpPr>
          <p:cNvPr id="8" name="Date Placeholder 3">
            <a:extLst>
              <a:ext uri="{FF2B5EF4-FFF2-40B4-BE49-F238E27FC236}">
                <a16:creationId xmlns:a16="http://schemas.microsoft.com/office/drawing/2014/main" id="{FC7C7203-DFBE-426B-B53A-522A85990152}"/>
              </a:ext>
            </a:extLst>
          </p:cNvPr>
          <p:cNvSpPr>
            <a:spLocks noGrp="1"/>
          </p:cNvSpPr>
          <p:nvPr>
            <p:ph type="dt" sz="half" idx="2"/>
          </p:nvPr>
        </p:nvSpPr>
        <p:spPr>
          <a:xfrm>
            <a:off x="457200" y="6520126"/>
            <a:ext cx="21336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4D202ABA-0031-4D61-A041-186C665429FE}" type="datetime1">
              <a:rPr lang="en-US" smtClean="0"/>
              <a:t>8/26/2020</a:t>
            </a:fld>
            <a:endParaRPr lang="en-US"/>
          </a:p>
        </p:txBody>
      </p:sp>
      <p:sp>
        <p:nvSpPr>
          <p:cNvPr id="9" name="Footer Placeholder 4">
            <a:extLst>
              <a:ext uri="{FF2B5EF4-FFF2-40B4-BE49-F238E27FC236}">
                <a16:creationId xmlns:a16="http://schemas.microsoft.com/office/drawing/2014/main" id="{30D5C5C3-B81B-4D3A-B0A0-1BAFAE1C1928}"/>
              </a:ext>
            </a:extLst>
          </p:cNvPr>
          <p:cNvSpPr>
            <a:spLocks noGrp="1"/>
          </p:cNvSpPr>
          <p:nvPr>
            <p:ph type="ftr" sz="quarter" idx="3"/>
          </p:nvPr>
        </p:nvSpPr>
        <p:spPr>
          <a:xfrm>
            <a:off x="3124200" y="6520126"/>
            <a:ext cx="28956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r>
              <a:rPr lang="en-US"/>
              <a:t>Khoa Công nghệ Thông tin - UTEHY</a:t>
            </a:r>
          </a:p>
        </p:txBody>
      </p:sp>
      <p:sp>
        <p:nvSpPr>
          <p:cNvPr id="10" name="Slide Number Placeholder 5">
            <a:extLst>
              <a:ext uri="{FF2B5EF4-FFF2-40B4-BE49-F238E27FC236}">
                <a16:creationId xmlns:a16="http://schemas.microsoft.com/office/drawing/2014/main" id="{72ED4DDF-D4D5-4036-A339-5B9B164A53D9}"/>
              </a:ext>
            </a:extLst>
          </p:cNvPr>
          <p:cNvSpPr>
            <a:spLocks noGrp="1"/>
          </p:cNvSpPr>
          <p:nvPr>
            <p:ph type="sldNum" sz="quarter" idx="4"/>
          </p:nvPr>
        </p:nvSpPr>
        <p:spPr>
          <a:xfrm>
            <a:off x="6553200" y="6520126"/>
            <a:ext cx="21336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4E32468-D4D3-45A6-A508-7622D5375F4E}" type="slidenum">
              <a:rPr lang="en-US" smtClean="0"/>
              <a:pPr/>
              <a:t>‹#›</a:t>
            </a:fld>
            <a:endParaRPr lang="en-US"/>
          </a:p>
        </p:txBody>
      </p:sp>
    </p:spTree>
    <p:extLst>
      <p:ext uri="{BB962C8B-B14F-4D97-AF65-F5344CB8AC3E}">
        <p14:creationId xmlns:p14="http://schemas.microsoft.com/office/powerpoint/2010/main" val="82361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762001"/>
            <a:ext cx="8229600" cy="6095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8229600" cy="4495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FA409-E11A-495A-A001-855AF0C56DDB}" type="datetime1">
              <a:rPr lang="en-US" smtClean="0"/>
              <a:t>8/26/2020</a:t>
            </a:fld>
            <a:endParaRPr lang="en-US"/>
          </a:p>
        </p:txBody>
      </p:sp>
      <p:sp>
        <p:nvSpPr>
          <p:cNvPr id="8" name="Footer Placeholder 7"/>
          <p:cNvSpPr>
            <a:spLocks noGrp="1"/>
          </p:cNvSpPr>
          <p:nvPr>
            <p:ph type="ftr" sz="quarter" idx="11"/>
          </p:nvPr>
        </p:nvSpPr>
        <p:spPr/>
        <p:txBody>
          <a:bodyPr/>
          <a:lstStyle/>
          <a:p>
            <a:r>
              <a:rPr lang="en-US"/>
              <a:t>Khoa Công nghệ Thông tin - UTEHY</a:t>
            </a:r>
          </a:p>
        </p:txBody>
      </p:sp>
      <p:sp>
        <p:nvSpPr>
          <p:cNvPr id="9" name="Slide Number Placeholder 8"/>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103590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11"/>
          </p:nvPr>
        </p:nvSpPr>
        <p:spPr/>
        <p:txBody>
          <a:bodyPr/>
          <a:lstStyle/>
          <a:p>
            <a:r>
              <a:rPr lang="en-US"/>
              <a:t>Khoa Công nghệ Thông tin - UTEHY</a:t>
            </a:r>
          </a:p>
        </p:txBody>
      </p:sp>
      <p:sp>
        <p:nvSpPr>
          <p:cNvPr id="5" name="Slide Number Placeholder 4"/>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48093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30860"/>
            <a:ext cx="4038600" cy="5095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30858"/>
            <a:ext cx="4038600" cy="5095305"/>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A4B93D-8755-4A37-9F34-302EED5C8A26}" type="datetime1">
              <a:rPr lang="en-US" smtClean="0"/>
              <a:t>8/26/2020</a:t>
            </a:fld>
            <a:endParaRPr lang="en-US"/>
          </a:p>
        </p:txBody>
      </p:sp>
      <p:sp>
        <p:nvSpPr>
          <p:cNvPr id="6" name="Footer Placeholder 5"/>
          <p:cNvSpPr>
            <a:spLocks noGrp="1"/>
          </p:cNvSpPr>
          <p:nvPr>
            <p:ph type="ftr" sz="quarter" idx="11"/>
          </p:nvPr>
        </p:nvSpPr>
        <p:spPr/>
        <p:txBody>
          <a:bodyPr/>
          <a:lstStyle/>
          <a:p>
            <a:r>
              <a:rPr lang="en-US"/>
              <a:t>Khoa Công nghệ Thông tin - UTEHY</a:t>
            </a:r>
          </a:p>
        </p:txBody>
      </p:sp>
      <p:sp>
        <p:nvSpPr>
          <p:cNvPr id="7" name="Slide Number Placeholder 6"/>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348926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6ACC4-E7CD-4981-BD20-5D1B4CB63074}" type="datetime1">
              <a:rPr lang="en-US" smtClean="0"/>
              <a:t>8/26/2020</a:t>
            </a:fld>
            <a:endParaRPr lang="en-US"/>
          </a:p>
        </p:txBody>
      </p:sp>
      <p:sp>
        <p:nvSpPr>
          <p:cNvPr id="3" name="Footer Placeholder 2"/>
          <p:cNvSpPr>
            <a:spLocks noGrp="1"/>
          </p:cNvSpPr>
          <p:nvPr>
            <p:ph type="ftr" sz="quarter" idx="11"/>
          </p:nvPr>
        </p:nvSpPr>
        <p:spPr/>
        <p:txBody>
          <a:bodyPr/>
          <a:lstStyle/>
          <a:p>
            <a:r>
              <a:rPr lang="en-US"/>
              <a:t>Khoa Công nghệ Thông tin - UTEHY</a:t>
            </a:r>
          </a:p>
        </p:txBody>
      </p:sp>
      <p:sp>
        <p:nvSpPr>
          <p:cNvPr id="4" name="Slide Number Placeholder 3"/>
          <p:cNvSpPr>
            <a:spLocks noGrp="1"/>
          </p:cNvSpPr>
          <p:nvPr>
            <p:ph type="sldNum" sz="quarter" idx="12"/>
          </p:nvPr>
        </p:nvSpPr>
        <p:spPr/>
        <p:txBody>
          <a:bodyPr/>
          <a:lstStyle/>
          <a:p>
            <a:fld id="{F4E32468-D4D3-45A6-A508-7622D5375F4E}" type="slidenum">
              <a:rPr lang="en-US" smtClean="0"/>
              <a:t>‹#›</a:t>
            </a:fld>
            <a:endParaRPr lang="en-US"/>
          </a:p>
        </p:txBody>
      </p:sp>
    </p:spTree>
    <p:extLst>
      <p:ext uri="{BB962C8B-B14F-4D97-AF65-F5344CB8AC3E}">
        <p14:creationId xmlns:p14="http://schemas.microsoft.com/office/powerpoint/2010/main" val="197343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297"/>
            <a:ext cx="8229600" cy="60959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66800"/>
            <a:ext cx="82296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520126"/>
            <a:ext cx="21336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a:xfrm>
            <a:off x="3124200" y="6520126"/>
            <a:ext cx="28956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r>
              <a:rPr lang="en-US"/>
              <a:t>Khoa Công nghệ Thông tin - UTEHY</a:t>
            </a:r>
          </a:p>
        </p:txBody>
      </p:sp>
      <p:sp>
        <p:nvSpPr>
          <p:cNvPr id="6" name="Slide Number Placeholder 5"/>
          <p:cNvSpPr>
            <a:spLocks noGrp="1"/>
          </p:cNvSpPr>
          <p:nvPr>
            <p:ph type="sldNum" sz="quarter" idx="4"/>
          </p:nvPr>
        </p:nvSpPr>
        <p:spPr>
          <a:xfrm>
            <a:off x="6553200" y="6520126"/>
            <a:ext cx="21336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4E32468-D4D3-45A6-A508-7622D5375F4E}" type="slidenum">
              <a:rPr lang="en-US" smtClean="0"/>
              <a:pPr/>
              <a:t>‹#›</a:t>
            </a:fld>
            <a:endParaRPr lang="en-US"/>
          </a:p>
        </p:txBody>
      </p:sp>
    </p:spTree>
    <p:extLst>
      <p:ext uri="{BB962C8B-B14F-4D97-AF65-F5344CB8AC3E}">
        <p14:creationId xmlns:p14="http://schemas.microsoft.com/office/powerpoint/2010/main" val="1150032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2" r:id="rId5"/>
    <p:sldLayoutId id="2147483655" r:id="rId6"/>
  </p:sldLayoutIdLst>
  <p:hf hdr="0"/>
  <p:txStyles>
    <p:titleStyle>
      <a:lvl1pPr algn="l" defTabSz="914400" rtl="0" eaLnBrk="1" latinLnBrk="0" hangingPunct="1">
        <a:spcBef>
          <a:spcPct val="0"/>
        </a:spcBef>
        <a:buNone/>
        <a:defRPr sz="2800" b="1" kern="1200">
          <a:solidFill>
            <a:schemeClr val="bg1"/>
          </a:solidFill>
          <a:latin typeface="Arial" panose="020B0604020202020204" pitchFamily="34" charset="0"/>
          <a:ea typeface="+mj-ea"/>
          <a:cs typeface="Arial" panose="020B0604020202020204" pitchFamily="34" charset="0"/>
        </a:defRPr>
      </a:lvl1pPr>
    </p:titleStyle>
    <p:bodyStyle>
      <a:lvl1pPr marL="384048" indent="-384048" algn="l" defTabSz="914400" rtl="0" eaLnBrk="1" latinLnBrk="0" hangingPunct="1">
        <a:spcBef>
          <a:spcPts val="1200"/>
        </a:spcBef>
        <a:spcAft>
          <a:spcPts val="1200"/>
        </a:spcAft>
        <a:buSzPct val="12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85750" algn="l" defTabSz="914400" rtl="0" eaLnBrk="1" latinLnBrk="0" hangingPunct="1">
        <a:spcBef>
          <a:spcPts val="0"/>
        </a:spcBef>
        <a:spcAft>
          <a:spcPts val="600"/>
        </a:spcAft>
        <a:buFont typeface="Courier New" panose="02070309020205020404" pitchFamily="49" charset="0"/>
        <a:buChar char="o"/>
        <a:defRPr sz="20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spcBef>
          <a:spcPts val="300"/>
        </a:spcBef>
        <a:spcAft>
          <a:spcPts val="300"/>
        </a:spcAft>
        <a:buSzPct val="12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18872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1828800" indent="-228600" algn="l" defTabSz="914400" rtl="0" eaLnBrk="1" latinLnBrk="0" hangingPunct="1">
        <a:spcBef>
          <a:spcPts val="300"/>
        </a:spcBef>
        <a:spcAft>
          <a:spcPts val="300"/>
        </a:spcAft>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hyperlink" Target="https://localhost:44363/api/values/2" TargetMode="External"/><Relationship Id="rId4" Type="http://schemas.openxmlformats.org/officeDocument/2006/relationships/hyperlink" Target="https://localhost:44363/api/values"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tutorialsteacher.com/Content/images/webapi/webapi-controller.p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teacher.com/Content/images/webapi/webapi-overview.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598FFC-6810-4DED-9397-5F519C9B4CA6}"/>
              </a:ext>
            </a:extLst>
          </p:cNvPr>
          <p:cNvSpPr>
            <a:spLocks noGrp="1"/>
          </p:cNvSpPr>
          <p:nvPr>
            <p:ph type="ctrTitle"/>
          </p:nvPr>
        </p:nvSpPr>
        <p:spPr/>
        <p:txBody>
          <a:bodyPr/>
          <a:lstStyle/>
          <a:p>
            <a:r>
              <a:rPr lang="en-US" dirty="0"/>
              <a:t>LẬP TRÌNH WEB API</a:t>
            </a:r>
          </a:p>
        </p:txBody>
      </p:sp>
      <p:sp>
        <p:nvSpPr>
          <p:cNvPr id="4" name="Date Placeholder 3">
            <a:extLst>
              <a:ext uri="{FF2B5EF4-FFF2-40B4-BE49-F238E27FC236}">
                <a16:creationId xmlns:a16="http://schemas.microsoft.com/office/drawing/2014/main" id="{80B99833-22E5-4EB1-B8A1-55A47B7B2829}"/>
              </a:ext>
            </a:extLst>
          </p:cNvPr>
          <p:cNvSpPr>
            <a:spLocks noGrp="1"/>
          </p:cNvSpPr>
          <p:nvPr>
            <p:ph type="dt" sz="half" idx="10"/>
          </p:nvPr>
        </p:nvSpPr>
        <p:spPr/>
        <p:txBody>
          <a:bodyPr/>
          <a:lstStyle/>
          <a:p>
            <a:fld id="{4D202ABA-0031-4D61-A041-186C665429FE}" type="datetime1">
              <a:rPr lang="en-US" smtClean="0"/>
              <a:t>8/26/2020</a:t>
            </a:fld>
            <a:endParaRPr lang="en-US"/>
          </a:p>
        </p:txBody>
      </p:sp>
      <p:sp>
        <p:nvSpPr>
          <p:cNvPr id="5" name="Footer Placeholder 4">
            <a:extLst>
              <a:ext uri="{FF2B5EF4-FFF2-40B4-BE49-F238E27FC236}">
                <a16:creationId xmlns:a16="http://schemas.microsoft.com/office/drawing/2014/main" id="{157B850B-5ADE-42BC-B873-397F5508482D}"/>
              </a:ext>
            </a:extLst>
          </p:cNvPr>
          <p:cNvSpPr>
            <a:spLocks noGrp="1"/>
          </p:cNvSpPr>
          <p:nvPr>
            <p:ph type="ftr" sz="quarter" idx="11"/>
          </p:nvPr>
        </p:nvSpPr>
        <p:spPr/>
        <p:txBody>
          <a:bodyPr/>
          <a:lstStyle/>
          <a:p>
            <a:r>
              <a:rPr lang="en-US"/>
              <a:t>Khoa Công nghệ Thông tin - UTEHY</a:t>
            </a:r>
          </a:p>
        </p:txBody>
      </p:sp>
      <p:sp>
        <p:nvSpPr>
          <p:cNvPr id="6" name="Slide Number Placeholder 5">
            <a:extLst>
              <a:ext uri="{FF2B5EF4-FFF2-40B4-BE49-F238E27FC236}">
                <a16:creationId xmlns:a16="http://schemas.microsoft.com/office/drawing/2014/main" id="{360B56A4-7BB3-4CE1-9A49-51C869529E12}"/>
              </a:ext>
            </a:extLst>
          </p:cNvPr>
          <p:cNvSpPr>
            <a:spLocks noGrp="1"/>
          </p:cNvSpPr>
          <p:nvPr>
            <p:ph type="sldNum" sz="quarter" idx="12"/>
          </p:nvPr>
        </p:nvSpPr>
        <p:spPr/>
        <p:txBody>
          <a:bodyPr/>
          <a:lstStyle/>
          <a:p>
            <a:fld id="{F4E32468-D4D3-45A6-A508-7622D5375F4E}" type="slidenum">
              <a:rPr lang="en-US" smtClean="0"/>
              <a:pPr/>
              <a:t>1</a:t>
            </a:fld>
            <a:endParaRPr lang="en-US"/>
          </a:p>
        </p:txBody>
      </p:sp>
      <p:sp>
        <p:nvSpPr>
          <p:cNvPr id="8" name="Subtitle 7">
            <a:extLst>
              <a:ext uri="{FF2B5EF4-FFF2-40B4-BE49-F238E27FC236}">
                <a16:creationId xmlns:a16="http://schemas.microsoft.com/office/drawing/2014/main" id="{9E421E78-7928-40B7-8502-FE48A21C6505}"/>
              </a:ext>
            </a:extLst>
          </p:cNvPr>
          <p:cNvSpPr>
            <a:spLocks noGrp="1"/>
          </p:cNvSpPr>
          <p:nvPr>
            <p:ph type="subTitle" idx="1"/>
          </p:nvPr>
        </p:nvSpPr>
        <p:spPr/>
        <p:txBody>
          <a:bodyPr/>
          <a:lstStyle/>
          <a:p>
            <a:r>
              <a:rPr lang="en-US" dirty="0"/>
              <a:t>BÀI 1</a:t>
            </a:r>
          </a:p>
          <a:p>
            <a:r>
              <a:rPr lang="en-US" dirty="0"/>
              <a:t>TỔNG QUAN VỀ LẬP TRÌNH WEB API</a:t>
            </a:r>
          </a:p>
        </p:txBody>
      </p:sp>
    </p:spTree>
    <p:extLst>
      <p:ext uri="{BB962C8B-B14F-4D97-AF65-F5344CB8AC3E}">
        <p14:creationId xmlns:p14="http://schemas.microsoft.com/office/powerpoint/2010/main" val="2441195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b="1" smtClean="0"/>
              <a:t>8/26/2020</a:t>
            </a:fld>
            <a:endParaRPr lang="en-US" b="1"/>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b="1"/>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b="1" smtClean="0"/>
              <a:pPr/>
              <a:t>10</a:t>
            </a:fld>
            <a:endParaRPr lang="en-US" b="1"/>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Giới</a:t>
              </a:r>
              <a:r>
                <a:rPr lang="en-US" sz="2000" b="1" dirty="0">
                  <a:solidFill>
                    <a:schemeClr val="bg1">
                      <a:lumMod val="75000"/>
                    </a:schemeClr>
                  </a:solidFill>
                </a:rPr>
                <a:t> </a:t>
              </a:r>
              <a:r>
                <a:rPr lang="en-US" sz="2000" b="1" dirty="0" err="1">
                  <a:solidFill>
                    <a:schemeClr val="bg1">
                      <a:lumMod val="75000"/>
                    </a:schemeClr>
                  </a:solidFill>
                </a:rPr>
                <a:t>thiệu</a:t>
              </a:r>
              <a:r>
                <a:rPr lang="en-US" sz="2000" b="1" dirty="0">
                  <a:solidFill>
                    <a:schemeClr val="bg1">
                      <a:lumMod val="75000"/>
                    </a:schemeClr>
                  </a:solidFill>
                </a:rPr>
                <a:t> API </a:t>
              </a:r>
              <a:r>
                <a:rPr lang="en-US" sz="2000" b="1" dirty="0" err="1">
                  <a:solidFill>
                    <a:schemeClr val="bg1">
                      <a:lumMod val="75000"/>
                    </a:schemeClr>
                  </a:solidFill>
                </a:rPr>
                <a:t>và</a:t>
              </a:r>
              <a:r>
                <a:rPr lang="en-US" sz="2000" b="1" dirty="0">
                  <a:solidFill>
                    <a:schemeClr val="bg1">
                      <a:lumMod val="75000"/>
                    </a:schemeClr>
                  </a:solidFill>
                </a:rPr>
                <a:t> Web API</a:t>
              </a:r>
              <a:endParaRPr lang="en-US" sz="2000" b="1" dirty="0">
                <a:solidFill>
                  <a:schemeClr val="bg1">
                    <a:lumMod val="75000"/>
                  </a:schemeClr>
                </a:solidFill>
                <a:latin typeface="Tahoma" pitchFamily="34" charset="0"/>
                <a:cs typeface="Tahoma"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Mục tiêu bài học</a:t>
              </a: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t>REST </a:t>
              </a:r>
              <a:r>
                <a:rPr lang="en-US" sz="2000" b="1" dirty="0" err="1"/>
                <a:t>và</a:t>
              </a:r>
              <a:r>
                <a:rPr lang="en-US" sz="2000" b="1" dirty="0"/>
                <a:t> RESTful API</a:t>
              </a: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bg1">
                      <a:lumMod val="75000"/>
                    </a:schemeClr>
                  </a:solidFill>
                </a:rPr>
                <a:t>APS.NET Web API</a:t>
              </a: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Định dạng dữ liệu XML và JSON</a:t>
              </a:r>
              <a:endParaRPr lang="en-US" sz="2000" b="1" dirty="0">
                <a:solidFill>
                  <a:schemeClr val="bg1">
                    <a:lumMod val="75000"/>
                  </a:schemeClr>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43" name="Group 70">
            <a:extLst>
              <a:ext uri="{FF2B5EF4-FFF2-40B4-BE49-F238E27FC236}">
                <a16:creationId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Tạo ứng dụng ASP.NET Web API</a:t>
              </a:r>
              <a:endParaRPr lang="en-US" sz="2000" b="1" dirty="0">
                <a:solidFill>
                  <a:schemeClr val="bg1">
                    <a:lumMod val="75000"/>
                  </a:schemeClr>
                </a:solidFill>
                <a:latin typeface="Tahoma" pitchFamily="34" charset="0"/>
                <a:cs typeface="Tahoma" pitchFamily="34" charset="0"/>
              </a:endParaRPr>
            </a:p>
          </p:txBody>
        </p:sp>
        <p:grpSp>
          <p:nvGrpSpPr>
            <p:cNvPr id="45"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8"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9"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50" name="Group 33">
            <a:extLst>
              <a:ext uri="{FF2B5EF4-FFF2-40B4-BE49-F238E27FC236}">
                <a16:creationId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Tổng kết bài học</a:t>
              </a:r>
            </a:p>
          </p:txBody>
        </p:sp>
        <p:grpSp>
          <p:nvGrpSpPr>
            <p:cNvPr id="52" name="Group 35">
              <a:extLst>
                <a:ext uri="{FF2B5EF4-FFF2-40B4-BE49-F238E27FC236}">
                  <a16:creationId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55" name="AutoShape 5">
                <a:extLst>
                  <a:ext uri="{FF2B5EF4-FFF2-40B4-BE49-F238E27FC236}">
                    <a16:creationId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56" name="AutoShape 6">
                <a:extLst>
                  <a:ext uri="{FF2B5EF4-FFF2-40B4-BE49-F238E27FC236}">
                    <a16:creationId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spTree>
    <p:extLst>
      <p:ext uri="{BB962C8B-B14F-4D97-AF65-F5344CB8AC3E}">
        <p14:creationId xmlns:p14="http://schemas.microsoft.com/office/powerpoint/2010/main" val="386438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marR="0" indent="226695" algn="just">
              <a:lnSpc>
                <a:spcPct val="115000"/>
              </a:lnSpc>
              <a:spcBef>
                <a:spcPts val="1200"/>
              </a:spcBef>
              <a:spcAft>
                <a:spcPts val="600"/>
              </a:spcAft>
            </a:pPr>
            <a:r>
              <a:rPr lang="en-US"/>
              <a:t>REST (REpresentational State Transfer) là một dạng chuyển đổi cấu trúc dữ liệu, một kiểu kiến trúc để viết API. </a:t>
            </a:r>
          </a:p>
          <a:p>
            <a:pPr marL="0" marR="0" indent="226695" algn="just">
              <a:lnSpc>
                <a:spcPct val="115000"/>
              </a:lnSpc>
              <a:spcBef>
                <a:spcPts val="1200"/>
              </a:spcBef>
              <a:spcAft>
                <a:spcPts val="600"/>
              </a:spcAft>
            </a:pPr>
            <a:r>
              <a:rPr lang="en-US"/>
              <a:t>REST sử dụng phương thức HTTP đơn giản để tạo cho giao tiếp giữa các máy. Vì vậy, thay vì sử dụng một URL cho việc xử lý một số thông tin người dùng, REST gửi một yêu cầu HTTP như GET, POST, DELETE, vv đến một URL để xử lý dữ liệu.</a:t>
            </a:r>
          </a:p>
        </p:txBody>
      </p:sp>
      <p:sp>
        <p:nvSpPr>
          <p:cNvPr id="2" name="Title 1"/>
          <p:cNvSpPr>
            <a:spLocks noGrp="1"/>
          </p:cNvSpPr>
          <p:nvPr>
            <p:ph type="title"/>
          </p:nvPr>
        </p:nvSpPr>
        <p:spPr/>
        <p:txBody>
          <a:bodyPr>
            <a:normAutofit/>
          </a:bodyPr>
          <a:lstStyle/>
          <a:p>
            <a:r>
              <a:rPr lang="en-US" dirty="0"/>
              <a:t>3. REST </a:t>
            </a:r>
            <a:r>
              <a:rPr lang="en-US" dirty="0" err="1"/>
              <a:t>và</a:t>
            </a:r>
            <a:r>
              <a:rPr lang="en-US" dirty="0"/>
              <a:t> RESTful API</a:t>
            </a:r>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11</a:t>
            </a:fld>
            <a:endParaRPr lang="en-US"/>
          </a:p>
        </p:txBody>
      </p:sp>
    </p:spTree>
    <p:extLst>
      <p:ext uri="{BB962C8B-B14F-4D97-AF65-F5344CB8AC3E}">
        <p14:creationId xmlns:p14="http://schemas.microsoft.com/office/powerpoint/2010/main" val="935357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marR="0" indent="226695" algn="just">
              <a:lnSpc>
                <a:spcPct val="115000"/>
              </a:lnSpc>
              <a:spcBef>
                <a:spcPts val="1200"/>
              </a:spcBef>
              <a:spcAft>
                <a:spcPts val="600"/>
              </a:spcAft>
            </a:pPr>
            <a:r>
              <a:rPr lang="en-US"/>
              <a:t>RESTful API là một tiêu chuẩn dùng trong việc thiết kế các API cho các ứng dụng web để quản lý các resource. RESTful là một trong những kiểu thiết kế API được sử dụng phổ biến ngày nay để cho các ứng dụng (web, mobile…) khác nhau giao tiếp với nhau.</a:t>
            </a:r>
          </a:p>
        </p:txBody>
      </p:sp>
      <p:sp>
        <p:nvSpPr>
          <p:cNvPr id="2" name="Title 1"/>
          <p:cNvSpPr>
            <a:spLocks noGrp="1"/>
          </p:cNvSpPr>
          <p:nvPr>
            <p:ph type="title"/>
          </p:nvPr>
        </p:nvSpPr>
        <p:spPr/>
        <p:txBody>
          <a:bodyPr>
            <a:normAutofit/>
          </a:bodyPr>
          <a:lstStyle/>
          <a:p>
            <a:r>
              <a:rPr lang="en-US" dirty="0"/>
              <a:t>3. REST </a:t>
            </a:r>
            <a:r>
              <a:rPr lang="en-US" dirty="0" err="1"/>
              <a:t>và</a:t>
            </a:r>
            <a:r>
              <a:rPr lang="en-US" dirty="0"/>
              <a:t> RESTful API</a:t>
            </a:r>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12</a:t>
            </a:fld>
            <a:endParaRPr lang="en-US"/>
          </a:p>
        </p:txBody>
      </p:sp>
    </p:spTree>
    <p:extLst>
      <p:ext uri="{BB962C8B-B14F-4D97-AF65-F5344CB8AC3E}">
        <p14:creationId xmlns:p14="http://schemas.microsoft.com/office/powerpoint/2010/main" val="429317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b="1" smtClean="0"/>
              <a:t>8/26/2020</a:t>
            </a:fld>
            <a:endParaRPr lang="en-US" b="1"/>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b="1"/>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b="1" smtClean="0"/>
              <a:pPr/>
              <a:t>13</a:t>
            </a:fld>
            <a:endParaRPr lang="en-US" b="1"/>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Giới</a:t>
              </a:r>
              <a:r>
                <a:rPr lang="en-US" sz="2000" b="1" dirty="0">
                  <a:solidFill>
                    <a:schemeClr val="bg1">
                      <a:lumMod val="75000"/>
                    </a:schemeClr>
                  </a:solidFill>
                </a:rPr>
                <a:t> </a:t>
              </a:r>
              <a:r>
                <a:rPr lang="en-US" sz="2000" b="1" dirty="0" err="1">
                  <a:solidFill>
                    <a:schemeClr val="bg1">
                      <a:lumMod val="75000"/>
                    </a:schemeClr>
                  </a:solidFill>
                </a:rPr>
                <a:t>thiệu</a:t>
              </a:r>
              <a:r>
                <a:rPr lang="en-US" sz="2000" b="1" dirty="0">
                  <a:solidFill>
                    <a:schemeClr val="bg1">
                      <a:lumMod val="75000"/>
                    </a:schemeClr>
                  </a:solidFill>
                </a:rPr>
                <a:t> API </a:t>
              </a:r>
              <a:r>
                <a:rPr lang="en-US" sz="2000" b="1" dirty="0" err="1">
                  <a:solidFill>
                    <a:schemeClr val="bg1">
                      <a:lumMod val="75000"/>
                    </a:schemeClr>
                  </a:solidFill>
                </a:rPr>
                <a:t>và</a:t>
              </a:r>
              <a:r>
                <a:rPr lang="en-US" sz="2000" b="1" dirty="0">
                  <a:solidFill>
                    <a:schemeClr val="bg1">
                      <a:lumMod val="75000"/>
                    </a:schemeClr>
                  </a:solidFill>
                </a:rPr>
                <a:t> Web API</a:t>
              </a:r>
              <a:endParaRPr lang="en-US" sz="2000" b="1" dirty="0">
                <a:solidFill>
                  <a:schemeClr val="bg1">
                    <a:lumMod val="75000"/>
                  </a:schemeClr>
                </a:solidFill>
                <a:latin typeface="Tahoma" pitchFamily="34" charset="0"/>
                <a:cs typeface="Tahoma"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Mục tiêu bài học</a:t>
              </a: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bg1">
                      <a:lumMod val="75000"/>
                    </a:schemeClr>
                  </a:solidFill>
                </a:rPr>
                <a:t>REST </a:t>
              </a:r>
              <a:r>
                <a:rPr lang="en-US" sz="2000" b="1" dirty="0" err="1">
                  <a:solidFill>
                    <a:schemeClr val="bg1">
                      <a:lumMod val="75000"/>
                    </a:schemeClr>
                  </a:solidFill>
                </a:rPr>
                <a:t>và</a:t>
              </a:r>
              <a:r>
                <a:rPr lang="en-US" sz="2000" b="1" dirty="0">
                  <a:solidFill>
                    <a:schemeClr val="bg1">
                      <a:lumMod val="75000"/>
                    </a:schemeClr>
                  </a:solidFill>
                </a:rPr>
                <a:t> RESTful API</a:t>
              </a: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t>APS.NET Web API</a:t>
              </a: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Định dạng dữ liệu XML và JSON</a:t>
              </a:r>
              <a:endParaRPr lang="en-US" sz="2000" b="1" dirty="0">
                <a:solidFill>
                  <a:schemeClr val="bg1">
                    <a:lumMod val="75000"/>
                  </a:schemeClr>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43" name="Group 70">
            <a:extLst>
              <a:ext uri="{FF2B5EF4-FFF2-40B4-BE49-F238E27FC236}">
                <a16:creationId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Tạo ứng dụng ASP.NET Web API</a:t>
              </a:r>
              <a:endParaRPr lang="en-US" sz="2000" b="1" dirty="0">
                <a:solidFill>
                  <a:schemeClr val="bg1">
                    <a:lumMod val="75000"/>
                  </a:schemeClr>
                </a:solidFill>
                <a:latin typeface="Tahoma" pitchFamily="34" charset="0"/>
                <a:cs typeface="Tahoma" pitchFamily="34" charset="0"/>
              </a:endParaRPr>
            </a:p>
          </p:txBody>
        </p:sp>
        <p:grpSp>
          <p:nvGrpSpPr>
            <p:cNvPr id="45"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8"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9"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50" name="Group 33">
            <a:extLst>
              <a:ext uri="{FF2B5EF4-FFF2-40B4-BE49-F238E27FC236}">
                <a16:creationId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Tổng kết bài học</a:t>
              </a:r>
            </a:p>
          </p:txBody>
        </p:sp>
        <p:grpSp>
          <p:nvGrpSpPr>
            <p:cNvPr id="52" name="Group 35">
              <a:extLst>
                <a:ext uri="{FF2B5EF4-FFF2-40B4-BE49-F238E27FC236}">
                  <a16:creationId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55" name="AutoShape 5">
                <a:extLst>
                  <a:ext uri="{FF2B5EF4-FFF2-40B4-BE49-F238E27FC236}">
                    <a16:creationId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56" name="AutoShape 6">
                <a:extLst>
                  <a:ext uri="{FF2B5EF4-FFF2-40B4-BE49-F238E27FC236}">
                    <a16:creationId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spTree>
    <p:extLst>
      <p:ext uri="{BB962C8B-B14F-4D97-AF65-F5344CB8AC3E}">
        <p14:creationId xmlns:p14="http://schemas.microsoft.com/office/powerpoint/2010/main" val="2419902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vi-VN" altLang="en-US" b="1" dirty="0">
                <a:solidFill>
                  <a:srgbClr val="000080"/>
                </a:solidFill>
              </a:rPr>
              <a:t>ASP.NET Web API là gì?</a:t>
            </a:r>
            <a:endParaRPr lang="vi-VN" altLang="en-US" dirty="0">
              <a:solidFill>
                <a:srgbClr val="333333"/>
              </a:solidFill>
            </a:endParaRPr>
          </a:p>
          <a:p>
            <a:r>
              <a:rPr lang="en-GB">
                <a:effectLst/>
                <a:ea typeface="Malgun Gothic" panose="020B0503020000020004" pitchFamily="34" charset="-127"/>
              </a:rPr>
              <a:t>API Web ASP.NET là một framework mở rộng để xây dựng các dịch vụ dựa trên HTTP có thể được truy cập trong các ứng dụng khác nhau trên các nền tảng khác nhau như web, windows, mobile, v.v. </a:t>
            </a:r>
          </a:p>
          <a:p>
            <a:r>
              <a:rPr lang="en-GB">
                <a:effectLst/>
                <a:ea typeface="Malgun Gothic" panose="020B0503020000020004" pitchFamily="34" charset="-127"/>
              </a:rPr>
              <a:t>Nó hoạt động ít nhiều giống như ứng dụng web ASP.NET MVC ngoại trừ việc nó gửi dữ liệu dưới dạng phản hồi (Response) thay vì dưới dạng khung nhìn HTML (HTML view). </a:t>
            </a:r>
            <a:endParaRPr lang="en-US" altLang="en-US" dirty="0"/>
          </a:p>
          <a:p>
            <a:endParaRPr lang="en-US" dirty="0"/>
          </a:p>
          <a:p>
            <a:endParaRPr lang="en-US" dirty="0"/>
          </a:p>
        </p:txBody>
      </p:sp>
      <p:sp>
        <p:nvSpPr>
          <p:cNvPr id="2" name="Title 1"/>
          <p:cNvSpPr>
            <a:spLocks noGrp="1"/>
          </p:cNvSpPr>
          <p:nvPr>
            <p:ph type="title"/>
          </p:nvPr>
        </p:nvSpPr>
        <p:spPr/>
        <p:txBody>
          <a:bodyPr>
            <a:normAutofit/>
          </a:bodyPr>
          <a:lstStyle/>
          <a:p>
            <a:r>
              <a:rPr lang="en-US" dirty="0"/>
              <a:t>4. APS.NET Web API</a:t>
            </a:r>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14</a:t>
            </a:fld>
            <a:endParaRPr lang="en-US"/>
          </a:p>
        </p:txBody>
      </p:sp>
    </p:spTree>
    <p:extLst>
      <p:ext uri="{BB962C8B-B14F-4D97-AF65-F5344CB8AC3E}">
        <p14:creationId xmlns:p14="http://schemas.microsoft.com/office/powerpoint/2010/main" val="4191069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lgn="just">
              <a:lnSpc>
                <a:spcPct val="150000"/>
              </a:lnSpc>
              <a:spcBef>
                <a:spcPts val="225"/>
              </a:spcBef>
              <a:spcAft>
                <a:spcPts val="225"/>
              </a:spcAft>
              <a:defRPr/>
            </a:pPr>
            <a:r>
              <a:rPr lang="en-US" sz="4200" b="1" err="1">
                <a:latin typeface="Tahoma" panose="020B0604030504040204" pitchFamily="34" charset="0"/>
                <a:cs typeface="Tahoma" panose="020B0604030504040204" pitchFamily="34" charset="0"/>
              </a:rPr>
              <a:t>Đặc</a:t>
            </a:r>
            <a:r>
              <a:rPr lang="en-US" sz="4200" b="1">
                <a:latin typeface="Tahoma" panose="020B0604030504040204" pitchFamily="34" charset="0"/>
                <a:cs typeface="Tahoma" panose="020B0604030504040204" pitchFamily="34" charset="0"/>
              </a:rPr>
              <a:t> điểm ASP.NET Web API</a:t>
            </a:r>
            <a:endParaRPr lang="en-US" sz="4200" b="1" dirty="0">
              <a:latin typeface="Tahoma" panose="020B0604030504040204" pitchFamily="34" charset="0"/>
              <a:cs typeface="Tahoma" panose="020B0604030504040204" pitchFamily="34" charset="0"/>
            </a:endParaRPr>
          </a:p>
          <a:p>
            <a:pPr marL="685800" indent="-342900" algn="just">
              <a:lnSpc>
                <a:spcPct val="150000"/>
              </a:lnSpc>
              <a:spcBef>
                <a:spcPts val="225"/>
              </a:spcBef>
              <a:spcAft>
                <a:spcPts val="225"/>
              </a:spcAft>
              <a:buSzPct val="200000"/>
              <a:buFont typeface="Arial" panose="020B0604020202020204" pitchFamily="34" charset="0"/>
              <a:buChar char="•"/>
              <a:defRPr/>
            </a:pPr>
            <a:r>
              <a:rPr lang="en-US" sz="3600">
                <a:latin typeface="Tahoma" panose="020B0604030504040204" pitchFamily="34" charset="0"/>
                <a:cs typeface="Tahoma" panose="020B0604030504040204" pitchFamily="34" charset="0"/>
              </a:rPr>
              <a:t>Xây dựng dựa trên nền tảng ASP.NET</a:t>
            </a:r>
          </a:p>
          <a:p>
            <a:pPr marL="685800" indent="-342900" algn="just">
              <a:lnSpc>
                <a:spcPct val="150000"/>
              </a:lnSpc>
              <a:spcBef>
                <a:spcPts val="225"/>
              </a:spcBef>
              <a:spcAft>
                <a:spcPts val="225"/>
              </a:spcAft>
              <a:buSzPct val="200000"/>
              <a:buFont typeface="Arial" panose="020B0604020202020204" pitchFamily="34" charset="0"/>
              <a:buChar char="•"/>
              <a:defRPr/>
            </a:pPr>
            <a:r>
              <a:rPr lang="en-US" sz="3600">
                <a:latin typeface="Tahoma" panose="020B0604030504040204" pitchFamily="34" charset="0"/>
                <a:cs typeface="Tahoma" panose="020B0604030504040204" pitchFamily="34" charset="0"/>
              </a:rPr>
              <a:t>G</a:t>
            </a:r>
            <a:r>
              <a:rPr lang="vi-VN" sz="3600">
                <a:latin typeface="Tahoma" panose="020B0604030504040204" pitchFamily="34" charset="0"/>
                <a:cs typeface="Tahoma" panose="020B0604030504040204" pitchFamily="34" charset="0"/>
              </a:rPr>
              <a:t>iúp cho việc xây dựng các HTTP service rất đơn giản</a:t>
            </a:r>
            <a:r>
              <a:rPr lang="en-US" sz="3600">
                <a:latin typeface="Tahoma" panose="020B0604030504040204" pitchFamily="34" charset="0"/>
                <a:cs typeface="Tahoma" panose="020B0604030504040204" pitchFamily="34" charset="0"/>
              </a:rPr>
              <a:t>, </a:t>
            </a:r>
            <a:r>
              <a:rPr lang="vi-VN" sz="3600">
                <a:latin typeface="Tahoma" panose="020B0604030504040204" pitchFamily="34" charset="0"/>
                <a:cs typeface="Tahoma" panose="020B0604030504040204" pitchFamily="34" charset="0"/>
              </a:rPr>
              <a:t>nhanh chóng</a:t>
            </a:r>
            <a:endParaRPr lang="en-US" sz="3600">
              <a:latin typeface="Tahoma" panose="020B0604030504040204" pitchFamily="34" charset="0"/>
              <a:cs typeface="Tahoma" panose="020B0604030504040204" pitchFamily="34" charset="0"/>
            </a:endParaRPr>
          </a:p>
          <a:p>
            <a:pPr marL="685800" indent="-342900" algn="just">
              <a:lnSpc>
                <a:spcPct val="150000"/>
              </a:lnSpc>
              <a:spcBef>
                <a:spcPts val="225"/>
              </a:spcBef>
              <a:spcAft>
                <a:spcPts val="225"/>
              </a:spcAft>
              <a:buSzPct val="200000"/>
              <a:buFont typeface="Arial" panose="020B0604020202020204" pitchFamily="34" charset="0"/>
              <a:buChar char="•"/>
              <a:defRPr/>
            </a:pPr>
            <a:r>
              <a:rPr lang="vi-VN" sz="3600">
                <a:latin typeface="Tahoma" panose="020B0604030504040204" pitchFamily="34" charset="0"/>
                <a:cs typeface="Tahoma" panose="020B0604030504040204" pitchFamily="34" charset="0"/>
              </a:rPr>
              <a:t>Kiến trúc lý tưởng cho các thiết bị có băng thông giới hạn như </a:t>
            </a:r>
            <a:r>
              <a:rPr lang="en-US" sz="3600">
                <a:latin typeface="Tahoma" panose="020B0604030504040204" pitchFamily="34" charset="0"/>
                <a:cs typeface="Tahoma" panose="020B0604030504040204" pitchFamily="34" charset="0"/>
              </a:rPr>
              <a:t>các thiết bị di động.</a:t>
            </a:r>
            <a:endParaRPr lang="vi-VN" sz="3600">
              <a:latin typeface="Tahoma" panose="020B0604030504040204" pitchFamily="34" charset="0"/>
              <a:cs typeface="Tahoma" panose="020B0604030504040204" pitchFamily="34" charset="0"/>
            </a:endParaRPr>
          </a:p>
          <a:p>
            <a:pPr marL="685800" indent="-342900" algn="just">
              <a:lnSpc>
                <a:spcPct val="150000"/>
              </a:lnSpc>
              <a:spcBef>
                <a:spcPts val="225"/>
              </a:spcBef>
              <a:spcAft>
                <a:spcPts val="225"/>
              </a:spcAft>
              <a:buSzPct val="200000"/>
              <a:buFont typeface="Arial" panose="020B0604020202020204" pitchFamily="34" charset="0"/>
              <a:buChar char="•"/>
              <a:defRPr/>
            </a:pPr>
            <a:r>
              <a:rPr lang="vi-VN" sz="3600">
                <a:latin typeface="Tahoma" panose="020B0604030504040204" pitchFamily="34" charset="0"/>
                <a:cs typeface="Tahoma" panose="020B0604030504040204" pitchFamily="34" charset="0"/>
              </a:rPr>
              <a:t>Hỗ </a:t>
            </a:r>
            <a:r>
              <a:rPr lang="vi-VN" sz="3600" dirty="0">
                <a:latin typeface="Tahoma" panose="020B0604030504040204" pitchFamily="34" charset="0"/>
                <a:cs typeface="Tahoma" panose="020B0604030504040204" pitchFamily="34" charset="0"/>
              </a:rPr>
              <a:t>trợ đầy đủ các thành phần HTTP: URI, request/response headers</a:t>
            </a:r>
            <a:r>
              <a:rPr lang="vi-VN" sz="3600">
                <a:latin typeface="Tahoma" panose="020B0604030504040204" pitchFamily="34" charset="0"/>
                <a:cs typeface="Tahoma" panose="020B0604030504040204" pitchFamily="34" charset="0"/>
              </a:rPr>
              <a:t>, versioning</a:t>
            </a:r>
            <a:r>
              <a:rPr lang="vi-VN" sz="3600" dirty="0">
                <a:latin typeface="Tahoma" panose="020B0604030504040204" pitchFamily="34" charset="0"/>
                <a:cs typeface="Tahoma" panose="020B0604030504040204" pitchFamily="34" charset="0"/>
              </a:rPr>
              <a:t>, content formats</a:t>
            </a:r>
            <a:r>
              <a:rPr lang="en-US" sz="3600" dirty="0">
                <a:latin typeface="Tahoma" panose="020B0604030504040204" pitchFamily="34" charset="0"/>
                <a:cs typeface="Tahoma" panose="020B0604030504040204" pitchFamily="34" charset="0"/>
              </a:rPr>
              <a:t>.</a:t>
            </a:r>
            <a:endParaRPr lang="vi-VN" sz="3600" dirty="0">
              <a:latin typeface="Tahoma" panose="020B0604030504040204" pitchFamily="34" charset="0"/>
              <a:cs typeface="Tahoma" panose="020B0604030504040204" pitchFamily="34" charset="0"/>
            </a:endParaRPr>
          </a:p>
          <a:p>
            <a:pPr marL="685800" indent="-342900" algn="just">
              <a:lnSpc>
                <a:spcPct val="150000"/>
              </a:lnSpc>
              <a:spcBef>
                <a:spcPts val="225"/>
              </a:spcBef>
              <a:spcAft>
                <a:spcPts val="225"/>
              </a:spcAft>
              <a:buSzPct val="200000"/>
              <a:buFont typeface="Arial" panose="020B0604020202020204" pitchFamily="34" charset="0"/>
              <a:buChar char="•"/>
              <a:defRPr/>
            </a:pPr>
            <a:r>
              <a:rPr lang="vi-VN" sz="3600" dirty="0">
                <a:latin typeface="Tahoma" panose="020B0604030504040204" pitchFamily="34" charset="0"/>
                <a:cs typeface="Tahoma" panose="020B0604030504040204" pitchFamily="34" charset="0"/>
              </a:rPr>
              <a:t>Có </a:t>
            </a:r>
            <a:r>
              <a:rPr lang="vi-VN" sz="3600">
                <a:latin typeface="Tahoma" panose="020B0604030504040204" pitchFamily="34" charset="0"/>
                <a:cs typeface="Tahoma" panose="020B0604030504040204" pitchFamily="34" charset="0"/>
              </a:rPr>
              <a:t>thể </a:t>
            </a:r>
            <a:r>
              <a:rPr lang="en-US" sz="3600">
                <a:latin typeface="Tahoma" panose="020B0604030504040204" pitchFamily="34" charset="0"/>
                <a:cs typeface="Tahoma" panose="020B0604030504040204" pitchFamily="34" charset="0"/>
              </a:rPr>
              <a:t>cài đăt</a:t>
            </a:r>
            <a:r>
              <a:rPr lang="vi-VN" sz="3600">
                <a:latin typeface="Tahoma" panose="020B0604030504040204" pitchFamily="34" charset="0"/>
                <a:cs typeface="Tahoma" panose="020B0604030504040204" pitchFamily="34" charset="0"/>
              </a:rPr>
              <a:t> trên IIS</a:t>
            </a:r>
            <a:r>
              <a:rPr lang="en-US" sz="3600">
                <a:latin typeface="Tahoma" panose="020B0604030504040204" pitchFamily="34" charset="0"/>
                <a:cs typeface="Tahoma" panose="020B0604030504040204" pitchFamily="34" charset="0"/>
              </a:rPr>
              <a:t> hoặc các Web Server khác hỗ trợ .NET 4.0+</a:t>
            </a:r>
            <a:endParaRPr lang="vi-VN" sz="3600" dirty="0">
              <a:latin typeface="Tahoma" panose="020B0604030504040204" pitchFamily="34" charset="0"/>
              <a:cs typeface="Tahoma" panose="020B0604030504040204" pitchFamily="34" charset="0"/>
            </a:endParaRPr>
          </a:p>
          <a:p>
            <a:pPr marL="685800" indent="-342900" algn="just">
              <a:lnSpc>
                <a:spcPct val="150000"/>
              </a:lnSpc>
              <a:spcBef>
                <a:spcPts val="225"/>
              </a:spcBef>
              <a:spcAft>
                <a:spcPts val="225"/>
              </a:spcAft>
              <a:buSzPct val="200000"/>
              <a:buFont typeface="Arial" panose="020B0604020202020204" pitchFamily="34" charset="0"/>
              <a:buChar char="•"/>
              <a:defRPr/>
            </a:pPr>
            <a:r>
              <a:rPr lang="en-US" sz="3600">
                <a:latin typeface="Tahoma" panose="020B0604030504040204" pitchFamily="34" charset="0"/>
                <a:cs typeface="Tahoma" panose="020B0604030504040204" pitchFamily="34" charset="0"/>
              </a:rPr>
              <a:t>Hỗ trợ nhiều kiểu d</a:t>
            </a:r>
            <a:r>
              <a:rPr lang="vi-VN" sz="3600">
                <a:latin typeface="Tahoma" panose="020B0604030504040204" pitchFamily="34" charset="0"/>
                <a:cs typeface="Tahoma" panose="020B0604030504040204" pitchFamily="34" charset="0"/>
              </a:rPr>
              <a:t>ịnh </a:t>
            </a:r>
            <a:r>
              <a:rPr lang="vi-VN" sz="3600" dirty="0">
                <a:latin typeface="Tahoma" panose="020B0604030504040204" pitchFamily="34" charset="0"/>
                <a:cs typeface="Tahoma" panose="020B0604030504040204" pitchFamily="34" charset="0"/>
              </a:rPr>
              <a:t>dạng dữ liệu có thể </a:t>
            </a:r>
            <a:r>
              <a:rPr lang="vi-VN" sz="3600">
                <a:latin typeface="Tahoma" panose="020B0604030504040204" pitchFamily="34" charset="0"/>
                <a:cs typeface="Tahoma" panose="020B0604030504040204" pitchFamily="34" charset="0"/>
              </a:rPr>
              <a:t>là XML</a:t>
            </a:r>
            <a:r>
              <a:rPr lang="en-US" sz="3600">
                <a:latin typeface="Tahoma" panose="020B0604030504040204" pitchFamily="34" charset="0"/>
                <a:cs typeface="Tahoma" panose="020B0604030504040204" pitchFamily="34" charset="0"/>
              </a:rPr>
              <a:t>, </a:t>
            </a:r>
            <a:r>
              <a:rPr lang="vi-VN" sz="3600">
                <a:latin typeface="Tahoma" panose="020B0604030504040204" pitchFamily="34" charset="0"/>
                <a:cs typeface="Tahoma" panose="020B0604030504040204" pitchFamily="34" charset="0"/>
              </a:rPr>
              <a:t>JSON,</a:t>
            </a:r>
            <a:r>
              <a:rPr lang="en-US" sz="3600">
                <a:latin typeface="Tahoma" panose="020B0604030504040204" pitchFamily="34" charset="0"/>
                <a:cs typeface="Tahoma" panose="020B0604030504040204" pitchFamily="34" charset="0"/>
              </a:rPr>
              <a:t> </a:t>
            </a:r>
            <a:r>
              <a:rPr lang="vi-VN" sz="3600">
                <a:latin typeface="Tahoma" panose="020B0604030504040204" pitchFamily="34" charset="0"/>
                <a:cs typeface="Tahoma" panose="020B0604030504040204" pitchFamily="34" charset="0"/>
              </a:rPr>
              <a:t>hoặc </a:t>
            </a:r>
            <a:r>
              <a:rPr lang="en-US" sz="3600">
                <a:latin typeface="Tahoma" panose="020B0604030504040204" pitchFamily="34" charset="0"/>
                <a:cs typeface="Tahoma" panose="020B0604030504040204" pitchFamily="34" charset="0"/>
              </a:rPr>
              <a:t>BSON.</a:t>
            </a:r>
            <a:endParaRPr lang="en-US" dirty="0"/>
          </a:p>
        </p:txBody>
      </p:sp>
      <p:sp>
        <p:nvSpPr>
          <p:cNvPr id="3" name="Title 2"/>
          <p:cNvSpPr>
            <a:spLocks noGrp="1"/>
          </p:cNvSpPr>
          <p:nvPr>
            <p:ph type="title"/>
          </p:nvPr>
        </p:nvSpPr>
        <p:spPr/>
        <p:txBody>
          <a:bodyPr>
            <a:normAutofit/>
          </a:bodyPr>
          <a:lstStyle/>
          <a:p>
            <a:r>
              <a:rPr lang="en-US" dirty="0"/>
              <a:t>4. APS.NET Web API</a:t>
            </a:r>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15</a:t>
            </a:fld>
            <a:endParaRPr lang="en-US"/>
          </a:p>
        </p:txBody>
      </p:sp>
    </p:spTree>
    <p:extLst>
      <p:ext uri="{BB962C8B-B14F-4D97-AF65-F5344CB8AC3E}">
        <p14:creationId xmlns:p14="http://schemas.microsoft.com/office/powerpoint/2010/main" val="99998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vi-VN" altLang="en-US" b="1" dirty="0">
                <a:solidFill>
                  <a:srgbClr val="000080"/>
                </a:solidFill>
              </a:rPr>
              <a:t>Ưu</a:t>
            </a:r>
            <a:r>
              <a:rPr lang="vi-VN" altLang="en-US" dirty="0">
                <a:solidFill>
                  <a:srgbClr val="000080"/>
                </a:solidFill>
              </a:rPr>
              <a:t> </a:t>
            </a:r>
            <a:r>
              <a:rPr lang="vi-VN" altLang="en-US" b="1" dirty="0">
                <a:solidFill>
                  <a:srgbClr val="000080"/>
                </a:solidFill>
              </a:rPr>
              <a:t>điểm</a:t>
            </a:r>
            <a:r>
              <a:rPr lang="vi-VN" altLang="en-US" dirty="0">
                <a:solidFill>
                  <a:srgbClr val="000080"/>
                </a:solidFill>
              </a:rPr>
              <a:t> </a:t>
            </a:r>
            <a:r>
              <a:rPr lang="vi-VN" altLang="en-US" b="1" dirty="0">
                <a:solidFill>
                  <a:srgbClr val="000080"/>
                </a:solidFill>
              </a:rPr>
              <a:t>của Web API</a:t>
            </a:r>
            <a:endParaRPr lang="vi-VN" altLang="en-US" dirty="0">
              <a:solidFill>
                <a:srgbClr val="333333"/>
              </a:solidFill>
            </a:endParaRPr>
          </a:p>
          <a:p>
            <a:r>
              <a:rPr lang="vi-VN" altLang="en-US" dirty="0">
                <a:solidFill>
                  <a:srgbClr val="333333"/>
                </a:solidFill>
              </a:rPr>
              <a:t>Cấu hình đơn giản hơn nhiều so </a:t>
            </a:r>
            <a:r>
              <a:rPr lang="vi-VN" altLang="en-US">
                <a:solidFill>
                  <a:srgbClr val="333333"/>
                </a:solidFill>
              </a:rPr>
              <a:t>với </a:t>
            </a:r>
            <a:r>
              <a:rPr lang="en-US" b="0" i="0">
                <a:solidFill>
                  <a:srgbClr val="222222"/>
                </a:solidFill>
                <a:effectLst/>
                <a:latin typeface="arial" panose="020B0604020202020204" pitchFamily="34" charset="0"/>
              </a:rPr>
              <a:t>Windows Communication Foundation (</a:t>
            </a:r>
            <a:r>
              <a:rPr lang="en-US" b="1" i="0">
                <a:solidFill>
                  <a:srgbClr val="222222"/>
                </a:solidFill>
                <a:effectLst/>
                <a:latin typeface="arial" panose="020B0604020202020204" pitchFamily="34" charset="0"/>
              </a:rPr>
              <a:t>WCF</a:t>
            </a:r>
            <a:r>
              <a:rPr lang="en-US" b="0" i="0">
                <a:solidFill>
                  <a:srgbClr val="222222"/>
                </a:solidFill>
                <a:effectLst/>
                <a:latin typeface="arial" panose="020B0604020202020204" pitchFamily="34" charset="0"/>
              </a:rPr>
              <a:t>)</a:t>
            </a:r>
            <a:r>
              <a:rPr lang="vi-VN" altLang="en-US">
                <a:solidFill>
                  <a:srgbClr val="333333"/>
                </a:solidFill>
              </a:rPr>
              <a:t>.</a:t>
            </a:r>
            <a:endParaRPr lang="vi-VN" altLang="en-US" dirty="0">
              <a:solidFill>
                <a:srgbClr val="333333"/>
              </a:solidFill>
            </a:endParaRPr>
          </a:p>
          <a:p>
            <a:r>
              <a:rPr lang="vi-VN" altLang="en-US">
                <a:solidFill>
                  <a:srgbClr val="333333"/>
                </a:solidFill>
              </a:rPr>
              <a:t>Hiệu suất</a:t>
            </a:r>
            <a:r>
              <a:rPr lang="en-US" altLang="en-US">
                <a:solidFill>
                  <a:srgbClr val="333333"/>
                </a:solidFill>
              </a:rPr>
              <a:t> </a:t>
            </a:r>
            <a:r>
              <a:rPr lang="vi-VN" altLang="en-US">
                <a:solidFill>
                  <a:srgbClr val="333333"/>
                </a:solidFill>
              </a:rPr>
              <a:t>(</a:t>
            </a:r>
            <a:r>
              <a:rPr lang="vi-VN" altLang="en-US" dirty="0">
                <a:solidFill>
                  <a:srgbClr val="333333"/>
                </a:solidFill>
              </a:rPr>
              <a:t>performance) cao.</a:t>
            </a:r>
          </a:p>
          <a:p>
            <a:r>
              <a:rPr lang="vi-VN" altLang="en-US" dirty="0">
                <a:solidFill>
                  <a:srgbClr val="333333"/>
                </a:solidFill>
              </a:rPr>
              <a:t>Hỗ trợ RESTfull đầy đủ.</a:t>
            </a:r>
          </a:p>
          <a:p>
            <a:r>
              <a:rPr lang="vi-VN" altLang="en-US" dirty="0">
                <a:solidFill>
                  <a:srgbClr val="333333"/>
                </a:solidFill>
              </a:rPr>
              <a:t>Hỗ trợ đầy đủ các thành phần MVC như: routing, controller, action result, filter, </a:t>
            </a:r>
            <a:r>
              <a:rPr lang="vi-VN" altLang="en-US">
                <a:solidFill>
                  <a:srgbClr val="333333"/>
                </a:solidFill>
              </a:rPr>
              <a:t>model binder</a:t>
            </a:r>
            <a:r>
              <a:rPr lang="en-US" altLang="en-US">
                <a:solidFill>
                  <a:srgbClr val="333333"/>
                </a:solidFill>
              </a:rPr>
              <a:t>,</a:t>
            </a:r>
            <a:r>
              <a:rPr lang="vi-VN" altLang="en-US">
                <a:solidFill>
                  <a:srgbClr val="333333"/>
                </a:solidFill>
              </a:rPr>
              <a:t> </a:t>
            </a:r>
            <a:r>
              <a:rPr lang="vi-VN" altLang="en-US" dirty="0">
                <a:solidFill>
                  <a:srgbClr val="333333"/>
                </a:solidFill>
              </a:rPr>
              <a:t>dependency injection, unit </a:t>
            </a:r>
            <a:r>
              <a:rPr lang="vi-VN" altLang="en-US">
                <a:solidFill>
                  <a:srgbClr val="333333"/>
                </a:solidFill>
              </a:rPr>
              <a:t>test,</a:t>
            </a:r>
            <a:endParaRPr lang="en-US" altLang="en-US" dirty="0"/>
          </a:p>
          <a:p>
            <a:endParaRPr lang="en-US" dirty="0"/>
          </a:p>
        </p:txBody>
      </p:sp>
      <p:sp>
        <p:nvSpPr>
          <p:cNvPr id="3" name="Title 2"/>
          <p:cNvSpPr>
            <a:spLocks noGrp="1"/>
          </p:cNvSpPr>
          <p:nvPr>
            <p:ph type="title"/>
          </p:nvPr>
        </p:nvSpPr>
        <p:spPr/>
        <p:txBody>
          <a:bodyPr>
            <a:normAutofit/>
          </a:bodyPr>
          <a:lstStyle/>
          <a:p>
            <a:r>
              <a:rPr lang="en-US" dirty="0"/>
              <a:t>4. APS.NET Web API</a:t>
            </a:r>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16</a:t>
            </a:fld>
            <a:endParaRPr lang="en-US"/>
          </a:p>
        </p:txBody>
      </p:sp>
    </p:spTree>
    <p:extLst>
      <p:ext uri="{BB962C8B-B14F-4D97-AF65-F5344CB8AC3E}">
        <p14:creationId xmlns:p14="http://schemas.microsoft.com/office/powerpoint/2010/main" val="95843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dirty="0" err="1"/>
              <a:t>Các</a:t>
            </a:r>
            <a:r>
              <a:rPr lang="en-US" dirty="0"/>
              <a:t> </a:t>
            </a:r>
            <a:r>
              <a:rPr lang="en-US" dirty="0" err="1"/>
              <a:t>phiên</a:t>
            </a:r>
            <a:r>
              <a:rPr lang="en-US" dirty="0"/>
              <a:t> </a:t>
            </a:r>
            <a:r>
              <a:rPr lang="en-US" dirty="0" err="1"/>
              <a:t>bản</a:t>
            </a:r>
            <a:r>
              <a:rPr lang="en-US" dirty="0"/>
              <a:t> </a:t>
            </a:r>
            <a:r>
              <a:rPr lang="en-US" dirty="0" err="1"/>
              <a:t>của</a:t>
            </a:r>
            <a:r>
              <a:rPr lang="en-US" dirty="0"/>
              <a:t> ASP.NET Web API</a:t>
            </a:r>
          </a:p>
          <a:p>
            <a:endParaRPr lang="en-US" dirty="0"/>
          </a:p>
        </p:txBody>
      </p:sp>
      <p:sp>
        <p:nvSpPr>
          <p:cNvPr id="2" name="Title 1"/>
          <p:cNvSpPr>
            <a:spLocks noGrp="1"/>
          </p:cNvSpPr>
          <p:nvPr>
            <p:ph type="title"/>
          </p:nvPr>
        </p:nvSpPr>
        <p:spPr/>
        <p:txBody>
          <a:bodyPr>
            <a:normAutofit/>
          </a:bodyPr>
          <a:lstStyle/>
          <a:p>
            <a:r>
              <a:rPr lang="en-US" dirty="0"/>
              <a:t>4. APS.NET Web API</a:t>
            </a:r>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17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031374795"/>
              </p:ext>
            </p:extLst>
          </p:nvPr>
        </p:nvGraphicFramePr>
        <p:xfrm>
          <a:off x="1143000" y="1828800"/>
          <a:ext cx="7543799" cy="2667000"/>
        </p:xfrm>
        <a:graphic>
          <a:graphicData uri="http://schemas.openxmlformats.org/drawingml/2006/table">
            <a:tbl>
              <a:tblPr firstRow="1" firstCol="1" bandRow="1">
                <a:tableStyleId>{5C22544A-7EE6-4342-B048-85BDC9FD1C3A}</a:tableStyleId>
              </a:tblPr>
              <a:tblGrid>
                <a:gridCol w="1975920">
                  <a:extLst>
                    <a:ext uri="{9D8B030D-6E8A-4147-A177-3AD203B41FA5}">
                      <a16:colId xmlns:a16="http://schemas.microsoft.com/office/drawing/2014/main" val="20000"/>
                    </a:ext>
                  </a:extLst>
                </a:gridCol>
                <a:gridCol w="2548077">
                  <a:extLst>
                    <a:ext uri="{9D8B030D-6E8A-4147-A177-3AD203B41FA5}">
                      <a16:colId xmlns:a16="http://schemas.microsoft.com/office/drawing/2014/main" val="20001"/>
                    </a:ext>
                  </a:extLst>
                </a:gridCol>
                <a:gridCol w="1617561">
                  <a:extLst>
                    <a:ext uri="{9D8B030D-6E8A-4147-A177-3AD203B41FA5}">
                      <a16:colId xmlns:a16="http://schemas.microsoft.com/office/drawing/2014/main" val="20002"/>
                    </a:ext>
                  </a:extLst>
                </a:gridCol>
                <a:gridCol w="1402241">
                  <a:extLst>
                    <a:ext uri="{9D8B030D-6E8A-4147-A177-3AD203B41FA5}">
                      <a16:colId xmlns:a16="http://schemas.microsoft.com/office/drawing/2014/main" val="20003"/>
                    </a:ext>
                  </a:extLst>
                </a:gridCol>
              </a:tblGrid>
              <a:tr h="889000">
                <a:tc>
                  <a:txBody>
                    <a:bodyPr/>
                    <a:lstStyle/>
                    <a:p>
                      <a:pPr algn="ctr">
                        <a:lnSpc>
                          <a:spcPct val="120000"/>
                        </a:lnSpc>
                        <a:spcAft>
                          <a:spcPts val="600"/>
                        </a:spcAft>
                      </a:pPr>
                      <a:r>
                        <a:rPr lang="en-US" sz="2400" dirty="0">
                          <a:effectLst/>
                        </a:rPr>
                        <a:t>Web API Version</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b"/>
                </a:tc>
                <a:tc>
                  <a:txBody>
                    <a:bodyPr/>
                    <a:lstStyle/>
                    <a:p>
                      <a:pPr algn="ctr">
                        <a:lnSpc>
                          <a:spcPct val="120000"/>
                        </a:lnSpc>
                        <a:spcAft>
                          <a:spcPts val="600"/>
                        </a:spcAft>
                      </a:pPr>
                      <a:r>
                        <a:rPr lang="en-US" sz="2400">
                          <a:effectLst/>
                        </a:rPr>
                        <a:t>Supported .NET Framework</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b"/>
                </a:tc>
                <a:tc>
                  <a:txBody>
                    <a:bodyPr/>
                    <a:lstStyle/>
                    <a:p>
                      <a:pPr algn="ctr">
                        <a:lnSpc>
                          <a:spcPct val="120000"/>
                        </a:lnSpc>
                        <a:spcAft>
                          <a:spcPts val="600"/>
                        </a:spcAft>
                      </a:pPr>
                      <a:r>
                        <a:rPr lang="en-US" sz="2400">
                          <a:effectLst/>
                        </a:rPr>
                        <a:t>Coincides with</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b"/>
                </a:tc>
                <a:tc>
                  <a:txBody>
                    <a:bodyPr/>
                    <a:lstStyle/>
                    <a:p>
                      <a:pPr algn="ctr">
                        <a:lnSpc>
                          <a:spcPct val="120000"/>
                        </a:lnSpc>
                        <a:spcAft>
                          <a:spcPts val="600"/>
                        </a:spcAft>
                      </a:pPr>
                      <a:r>
                        <a:rPr lang="en-US" sz="2400">
                          <a:effectLst/>
                        </a:rPr>
                        <a:t>Supported in</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0000"/>
                  </a:ext>
                </a:extLst>
              </a:tr>
              <a:tr h="889000">
                <a:tc>
                  <a:txBody>
                    <a:bodyPr/>
                    <a:lstStyle/>
                    <a:p>
                      <a:pPr>
                        <a:lnSpc>
                          <a:spcPct val="120000"/>
                        </a:lnSpc>
                        <a:spcAft>
                          <a:spcPts val="600"/>
                        </a:spcAft>
                      </a:pPr>
                      <a:r>
                        <a:rPr lang="en-US" sz="2400">
                          <a:effectLst/>
                        </a:rPr>
                        <a:t>Web API 1.x</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nSpc>
                          <a:spcPct val="120000"/>
                        </a:lnSpc>
                        <a:spcAft>
                          <a:spcPts val="600"/>
                        </a:spcAft>
                      </a:pPr>
                      <a:r>
                        <a:rPr lang="en-US" sz="2400">
                          <a:effectLst/>
                        </a:rPr>
                        <a:t>.NET Framework 4.0</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nSpc>
                          <a:spcPct val="120000"/>
                        </a:lnSpc>
                        <a:spcAft>
                          <a:spcPts val="600"/>
                        </a:spcAft>
                      </a:pPr>
                      <a:r>
                        <a:rPr lang="en-US" sz="2400">
                          <a:effectLst/>
                        </a:rPr>
                        <a:t>ASP.NET MVC 4</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nSpc>
                          <a:spcPct val="120000"/>
                        </a:lnSpc>
                        <a:spcAft>
                          <a:spcPts val="600"/>
                        </a:spcAft>
                      </a:pPr>
                      <a:r>
                        <a:rPr lang="en-US" sz="2400">
                          <a:effectLst/>
                        </a:rPr>
                        <a:t>VS 2010</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extLst>
                  <a:ext uri="{0D108BD9-81ED-4DB2-BD59-A6C34878D82A}">
                    <a16:rowId xmlns:a16="http://schemas.microsoft.com/office/drawing/2014/main" val="10001"/>
                  </a:ext>
                </a:extLst>
              </a:tr>
              <a:tr h="889000">
                <a:tc>
                  <a:txBody>
                    <a:bodyPr/>
                    <a:lstStyle/>
                    <a:p>
                      <a:pPr>
                        <a:lnSpc>
                          <a:spcPct val="120000"/>
                        </a:lnSpc>
                        <a:spcAft>
                          <a:spcPts val="600"/>
                        </a:spcAft>
                      </a:pPr>
                      <a:r>
                        <a:rPr lang="en-US" sz="2400">
                          <a:effectLst/>
                        </a:rPr>
                        <a:t>Web API 2.x</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nSpc>
                          <a:spcPct val="120000"/>
                        </a:lnSpc>
                        <a:spcAft>
                          <a:spcPts val="600"/>
                        </a:spcAft>
                      </a:pPr>
                      <a:r>
                        <a:rPr lang="en-US" sz="2400">
                          <a:effectLst/>
                        </a:rPr>
                        <a:t>.NET Framework 4.5</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nSpc>
                          <a:spcPct val="120000"/>
                        </a:lnSpc>
                        <a:spcAft>
                          <a:spcPts val="600"/>
                        </a:spcAft>
                      </a:pPr>
                      <a:r>
                        <a:rPr lang="en-US" sz="2400">
                          <a:effectLst/>
                        </a:rPr>
                        <a:t>ASP.NET MVC 5</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pPr>
                        <a:lnSpc>
                          <a:spcPct val="120000"/>
                        </a:lnSpc>
                        <a:spcAft>
                          <a:spcPts val="600"/>
                        </a:spcAft>
                      </a:pPr>
                      <a:r>
                        <a:rPr lang="en-US" sz="2400" dirty="0">
                          <a:effectLst/>
                        </a:rPr>
                        <a:t>VS 2012, 2013</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49650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b="1" dirty="0" err="1"/>
              <a:t>Khi</a:t>
            </a:r>
            <a:r>
              <a:rPr lang="en-US" b="1" dirty="0"/>
              <a:t> </a:t>
            </a:r>
            <a:r>
              <a:rPr lang="en-US" b="1" dirty="0" err="1"/>
              <a:t>nào</a:t>
            </a:r>
            <a:r>
              <a:rPr lang="en-US" b="1" dirty="0"/>
              <a:t> </a:t>
            </a:r>
            <a:r>
              <a:rPr lang="en-US" b="1" dirty="0" err="1"/>
              <a:t>nên</a:t>
            </a:r>
            <a:r>
              <a:rPr lang="en-US" b="1" dirty="0"/>
              <a:t> </a:t>
            </a:r>
            <a:r>
              <a:rPr lang="en-US" b="1" dirty="0" err="1"/>
              <a:t>chọn</a:t>
            </a:r>
            <a:r>
              <a:rPr lang="en-US" b="1" dirty="0"/>
              <a:t> ASP.NET Web API?</a:t>
            </a:r>
          </a:p>
          <a:p>
            <a:pPr lvl="1">
              <a:spcBef>
                <a:spcPts val="1200"/>
              </a:spcBef>
              <a:buFont typeface="Arial" panose="020B0604020202020204" pitchFamily="34" charset="0"/>
              <a:buChar char="•"/>
            </a:pPr>
            <a:r>
              <a:rPr lang="en-US" sz="2400"/>
              <a:t>Chọn ASP.NET Web API nếu bạn đang sử dụng .NET framework 4.0 trở lên.</a:t>
            </a:r>
          </a:p>
          <a:p>
            <a:pPr lvl="1">
              <a:spcBef>
                <a:spcPts val="1200"/>
              </a:spcBef>
              <a:buFont typeface="Arial" panose="020B0604020202020204" pitchFamily="34" charset="0"/>
              <a:buChar char="•"/>
            </a:pPr>
            <a:r>
              <a:rPr lang="en-US" sz="2400" b="0" i="0">
                <a:effectLst/>
              </a:rPr>
              <a:t>Chọn </a:t>
            </a:r>
            <a:r>
              <a:rPr lang="en-US" sz="2400"/>
              <a:t>ASP.NET Web API</a:t>
            </a:r>
            <a:r>
              <a:rPr lang="en-US" sz="2400" b="0" i="0">
                <a:effectLst/>
              </a:rPr>
              <a:t> nếu bạn muốn xây dựng một dịch vụ chỉ hỗ trợ giao thức HTTP.</a:t>
            </a:r>
          </a:p>
          <a:p>
            <a:pPr lvl="1">
              <a:spcBef>
                <a:spcPts val="1200"/>
              </a:spcBef>
              <a:buFont typeface="Arial" panose="020B0604020202020204" pitchFamily="34" charset="0"/>
              <a:buChar char="•"/>
            </a:pPr>
            <a:r>
              <a:rPr lang="en-US" sz="2400" b="0" i="0">
                <a:effectLst/>
              </a:rPr>
              <a:t>Chọn </a:t>
            </a:r>
            <a:r>
              <a:rPr lang="en-US" sz="2400"/>
              <a:t>ASP.NET Web API </a:t>
            </a:r>
            <a:r>
              <a:rPr lang="en-US" sz="2400" b="0" i="0">
                <a:effectLst/>
              </a:rPr>
              <a:t>để xây dựng các dịch vụ dựa trên HTTP RESTful.</a:t>
            </a:r>
          </a:p>
          <a:p>
            <a:pPr lvl="1">
              <a:spcBef>
                <a:spcPts val="1200"/>
              </a:spcBef>
              <a:buFont typeface="Arial" panose="020B0604020202020204" pitchFamily="34" charset="0"/>
              <a:buChar char="•"/>
            </a:pPr>
            <a:r>
              <a:rPr lang="en-US" sz="2400" b="0" i="0">
                <a:effectLst/>
              </a:rPr>
              <a:t>Chọn </a:t>
            </a:r>
            <a:r>
              <a:rPr lang="en-US" sz="2400"/>
              <a:t>ASP.NET Web API </a:t>
            </a:r>
            <a:r>
              <a:rPr lang="en-US" sz="2400" b="0" i="0">
                <a:effectLst/>
              </a:rPr>
              <a:t>nếu bạn quen thuộc với ASP.NET MVC.</a:t>
            </a:r>
            <a:endParaRPr lang="en-US" b="0" i="0">
              <a:effectLst/>
            </a:endParaRPr>
          </a:p>
        </p:txBody>
      </p:sp>
      <p:sp>
        <p:nvSpPr>
          <p:cNvPr id="2" name="Title 1"/>
          <p:cNvSpPr>
            <a:spLocks noGrp="1"/>
          </p:cNvSpPr>
          <p:nvPr>
            <p:ph type="title"/>
          </p:nvPr>
        </p:nvSpPr>
        <p:spPr/>
        <p:txBody>
          <a:bodyPr>
            <a:normAutofit/>
          </a:bodyPr>
          <a:lstStyle/>
          <a:p>
            <a:r>
              <a:rPr lang="en-US" dirty="0"/>
              <a:t>4. APS.NET Web API</a:t>
            </a:r>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18</a:t>
            </a:fld>
            <a:endParaRPr lang="en-US"/>
          </a:p>
        </p:txBody>
      </p:sp>
    </p:spTree>
    <p:extLst>
      <p:ext uri="{BB962C8B-B14F-4D97-AF65-F5344CB8AC3E}">
        <p14:creationId xmlns:p14="http://schemas.microsoft.com/office/powerpoint/2010/main" val="2888427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66800"/>
            <a:ext cx="8382000" cy="5181600"/>
          </a:xfrm>
        </p:spPr>
        <p:txBody>
          <a:bodyPr>
            <a:normAutofit/>
          </a:bodyPr>
          <a:lstStyle/>
          <a:p>
            <a:r>
              <a:rPr lang="en-US" b="1"/>
              <a:t>Giới thiệu về XML</a:t>
            </a:r>
            <a:endParaRPr lang="en-US" b="1" dirty="0"/>
          </a:p>
          <a:p>
            <a:pPr lvl="1">
              <a:lnSpc>
                <a:spcPct val="150000"/>
              </a:lnSpc>
              <a:defRPr/>
            </a:pPr>
            <a:r>
              <a:rPr lang="de-DE" sz="2400"/>
              <a:t>XML (Extensible Markup Language) là ngôn ngữ đánh dấu mở rộng.</a:t>
            </a:r>
          </a:p>
          <a:p>
            <a:pPr lvl="1">
              <a:lnSpc>
                <a:spcPct val="150000"/>
              </a:lnSpc>
              <a:defRPr/>
            </a:pPr>
            <a:r>
              <a:rPr lang="de-DE" sz="2400"/>
              <a:t>XML giúp đơn giản hóa việc trao đổi dữ liệu; XML cho phép mã hóa thông minh.</a:t>
            </a:r>
          </a:p>
          <a:p>
            <a:pPr lvl="1">
              <a:lnSpc>
                <a:spcPct val="150000"/>
              </a:lnSpc>
              <a:defRPr/>
            </a:pPr>
            <a:r>
              <a:rPr lang="de-DE" sz="2400"/>
              <a:t>XML được tạo nên bởi Liên minh mạng toàn cầu nhằm khắc phục những hạn chế của HTML </a:t>
            </a:r>
            <a:r>
              <a:rPr lang="de-DE" sz="2400" b="1"/>
              <a:t>- </a:t>
            </a:r>
            <a:r>
              <a:rPr lang="de-DE" sz="2400"/>
              <a:t>ngôn ngữ đánh dấu siêu văn bản, là cơ sở của mọi trang Web. </a:t>
            </a:r>
            <a:endParaRPr lang="en-US" sz="2400"/>
          </a:p>
        </p:txBody>
      </p:sp>
      <p:sp>
        <p:nvSpPr>
          <p:cNvPr id="2" name="Title 1"/>
          <p:cNvSpPr>
            <a:spLocks noGrp="1"/>
          </p:cNvSpPr>
          <p:nvPr>
            <p:ph type="title"/>
          </p:nvPr>
        </p:nvSpPr>
        <p:spPr/>
        <p:txBody>
          <a:bodyPr>
            <a:normAutofit/>
          </a:bodyPr>
          <a:lstStyle/>
          <a:p>
            <a:r>
              <a:rPr lang="en-US" dirty="0"/>
              <a:t>5</a:t>
            </a:r>
            <a:r>
              <a:rPr lang="en-US"/>
              <a:t>. Định dạng dữ liệu XML và JSON</a:t>
            </a:r>
            <a:endParaRPr lang="en-US" dirty="0"/>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19</a:t>
            </a:fld>
            <a:endParaRPr lang="en-US"/>
          </a:p>
        </p:txBody>
      </p:sp>
    </p:spTree>
    <p:extLst>
      <p:ext uri="{BB962C8B-B14F-4D97-AF65-F5344CB8AC3E}">
        <p14:creationId xmlns:p14="http://schemas.microsoft.com/office/powerpoint/2010/main" val="193734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b="1" smtClean="0"/>
              <a:t>8/26/2020</a:t>
            </a:fld>
            <a:endParaRPr lang="en-US" b="1"/>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b="1"/>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b="1" smtClean="0"/>
              <a:pPr/>
              <a:t>2</a:t>
            </a:fld>
            <a:endParaRPr lang="en-US" b="1"/>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t>Giới</a:t>
              </a:r>
              <a:r>
                <a:rPr lang="en-US" sz="2000" b="1" dirty="0"/>
                <a:t> </a:t>
              </a:r>
              <a:r>
                <a:rPr lang="en-US" sz="2000" b="1" dirty="0" err="1"/>
                <a:t>thiệu</a:t>
              </a:r>
              <a:r>
                <a:rPr lang="en-US" sz="2000" b="1" dirty="0"/>
                <a:t> API </a:t>
              </a:r>
              <a:r>
                <a:rPr lang="en-US" sz="2000" b="1" dirty="0" err="1"/>
                <a:t>và</a:t>
              </a:r>
              <a:r>
                <a:rPr lang="en-US" sz="2000" b="1" dirty="0"/>
                <a:t> Web API</a:t>
              </a:r>
              <a:endParaRPr lang="en-US" sz="2000" b="1" dirty="0">
                <a:latin typeface="Tahoma" pitchFamily="34" charset="0"/>
                <a:cs typeface="Tahoma"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Mục tiêu bài học</a:t>
              </a: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t>REST </a:t>
              </a:r>
              <a:r>
                <a:rPr lang="en-US" sz="2000" b="1" dirty="0" err="1"/>
                <a:t>và</a:t>
              </a:r>
              <a:r>
                <a:rPr lang="en-US" sz="2000" b="1" dirty="0"/>
                <a:t> RESTful API</a:t>
              </a: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t>APS.NET Web API</a:t>
              </a: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Định dạng dữ liệu XML và JSON</a:t>
              </a:r>
              <a:endParaRPr lang="en-US" sz="2000" b="1" dirty="0">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43" name="Group 70">
            <a:extLst>
              <a:ext uri="{FF2B5EF4-FFF2-40B4-BE49-F238E27FC236}">
                <a16:creationId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Tạo ứng dụng ASP.NET Web API</a:t>
              </a:r>
              <a:endParaRPr lang="en-US" sz="2000" b="1" dirty="0">
                <a:latin typeface="Tahoma" pitchFamily="34" charset="0"/>
                <a:cs typeface="Tahoma" pitchFamily="34" charset="0"/>
              </a:endParaRPr>
            </a:p>
          </p:txBody>
        </p:sp>
        <p:grpSp>
          <p:nvGrpSpPr>
            <p:cNvPr id="45"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48"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49"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50" name="Group 33">
            <a:extLst>
              <a:ext uri="{FF2B5EF4-FFF2-40B4-BE49-F238E27FC236}">
                <a16:creationId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Tổng kết bài học</a:t>
              </a:r>
            </a:p>
          </p:txBody>
        </p:sp>
        <p:grpSp>
          <p:nvGrpSpPr>
            <p:cNvPr id="52" name="Group 35">
              <a:extLst>
                <a:ext uri="{FF2B5EF4-FFF2-40B4-BE49-F238E27FC236}">
                  <a16:creationId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55" name="AutoShape 5">
                <a:extLst>
                  <a:ext uri="{FF2B5EF4-FFF2-40B4-BE49-F238E27FC236}">
                    <a16:creationId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56" name="AutoShape 6">
                <a:extLst>
                  <a:ext uri="{FF2B5EF4-FFF2-40B4-BE49-F238E27FC236}">
                    <a16:creationId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spTree>
    <p:extLst>
      <p:ext uri="{BB962C8B-B14F-4D97-AF65-F5344CB8AC3E}">
        <p14:creationId xmlns:p14="http://schemas.microsoft.com/office/powerpoint/2010/main" val="3328787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66800"/>
            <a:ext cx="8382000" cy="5181600"/>
          </a:xfrm>
        </p:spPr>
        <p:txBody>
          <a:bodyPr>
            <a:normAutofit fontScale="92500" lnSpcReduction="10000"/>
          </a:bodyPr>
          <a:lstStyle/>
          <a:p>
            <a:r>
              <a:rPr lang="en-US" b="1"/>
              <a:t>Cấu trúc dữ liệu XML</a:t>
            </a:r>
            <a:endParaRPr lang="en-US" b="1" dirty="0"/>
          </a:p>
          <a:p>
            <a:pPr lvl="1">
              <a:lnSpc>
                <a:spcPct val="150000"/>
              </a:lnSpc>
              <a:defRPr/>
            </a:pPr>
            <a:r>
              <a:rPr lang="vi-VN" sz="2400" b="0" i="0">
                <a:solidFill>
                  <a:srgbClr val="333333"/>
                </a:solidFill>
                <a:effectLst/>
                <a:latin typeface="Helvetica Neue"/>
              </a:rPr>
              <a:t>XML được xây dựng dựa vào cấu trúc NODE lồng nhau, mỗi node sẽ có một thẻ mở và một thẻ đóng như sau:</a:t>
            </a:r>
            <a:endParaRPr lang="en-US" sz="2400" b="0" i="0">
              <a:solidFill>
                <a:srgbClr val="333333"/>
              </a:solidFill>
              <a:effectLst/>
              <a:latin typeface="Helvetica Neue"/>
            </a:endParaRPr>
          </a:p>
          <a:p>
            <a:pPr marL="400050" lvl="1" indent="0">
              <a:lnSpc>
                <a:spcPct val="150000"/>
              </a:lnSpc>
              <a:buNone/>
              <a:defRPr/>
            </a:pPr>
            <a:r>
              <a:rPr lang="en-US" sz="2400">
                <a:solidFill>
                  <a:srgbClr val="0000CC"/>
                </a:solidFill>
              </a:rPr>
              <a:t>	</a:t>
            </a:r>
          </a:p>
          <a:p>
            <a:pPr marL="400050" lvl="1" indent="0">
              <a:lnSpc>
                <a:spcPct val="150000"/>
              </a:lnSpc>
              <a:buNone/>
              <a:defRPr/>
            </a:pPr>
            <a:r>
              <a:rPr lang="en-US" sz="2400">
                <a:solidFill>
                  <a:srgbClr val="0000CC"/>
                </a:solidFill>
              </a:rPr>
              <a:t>	&lt;nodeName&gt;</a:t>
            </a:r>
            <a:r>
              <a:rPr lang="en-US" sz="2400"/>
              <a:t>Content</a:t>
            </a:r>
            <a:r>
              <a:rPr lang="en-US" sz="2400">
                <a:solidFill>
                  <a:srgbClr val="0000CC"/>
                </a:solidFill>
              </a:rPr>
              <a:t>&lt;/nodeName&gt;</a:t>
            </a:r>
          </a:p>
          <a:p>
            <a:pPr marL="400050" lvl="1" indent="0">
              <a:lnSpc>
                <a:spcPct val="150000"/>
              </a:lnSpc>
              <a:buNone/>
              <a:defRPr/>
            </a:pPr>
            <a:endParaRPr lang="en-US" sz="2400">
              <a:solidFill>
                <a:srgbClr val="0000CC"/>
              </a:solidFill>
            </a:endParaRPr>
          </a:p>
          <a:p>
            <a:pPr lvl="2">
              <a:lnSpc>
                <a:spcPct val="150000"/>
              </a:lnSpc>
              <a:defRPr/>
            </a:pPr>
            <a:r>
              <a:rPr lang="en-US" sz="2200">
                <a:solidFill>
                  <a:srgbClr val="0000CC"/>
                </a:solidFill>
              </a:rPr>
              <a:t>&lt;nodename&gt; </a:t>
            </a:r>
            <a:r>
              <a:rPr lang="en-US" sz="2200"/>
              <a:t>là thẻ mở, tên của thẻ này do bạn tự định nghĩa.</a:t>
            </a:r>
          </a:p>
          <a:p>
            <a:pPr lvl="2">
              <a:lnSpc>
                <a:spcPct val="150000"/>
              </a:lnSpc>
              <a:defRPr/>
            </a:pPr>
            <a:r>
              <a:rPr lang="en-US" sz="2200">
                <a:solidFill>
                  <a:srgbClr val="0000CC"/>
                </a:solidFill>
              </a:rPr>
              <a:t>&lt;/nodename&gt; </a:t>
            </a:r>
            <a:r>
              <a:rPr lang="en-US" sz="2200"/>
              <a:t>là thẻ đóng, tên của thẻ này phải trùng với tên của thẻ mở.</a:t>
            </a:r>
          </a:p>
          <a:p>
            <a:pPr lvl="2">
              <a:lnSpc>
                <a:spcPct val="150000"/>
              </a:lnSpc>
              <a:defRPr/>
            </a:pPr>
            <a:r>
              <a:rPr lang="en-US" sz="2200" b="1"/>
              <a:t>content</a:t>
            </a:r>
            <a:r>
              <a:rPr lang="en-US" sz="2200"/>
              <a:t> là nội dung của thẻ này</a:t>
            </a:r>
          </a:p>
          <a:p>
            <a:pPr marL="400050" lvl="1" indent="0">
              <a:lnSpc>
                <a:spcPct val="150000"/>
              </a:lnSpc>
              <a:buNone/>
              <a:defRPr/>
            </a:pPr>
            <a:endParaRPr lang="en-US" sz="2400">
              <a:solidFill>
                <a:srgbClr val="0000CC"/>
              </a:solidFill>
            </a:endParaRPr>
          </a:p>
          <a:p>
            <a:pPr marL="400050" lvl="1" indent="0">
              <a:lnSpc>
                <a:spcPct val="150000"/>
              </a:lnSpc>
              <a:buNone/>
              <a:defRPr/>
            </a:pPr>
            <a:endParaRPr lang="en-US" sz="2400">
              <a:solidFill>
                <a:srgbClr val="0000CC"/>
              </a:solidFill>
            </a:endParaRPr>
          </a:p>
        </p:txBody>
      </p:sp>
      <p:sp>
        <p:nvSpPr>
          <p:cNvPr id="2" name="Title 1"/>
          <p:cNvSpPr>
            <a:spLocks noGrp="1"/>
          </p:cNvSpPr>
          <p:nvPr>
            <p:ph type="title"/>
          </p:nvPr>
        </p:nvSpPr>
        <p:spPr/>
        <p:txBody>
          <a:bodyPr>
            <a:normAutofit/>
          </a:bodyPr>
          <a:lstStyle/>
          <a:p>
            <a:r>
              <a:rPr lang="en-US" dirty="0"/>
              <a:t>5</a:t>
            </a:r>
            <a:r>
              <a:rPr lang="en-US"/>
              <a:t>. Định dạng dữ liệu XML và JSON</a:t>
            </a:r>
            <a:endParaRPr lang="en-US" dirty="0"/>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20</a:t>
            </a:fld>
            <a:endParaRPr lang="en-US"/>
          </a:p>
        </p:txBody>
      </p:sp>
    </p:spTree>
    <p:extLst>
      <p:ext uri="{BB962C8B-B14F-4D97-AF65-F5344CB8AC3E}">
        <p14:creationId xmlns:p14="http://schemas.microsoft.com/office/powerpoint/2010/main" val="815964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66800"/>
            <a:ext cx="8382000" cy="5181600"/>
          </a:xfrm>
        </p:spPr>
        <p:txBody>
          <a:bodyPr>
            <a:normAutofit/>
          </a:bodyPr>
          <a:lstStyle/>
          <a:p>
            <a:r>
              <a:rPr lang="en-US" b="1"/>
              <a:t>Ví dụ dữ liệu XML</a:t>
            </a:r>
            <a:endParaRPr lang="en-US" b="1" dirty="0"/>
          </a:p>
          <a:p>
            <a:pPr marL="400050" lvl="1" indent="0">
              <a:lnSpc>
                <a:spcPct val="150000"/>
              </a:lnSpc>
              <a:buNone/>
              <a:defRPr/>
            </a:pPr>
            <a:endParaRPr lang="en-US" sz="2400">
              <a:solidFill>
                <a:srgbClr val="0000CC"/>
              </a:solidFill>
            </a:endParaRPr>
          </a:p>
          <a:p>
            <a:pPr marL="400050" lvl="1" indent="0">
              <a:lnSpc>
                <a:spcPct val="150000"/>
              </a:lnSpc>
              <a:buNone/>
              <a:defRPr/>
            </a:pPr>
            <a:endParaRPr lang="en-US" sz="2400">
              <a:solidFill>
                <a:srgbClr val="0000CC"/>
              </a:solidFill>
            </a:endParaRPr>
          </a:p>
        </p:txBody>
      </p:sp>
      <p:sp>
        <p:nvSpPr>
          <p:cNvPr id="2" name="Title 1"/>
          <p:cNvSpPr>
            <a:spLocks noGrp="1"/>
          </p:cNvSpPr>
          <p:nvPr>
            <p:ph type="title"/>
          </p:nvPr>
        </p:nvSpPr>
        <p:spPr/>
        <p:txBody>
          <a:bodyPr>
            <a:normAutofit/>
          </a:bodyPr>
          <a:lstStyle/>
          <a:p>
            <a:r>
              <a:rPr lang="en-US" dirty="0"/>
              <a:t>5</a:t>
            </a:r>
            <a:r>
              <a:rPr lang="en-US"/>
              <a:t>. Định dạng dữ liệu XML và JSON</a:t>
            </a:r>
            <a:endParaRPr lang="en-US" dirty="0"/>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21</a:t>
            </a:fld>
            <a:endParaRPr lang="en-US"/>
          </a:p>
        </p:txBody>
      </p:sp>
      <p:pic>
        <p:nvPicPr>
          <p:cNvPr id="8" name="Picture 7">
            <a:extLst>
              <a:ext uri="{FF2B5EF4-FFF2-40B4-BE49-F238E27FC236}">
                <a16:creationId xmlns:a16="http://schemas.microsoft.com/office/drawing/2014/main" id="{1C5036F0-B019-433B-8C4B-41CDAD2A6512}"/>
              </a:ext>
            </a:extLst>
          </p:cNvPr>
          <p:cNvPicPr>
            <a:picLocks noChangeAspect="1"/>
          </p:cNvPicPr>
          <p:nvPr/>
        </p:nvPicPr>
        <p:blipFill>
          <a:blip r:embed="rId2"/>
          <a:stretch>
            <a:fillRect/>
          </a:stretch>
        </p:blipFill>
        <p:spPr>
          <a:xfrm>
            <a:off x="737394" y="1727791"/>
            <a:ext cx="8101806" cy="4495800"/>
          </a:xfrm>
          <a:prstGeom prst="rect">
            <a:avLst/>
          </a:prstGeom>
        </p:spPr>
      </p:pic>
    </p:spTree>
    <p:extLst>
      <p:ext uri="{BB962C8B-B14F-4D97-AF65-F5344CB8AC3E}">
        <p14:creationId xmlns:p14="http://schemas.microsoft.com/office/powerpoint/2010/main" val="534723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66800"/>
            <a:ext cx="8382000" cy="5181600"/>
          </a:xfrm>
        </p:spPr>
        <p:txBody>
          <a:bodyPr>
            <a:normAutofit/>
          </a:bodyPr>
          <a:lstStyle/>
          <a:p>
            <a:r>
              <a:rPr lang="en-US" b="1"/>
              <a:t>Giới thiệu về JSON</a:t>
            </a:r>
            <a:endParaRPr lang="en-US" b="1" dirty="0"/>
          </a:p>
          <a:p>
            <a:pPr lvl="1">
              <a:lnSpc>
                <a:spcPct val="150000"/>
              </a:lnSpc>
              <a:defRPr/>
            </a:pPr>
            <a:r>
              <a:rPr lang="en-US" sz="2400"/>
              <a:t>JSON (</a:t>
            </a:r>
            <a:r>
              <a:rPr lang="vi-VN" sz="2400"/>
              <a:t>JavaScript Object Notation</a:t>
            </a:r>
            <a:r>
              <a:rPr lang="en-US" sz="2400"/>
              <a:t>) </a:t>
            </a:r>
            <a:r>
              <a:rPr lang="vi-VN" sz="2400"/>
              <a:t>là một kiểu dữ liệu mở trong JavaScript. Kiểu dữ liệu này bao gồm chủ yếu là text, có thể đọc được theo dạng cặp "thuộc tính</a:t>
            </a:r>
            <a:r>
              <a:rPr lang="en-US" sz="2400"/>
              <a:t> -</a:t>
            </a:r>
            <a:r>
              <a:rPr lang="vi-VN" sz="2400"/>
              <a:t> giá trị".</a:t>
            </a:r>
            <a:endParaRPr lang="en-US" sz="2400"/>
          </a:p>
          <a:p>
            <a:pPr lvl="1">
              <a:lnSpc>
                <a:spcPct val="150000"/>
              </a:lnSpc>
              <a:defRPr/>
            </a:pPr>
            <a:r>
              <a:rPr lang="vi-VN" sz="2400" b="0" i="0">
                <a:solidFill>
                  <a:srgbClr val="202122"/>
                </a:solidFill>
                <a:effectLst/>
                <a:latin typeface="Arial" panose="020B0604020202020204" pitchFamily="34" charset="0"/>
              </a:rPr>
              <a:t>JSON là một kiểu dữ liệu trung gian, chủ yếu được dùng để vận chuyển thông tin giữa các thành phần của một chương trình</a:t>
            </a:r>
            <a:endParaRPr lang="en-US" sz="2800"/>
          </a:p>
          <a:p>
            <a:pPr lvl="1">
              <a:lnSpc>
                <a:spcPct val="150000"/>
              </a:lnSpc>
              <a:defRPr/>
            </a:pPr>
            <a:endParaRPr lang="en-US" sz="2400"/>
          </a:p>
        </p:txBody>
      </p:sp>
      <p:sp>
        <p:nvSpPr>
          <p:cNvPr id="2" name="Title 1"/>
          <p:cNvSpPr>
            <a:spLocks noGrp="1"/>
          </p:cNvSpPr>
          <p:nvPr>
            <p:ph type="title"/>
          </p:nvPr>
        </p:nvSpPr>
        <p:spPr/>
        <p:txBody>
          <a:bodyPr>
            <a:normAutofit/>
          </a:bodyPr>
          <a:lstStyle/>
          <a:p>
            <a:r>
              <a:rPr lang="en-US" dirty="0"/>
              <a:t>5</a:t>
            </a:r>
            <a:r>
              <a:rPr lang="en-US"/>
              <a:t>. Định dạng dữ liệu XML và JSON</a:t>
            </a:r>
            <a:endParaRPr lang="en-US" dirty="0"/>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22</a:t>
            </a:fld>
            <a:endParaRPr lang="en-US"/>
          </a:p>
        </p:txBody>
      </p:sp>
    </p:spTree>
    <p:extLst>
      <p:ext uri="{BB962C8B-B14F-4D97-AF65-F5344CB8AC3E}">
        <p14:creationId xmlns:p14="http://schemas.microsoft.com/office/powerpoint/2010/main" val="1358593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66800"/>
            <a:ext cx="8382000" cy="5181600"/>
          </a:xfrm>
        </p:spPr>
        <p:txBody>
          <a:bodyPr>
            <a:normAutofit/>
          </a:bodyPr>
          <a:lstStyle/>
          <a:p>
            <a:r>
              <a:rPr lang="en-US" b="1"/>
              <a:t>Cấu trúc của JSON</a:t>
            </a:r>
          </a:p>
          <a:p>
            <a:pPr lvl="1"/>
            <a:r>
              <a:rPr lang="vi-VN" sz="2400" b="1" i="0">
                <a:solidFill>
                  <a:srgbClr val="222222"/>
                </a:solidFill>
                <a:effectLst/>
                <a:latin typeface="+mn-lt"/>
              </a:rPr>
              <a:t>Object</a:t>
            </a:r>
            <a:r>
              <a:rPr lang="vi-VN" sz="2400" b="0" i="0">
                <a:solidFill>
                  <a:srgbClr val="222222"/>
                </a:solidFill>
                <a:effectLst/>
                <a:latin typeface="+mn-lt"/>
              </a:rPr>
              <a:t> trong Json được thể hiện bằng dấu ngoặc nhọn {}. Khái niệm Object trong Json cũng khá tương đồng với Object trong Javascript. Tuy nhiên, Object trong Json vẫn có những giới hạn như:</a:t>
            </a:r>
          </a:p>
          <a:p>
            <a:pPr lvl="3"/>
            <a:r>
              <a:rPr lang="vi-VN" sz="2000" b="1" i="0">
                <a:solidFill>
                  <a:srgbClr val="222222"/>
                </a:solidFill>
                <a:effectLst/>
                <a:latin typeface="+mn-lt"/>
              </a:rPr>
              <a:t>Key</a:t>
            </a:r>
            <a:r>
              <a:rPr lang="vi-VN" sz="2000" b="0" i="0">
                <a:solidFill>
                  <a:srgbClr val="222222"/>
                </a:solidFill>
                <a:effectLst/>
                <a:latin typeface="+mn-lt"/>
              </a:rPr>
              <a:t>: phải luôn nằm trong dấu ngoặc kép, không được phép là biến số.</a:t>
            </a:r>
          </a:p>
          <a:p>
            <a:pPr lvl="3"/>
            <a:r>
              <a:rPr lang="vi-VN" sz="2000" b="1" i="0">
                <a:solidFill>
                  <a:srgbClr val="222222"/>
                </a:solidFill>
                <a:effectLst/>
                <a:latin typeface="+mn-lt"/>
              </a:rPr>
              <a:t>Value</a:t>
            </a:r>
            <a:r>
              <a:rPr lang="vi-VN" sz="2000" b="0" i="0">
                <a:solidFill>
                  <a:srgbClr val="222222"/>
                </a:solidFill>
                <a:effectLst/>
                <a:latin typeface="+mn-lt"/>
              </a:rPr>
              <a:t>: Chỉ cho phép các kiểu dữ liệu cơ bản: numbers, String, Booleans, arrays, objects, null. Không cho phép function, date, undefined.</a:t>
            </a:r>
          </a:p>
          <a:p>
            <a:pPr lvl="3"/>
            <a:r>
              <a:rPr lang="vi-VN" sz="2000" b="0" i="0">
                <a:solidFill>
                  <a:srgbClr val="222222"/>
                </a:solidFill>
                <a:effectLst/>
                <a:latin typeface="+mn-lt"/>
              </a:rPr>
              <a:t>Không cho phép dấy phẩy cuối cùng như Object trong Javascript.</a:t>
            </a:r>
          </a:p>
          <a:p>
            <a:pPr lvl="1"/>
            <a:endParaRPr lang="en-US" b="1" dirty="0"/>
          </a:p>
        </p:txBody>
      </p:sp>
      <p:sp>
        <p:nvSpPr>
          <p:cNvPr id="2" name="Title 1"/>
          <p:cNvSpPr>
            <a:spLocks noGrp="1"/>
          </p:cNvSpPr>
          <p:nvPr>
            <p:ph type="title"/>
          </p:nvPr>
        </p:nvSpPr>
        <p:spPr/>
        <p:txBody>
          <a:bodyPr>
            <a:normAutofit/>
          </a:bodyPr>
          <a:lstStyle/>
          <a:p>
            <a:r>
              <a:rPr lang="en-US" dirty="0"/>
              <a:t>5</a:t>
            </a:r>
            <a:r>
              <a:rPr lang="en-US"/>
              <a:t>. Định dạng dữ liệu XML và JSON</a:t>
            </a:r>
            <a:endParaRPr lang="en-US" dirty="0"/>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23</a:t>
            </a:fld>
            <a:endParaRPr lang="en-US"/>
          </a:p>
        </p:txBody>
      </p:sp>
    </p:spTree>
    <p:extLst>
      <p:ext uri="{BB962C8B-B14F-4D97-AF65-F5344CB8AC3E}">
        <p14:creationId xmlns:p14="http://schemas.microsoft.com/office/powerpoint/2010/main" val="3668749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66800"/>
            <a:ext cx="8382000" cy="5181600"/>
          </a:xfrm>
        </p:spPr>
        <p:txBody>
          <a:bodyPr>
            <a:normAutofit/>
          </a:bodyPr>
          <a:lstStyle/>
          <a:p>
            <a:r>
              <a:rPr lang="en-US" b="1"/>
              <a:t>Ví dụ JSON</a:t>
            </a:r>
          </a:p>
          <a:p>
            <a:pPr lvl="1"/>
            <a:endParaRPr lang="en-US" b="1" dirty="0"/>
          </a:p>
        </p:txBody>
      </p:sp>
      <p:sp>
        <p:nvSpPr>
          <p:cNvPr id="2" name="Title 1"/>
          <p:cNvSpPr>
            <a:spLocks noGrp="1"/>
          </p:cNvSpPr>
          <p:nvPr>
            <p:ph type="title"/>
          </p:nvPr>
        </p:nvSpPr>
        <p:spPr/>
        <p:txBody>
          <a:bodyPr>
            <a:normAutofit/>
          </a:bodyPr>
          <a:lstStyle/>
          <a:p>
            <a:r>
              <a:rPr lang="en-US" dirty="0"/>
              <a:t>5</a:t>
            </a:r>
            <a:r>
              <a:rPr lang="en-US"/>
              <a:t>. Định dạng dữ liệu XML và JSON</a:t>
            </a:r>
            <a:endParaRPr lang="en-US" dirty="0"/>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24</a:t>
            </a:fld>
            <a:endParaRPr lang="en-US"/>
          </a:p>
        </p:txBody>
      </p:sp>
      <p:pic>
        <p:nvPicPr>
          <p:cNvPr id="2050" name="Picture 2" descr="WixFetch JSON Help | Corvid by Wix">
            <a:extLst>
              <a:ext uri="{FF2B5EF4-FFF2-40B4-BE49-F238E27FC236}">
                <a16:creationId xmlns:a16="http://schemas.microsoft.com/office/drawing/2014/main" id="{B426D2B3-6C6A-4B1E-8F2F-9756EAFDC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946" y="1828800"/>
            <a:ext cx="4357254"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53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66800"/>
            <a:ext cx="8382000" cy="5181600"/>
          </a:xfrm>
        </p:spPr>
        <p:txBody>
          <a:bodyPr>
            <a:normAutofit/>
          </a:bodyPr>
          <a:lstStyle/>
          <a:p>
            <a:r>
              <a:rPr lang="en-US" b="1"/>
              <a:t>XML và JSON</a:t>
            </a:r>
          </a:p>
          <a:p>
            <a:pPr lvl="1"/>
            <a:endParaRPr lang="en-US" b="1" dirty="0"/>
          </a:p>
        </p:txBody>
      </p:sp>
      <p:sp>
        <p:nvSpPr>
          <p:cNvPr id="2" name="Title 1"/>
          <p:cNvSpPr>
            <a:spLocks noGrp="1"/>
          </p:cNvSpPr>
          <p:nvPr>
            <p:ph type="title"/>
          </p:nvPr>
        </p:nvSpPr>
        <p:spPr/>
        <p:txBody>
          <a:bodyPr>
            <a:normAutofit/>
          </a:bodyPr>
          <a:lstStyle/>
          <a:p>
            <a:r>
              <a:rPr lang="en-US" dirty="0"/>
              <a:t>5</a:t>
            </a:r>
            <a:r>
              <a:rPr lang="en-US"/>
              <a:t>. Định dạng dữ liệu XML và JSON</a:t>
            </a:r>
            <a:endParaRPr lang="en-US" dirty="0"/>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25</a:t>
            </a:fld>
            <a:endParaRPr lang="en-US"/>
          </a:p>
        </p:txBody>
      </p:sp>
      <p:pic>
        <p:nvPicPr>
          <p:cNvPr id="4098" name="Picture 2">
            <a:extLst>
              <a:ext uri="{FF2B5EF4-FFF2-40B4-BE49-F238E27FC236}">
                <a16:creationId xmlns:a16="http://schemas.microsoft.com/office/drawing/2014/main" id="{ADDCF973-2380-46C4-ACFB-8C5282BD8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1589264"/>
            <a:ext cx="6520734" cy="465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68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b="1" smtClean="0"/>
              <a:t>8/26/2020</a:t>
            </a:fld>
            <a:endParaRPr lang="en-US" b="1"/>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b="1"/>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b="1" smtClean="0"/>
              <a:pPr/>
              <a:t>26</a:t>
            </a:fld>
            <a:endParaRPr lang="en-US" b="1"/>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Giới</a:t>
              </a:r>
              <a:r>
                <a:rPr lang="en-US" sz="2000" b="1" dirty="0">
                  <a:solidFill>
                    <a:schemeClr val="bg1">
                      <a:lumMod val="75000"/>
                    </a:schemeClr>
                  </a:solidFill>
                </a:rPr>
                <a:t> </a:t>
              </a:r>
              <a:r>
                <a:rPr lang="en-US" sz="2000" b="1" dirty="0" err="1">
                  <a:solidFill>
                    <a:schemeClr val="bg1">
                      <a:lumMod val="75000"/>
                    </a:schemeClr>
                  </a:solidFill>
                </a:rPr>
                <a:t>thiệu</a:t>
              </a:r>
              <a:r>
                <a:rPr lang="en-US" sz="2000" b="1" dirty="0">
                  <a:solidFill>
                    <a:schemeClr val="bg1">
                      <a:lumMod val="75000"/>
                    </a:schemeClr>
                  </a:solidFill>
                </a:rPr>
                <a:t> API </a:t>
              </a:r>
              <a:r>
                <a:rPr lang="en-US" sz="2000" b="1" dirty="0" err="1">
                  <a:solidFill>
                    <a:schemeClr val="bg1">
                      <a:lumMod val="75000"/>
                    </a:schemeClr>
                  </a:solidFill>
                </a:rPr>
                <a:t>và</a:t>
              </a:r>
              <a:r>
                <a:rPr lang="en-US" sz="2000" b="1" dirty="0">
                  <a:solidFill>
                    <a:schemeClr val="bg1">
                      <a:lumMod val="75000"/>
                    </a:schemeClr>
                  </a:solidFill>
                </a:rPr>
                <a:t> Web API</a:t>
              </a:r>
              <a:endParaRPr lang="en-US" sz="2000" b="1" dirty="0">
                <a:solidFill>
                  <a:schemeClr val="bg1">
                    <a:lumMod val="75000"/>
                  </a:schemeClr>
                </a:solidFill>
                <a:latin typeface="Tahoma" pitchFamily="34" charset="0"/>
                <a:cs typeface="Tahoma"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Mục tiêu bài học</a:t>
              </a: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bg1">
                      <a:lumMod val="75000"/>
                    </a:schemeClr>
                  </a:solidFill>
                </a:rPr>
                <a:t>REST </a:t>
              </a:r>
              <a:r>
                <a:rPr lang="en-US" sz="2000" b="1" dirty="0" err="1">
                  <a:solidFill>
                    <a:schemeClr val="bg1">
                      <a:lumMod val="75000"/>
                    </a:schemeClr>
                  </a:solidFill>
                </a:rPr>
                <a:t>và</a:t>
              </a:r>
              <a:r>
                <a:rPr lang="en-US" sz="2000" b="1" dirty="0">
                  <a:solidFill>
                    <a:schemeClr val="bg1">
                      <a:lumMod val="75000"/>
                    </a:schemeClr>
                  </a:solidFill>
                </a:rPr>
                <a:t> RESTful API</a:t>
              </a: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bg1">
                      <a:lumMod val="75000"/>
                    </a:schemeClr>
                  </a:solidFill>
                </a:rPr>
                <a:t>APS.NET Web API</a:t>
              </a: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Định dạng dữ liệu XML và JSON</a:t>
              </a:r>
              <a:endParaRPr lang="en-US" sz="2000" b="1" dirty="0">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43" name="Group 70">
            <a:extLst>
              <a:ext uri="{FF2B5EF4-FFF2-40B4-BE49-F238E27FC236}">
                <a16:creationId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Tạo ứng dụng ASP.NET Web API</a:t>
              </a:r>
              <a:endParaRPr lang="en-US" sz="2000" b="1" dirty="0">
                <a:solidFill>
                  <a:schemeClr val="bg1">
                    <a:lumMod val="75000"/>
                  </a:schemeClr>
                </a:solidFill>
                <a:latin typeface="Tahoma" pitchFamily="34" charset="0"/>
                <a:cs typeface="Tahoma" pitchFamily="34" charset="0"/>
              </a:endParaRPr>
            </a:p>
          </p:txBody>
        </p:sp>
        <p:grpSp>
          <p:nvGrpSpPr>
            <p:cNvPr id="45"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8"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9"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50" name="Group 33">
            <a:extLst>
              <a:ext uri="{FF2B5EF4-FFF2-40B4-BE49-F238E27FC236}">
                <a16:creationId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Tổng kết bài học</a:t>
              </a:r>
            </a:p>
          </p:txBody>
        </p:sp>
        <p:grpSp>
          <p:nvGrpSpPr>
            <p:cNvPr id="52" name="Group 35">
              <a:extLst>
                <a:ext uri="{FF2B5EF4-FFF2-40B4-BE49-F238E27FC236}">
                  <a16:creationId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55" name="AutoShape 5">
                <a:extLst>
                  <a:ext uri="{FF2B5EF4-FFF2-40B4-BE49-F238E27FC236}">
                    <a16:creationId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56" name="AutoShape 6">
                <a:extLst>
                  <a:ext uri="{FF2B5EF4-FFF2-40B4-BE49-F238E27FC236}">
                    <a16:creationId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spTree>
    <p:extLst>
      <p:ext uri="{BB962C8B-B14F-4D97-AF65-F5344CB8AC3E}">
        <p14:creationId xmlns:p14="http://schemas.microsoft.com/office/powerpoint/2010/main" val="993925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lgn="just">
              <a:spcBef>
                <a:spcPts val="0"/>
              </a:spcBef>
              <a:spcAft>
                <a:spcPts val="0"/>
              </a:spcAft>
              <a:buNone/>
            </a:pPr>
            <a:r>
              <a:rPr lang="vi-VN" altLang="en-US" b="1" u="sng" dirty="0">
                <a:solidFill>
                  <a:srgbClr val="333333"/>
                </a:solidFill>
              </a:rPr>
              <a:t>Bước 1:</a:t>
            </a:r>
            <a:endParaRPr lang="vi-VN" altLang="en-US" dirty="0">
              <a:solidFill>
                <a:srgbClr val="333333"/>
              </a:solidFill>
            </a:endParaRPr>
          </a:p>
          <a:p>
            <a:pPr marL="0" indent="0" algn="just">
              <a:spcBef>
                <a:spcPts val="0"/>
              </a:spcBef>
              <a:spcAft>
                <a:spcPts val="0"/>
              </a:spcAft>
              <a:buNone/>
            </a:pPr>
            <a:r>
              <a:rPr lang="vi-VN" altLang="en-US" dirty="0">
                <a:solidFill>
                  <a:srgbClr val="333333"/>
                </a:solidFill>
              </a:rPr>
              <a:t>Khởi động Visual Studio → tạo một project ASP.NET Web Application và chọn template Web API.</a:t>
            </a:r>
          </a:p>
          <a:p>
            <a:pPr marL="0" indent="0" algn="just">
              <a:spcBef>
                <a:spcPts val="0"/>
              </a:spcBef>
              <a:spcAft>
                <a:spcPts val="0"/>
              </a:spcAft>
              <a:buNone/>
            </a:pPr>
            <a:r>
              <a:rPr lang="vi-VN" altLang="en-US" b="1" u="sng" dirty="0">
                <a:solidFill>
                  <a:srgbClr val="333333"/>
                </a:solidFill>
              </a:rPr>
              <a:t>Bước 2:</a:t>
            </a:r>
            <a:endParaRPr lang="vi-VN" altLang="en-US" dirty="0">
              <a:solidFill>
                <a:srgbClr val="333333"/>
              </a:solidFill>
            </a:endParaRPr>
          </a:p>
          <a:p>
            <a:pPr marL="0" indent="0" algn="just">
              <a:spcBef>
                <a:spcPts val="0"/>
              </a:spcBef>
              <a:spcAft>
                <a:spcPts val="0"/>
              </a:spcAft>
              <a:buNone/>
            </a:pPr>
            <a:r>
              <a:rPr lang="vi-VN" altLang="en-US" dirty="0">
                <a:solidFill>
                  <a:srgbClr val="333333"/>
                </a:solidFill>
              </a:rPr>
              <a:t>Tạo Data Model sử dụng Entity Framework để Web API service có thể tương tác CRUD (Create, Read, Update, Delete) dữ liệu được (không tạo cũng được).</a:t>
            </a:r>
            <a:r>
              <a:rPr lang="en-US" altLang="en-US" dirty="0">
                <a:solidFill>
                  <a:srgbClr val="333333"/>
                </a:solidFill>
                <a:latin typeface="Times New Roman" panose="02020603050405020304" pitchFamily="18" charset="0"/>
              </a:rPr>
              <a:t> </a:t>
            </a:r>
            <a:r>
              <a:rPr lang="en-US" altLang="en-US" dirty="0" err="1">
                <a:solidFill>
                  <a:srgbClr val="333333"/>
                </a:solidFill>
                <a:latin typeface="Times New Roman" panose="02020603050405020304" pitchFamily="18" charset="0"/>
              </a:rPr>
              <a:t>Mỗi</a:t>
            </a:r>
            <a:r>
              <a:rPr lang="en-US" altLang="en-US" dirty="0">
                <a:solidFill>
                  <a:srgbClr val="333333"/>
                </a:solidFill>
                <a:latin typeface="Times New Roman" panose="02020603050405020304" pitchFamily="18" charset="0"/>
              </a:rPr>
              <a:t> </a:t>
            </a:r>
            <a:r>
              <a:rPr lang="en-US" altLang="en-US" dirty="0" err="1">
                <a:solidFill>
                  <a:srgbClr val="333333"/>
                </a:solidFill>
                <a:latin typeface="Times New Roman" panose="02020603050405020304" pitchFamily="18" charset="0"/>
              </a:rPr>
              <a:t>bảng</a:t>
            </a:r>
            <a:r>
              <a:rPr lang="en-US" altLang="en-US" dirty="0">
                <a:solidFill>
                  <a:srgbClr val="333333"/>
                </a:solidFill>
                <a:latin typeface="Times New Roman" panose="02020603050405020304" pitchFamily="18" charset="0"/>
              </a:rPr>
              <a:t> </a:t>
            </a:r>
            <a:r>
              <a:rPr lang="en-US" altLang="en-US" dirty="0" err="1">
                <a:solidFill>
                  <a:srgbClr val="333333"/>
                </a:solidFill>
                <a:latin typeface="Times New Roman" panose="02020603050405020304" pitchFamily="18" charset="0"/>
              </a:rPr>
              <a:t>là</a:t>
            </a:r>
            <a:r>
              <a:rPr lang="en-US" altLang="en-US" dirty="0">
                <a:solidFill>
                  <a:srgbClr val="333333"/>
                </a:solidFill>
                <a:latin typeface="Times New Roman" panose="02020603050405020304" pitchFamily="18" charset="0"/>
              </a:rPr>
              <a:t> 1 Controller</a:t>
            </a:r>
            <a:endParaRPr lang="vi-VN" altLang="en-US" dirty="0">
              <a:solidFill>
                <a:srgbClr val="333333"/>
              </a:solidFill>
            </a:endParaRPr>
          </a:p>
          <a:p>
            <a:pPr marL="0" indent="0" algn="just">
              <a:spcBef>
                <a:spcPts val="0"/>
              </a:spcBef>
              <a:spcAft>
                <a:spcPts val="0"/>
              </a:spcAft>
              <a:buNone/>
            </a:pPr>
            <a:r>
              <a:rPr lang="vi-VN" altLang="en-US" b="1" u="sng" dirty="0">
                <a:solidFill>
                  <a:srgbClr val="333333"/>
                </a:solidFill>
              </a:rPr>
              <a:t>Bước 3: </a:t>
            </a:r>
            <a:r>
              <a:rPr lang="vi-VN" altLang="en-US" dirty="0">
                <a:solidFill>
                  <a:srgbClr val="333333"/>
                </a:solidFill>
              </a:rPr>
              <a:t>Tạo ra các Web API</a:t>
            </a:r>
          </a:p>
          <a:p>
            <a:pPr marL="0" indent="0" algn="just">
              <a:spcBef>
                <a:spcPts val="0"/>
              </a:spcBef>
              <a:spcAft>
                <a:spcPts val="0"/>
              </a:spcAft>
              <a:buNone/>
            </a:pPr>
            <a:r>
              <a:rPr lang="vi-VN" altLang="en-US" dirty="0">
                <a:solidFill>
                  <a:srgbClr val="333333"/>
                </a:solidFill>
              </a:rPr>
              <a:t>Nhấp chuột phải vào thư mục Controllers và chọn thêm controller.</a:t>
            </a:r>
          </a:p>
          <a:p>
            <a:pPr marL="0" indent="0" algn="just">
              <a:spcBef>
                <a:spcPts val="0"/>
              </a:spcBef>
              <a:spcAft>
                <a:spcPts val="0"/>
              </a:spcAft>
              <a:buNone/>
            </a:pPr>
            <a:r>
              <a:rPr lang="vi-VN" altLang="en-US" b="1" dirty="0">
                <a:solidFill>
                  <a:srgbClr val="333333"/>
                </a:solidFill>
              </a:rPr>
              <a:t>Web API 2 Controller Empty: </a:t>
            </a:r>
            <a:r>
              <a:rPr lang="vi-VN" altLang="en-US" dirty="0">
                <a:solidFill>
                  <a:srgbClr val="333333"/>
                </a:solidFill>
              </a:rPr>
              <a:t>tự viết các phương thức từ đầu.</a:t>
            </a:r>
          </a:p>
          <a:p>
            <a:pPr marL="0" indent="0" algn="just">
              <a:spcBef>
                <a:spcPts val="0"/>
              </a:spcBef>
              <a:spcAft>
                <a:spcPts val="0"/>
              </a:spcAft>
              <a:buNone/>
            </a:pPr>
            <a:r>
              <a:rPr lang="vi-VN" altLang="en-US" b="1" dirty="0">
                <a:solidFill>
                  <a:srgbClr val="333333"/>
                </a:solidFill>
              </a:rPr>
              <a:t>Web API 2 Controller with read/write actions</a:t>
            </a:r>
            <a:r>
              <a:rPr lang="vi-VN" altLang="en-US" dirty="0">
                <a:solidFill>
                  <a:srgbClr val="333333"/>
                </a:solidFill>
              </a:rPr>
              <a:t>: phát sinh các phương thức ví dụ để bạn có thể biết cách viết các service này.</a:t>
            </a:r>
          </a:p>
          <a:p>
            <a:pPr marL="0" indent="0" algn="just">
              <a:spcBef>
                <a:spcPts val="0"/>
              </a:spcBef>
              <a:spcAft>
                <a:spcPts val="0"/>
              </a:spcAft>
              <a:buNone/>
            </a:pPr>
            <a:r>
              <a:rPr lang="vi-VN" altLang="en-US" b="1" u="sng" dirty="0">
                <a:solidFill>
                  <a:srgbClr val="333333"/>
                </a:solidFill>
              </a:rPr>
              <a:t>Bước 4: </a:t>
            </a:r>
            <a:r>
              <a:rPr lang="vi-VN" altLang="en-US" dirty="0">
                <a:solidFill>
                  <a:srgbClr val="333333"/>
                </a:solidFill>
              </a:rPr>
              <a:t>Chạy thử và kiểm tra.</a:t>
            </a:r>
          </a:p>
          <a:p>
            <a:pPr marL="0" indent="0" algn="just">
              <a:spcBef>
                <a:spcPts val="0"/>
              </a:spcBef>
              <a:spcAft>
                <a:spcPts val="0"/>
              </a:spcAft>
              <a:buNone/>
            </a:pPr>
            <a:endParaRPr lang="en-US" altLang="en-US" dirty="0"/>
          </a:p>
          <a:p>
            <a:pPr marL="0" indent="0" algn="just">
              <a:spcBef>
                <a:spcPts val="0"/>
              </a:spcBef>
              <a:spcAft>
                <a:spcPts val="0"/>
              </a:spcAft>
              <a:buNone/>
            </a:pPr>
            <a:endParaRPr lang="en-US" dirty="0"/>
          </a:p>
        </p:txBody>
      </p:sp>
      <p:sp>
        <p:nvSpPr>
          <p:cNvPr id="3" name="Title 2"/>
          <p:cNvSpPr>
            <a:spLocks noGrp="1"/>
          </p:cNvSpPr>
          <p:nvPr>
            <p:ph type="title"/>
          </p:nvPr>
        </p:nvSpPr>
        <p:spPr/>
        <p:txBody>
          <a:bodyPr>
            <a:normAutofit/>
          </a:bodyPr>
          <a:lstStyle/>
          <a:p>
            <a:r>
              <a:rPr lang="en-US"/>
              <a:t>6. Tạo ứng dụng ASP.NET Web API</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27</a:t>
            </a:fld>
            <a:endParaRPr lang="en-US"/>
          </a:p>
        </p:txBody>
      </p:sp>
    </p:spTree>
    <p:extLst>
      <p:ext uri="{BB962C8B-B14F-4D97-AF65-F5344CB8AC3E}">
        <p14:creationId xmlns:p14="http://schemas.microsoft.com/office/powerpoint/2010/main" val="2554578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altLang="en-US" dirty="0" err="1">
                <a:latin typeface="Cambria" panose="02040503050406030204" pitchFamily="18" charset="0"/>
              </a:rPr>
              <a:t>Khởi</a:t>
            </a:r>
            <a:r>
              <a:rPr lang="en-US" altLang="en-US" dirty="0">
                <a:latin typeface="Cambria" panose="02040503050406030204" pitchFamily="18" charset="0"/>
              </a:rPr>
              <a:t> </a:t>
            </a:r>
            <a:r>
              <a:rPr lang="en-US" altLang="en-US" dirty="0" err="1">
                <a:latin typeface="Cambria" panose="02040503050406030204" pitchFamily="18" charset="0"/>
              </a:rPr>
              <a:t>động</a:t>
            </a:r>
            <a:r>
              <a:rPr lang="en-US" altLang="en-US" dirty="0">
                <a:latin typeface="Cambria" panose="02040503050406030204" pitchFamily="18" charset="0"/>
              </a:rPr>
              <a:t> Visual Studio/ </a:t>
            </a:r>
            <a:r>
              <a:rPr lang="en-US" altLang="en-US" dirty="0" err="1">
                <a:latin typeface="Cambria" panose="02040503050406030204" pitchFamily="18" charset="0"/>
              </a:rPr>
              <a:t>vào</a:t>
            </a:r>
            <a:r>
              <a:rPr lang="en-US" altLang="en-US" dirty="0">
                <a:latin typeface="Cambria" panose="02040503050406030204" pitchFamily="18" charset="0"/>
              </a:rPr>
              <a:t> File/ New/ </a:t>
            </a:r>
            <a:r>
              <a:rPr lang="en-US" altLang="en-US" dirty="0" err="1">
                <a:latin typeface="Cambria" panose="02040503050406030204" pitchFamily="18" charset="0"/>
              </a:rPr>
              <a:t>chọn</a:t>
            </a:r>
            <a:r>
              <a:rPr lang="en-US" altLang="en-US" dirty="0">
                <a:latin typeface="Cambria" panose="02040503050406030204" pitchFamily="18" charset="0"/>
              </a:rPr>
              <a:t> Project </a:t>
            </a:r>
            <a:r>
              <a:rPr lang="en-US" dirty="0" err="1"/>
              <a:t>Hoặc</a:t>
            </a:r>
            <a:r>
              <a:rPr lang="en-US" dirty="0"/>
              <a:t> </a:t>
            </a:r>
            <a:r>
              <a:rPr lang="en-US" dirty="0" err="1"/>
              <a:t>Chọn</a:t>
            </a:r>
            <a:r>
              <a:rPr lang="en-US" dirty="0"/>
              <a:t> Create a new project </a:t>
            </a:r>
            <a:r>
              <a:rPr lang="en-US" dirty="0" err="1"/>
              <a:t>để</a:t>
            </a:r>
            <a:r>
              <a:rPr lang="en-US" dirty="0"/>
              <a:t> </a:t>
            </a:r>
            <a:r>
              <a:rPr lang="vi-VN" dirty="0"/>
              <a:t>tạo một project ASP.NET Web Application</a:t>
            </a:r>
            <a:endParaRPr lang="en-US" dirty="0"/>
          </a:p>
        </p:txBody>
      </p:sp>
      <p:sp>
        <p:nvSpPr>
          <p:cNvPr id="3" name="Title 2"/>
          <p:cNvSpPr>
            <a:spLocks noGrp="1"/>
          </p:cNvSpPr>
          <p:nvPr>
            <p:ph type="title"/>
          </p:nvPr>
        </p:nvSpPr>
        <p:spPr/>
        <p:txBody>
          <a:bodyPr>
            <a:normAutofit/>
          </a:bodyPr>
          <a:lstStyle/>
          <a:p>
            <a:r>
              <a:rPr lang="en-US"/>
              <a:t>6. Tạo ứng dụng ASP.NET Web API</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28</a:t>
            </a:fld>
            <a:endParaRPr lang="en-US"/>
          </a:p>
        </p:txBody>
      </p:sp>
      <p:pic>
        <p:nvPicPr>
          <p:cNvPr id="7" name="Picture 6"/>
          <p:cNvPicPr/>
          <p:nvPr/>
        </p:nvPicPr>
        <p:blipFill>
          <a:blip r:embed="rId2"/>
          <a:stretch>
            <a:fillRect/>
          </a:stretch>
        </p:blipFill>
        <p:spPr>
          <a:xfrm>
            <a:off x="1509214" y="2362200"/>
            <a:ext cx="6415585" cy="4157926"/>
          </a:xfrm>
          <a:prstGeom prst="rect">
            <a:avLst/>
          </a:prstGeom>
        </p:spPr>
      </p:pic>
    </p:spTree>
    <p:extLst>
      <p:ext uri="{BB962C8B-B14F-4D97-AF65-F5344CB8AC3E}">
        <p14:creationId xmlns:p14="http://schemas.microsoft.com/office/powerpoint/2010/main" val="991161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a:bodyPr>
          <a:lstStyle/>
          <a:p>
            <a:r>
              <a:rPr lang="en-US"/>
              <a:t>6. Tạo ứng dụng ASP.NET Web API</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29</a:t>
            </a:fld>
            <a:endParaRPr lang="en-US"/>
          </a:p>
        </p:txBody>
      </p:sp>
      <p:pic>
        <p:nvPicPr>
          <p:cNvPr id="7" name="Picture 6"/>
          <p:cNvPicPr/>
          <p:nvPr/>
        </p:nvPicPr>
        <p:blipFill>
          <a:blip r:embed="rId2"/>
          <a:stretch>
            <a:fillRect/>
          </a:stretch>
        </p:blipFill>
        <p:spPr>
          <a:xfrm>
            <a:off x="427074" y="1430687"/>
            <a:ext cx="8569706" cy="4817713"/>
          </a:xfrm>
          <a:prstGeom prst="rect">
            <a:avLst/>
          </a:prstGeom>
        </p:spPr>
      </p:pic>
    </p:spTree>
    <p:extLst>
      <p:ext uri="{BB962C8B-B14F-4D97-AF65-F5344CB8AC3E}">
        <p14:creationId xmlns:p14="http://schemas.microsoft.com/office/powerpoint/2010/main" val="3375357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b="1" smtClean="0"/>
              <a:t>8/26/2020</a:t>
            </a:fld>
            <a:endParaRPr lang="en-US" b="1"/>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b="1"/>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b="1" smtClean="0"/>
              <a:pPr/>
              <a:t>3</a:t>
            </a:fld>
            <a:endParaRPr lang="en-US" b="1"/>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Giới</a:t>
              </a:r>
              <a:r>
                <a:rPr lang="en-US" sz="2000" b="1" dirty="0">
                  <a:solidFill>
                    <a:schemeClr val="bg1">
                      <a:lumMod val="75000"/>
                    </a:schemeClr>
                  </a:solidFill>
                </a:rPr>
                <a:t> </a:t>
              </a:r>
              <a:r>
                <a:rPr lang="en-US" sz="2000" b="1" dirty="0" err="1">
                  <a:solidFill>
                    <a:schemeClr val="bg1">
                      <a:lumMod val="75000"/>
                    </a:schemeClr>
                  </a:solidFill>
                </a:rPr>
                <a:t>thiệu</a:t>
              </a:r>
              <a:r>
                <a:rPr lang="en-US" sz="2000" b="1" dirty="0">
                  <a:solidFill>
                    <a:schemeClr val="bg1">
                      <a:lumMod val="75000"/>
                    </a:schemeClr>
                  </a:solidFill>
                </a:rPr>
                <a:t> API </a:t>
              </a:r>
              <a:r>
                <a:rPr lang="en-US" sz="2000" b="1" dirty="0" err="1">
                  <a:solidFill>
                    <a:schemeClr val="bg1">
                      <a:lumMod val="75000"/>
                    </a:schemeClr>
                  </a:solidFill>
                </a:rPr>
                <a:t>và</a:t>
              </a:r>
              <a:r>
                <a:rPr lang="en-US" sz="2000" b="1" dirty="0">
                  <a:solidFill>
                    <a:schemeClr val="bg1">
                      <a:lumMod val="75000"/>
                    </a:schemeClr>
                  </a:solidFill>
                </a:rPr>
                <a:t> Web API</a:t>
              </a:r>
              <a:endParaRPr lang="en-US" sz="2000" b="1" dirty="0">
                <a:solidFill>
                  <a:schemeClr val="bg1">
                    <a:lumMod val="75000"/>
                  </a:schemeClr>
                </a:solidFill>
                <a:latin typeface="Tahoma" pitchFamily="34" charset="0"/>
                <a:cs typeface="Tahoma"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Mục tiêu bài học</a:t>
              </a: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bg1">
                      <a:lumMod val="75000"/>
                    </a:schemeClr>
                  </a:solidFill>
                </a:rPr>
                <a:t>REST </a:t>
              </a:r>
              <a:r>
                <a:rPr lang="en-US" sz="2000" b="1" dirty="0" err="1">
                  <a:solidFill>
                    <a:schemeClr val="bg1">
                      <a:lumMod val="75000"/>
                    </a:schemeClr>
                  </a:solidFill>
                </a:rPr>
                <a:t>và</a:t>
              </a:r>
              <a:r>
                <a:rPr lang="en-US" sz="2000" b="1" dirty="0">
                  <a:solidFill>
                    <a:schemeClr val="bg1">
                      <a:lumMod val="75000"/>
                    </a:schemeClr>
                  </a:solidFill>
                </a:rPr>
                <a:t> RESTful API</a:t>
              </a: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bg1">
                      <a:lumMod val="75000"/>
                    </a:schemeClr>
                  </a:solidFill>
                </a:rPr>
                <a:t>APS.NET Web API</a:t>
              </a: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Định dạng dữ liệu XML và JSON</a:t>
              </a:r>
              <a:endParaRPr lang="en-US" sz="2000" b="1" dirty="0">
                <a:solidFill>
                  <a:schemeClr val="bg1">
                    <a:lumMod val="75000"/>
                  </a:schemeClr>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43" name="Group 70">
            <a:extLst>
              <a:ext uri="{FF2B5EF4-FFF2-40B4-BE49-F238E27FC236}">
                <a16:creationId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Tạo ứng dụng ASP.NET Web API</a:t>
              </a:r>
              <a:endParaRPr lang="en-US" sz="2000" b="1" dirty="0">
                <a:solidFill>
                  <a:schemeClr val="bg1">
                    <a:lumMod val="75000"/>
                  </a:schemeClr>
                </a:solidFill>
                <a:latin typeface="Tahoma" pitchFamily="34" charset="0"/>
                <a:cs typeface="Tahoma" pitchFamily="34" charset="0"/>
              </a:endParaRPr>
            </a:p>
          </p:txBody>
        </p:sp>
        <p:grpSp>
          <p:nvGrpSpPr>
            <p:cNvPr id="45"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8"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9"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50" name="Group 33">
            <a:extLst>
              <a:ext uri="{FF2B5EF4-FFF2-40B4-BE49-F238E27FC236}">
                <a16:creationId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Tổng kết bài học</a:t>
              </a:r>
            </a:p>
          </p:txBody>
        </p:sp>
        <p:grpSp>
          <p:nvGrpSpPr>
            <p:cNvPr id="52" name="Group 35">
              <a:extLst>
                <a:ext uri="{FF2B5EF4-FFF2-40B4-BE49-F238E27FC236}">
                  <a16:creationId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55" name="AutoShape 5">
                <a:extLst>
                  <a:ext uri="{FF2B5EF4-FFF2-40B4-BE49-F238E27FC236}">
                    <a16:creationId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56" name="AutoShape 6">
                <a:extLst>
                  <a:ext uri="{FF2B5EF4-FFF2-40B4-BE49-F238E27FC236}">
                    <a16:creationId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spTree>
    <p:extLst>
      <p:ext uri="{BB962C8B-B14F-4D97-AF65-F5344CB8AC3E}">
        <p14:creationId xmlns:p14="http://schemas.microsoft.com/office/powerpoint/2010/main" val="893196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Đặt</a:t>
            </a:r>
            <a:r>
              <a:rPr lang="en-US" dirty="0"/>
              <a:t> </a:t>
            </a:r>
            <a:r>
              <a:rPr lang="en-US" dirty="0" err="1"/>
              <a:t>tên</a:t>
            </a:r>
            <a:r>
              <a:rPr lang="en-US" dirty="0"/>
              <a:t> </a:t>
            </a:r>
            <a:r>
              <a:rPr lang="en-US" dirty="0" err="1"/>
              <a:t>cho</a:t>
            </a:r>
            <a:r>
              <a:rPr lang="en-US" dirty="0"/>
              <a:t> </a:t>
            </a:r>
            <a:r>
              <a:rPr lang="en-US" dirty="0" err="1"/>
              <a:t>ứng</a:t>
            </a:r>
            <a:r>
              <a:rPr lang="en-US" dirty="0"/>
              <a:t> </a:t>
            </a:r>
            <a:r>
              <a:rPr lang="en-US" dirty="0" err="1"/>
              <a:t>dụng</a:t>
            </a:r>
            <a:r>
              <a:rPr lang="en-US" dirty="0"/>
              <a:t>, </a:t>
            </a:r>
            <a:r>
              <a:rPr lang="en-US" dirty="0" err="1"/>
              <a:t>chọn</a:t>
            </a:r>
            <a:r>
              <a:rPr lang="en-US" dirty="0"/>
              <a:t> </a:t>
            </a:r>
            <a:r>
              <a:rPr lang="en-US" dirty="0" err="1"/>
              <a:t>nơi</a:t>
            </a:r>
            <a:r>
              <a:rPr lang="en-US" dirty="0"/>
              <a:t> </a:t>
            </a:r>
            <a:r>
              <a:rPr lang="en-US" dirty="0" err="1"/>
              <a:t>lưu</a:t>
            </a:r>
            <a:r>
              <a:rPr lang="en-US" dirty="0"/>
              <a:t> </a:t>
            </a:r>
            <a:r>
              <a:rPr lang="en-US" dirty="0" err="1"/>
              <a:t>trữ</a:t>
            </a:r>
            <a:r>
              <a:rPr lang="en-US" dirty="0"/>
              <a:t> </a:t>
            </a:r>
            <a:r>
              <a:rPr lang="en-US" dirty="0" err="1"/>
              <a:t>và</a:t>
            </a:r>
            <a:r>
              <a:rPr lang="en-US" dirty="0"/>
              <a:t> </a:t>
            </a:r>
            <a:r>
              <a:rPr lang="en-US" dirty="0" err="1"/>
              <a:t>FrameWork</a:t>
            </a:r>
            <a:r>
              <a:rPr lang="en-US" dirty="0"/>
              <a:t> </a:t>
            </a:r>
            <a:r>
              <a:rPr lang="en-US" dirty="0" err="1"/>
              <a:t>rồi</a:t>
            </a:r>
            <a:r>
              <a:rPr lang="en-US" dirty="0"/>
              <a:t> </a:t>
            </a:r>
            <a:r>
              <a:rPr lang="en-US" dirty="0" err="1"/>
              <a:t>chọn</a:t>
            </a:r>
            <a:r>
              <a:rPr lang="en-US" dirty="0"/>
              <a:t> Create</a:t>
            </a:r>
          </a:p>
          <a:p>
            <a:endParaRPr lang="en-US" dirty="0"/>
          </a:p>
        </p:txBody>
      </p:sp>
      <p:sp>
        <p:nvSpPr>
          <p:cNvPr id="3" name="Title 2"/>
          <p:cNvSpPr>
            <a:spLocks noGrp="1"/>
          </p:cNvSpPr>
          <p:nvPr>
            <p:ph type="title"/>
          </p:nvPr>
        </p:nvSpPr>
        <p:spPr/>
        <p:txBody>
          <a:bodyPr>
            <a:normAutofit/>
          </a:bodyPr>
          <a:lstStyle/>
          <a:p>
            <a:r>
              <a:rPr lang="en-US"/>
              <a:t>6. Tạo ứng dụng ASP.NET Web API</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30</a:t>
            </a:fld>
            <a:endParaRPr lang="en-US"/>
          </a:p>
        </p:txBody>
      </p:sp>
      <p:pic>
        <p:nvPicPr>
          <p:cNvPr id="7" name="Picture 6"/>
          <p:cNvPicPr/>
          <p:nvPr/>
        </p:nvPicPr>
        <p:blipFill>
          <a:blip r:embed="rId2"/>
          <a:stretch>
            <a:fillRect/>
          </a:stretch>
        </p:blipFill>
        <p:spPr>
          <a:xfrm>
            <a:off x="914400" y="2055584"/>
            <a:ext cx="7467600" cy="4198132"/>
          </a:xfrm>
          <a:prstGeom prst="rect">
            <a:avLst/>
          </a:prstGeom>
        </p:spPr>
      </p:pic>
    </p:spTree>
    <p:extLst>
      <p:ext uri="{BB962C8B-B14F-4D97-AF65-F5344CB8AC3E}">
        <p14:creationId xmlns:p14="http://schemas.microsoft.com/office/powerpoint/2010/main" val="3930905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t>
            </a:r>
            <a:r>
              <a:rPr lang="vi-VN" dirty="0"/>
              <a:t>họn template Web API.</a:t>
            </a:r>
            <a:endParaRPr lang="en-US" dirty="0"/>
          </a:p>
          <a:p>
            <a:endParaRPr lang="en-US" dirty="0"/>
          </a:p>
        </p:txBody>
      </p:sp>
      <p:sp>
        <p:nvSpPr>
          <p:cNvPr id="3" name="Title 2"/>
          <p:cNvSpPr>
            <a:spLocks noGrp="1"/>
          </p:cNvSpPr>
          <p:nvPr>
            <p:ph type="title"/>
          </p:nvPr>
        </p:nvSpPr>
        <p:spPr/>
        <p:txBody>
          <a:bodyPr>
            <a:normAutofit/>
          </a:bodyPr>
          <a:lstStyle/>
          <a:p>
            <a:r>
              <a:rPr lang="en-US"/>
              <a:t>6. Tạo ứng dụng ASP.NET Web API</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31</a:t>
            </a:fld>
            <a:endParaRPr lang="en-US"/>
          </a:p>
        </p:txBody>
      </p:sp>
      <p:pic>
        <p:nvPicPr>
          <p:cNvPr id="7" name="Picture 6"/>
          <p:cNvPicPr/>
          <p:nvPr/>
        </p:nvPicPr>
        <p:blipFill>
          <a:blip r:embed="rId2"/>
          <a:stretch>
            <a:fillRect/>
          </a:stretch>
        </p:blipFill>
        <p:spPr>
          <a:xfrm>
            <a:off x="838200" y="1752600"/>
            <a:ext cx="7715836" cy="4337685"/>
          </a:xfrm>
          <a:prstGeom prst="rect">
            <a:avLst/>
          </a:prstGeom>
        </p:spPr>
      </p:pic>
    </p:spTree>
    <p:extLst>
      <p:ext uri="{BB962C8B-B14F-4D97-AF65-F5344CB8AC3E}">
        <p14:creationId xmlns:p14="http://schemas.microsoft.com/office/powerpoint/2010/main" val="2609939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Nếu</a:t>
            </a:r>
            <a:r>
              <a:rPr lang="en-US" dirty="0"/>
              <a:t> </a:t>
            </a:r>
            <a:r>
              <a:rPr lang="en-US" dirty="0" err="1"/>
              <a:t>chọn</a:t>
            </a:r>
            <a:r>
              <a:rPr lang="en-US" dirty="0"/>
              <a:t> template </a:t>
            </a:r>
            <a:r>
              <a:rPr lang="en-US" dirty="0" err="1"/>
              <a:t>WebAPI</a:t>
            </a:r>
            <a:r>
              <a:rPr lang="en-US" dirty="0"/>
              <a:t> </a:t>
            </a:r>
            <a:r>
              <a:rPr lang="en-US" dirty="0" err="1"/>
              <a:t>thì</a:t>
            </a:r>
            <a:r>
              <a:rPr lang="en-US" dirty="0"/>
              <a:t> </a:t>
            </a:r>
            <a:r>
              <a:rPr lang="en-US" dirty="0" err="1"/>
              <a:t>giao</a:t>
            </a:r>
            <a:r>
              <a:rPr lang="en-US" dirty="0"/>
              <a:t> </a:t>
            </a:r>
            <a:r>
              <a:rPr lang="en-US" dirty="0" err="1"/>
              <a:t>diện</a:t>
            </a:r>
            <a:r>
              <a:rPr lang="en-US" dirty="0"/>
              <a:t> </a:t>
            </a:r>
            <a:r>
              <a:rPr lang="en-US" dirty="0" err="1"/>
              <a:t>sẽ</a:t>
            </a:r>
            <a:r>
              <a:rPr lang="en-US" dirty="0"/>
              <a:t> </a:t>
            </a:r>
            <a:r>
              <a:rPr lang="en-US" dirty="0" err="1"/>
              <a:t>hỗ</a:t>
            </a:r>
            <a:r>
              <a:rPr lang="en-US" dirty="0"/>
              <a:t> </a:t>
            </a:r>
            <a:r>
              <a:rPr lang="en-US" dirty="0" err="1"/>
              <a:t>trợ</a:t>
            </a:r>
            <a:r>
              <a:rPr lang="en-US" dirty="0"/>
              <a:t> </a:t>
            </a:r>
            <a:r>
              <a:rPr lang="en-US" dirty="0" err="1"/>
              <a:t>theo</a:t>
            </a:r>
            <a:r>
              <a:rPr lang="en-US" dirty="0"/>
              <a:t> form </a:t>
            </a:r>
            <a:r>
              <a:rPr lang="en-US" dirty="0" err="1"/>
              <a:t>mô</a:t>
            </a:r>
            <a:r>
              <a:rPr lang="en-US" dirty="0"/>
              <a:t> </a:t>
            </a:r>
            <a:r>
              <a:rPr lang="en-US" dirty="0" err="1"/>
              <a:t>hình</a:t>
            </a:r>
            <a:r>
              <a:rPr lang="en-US" dirty="0"/>
              <a:t> MVC </a:t>
            </a:r>
            <a:r>
              <a:rPr lang="en-US" dirty="0" err="1"/>
              <a:t>và</a:t>
            </a:r>
            <a:r>
              <a:rPr lang="en-US" dirty="0"/>
              <a:t> </a:t>
            </a:r>
            <a:r>
              <a:rPr lang="en-US" dirty="0" err="1"/>
              <a:t>webAPi</a:t>
            </a:r>
            <a:r>
              <a:rPr lang="en-US" dirty="0"/>
              <a:t> </a:t>
            </a:r>
            <a:r>
              <a:rPr lang="en-US" dirty="0" err="1"/>
              <a:t>như</a:t>
            </a:r>
            <a:r>
              <a:rPr lang="en-US" dirty="0"/>
              <a:t> </a:t>
            </a:r>
            <a:r>
              <a:rPr lang="en-US" dirty="0" err="1"/>
              <a:t>sau</a:t>
            </a:r>
            <a:r>
              <a:rPr lang="en-US" dirty="0"/>
              <a:t>:</a:t>
            </a:r>
          </a:p>
          <a:p>
            <a:endParaRPr lang="en-US" dirty="0"/>
          </a:p>
        </p:txBody>
      </p:sp>
      <p:sp>
        <p:nvSpPr>
          <p:cNvPr id="3" name="Title 2"/>
          <p:cNvSpPr>
            <a:spLocks noGrp="1"/>
          </p:cNvSpPr>
          <p:nvPr>
            <p:ph type="title"/>
          </p:nvPr>
        </p:nvSpPr>
        <p:spPr/>
        <p:txBody>
          <a:bodyPr>
            <a:normAutofit/>
          </a:bodyPr>
          <a:lstStyle/>
          <a:p>
            <a:r>
              <a:rPr lang="en-US"/>
              <a:t>6. Tạo ứng dụng ASP.NET Web API</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32</a:t>
            </a:fld>
            <a:endParaRPr lang="en-US"/>
          </a:p>
        </p:txBody>
      </p:sp>
      <p:pic>
        <p:nvPicPr>
          <p:cNvPr id="7" name="Picture 6"/>
          <p:cNvPicPr/>
          <p:nvPr/>
        </p:nvPicPr>
        <p:blipFill>
          <a:blip r:embed="rId2"/>
          <a:stretch>
            <a:fillRect/>
          </a:stretch>
        </p:blipFill>
        <p:spPr>
          <a:xfrm>
            <a:off x="990599" y="1986914"/>
            <a:ext cx="7580293" cy="4261485"/>
          </a:xfrm>
          <a:prstGeom prst="rect">
            <a:avLst/>
          </a:prstGeom>
        </p:spPr>
      </p:pic>
    </p:spTree>
    <p:extLst>
      <p:ext uri="{BB962C8B-B14F-4D97-AF65-F5344CB8AC3E}">
        <p14:creationId xmlns:p14="http://schemas.microsoft.com/office/powerpoint/2010/main" val="1594296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Thêm</a:t>
            </a:r>
            <a:r>
              <a:rPr lang="en-US" dirty="0"/>
              <a:t> Models</a:t>
            </a:r>
          </a:p>
          <a:p>
            <a:endParaRPr lang="en-US" dirty="0"/>
          </a:p>
        </p:txBody>
      </p:sp>
      <p:sp>
        <p:nvSpPr>
          <p:cNvPr id="3" name="Title 2"/>
          <p:cNvSpPr>
            <a:spLocks noGrp="1"/>
          </p:cNvSpPr>
          <p:nvPr>
            <p:ph type="title"/>
          </p:nvPr>
        </p:nvSpPr>
        <p:spPr/>
        <p:txBody>
          <a:bodyPr>
            <a:normAutofit/>
          </a:bodyPr>
          <a:lstStyle/>
          <a:p>
            <a:r>
              <a:rPr lang="en-US"/>
              <a:t>6. Tạo ứng dụng ASP.NET Web API</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33</a:t>
            </a:fld>
            <a:endParaRPr lang="en-US"/>
          </a:p>
        </p:txBody>
      </p:sp>
      <p:pic>
        <p:nvPicPr>
          <p:cNvPr id="8" name="Picture 7"/>
          <p:cNvPicPr>
            <a:picLocks noChangeAspect="1"/>
          </p:cNvPicPr>
          <p:nvPr/>
        </p:nvPicPr>
        <p:blipFill>
          <a:blip r:embed="rId2"/>
          <a:stretch>
            <a:fillRect/>
          </a:stretch>
        </p:blipFill>
        <p:spPr>
          <a:xfrm>
            <a:off x="609600" y="1828799"/>
            <a:ext cx="8001000" cy="4244231"/>
          </a:xfrm>
          <a:prstGeom prst="rect">
            <a:avLst/>
          </a:prstGeom>
        </p:spPr>
      </p:pic>
    </p:spTree>
    <p:extLst>
      <p:ext uri="{BB962C8B-B14F-4D97-AF65-F5344CB8AC3E}">
        <p14:creationId xmlns:p14="http://schemas.microsoft.com/office/powerpoint/2010/main" val="1897683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Thêm</a:t>
            </a:r>
            <a:r>
              <a:rPr lang="en-US" dirty="0"/>
              <a:t> Controller</a:t>
            </a:r>
          </a:p>
          <a:p>
            <a:endParaRPr lang="en-US" dirty="0"/>
          </a:p>
        </p:txBody>
      </p:sp>
      <p:sp>
        <p:nvSpPr>
          <p:cNvPr id="3" name="Title 2"/>
          <p:cNvSpPr>
            <a:spLocks noGrp="1"/>
          </p:cNvSpPr>
          <p:nvPr>
            <p:ph type="title"/>
          </p:nvPr>
        </p:nvSpPr>
        <p:spPr/>
        <p:txBody>
          <a:bodyPr>
            <a:normAutofit/>
          </a:bodyPr>
          <a:lstStyle/>
          <a:p>
            <a:r>
              <a:rPr lang="en-US"/>
              <a:t>6. Tạo ứng dụng ASP.NET Web API</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34</a:t>
            </a:fld>
            <a:endParaRPr lang="en-US"/>
          </a:p>
        </p:txBody>
      </p:sp>
      <p:pic>
        <p:nvPicPr>
          <p:cNvPr id="7" name="Picture 6"/>
          <p:cNvPicPr>
            <a:picLocks noChangeAspect="1"/>
          </p:cNvPicPr>
          <p:nvPr/>
        </p:nvPicPr>
        <p:blipFill>
          <a:blip r:embed="rId2"/>
          <a:stretch>
            <a:fillRect/>
          </a:stretch>
        </p:blipFill>
        <p:spPr>
          <a:xfrm>
            <a:off x="565837" y="1752600"/>
            <a:ext cx="8012325" cy="4316012"/>
          </a:xfrm>
          <a:prstGeom prst="rect">
            <a:avLst/>
          </a:prstGeom>
        </p:spPr>
      </p:pic>
    </p:spTree>
    <p:extLst>
      <p:ext uri="{BB962C8B-B14F-4D97-AF65-F5344CB8AC3E}">
        <p14:creationId xmlns:p14="http://schemas.microsoft.com/office/powerpoint/2010/main" val="1031412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181600"/>
          </a:xfrm>
        </p:spPr>
        <p:txBody>
          <a:bodyPr>
            <a:noAutofit/>
          </a:bodyPr>
          <a:lstStyle/>
          <a:p>
            <a:pPr marL="0" indent="0">
              <a:spcBef>
                <a:spcPts val="0"/>
              </a:spcBef>
              <a:spcAft>
                <a:spcPts val="0"/>
              </a:spcAft>
              <a:buNone/>
            </a:pPr>
            <a:r>
              <a:rPr lang="en-US" sz="1600" dirty="0"/>
              <a:t>public class </a:t>
            </a:r>
            <a:r>
              <a:rPr lang="en-US" sz="1600" dirty="0" err="1"/>
              <a:t>ValuesController</a:t>
            </a:r>
            <a:r>
              <a:rPr lang="en-US" sz="1600" dirty="0"/>
              <a:t> : </a:t>
            </a:r>
            <a:r>
              <a:rPr lang="en-US" sz="1600" dirty="0" err="1"/>
              <a:t>ApiController</a:t>
            </a:r>
            <a:endParaRPr lang="en-US" sz="1600" dirty="0"/>
          </a:p>
          <a:p>
            <a:pPr marL="0" indent="0">
              <a:spcBef>
                <a:spcPts val="0"/>
              </a:spcBef>
              <a:spcAft>
                <a:spcPts val="0"/>
              </a:spcAft>
              <a:buNone/>
            </a:pPr>
            <a:r>
              <a:rPr lang="en-US" sz="1600" dirty="0"/>
              <a:t>    {</a:t>
            </a:r>
          </a:p>
          <a:p>
            <a:pPr marL="0" indent="0">
              <a:spcBef>
                <a:spcPts val="0"/>
              </a:spcBef>
              <a:spcAft>
                <a:spcPts val="0"/>
              </a:spcAft>
              <a:buNone/>
            </a:pPr>
            <a:r>
              <a:rPr lang="en-US" sz="1600" dirty="0"/>
              <a:t>        [</a:t>
            </a:r>
            <a:r>
              <a:rPr lang="en-US" sz="1600" dirty="0" err="1"/>
              <a:t>HttpGet</a:t>
            </a:r>
            <a:r>
              <a:rPr lang="en-US" sz="1600" dirty="0"/>
              <a:t>]</a:t>
            </a:r>
          </a:p>
          <a:p>
            <a:pPr marL="0" indent="0">
              <a:spcBef>
                <a:spcPts val="0"/>
              </a:spcBef>
              <a:spcAft>
                <a:spcPts val="0"/>
              </a:spcAft>
              <a:buNone/>
            </a:pPr>
            <a:r>
              <a:rPr lang="en-US" sz="1600" dirty="0"/>
              <a:t>        public </a:t>
            </a:r>
            <a:r>
              <a:rPr lang="en-US" sz="1600" dirty="0" err="1"/>
              <a:t>IEnumerable</a:t>
            </a:r>
            <a:r>
              <a:rPr lang="en-US" sz="1600" dirty="0"/>
              <a:t>&lt;string&gt; Values()</a:t>
            </a:r>
          </a:p>
          <a:p>
            <a:pPr marL="0" indent="0">
              <a:spcBef>
                <a:spcPts val="0"/>
              </a:spcBef>
              <a:spcAft>
                <a:spcPts val="0"/>
              </a:spcAft>
              <a:buNone/>
            </a:pPr>
            <a:r>
              <a:rPr lang="en-US" sz="1600" dirty="0"/>
              <a:t>        {</a:t>
            </a:r>
          </a:p>
          <a:p>
            <a:pPr marL="0" indent="0">
              <a:spcBef>
                <a:spcPts val="0"/>
              </a:spcBef>
              <a:spcAft>
                <a:spcPts val="0"/>
              </a:spcAft>
              <a:buNone/>
            </a:pPr>
            <a:r>
              <a:rPr lang="en-US" sz="1600" dirty="0"/>
              <a:t>            return new string[] { "value1", "value2" };</a:t>
            </a:r>
          </a:p>
          <a:p>
            <a:pPr marL="0" indent="0">
              <a:spcBef>
                <a:spcPts val="0"/>
              </a:spcBef>
              <a:spcAft>
                <a:spcPts val="0"/>
              </a:spcAft>
              <a:buNone/>
            </a:pPr>
            <a:r>
              <a:rPr lang="en-US" sz="1600" dirty="0"/>
              <a:t>        }</a:t>
            </a:r>
          </a:p>
          <a:p>
            <a:pPr marL="0" indent="0">
              <a:spcBef>
                <a:spcPts val="0"/>
              </a:spcBef>
              <a:spcAft>
                <a:spcPts val="0"/>
              </a:spcAft>
              <a:buNone/>
            </a:pPr>
            <a:r>
              <a:rPr lang="en-US" sz="1600" dirty="0"/>
              <a:t>        [</a:t>
            </a:r>
            <a:r>
              <a:rPr lang="en-US" sz="1600" dirty="0" err="1"/>
              <a:t>HttpGet</a:t>
            </a:r>
            <a:r>
              <a:rPr lang="en-US" sz="1600" dirty="0"/>
              <a:t>]</a:t>
            </a:r>
          </a:p>
          <a:p>
            <a:pPr marL="0" indent="0">
              <a:spcBef>
                <a:spcPts val="0"/>
              </a:spcBef>
              <a:spcAft>
                <a:spcPts val="0"/>
              </a:spcAft>
              <a:buNone/>
            </a:pPr>
            <a:r>
              <a:rPr lang="en-US" sz="1600" dirty="0"/>
              <a:t>        public string Value(</a:t>
            </a:r>
            <a:r>
              <a:rPr lang="en-US" sz="1600" dirty="0" err="1"/>
              <a:t>int</a:t>
            </a:r>
            <a:r>
              <a:rPr lang="en-US" sz="1600" dirty="0"/>
              <a:t> id)</a:t>
            </a:r>
          </a:p>
          <a:p>
            <a:pPr marL="0" indent="0">
              <a:spcBef>
                <a:spcPts val="0"/>
              </a:spcBef>
              <a:spcAft>
                <a:spcPts val="0"/>
              </a:spcAft>
              <a:buNone/>
            </a:pPr>
            <a:r>
              <a:rPr lang="en-US" sz="1600" dirty="0"/>
              <a:t>        {</a:t>
            </a:r>
          </a:p>
          <a:p>
            <a:pPr marL="0" indent="0">
              <a:spcBef>
                <a:spcPts val="0"/>
              </a:spcBef>
              <a:spcAft>
                <a:spcPts val="0"/>
              </a:spcAft>
              <a:buNone/>
            </a:pPr>
            <a:r>
              <a:rPr lang="en-US" sz="1600" dirty="0"/>
              <a:t>            return "value";</a:t>
            </a:r>
          </a:p>
          <a:p>
            <a:pPr marL="0" indent="0">
              <a:spcBef>
                <a:spcPts val="0"/>
              </a:spcBef>
              <a:spcAft>
                <a:spcPts val="0"/>
              </a:spcAft>
              <a:buNone/>
            </a:pPr>
            <a:r>
              <a:rPr lang="en-US" sz="1600" dirty="0"/>
              <a:t>        }</a:t>
            </a:r>
          </a:p>
          <a:p>
            <a:pPr marL="0" indent="0">
              <a:spcBef>
                <a:spcPts val="0"/>
              </a:spcBef>
              <a:spcAft>
                <a:spcPts val="0"/>
              </a:spcAft>
              <a:buNone/>
            </a:pPr>
            <a:r>
              <a:rPr lang="en-US" sz="1600" dirty="0"/>
              <a:t>        [</a:t>
            </a:r>
            <a:r>
              <a:rPr lang="en-US" sz="1600" dirty="0" err="1"/>
              <a:t>HttpPost</a:t>
            </a:r>
            <a:r>
              <a:rPr lang="en-US" sz="1600" dirty="0"/>
              <a:t>]</a:t>
            </a:r>
          </a:p>
          <a:p>
            <a:pPr marL="0" indent="0">
              <a:spcBef>
                <a:spcPts val="0"/>
              </a:spcBef>
              <a:spcAft>
                <a:spcPts val="0"/>
              </a:spcAft>
              <a:buNone/>
            </a:pPr>
            <a:r>
              <a:rPr lang="en-US" sz="1600" dirty="0"/>
              <a:t>        public void </a:t>
            </a:r>
            <a:r>
              <a:rPr lang="en-US" sz="1600" dirty="0" err="1"/>
              <a:t>SaveNewValue</a:t>
            </a:r>
            <a:r>
              <a:rPr lang="en-US" sz="1600" dirty="0"/>
              <a:t>([</a:t>
            </a:r>
            <a:r>
              <a:rPr lang="en-US" sz="1600" dirty="0" err="1"/>
              <a:t>FromBody</a:t>
            </a:r>
            <a:r>
              <a:rPr lang="en-US" sz="1600" dirty="0"/>
              <a:t>]string value)</a:t>
            </a:r>
          </a:p>
          <a:p>
            <a:pPr marL="0" indent="0">
              <a:spcBef>
                <a:spcPts val="0"/>
              </a:spcBef>
              <a:spcAft>
                <a:spcPts val="0"/>
              </a:spcAft>
              <a:buNone/>
            </a:pPr>
            <a:r>
              <a:rPr lang="en-US" sz="1600" dirty="0"/>
              <a:t>        {</a:t>
            </a:r>
          </a:p>
          <a:p>
            <a:pPr marL="0" indent="0">
              <a:spcBef>
                <a:spcPts val="0"/>
              </a:spcBef>
              <a:spcAft>
                <a:spcPts val="0"/>
              </a:spcAft>
              <a:buNone/>
            </a:pPr>
            <a:r>
              <a:rPr lang="en-US" sz="1600" dirty="0"/>
              <a:t>        }</a:t>
            </a:r>
          </a:p>
          <a:p>
            <a:pPr marL="0" indent="0">
              <a:spcBef>
                <a:spcPts val="0"/>
              </a:spcBef>
              <a:spcAft>
                <a:spcPts val="0"/>
              </a:spcAft>
              <a:buNone/>
            </a:pPr>
            <a:r>
              <a:rPr lang="en-US" sz="1600" dirty="0"/>
              <a:t>        [</a:t>
            </a:r>
            <a:r>
              <a:rPr lang="en-US" sz="1600" dirty="0" err="1"/>
              <a:t>HttpPut</a:t>
            </a:r>
            <a:r>
              <a:rPr lang="en-US" sz="1600" dirty="0"/>
              <a:t>]</a:t>
            </a:r>
          </a:p>
          <a:p>
            <a:pPr marL="0" indent="0">
              <a:spcBef>
                <a:spcPts val="0"/>
              </a:spcBef>
              <a:spcAft>
                <a:spcPts val="0"/>
              </a:spcAft>
              <a:buNone/>
            </a:pPr>
            <a:r>
              <a:rPr lang="en-US" sz="1600" dirty="0"/>
              <a:t>        public void </a:t>
            </a:r>
            <a:r>
              <a:rPr lang="en-US" sz="1600" dirty="0" err="1"/>
              <a:t>UpdateValue</a:t>
            </a:r>
            <a:r>
              <a:rPr lang="en-US" sz="1600" dirty="0"/>
              <a:t>(</a:t>
            </a:r>
            <a:r>
              <a:rPr lang="en-US" sz="1600" dirty="0" err="1"/>
              <a:t>int</a:t>
            </a:r>
            <a:r>
              <a:rPr lang="en-US" sz="1600" dirty="0"/>
              <a:t> id, [</a:t>
            </a:r>
            <a:r>
              <a:rPr lang="en-US" sz="1600" dirty="0" err="1"/>
              <a:t>FromBody</a:t>
            </a:r>
            <a:r>
              <a:rPr lang="en-US" sz="1600" dirty="0"/>
              <a:t>]string value)</a:t>
            </a:r>
          </a:p>
          <a:p>
            <a:pPr marL="0" indent="0">
              <a:spcBef>
                <a:spcPts val="0"/>
              </a:spcBef>
              <a:spcAft>
                <a:spcPts val="0"/>
              </a:spcAft>
              <a:buNone/>
            </a:pPr>
            <a:r>
              <a:rPr lang="en-US" sz="1600" dirty="0"/>
              <a:t>        {</a:t>
            </a:r>
          </a:p>
          <a:p>
            <a:pPr marL="0" indent="0">
              <a:spcBef>
                <a:spcPts val="0"/>
              </a:spcBef>
              <a:spcAft>
                <a:spcPts val="0"/>
              </a:spcAft>
              <a:buNone/>
            </a:pPr>
            <a:r>
              <a:rPr lang="en-US" sz="1600" dirty="0"/>
              <a:t>        }</a:t>
            </a:r>
          </a:p>
          <a:p>
            <a:pPr marL="0" indent="0">
              <a:spcBef>
                <a:spcPts val="0"/>
              </a:spcBef>
              <a:spcAft>
                <a:spcPts val="0"/>
              </a:spcAft>
              <a:buNone/>
            </a:pPr>
            <a:r>
              <a:rPr lang="en-US" sz="1600" dirty="0"/>
              <a:t>        [</a:t>
            </a:r>
            <a:r>
              <a:rPr lang="en-US" sz="1600" dirty="0" err="1"/>
              <a:t>HttpDelete</a:t>
            </a:r>
            <a:r>
              <a:rPr lang="en-US" sz="1600" dirty="0"/>
              <a:t>]</a:t>
            </a:r>
          </a:p>
          <a:p>
            <a:pPr marL="0" indent="0">
              <a:spcBef>
                <a:spcPts val="0"/>
              </a:spcBef>
              <a:spcAft>
                <a:spcPts val="0"/>
              </a:spcAft>
              <a:buNone/>
            </a:pPr>
            <a:r>
              <a:rPr lang="en-US" sz="1600" dirty="0"/>
              <a:t>        public void </a:t>
            </a:r>
            <a:r>
              <a:rPr lang="en-US" sz="1600" dirty="0" err="1"/>
              <a:t>RemoveValue</a:t>
            </a:r>
            <a:r>
              <a:rPr lang="en-US" sz="1600" dirty="0"/>
              <a:t>(</a:t>
            </a:r>
            <a:r>
              <a:rPr lang="en-US" sz="1600" dirty="0" err="1"/>
              <a:t>int</a:t>
            </a:r>
            <a:r>
              <a:rPr lang="en-US" sz="1600" dirty="0"/>
              <a:t> id)</a:t>
            </a:r>
          </a:p>
          <a:p>
            <a:pPr marL="0" indent="0">
              <a:spcBef>
                <a:spcPts val="0"/>
              </a:spcBef>
              <a:spcAft>
                <a:spcPts val="0"/>
              </a:spcAft>
              <a:buNone/>
            </a:pPr>
            <a:r>
              <a:rPr lang="en-US" sz="1600" dirty="0"/>
              <a:t>        {</a:t>
            </a:r>
          </a:p>
          <a:p>
            <a:pPr marL="0" indent="0">
              <a:spcBef>
                <a:spcPts val="0"/>
              </a:spcBef>
              <a:spcAft>
                <a:spcPts val="0"/>
              </a:spcAft>
              <a:buNone/>
            </a:pPr>
            <a:r>
              <a:rPr lang="en-US" sz="1600" dirty="0"/>
              <a:t>        }</a:t>
            </a:r>
          </a:p>
          <a:p>
            <a:pPr marL="0" indent="0">
              <a:spcBef>
                <a:spcPts val="0"/>
              </a:spcBef>
              <a:spcAft>
                <a:spcPts val="0"/>
              </a:spcAft>
              <a:buNone/>
            </a:pPr>
            <a:r>
              <a:rPr lang="en-US" sz="1600" dirty="0"/>
              <a:t>    }</a:t>
            </a:r>
          </a:p>
          <a:p>
            <a:pPr marL="0" indent="0">
              <a:spcBef>
                <a:spcPts val="0"/>
              </a:spcBef>
              <a:spcAft>
                <a:spcPts val="0"/>
              </a:spcAft>
              <a:buNone/>
            </a:pPr>
            <a:endParaRPr lang="en-US" sz="1600" dirty="0"/>
          </a:p>
        </p:txBody>
      </p:sp>
      <p:sp>
        <p:nvSpPr>
          <p:cNvPr id="3" name="Title 2"/>
          <p:cNvSpPr>
            <a:spLocks noGrp="1"/>
          </p:cNvSpPr>
          <p:nvPr>
            <p:ph type="title"/>
          </p:nvPr>
        </p:nvSpPr>
        <p:spPr/>
        <p:txBody>
          <a:bodyPr/>
          <a:lstStyle/>
          <a:p>
            <a:r>
              <a:rPr lang="en-US"/>
              <a:t>6. Tạo ứng dụng ASP.NET Web API</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35</a:t>
            </a:fld>
            <a:endParaRPr lang="en-US"/>
          </a:p>
        </p:txBody>
      </p:sp>
    </p:spTree>
    <p:extLst>
      <p:ext uri="{BB962C8B-B14F-4D97-AF65-F5344CB8AC3E}">
        <p14:creationId xmlns:p14="http://schemas.microsoft.com/office/powerpoint/2010/main" val="3266252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181600"/>
          </a:xfrm>
        </p:spPr>
        <p:txBody>
          <a:bodyPr>
            <a:noAutofit/>
          </a:bodyPr>
          <a:lstStyle/>
          <a:p>
            <a:pPr marL="0" indent="0">
              <a:spcBef>
                <a:spcPts val="0"/>
              </a:spcBef>
              <a:spcAft>
                <a:spcPts val="0"/>
              </a:spcAft>
              <a:buNone/>
            </a:pPr>
            <a:r>
              <a:rPr lang="en-US" sz="1600" dirty="0"/>
              <a:t>public class </a:t>
            </a:r>
            <a:r>
              <a:rPr lang="en-US" sz="1600" dirty="0" err="1"/>
              <a:t>ValuesController</a:t>
            </a:r>
            <a:r>
              <a:rPr lang="en-US" sz="1600" dirty="0"/>
              <a:t> : </a:t>
            </a:r>
            <a:r>
              <a:rPr lang="en-US" sz="1600" dirty="0" err="1"/>
              <a:t>ApiController</a:t>
            </a:r>
            <a:endParaRPr lang="en-US" sz="1600" dirty="0"/>
          </a:p>
          <a:p>
            <a:pPr marL="0" indent="0">
              <a:spcBef>
                <a:spcPts val="0"/>
              </a:spcBef>
              <a:spcAft>
                <a:spcPts val="0"/>
              </a:spcAft>
              <a:buNone/>
            </a:pPr>
            <a:r>
              <a:rPr lang="en-US" sz="1600" dirty="0"/>
              <a:t>    {</a:t>
            </a:r>
          </a:p>
          <a:p>
            <a:pPr marL="0" indent="0">
              <a:spcBef>
                <a:spcPts val="0"/>
              </a:spcBef>
              <a:spcAft>
                <a:spcPts val="0"/>
              </a:spcAft>
              <a:buNone/>
            </a:pPr>
            <a:r>
              <a:rPr lang="en-US" sz="1600" dirty="0"/>
              <a:t>        // GET </a:t>
            </a:r>
            <a:r>
              <a:rPr lang="en-US" sz="1600" dirty="0" err="1"/>
              <a:t>api</a:t>
            </a:r>
            <a:r>
              <a:rPr lang="en-US" sz="1600" dirty="0"/>
              <a:t>/values</a:t>
            </a:r>
          </a:p>
          <a:p>
            <a:pPr marL="0" indent="0">
              <a:spcBef>
                <a:spcPts val="0"/>
              </a:spcBef>
              <a:spcAft>
                <a:spcPts val="0"/>
              </a:spcAft>
              <a:buNone/>
            </a:pPr>
            <a:r>
              <a:rPr lang="en-US" sz="1600" dirty="0"/>
              <a:t>        public </a:t>
            </a:r>
            <a:r>
              <a:rPr lang="en-US" sz="1600" dirty="0" err="1"/>
              <a:t>IEnumerable</a:t>
            </a:r>
            <a:r>
              <a:rPr lang="en-US" sz="1600" dirty="0"/>
              <a:t>&lt;string&gt; Get()</a:t>
            </a:r>
          </a:p>
          <a:p>
            <a:pPr marL="0" indent="0">
              <a:spcBef>
                <a:spcPts val="0"/>
              </a:spcBef>
              <a:spcAft>
                <a:spcPts val="0"/>
              </a:spcAft>
              <a:buNone/>
            </a:pPr>
            <a:r>
              <a:rPr lang="en-US" sz="1600" dirty="0"/>
              <a:t>        {</a:t>
            </a:r>
          </a:p>
          <a:p>
            <a:pPr marL="0" indent="0">
              <a:spcBef>
                <a:spcPts val="0"/>
              </a:spcBef>
              <a:spcAft>
                <a:spcPts val="0"/>
              </a:spcAft>
              <a:buNone/>
            </a:pPr>
            <a:r>
              <a:rPr lang="en-US" sz="1600" dirty="0"/>
              <a:t>            return new string[] { "value1", "value2" };</a:t>
            </a:r>
          </a:p>
          <a:p>
            <a:pPr marL="0" indent="0">
              <a:spcBef>
                <a:spcPts val="0"/>
              </a:spcBef>
              <a:spcAft>
                <a:spcPts val="0"/>
              </a:spcAft>
              <a:buNone/>
            </a:pPr>
            <a:r>
              <a:rPr lang="en-US" sz="1600" dirty="0"/>
              <a:t>        }</a:t>
            </a:r>
          </a:p>
          <a:p>
            <a:pPr marL="0" indent="0">
              <a:spcBef>
                <a:spcPts val="0"/>
              </a:spcBef>
              <a:spcAft>
                <a:spcPts val="0"/>
              </a:spcAft>
              <a:buNone/>
            </a:pPr>
            <a:r>
              <a:rPr lang="en-US" sz="1600" dirty="0"/>
              <a:t>       // GET </a:t>
            </a:r>
            <a:r>
              <a:rPr lang="en-US" sz="1600" dirty="0" err="1"/>
              <a:t>api</a:t>
            </a:r>
            <a:r>
              <a:rPr lang="en-US" sz="1600" dirty="0"/>
              <a:t>/values</a:t>
            </a:r>
          </a:p>
          <a:p>
            <a:pPr marL="0" indent="0">
              <a:spcBef>
                <a:spcPts val="0"/>
              </a:spcBef>
              <a:spcAft>
                <a:spcPts val="0"/>
              </a:spcAft>
              <a:buNone/>
            </a:pPr>
            <a:r>
              <a:rPr lang="en-US" sz="1600" dirty="0"/>
              <a:t>        public string Get()</a:t>
            </a:r>
          </a:p>
          <a:p>
            <a:pPr marL="0" indent="0">
              <a:spcBef>
                <a:spcPts val="0"/>
              </a:spcBef>
              <a:spcAft>
                <a:spcPts val="0"/>
              </a:spcAft>
              <a:buNone/>
            </a:pPr>
            <a:r>
              <a:rPr lang="en-US" sz="1600" dirty="0"/>
              <a:t>        {</a:t>
            </a:r>
          </a:p>
          <a:p>
            <a:pPr marL="0" indent="0">
              <a:spcBef>
                <a:spcPts val="0"/>
              </a:spcBef>
              <a:spcAft>
                <a:spcPts val="0"/>
              </a:spcAft>
              <a:buNone/>
            </a:pPr>
            <a:r>
              <a:rPr lang="en-US" sz="1600" dirty="0"/>
              <a:t>            return "</a:t>
            </a:r>
            <a:r>
              <a:rPr lang="en-US" sz="1600" dirty="0" err="1"/>
              <a:t>Chào</a:t>
            </a:r>
            <a:r>
              <a:rPr lang="en-US" sz="1600" dirty="0"/>
              <a:t> </a:t>
            </a:r>
            <a:r>
              <a:rPr lang="en-US" sz="1600" dirty="0" err="1"/>
              <a:t>mừng</a:t>
            </a:r>
            <a:r>
              <a:rPr lang="en-US" sz="1600" dirty="0"/>
              <a:t> </a:t>
            </a:r>
            <a:r>
              <a:rPr lang="en-US" sz="1600" dirty="0" err="1"/>
              <a:t>đến</a:t>
            </a:r>
            <a:r>
              <a:rPr lang="en-US" sz="1600" dirty="0"/>
              <a:t> </a:t>
            </a:r>
            <a:r>
              <a:rPr lang="en-US" sz="1600" dirty="0" err="1"/>
              <a:t>với</a:t>
            </a:r>
            <a:r>
              <a:rPr lang="en-US" sz="1600" dirty="0"/>
              <a:t> </a:t>
            </a:r>
            <a:r>
              <a:rPr lang="en-US" sz="1600" dirty="0" err="1"/>
              <a:t>WebAPI</a:t>
            </a:r>
            <a:r>
              <a:rPr lang="en-US" sz="1600" dirty="0"/>
              <a:t>";</a:t>
            </a:r>
          </a:p>
          <a:p>
            <a:pPr marL="0" indent="0">
              <a:spcBef>
                <a:spcPts val="0"/>
              </a:spcBef>
              <a:spcAft>
                <a:spcPts val="0"/>
              </a:spcAft>
              <a:buNone/>
            </a:pPr>
            <a:r>
              <a:rPr lang="en-US" sz="1600" dirty="0"/>
              <a:t>        }</a:t>
            </a:r>
          </a:p>
          <a:p>
            <a:pPr marL="0" indent="0">
              <a:spcBef>
                <a:spcPts val="0"/>
              </a:spcBef>
              <a:spcAft>
                <a:spcPts val="0"/>
              </a:spcAft>
              <a:buNone/>
            </a:pPr>
            <a:r>
              <a:rPr lang="en-US" sz="1600" dirty="0"/>
              <a:t>        // POST </a:t>
            </a:r>
            <a:r>
              <a:rPr lang="en-US" sz="1600" dirty="0" err="1"/>
              <a:t>api</a:t>
            </a:r>
            <a:r>
              <a:rPr lang="en-US" sz="1600" dirty="0"/>
              <a:t>/values</a:t>
            </a:r>
          </a:p>
          <a:p>
            <a:pPr marL="0" indent="0">
              <a:spcBef>
                <a:spcPts val="0"/>
              </a:spcBef>
              <a:spcAft>
                <a:spcPts val="0"/>
              </a:spcAft>
              <a:buNone/>
            </a:pPr>
            <a:r>
              <a:rPr lang="en-US" sz="1600" dirty="0"/>
              <a:t>        public void Post([</a:t>
            </a:r>
            <a:r>
              <a:rPr lang="en-US" sz="1600" dirty="0" err="1"/>
              <a:t>FromBody</a:t>
            </a:r>
            <a:r>
              <a:rPr lang="en-US" sz="1600" dirty="0"/>
              <a:t>] string value)</a:t>
            </a:r>
          </a:p>
          <a:p>
            <a:pPr marL="0" indent="0">
              <a:spcBef>
                <a:spcPts val="0"/>
              </a:spcBef>
              <a:spcAft>
                <a:spcPts val="0"/>
              </a:spcAft>
              <a:buNone/>
            </a:pPr>
            <a:r>
              <a:rPr lang="en-US" sz="1600" dirty="0"/>
              <a:t>        {</a:t>
            </a:r>
          </a:p>
          <a:p>
            <a:pPr marL="0" indent="0">
              <a:spcBef>
                <a:spcPts val="0"/>
              </a:spcBef>
              <a:spcAft>
                <a:spcPts val="0"/>
              </a:spcAft>
              <a:buNone/>
            </a:pPr>
            <a:r>
              <a:rPr lang="en-US" sz="1600" dirty="0"/>
              <a:t>        } </a:t>
            </a:r>
          </a:p>
          <a:p>
            <a:pPr marL="0" indent="0">
              <a:spcBef>
                <a:spcPts val="0"/>
              </a:spcBef>
              <a:spcAft>
                <a:spcPts val="0"/>
              </a:spcAft>
              <a:buNone/>
            </a:pPr>
            <a:r>
              <a:rPr lang="en-US" sz="1600" dirty="0"/>
              <a:t>        // PUT </a:t>
            </a:r>
            <a:r>
              <a:rPr lang="en-US" sz="1600" dirty="0" err="1"/>
              <a:t>api</a:t>
            </a:r>
            <a:r>
              <a:rPr lang="en-US" sz="1600" dirty="0"/>
              <a:t>/values/5</a:t>
            </a:r>
          </a:p>
          <a:p>
            <a:pPr marL="0" indent="0">
              <a:spcBef>
                <a:spcPts val="0"/>
              </a:spcBef>
              <a:spcAft>
                <a:spcPts val="0"/>
              </a:spcAft>
              <a:buNone/>
            </a:pPr>
            <a:r>
              <a:rPr lang="en-US" sz="1600" dirty="0"/>
              <a:t>        public void Put(</a:t>
            </a:r>
            <a:r>
              <a:rPr lang="en-US" sz="1600" dirty="0" err="1"/>
              <a:t>int</a:t>
            </a:r>
            <a:r>
              <a:rPr lang="en-US" sz="1600" dirty="0"/>
              <a:t> id, [</a:t>
            </a:r>
            <a:r>
              <a:rPr lang="en-US" sz="1600" dirty="0" err="1"/>
              <a:t>FromBody</a:t>
            </a:r>
            <a:r>
              <a:rPr lang="en-US" sz="1600" dirty="0"/>
              <a:t>] string value)</a:t>
            </a:r>
          </a:p>
          <a:p>
            <a:pPr marL="0" indent="0">
              <a:spcBef>
                <a:spcPts val="0"/>
              </a:spcBef>
              <a:spcAft>
                <a:spcPts val="0"/>
              </a:spcAft>
              <a:buNone/>
            </a:pPr>
            <a:r>
              <a:rPr lang="en-US" sz="1600" dirty="0"/>
              <a:t>        {</a:t>
            </a:r>
          </a:p>
          <a:p>
            <a:pPr marL="0" indent="0">
              <a:spcBef>
                <a:spcPts val="0"/>
              </a:spcBef>
              <a:spcAft>
                <a:spcPts val="0"/>
              </a:spcAft>
              <a:buNone/>
            </a:pPr>
            <a:r>
              <a:rPr lang="en-US" sz="1600" dirty="0"/>
              <a:t>        } </a:t>
            </a:r>
          </a:p>
          <a:p>
            <a:pPr marL="0" indent="0">
              <a:spcBef>
                <a:spcPts val="0"/>
              </a:spcBef>
              <a:spcAft>
                <a:spcPts val="0"/>
              </a:spcAft>
              <a:buNone/>
            </a:pPr>
            <a:r>
              <a:rPr lang="en-US" sz="1600" dirty="0"/>
              <a:t>        // DELETE </a:t>
            </a:r>
            <a:r>
              <a:rPr lang="en-US" sz="1600" dirty="0" err="1"/>
              <a:t>api</a:t>
            </a:r>
            <a:r>
              <a:rPr lang="en-US" sz="1600" dirty="0"/>
              <a:t>/values/5</a:t>
            </a:r>
          </a:p>
          <a:p>
            <a:pPr marL="0" indent="0">
              <a:spcBef>
                <a:spcPts val="0"/>
              </a:spcBef>
              <a:spcAft>
                <a:spcPts val="0"/>
              </a:spcAft>
              <a:buNone/>
            </a:pPr>
            <a:r>
              <a:rPr lang="en-US" sz="1600" dirty="0"/>
              <a:t>        public void Delete(</a:t>
            </a:r>
            <a:r>
              <a:rPr lang="en-US" sz="1600" dirty="0" err="1"/>
              <a:t>int</a:t>
            </a:r>
            <a:r>
              <a:rPr lang="en-US" sz="1600" dirty="0"/>
              <a:t> id)</a:t>
            </a:r>
          </a:p>
          <a:p>
            <a:pPr marL="0" indent="0">
              <a:spcBef>
                <a:spcPts val="0"/>
              </a:spcBef>
              <a:spcAft>
                <a:spcPts val="0"/>
              </a:spcAft>
              <a:buNone/>
            </a:pPr>
            <a:r>
              <a:rPr lang="en-US" sz="1600" dirty="0"/>
              <a:t>        {</a:t>
            </a:r>
          </a:p>
          <a:p>
            <a:pPr marL="0" indent="0">
              <a:spcBef>
                <a:spcPts val="0"/>
              </a:spcBef>
              <a:spcAft>
                <a:spcPts val="0"/>
              </a:spcAft>
              <a:buNone/>
            </a:pPr>
            <a:r>
              <a:rPr lang="en-US" sz="1600" dirty="0"/>
              <a:t>        }</a:t>
            </a:r>
          </a:p>
          <a:p>
            <a:pPr marL="0" indent="0">
              <a:spcBef>
                <a:spcPts val="0"/>
              </a:spcBef>
              <a:spcAft>
                <a:spcPts val="0"/>
              </a:spcAft>
              <a:buNone/>
            </a:pPr>
            <a:r>
              <a:rPr lang="en-US" sz="1600" dirty="0"/>
              <a:t>    }</a:t>
            </a:r>
          </a:p>
          <a:p>
            <a:pPr marL="0" indent="0">
              <a:spcBef>
                <a:spcPts val="0"/>
              </a:spcBef>
              <a:spcAft>
                <a:spcPts val="0"/>
              </a:spcAft>
              <a:buNone/>
            </a:pPr>
            <a:endParaRPr lang="en-US" sz="1600" dirty="0"/>
          </a:p>
        </p:txBody>
      </p:sp>
      <p:sp>
        <p:nvSpPr>
          <p:cNvPr id="3" name="Title 2"/>
          <p:cNvSpPr>
            <a:spLocks noGrp="1"/>
          </p:cNvSpPr>
          <p:nvPr>
            <p:ph type="title"/>
          </p:nvPr>
        </p:nvSpPr>
        <p:spPr/>
        <p:txBody>
          <a:bodyPr/>
          <a:lstStyle/>
          <a:p>
            <a:r>
              <a:rPr lang="en-US"/>
              <a:t>6. Tạo ứng dụng ASP.NET Web API</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36</a:t>
            </a:fld>
            <a:endParaRPr lang="en-US"/>
          </a:p>
        </p:txBody>
      </p:sp>
    </p:spTree>
    <p:extLst>
      <p:ext uri="{BB962C8B-B14F-4D97-AF65-F5344CB8AC3E}">
        <p14:creationId xmlns:p14="http://schemas.microsoft.com/office/powerpoint/2010/main" val="4116596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6. Tạo ứng dụng ASP.NET Web API</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37</a:t>
            </a:fld>
            <a:endParaRPr lang="en-US"/>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99547"/>
            <a:ext cx="7287204" cy="1705019"/>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31" y="3898614"/>
            <a:ext cx="8902730" cy="131258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685800" y="762000"/>
            <a:ext cx="3813993" cy="1133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000" b="0" i="1"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Chạy thử và kiểm tra</a:t>
            </a:r>
            <a:endParaRPr kumimoji="0" lang="en-US" altLang="en-US" sz="2000" b="0" i="1" u="none" strike="noStrike" cap="none" normalizeH="0" baseline="0" dirty="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rgbClr val="000000"/>
                </a:solidFill>
                <a:effectLst/>
                <a:ea typeface="Times New Roman" panose="02020603050405020304" pitchFamily="18" charset="0"/>
                <a:hlinkClick r:id="rId4"/>
              </a:rPr>
              <a:t>https://localhost:44363/api/values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689435" y="3306576"/>
            <a:ext cx="418736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hlinkClick r:id="rId5"/>
              </a:rPr>
              <a:t>https://localhost:44363/api/values/2</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4336764"/>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3200"/>
          </a:p>
        </p:txBody>
      </p:sp>
    </p:spTree>
    <p:extLst>
      <p:ext uri="{BB962C8B-B14F-4D97-AF65-F5344CB8AC3E}">
        <p14:creationId xmlns:p14="http://schemas.microsoft.com/office/powerpoint/2010/main" val="2105064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4114800" cy="5181600"/>
          </a:xfrm>
        </p:spPr>
        <p:txBody>
          <a:bodyPr/>
          <a:lstStyle/>
          <a:p>
            <a:pPr marL="0" indent="0">
              <a:buNone/>
            </a:pPr>
            <a:r>
              <a:rPr lang="en-US" b="1" dirty="0" err="1"/>
              <a:t>Cấu</a:t>
            </a:r>
            <a:r>
              <a:rPr lang="en-US" b="1" dirty="0"/>
              <a:t> </a:t>
            </a:r>
            <a:r>
              <a:rPr lang="en-US" b="1" dirty="0" err="1"/>
              <a:t>trúc</a:t>
            </a:r>
            <a:r>
              <a:rPr lang="en-US" b="1" dirty="0"/>
              <a:t> </a:t>
            </a:r>
            <a:r>
              <a:rPr lang="en-US" b="1" dirty="0" err="1"/>
              <a:t>ứng</a:t>
            </a:r>
            <a:r>
              <a:rPr lang="en-US" b="1" dirty="0"/>
              <a:t> </a:t>
            </a:r>
            <a:r>
              <a:rPr lang="en-US" b="1" dirty="0" err="1"/>
              <a:t>dụng</a:t>
            </a:r>
            <a:r>
              <a:rPr lang="en-US" b="1" dirty="0"/>
              <a:t> ASP.NET Web API</a:t>
            </a:r>
          </a:p>
          <a:p>
            <a:pPr marL="0" indent="0">
              <a:buNone/>
            </a:pPr>
            <a:r>
              <a:rPr lang="en-US" dirty="0" err="1"/>
              <a:t>App_Start</a:t>
            </a:r>
            <a:r>
              <a:rPr lang="en-US" dirty="0"/>
              <a:t>\</a:t>
            </a:r>
            <a:r>
              <a:rPr lang="en-US" dirty="0" err="1"/>
              <a:t>WebApiConfig</a:t>
            </a:r>
            <a:endParaRPr lang="en-US" dirty="0"/>
          </a:p>
          <a:p>
            <a:pPr marL="0" indent="0">
              <a:buNone/>
            </a:pPr>
            <a:r>
              <a:rPr lang="en-US" dirty="0"/>
              <a:t>Controller</a:t>
            </a:r>
          </a:p>
          <a:p>
            <a:pPr marL="0" indent="0">
              <a:buNone/>
            </a:pPr>
            <a:r>
              <a:rPr lang="en-US" dirty="0"/>
              <a:t>Models</a:t>
            </a:r>
          </a:p>
          <a:p>
            <a:pPr marL="0" indent="0">
              <a:buNone/>
            </a:pPr>
            <a:r>
              <a:rPr lang="en-US" dirty="0" err="1"/>
              <a:t>Web.config</a:t>
            </a:r>
            <a:endParaRPr lang="en-US" dirty="0"/>
          </a:p>
          <a:p>
            <a:pPr marL="0" indent="0">
              <a:buNone/>
            </a:pPr>
            <a:r>
              <a:rPr lang="en-US" dirty="0" err="1"/>
              <a:t>Global.asax</a:t>
            </a:r>
            <a:endParaRPr lang="en-US" dirty="0"/>
          </a:p>
          <a:p>
            <a:pPr marL="0" indent="0">
              <a:buNone/>
            </a:pPr>
            <a:endParaRPr lang="en-US" b="1" dirty="0"/>
          </a:p>
          <a:p>
            <a:endParaRPr lang="en-US" dirty="0"/>
          </a:p>
        </p:txBody>
      </p:sp>
      <p:sp>
        <p:nvSpPr>
          <p:cNvPr id="3" name="Title 2"/>
          <p:cNvSpPr>
            <a:spLocks noGrp="1"/>
          </p:cNvSpPr>
          <p:nvPr>
            <p:ph type="title"/>
          </p:nvPr>
        </p:nvSpPr>
        <p:spPr/>
        <p:txBody>
          <a:bodyPr/>
          <a:lstStyle/>
          <a:p>
            <a:r>
              <a:rPr lang="en-US"/>
              <a:t>6. Tạo ứng dụng ASP.NET Web API</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38</a:t>
            </a:fld>
            <a:endParaRPr lang="en-US"/>
          </a:p>
        </p:txBody>
      </p:sp>
      <p:pic>
        <p:nvPicPr>
          <p:cNvPr id="7" name="Picture 6"/>
          <p:cNvPicPr/>
          <p:nvPr/>
        </p:nvPicPr>
        <p:blipFill>
          <a:blip r:embed="rId2"/>
          <a:stretch>
            <a:fillRect/>
          </a:stretch>
        </p:blipFill>
        <p:spPr>
          <a:xfrm>
            <a:off x="4572000" y="795074"/>
            <a:ext cx="4333875" cy="5605726"/>
          </a:xfrm>
          <a:prstGeom prst="rect">
            <a:avLst/>
          </a:prstGeom>
        </p:spPr>
      </p:pic>
    </p:spTree>
    <p:extLst>
      <p:ext uri="{BB962C8B-B14F-4D97-AF65-F5344CB8AC3E}">
        <p14:creationId xmlns:p14="http://schemas.microsoft.com/office/powerpoint/2010/main" val="3666686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Các</a:t>
            </a:r>
            <a:r>
              <a:rPr lang="en-US" b="1" dirty="0"/>
              <a:t> </a:t>
            </a:r>
            <a:r>
              <a:rPr lang="en-US" b="1" dirty="0" err="1"/>
              <a:t>phương</a:t>
            </a:r>
            <a:r>
              <a:rPr lang="en-US" b="1" dirty="0"/>
              <a:t> </a:t>
            </a:r>
            <a:r>
              <a:rPr lang="en-US" b="1" dirty="0" err="1"/>
              <a:t>thức</a:t>
            </a:r>
            <a:r>
              <a:rPr lang="en-US" b="1" dirty="0"/>
              <a:t> </a:t>
            </a:r>
            <a:r>
              <a:rPr lang="en-US" b="1" dirty="0" err="1"/>
              <a:t>trong</a:t>
            </a:r>
            <a:r>
              <a:rPr lang="en-US" b="1" dirty="0"/>
              <a:t> Web API</a:t>
            </a:r>
          </a:p>
          <a:p>
            <a:endParaRPr lang="en-US" dirty="0"/>
          </a:p>
        </p:txBody>
      </p:sp>
      <p:sp>
        <p:nvSpPr>
          <p:cNvPr id="3" name="Title 2"/>
          <p:cNvSpPr>
            <a:spLocks noGrp="1"/>
          </p:cNvSpPr>
          <p:nvPr>
            <p:ph type="title"/>
          </p:nvPr>
        </p:nvSpPr>
        <p:spPr/>
        <p:txBody>
          <a:bodyPr/>
          <a:lstStyle/>
          <a:p>
            <a:r>
              <a:rPr lang="en-US"/>
              <a:t>6. Tạo ứng dụng ASP.NET Web API</a:t>
            </a:r>
            <a:endParaRPr lang="en-US" dirty="0"/>
          </a:p>
        </p:txBody>
      </p:sp>
      <p:sp>
        <p:nvSpPr>
          <p:cNvPr id="4" name="Date Placeholder 3"/>
          <p:cNvSpPr>
            <a:spLocks noGrp="1"/>
          </p:cNvSpPr>
          <p:nvPr>
            <p:ph type="dt" sz="half" idx="2"/>
          </p:nvPr>
        </p:nvSpPr>
        <p:spPr/>
        <p:txBody>
          <a:bodyPr/>
          <a:lstStyle/>
          <a:p>
            <a:fld id="{4D202ABA-0031-4D61-A041-186C665429FE}" type="datetime1">
              <a:rPr lang="en-US" smtClean="0"/>
              <a:t>8/26/2020</a:t>
            </a:fld>
            <a:endParaRPr lang="en-US"/>
          </a:p>
        </p:txBody>
      </p:sp>
      <p:sp>
        <p:nvSpPr>
          <p:cNvPr id="5" name="Footer Placeholder 4"/>
          <p:cNvSpPr>
            <a:spLocks noGrp="1"/>
          </p:cNvSpPr>
          <p:nvPr>
            <p:ph type="ftr" sz="quarter" idx="3"/>
          </p:nvPr>
        </p:nvSpPr>
        <p:spPr/>
        <p:txBody>
          <a:bodyPr/>
          <a:lstStyle/>
          <a:p>
            <a:r>
              <a:rPr lang="en-US"/>
              <a:t>Khoa Công nghệ Thông tin - UTEHY</a:t>
            </a:r>
          </a:p>
        </p:txBody>
      </p:sp>
      <p:sp>
        <p:nvSpPr>
          <p:cNvPr id="6" name="Slide Number Placeholder 5"/>
          <p:cNvSpPr>
            <a:spLocks noGrp="1"/>
          </p:cNvSpPr>
          <p:nvPr>
            <p:ph type="sldNum" sz="quarter" idx="4"/>
          </p:nvPr>
        </p:nvSpPr>
        <p:spPr/>
        <p:txBody>
          <a:bodyPr/>
          <a:lstStyle/>
          <a:p>
            <a:fld id="{F4E32468-D4D3-45A6-A508-7622D5375F4E}" type="slidenum">
              <a:rPr lang="en-US" smtClean="0"/>
              <a:pPr/>
              <a:t>39</a:t>
            </a:fld>
            <a:endParaRPr lang="en-US"/>
          </a:p>
        </p:txBody>
      </p:sp>
      <p:pic>
        <p:nvPicPr>
          <p:cNvPr id="7" name="Picture 6" descr="https://www.tutorialsteacher.com/Content/images/webapi/webapi-controller.png">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29065"/>
            <a:ext cx="7772400" cy="4755198"/>
          </a:xfrm>
          <a:prstGeom prst="rect">
            <a:avLst/>
          </a:prstGeom>
          <a:noFill/>
          <a:ln>
            <a:noFill/>
          </a:ln>
        </p:spPr>
      </p:pic>
    </p:spTree>
    <p:extLst>
      <p:ext uri="{BB962C8B-B14F-4D97-AF65-F5344CB8AC3E}">
        <p14:creationId xmlns:p14="http://schemas.microsoft.com/office/powerpoint/2010/main" val="205155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A8F3DA5-CF1E-47BD-BCE1-A198DF408A33}"/>
              </a:ext>
            </a:extLst>
          </p:cNvPr>
          <p:cNvSpPr>
            <a:spLocks noGrp="1"/>
          </p:cNvSpPr>
          <p:nvPr>
            <p:ph idx="1"/>
          </p:nvPr>
        </p:nvSpPr>
        <p:spPr>
          <a:xfrm>
            <a:off x="457200" y="1066800"/>
            <a:ext cx="8382000" cy="5059363"/>
          </a:xfrm>
        </p:spPr>
        <p:txBody>
          <a:bodyPr>
            <a:normAutofit/>
          </a:bodyPr>
          <a:lstStyle/>
          <a:p>
            <a:r>
              <a:rPr lang="pt-BR" altLang="en-US" dirty="0"/>
              <a:t>Trình bày </a:t>
            </a:r>
            <a:r>
              <a:rPr lang="pt-BR" altLang="en-US"/>
              <a:t>được khái niệm API, Web API</a:t>
            </a:r>
            <a:endParaRPr lang="pt-BR" altLang="en-US" dirty="0"/>
          </a:p>
          <a:p>
            <a:r>
              <a:rPr lang="pt-BR" altLang="en-US"/>
              <a:t>Phân biệt được các khái niệm REST &amp; RESTful</a:t>
            </a:r>
          </a:p>
          <a:p>
            <a:r>
              <a:rPr lang="pt-BR" altLang="en-US"/>
              <a:t>Trình bày được khái niệm, đặc điểm của ASP.NET Web API</a:t>
            </a:r>
            <a:endParaRPr lang="en-US" altLang="en-US"/>
          </a:p>
          <a:p>
            <a:r>
              <a:rPr lang="pt-BR" altLang="en-US"/>
              <a:t>Trình </a:t>
            </a:r>
            <a:r>
              <a:rPr lang="pt-BR" altLang="en-US" dirty="0"/>
              <a:t>bày các đặc điểm của loại dữ liệu XML và JSON</a:t>
            </a:r>
            <a:endParaRPr lang="en-US" altLang="en-US" dirty="0"/>
          </a:p>
          <a:p>
            <a:r>
              <a:rPr lang="en-US" altLang="en-US"/>
              <a:t>Biết cách tạo một dự án ASP.NET Web API</a:t>
            </a:r>
            <a:endParaRPr lang="en-US" altLang="en-US" dirty="0"/>
          </a:p>
          <a:p>
            <a:endParaRPr lang="en-US" dirty="0"/>
          </a:p>
        </p:txBody>
      </p:sp>
      <p:sp>
        <p:nvSpPr>
          <p:cNvPr id="6" name="Title 5">
            <a:extLst>
              <a:ext uri="{FF2B5EF4-FFF2-40B4-BE49-F238E27FC236}">
                <a16:creationId xmlns:a16="http://schemas.microsoft.com/office/drawing/2014/main" id="{D815F3D6-8B6F-4D5C-9840-E127623B814B}"/>
              </a:ext>
            </a:extLst>
          </p:cNvPr>
          <p:cNvSpPr>
            <a:spLocks noGrp="1"/>
          </p:cNvSpPr>
          <p:nvPr>
            <p:ph type="title"/>
          </p:nvPr>
        </p:nvSpPr>
        <p:spPr/>
        <p:txBody>
          <a:bodyPr/>
          <a:lstStyle/>
          <a:p>
            <a:r>
              <a:rPr lang="en-US"/>
              <a:t>1. Mục tiêu bài học</a:t>
            </a:r>
          </a:p>
        </p:txBody>
      </p:sp>
      <p:sp>
        <p:nvSpPr>
          <p:cNvPr id="3" name="Date Placeholder 2">
            <a:extLst>
              <a:ext uri="{FF2B5EF4-FFF2-40B4-BE49-F238E27FC236}">
                <a16:creationId xmlns:a16="http://schemas.microsoft.com/office/drawing/2014/main" id="{20A15DA7-BE83-44C6-909E-4FA273F52A74}"/>
              </a:ext>
            </a:extLst>
          </p:cNvPr>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a:extLst>
              <a:ext uri="{FF2B5EF4-FFF2-40B4-BE49-F238E27FC236}">
                <a16:creationId xmlns:a16="http://schemas.microsoft.com/office/drawing/2014/main" id="{D9CC30C3-EF14-463A-8C4F-9FA762D59CAA}"/>
              </a:ext>
            </a:extLst>
          </p:cNvPr>
          <p:cNvSpPr>
            <a:spLocks noGrp="1"/>
          </p:cNvSpPr>
          <p:nvPr>
            <p:ph type="ftr" sz="quarter" idx="3"/>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592226A1-BD39-4730-BA2C-2EEFC4836E0E}"/>
              </a:ext>
            </a:extLst>
          </p:cNvPr>
          <p:cNvSpPr>
            <a:spLocks noGrp="1"/>
          </p:cNvSpPr>
          <p:nvPr>
            <p:ph type="sldNum" sz="quarter" idx="4"/>
          </p:nvPr>
        </p:nvSpPr>
        <p:spPr/>
        <p:txBody>
          <a:bodyPr/>
          <a:lstStyle/>
          <a:p>
            <a:fld id="{F4E32468-D4D3-45A6-A508-7622D5375F4E}" type="slidenum">
              <a:rPr lang="en-US" smtClean="0"/>
              <a:t>4</a:t>
            </a:fld>
            <a:endParaRPr lang="en-US"/>
          </a:p>
        </p:txBody>
      </p:sp>
    </p:spTree>
    <p:extLst>
      <p:ext uri="{BB962C8B-B14F-4D97-AF65-F5344CB8AC3E}">
        <p14:creationId xmlns:p14="http://schemas.microsoft.com/office/powerpoint/2010/main" val="2986208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b="1" smtClean="0"/>
              <a:t>8/26/2020</a:t>
            </a:fld>
            <a:endParaRPr lang="en-US" b="1"/>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b="1"/>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b="1" smtClean="0"/>
              <a:pPr/>
              <a:t>40</a:t>
            </a:fld>
            <a:endParaRPr lang="en-US" b="1"/>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Giới</a:t>
              </a:r>
              <a:r>
                <a:rPr lang="en-US" sz="2000" b="1" dirty="0">
                  <a:solidFill>
                    <a:schemeClr val="bg1">
                      <a:lumMod val="75000"/>
                    </a:schemeClr>
                  </a:solidFill>
                </a:rPr>
                <a:t> </a:t>
              </a:r>
              <a:r>
                <a:rPr lang="en-US" sz="2000" b="1" dirty="0" err="1">
                  <a:solidFill>
                    <a:schemeClr val="bg1">
                      <a:lumMod val="75000"/>
                    </a:schemeClr>
                  </a:solidFill>
                </a:rPr>
                <a:t>thiệu</a:t>
              </a:r>
              <a:r>
                <a:rPr lang="en-US" sz="2000" b="1" dirty="0">
                  <a:solidFill>
                    <a:schemeClr val="bg1">
                      <a:lumMod val="75000"/>
                    </a:schemeClr>
                  </a:solidFill>
                </a:rPr>
                <a:t> API </a:t>
              </a:r>
              <a:r>
                <a:rPr lang="en-US" sz="2000" b="1" dirty="0" err="1">
                  <a:solidFill>
                    <a:schemeClr val="bg1">
                      <a:lumMod val="75000"/>
                    </a:schemeClr>
                  </a:solidFill>
                </a:rPr>
                <a:t>và</a:t>
              </a:r>
              <a:r>
                <a:rPr lang="en-US" sz="2000" b="1" dirty="0">
                  <a:solidFill>
                    <a:schemeClr val="bg1">
                      <a:lumMod val="75000"/>
                    </a:schemeClr>
                  </a:solidFill>
                </a:rPr>
                <a:t> Web API</a:t>
              </a:r>
              <a:endParaRPr lang="en-US" sz="2000" b="1" dirty="0">
                <a:solidFill>
                  <a:schemeClr val="bg1">
                    <a:lumMod val="75000"/>
                  </a:schemeClr>
                </a:solidFill>
                <a:latin typeface="Tahoma" pitchFamily="34" charset="0"/>
                <a:cs typeface="Tahoma"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Mục tiêu bài học</a:t>
              </a: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bg1">
                      <a:lumMod val="75000"/>
                    </a:schemeClr>
                  </a:solidFill>
                </a:rPr>
                <a:t>REST </a:t>
              </a:r>
              <a:r>
                <a:rPr lang="en-US" sz="2000" b="1" dirty="0" err="1">
                  <a:solidFill>
                    <a:schemeClr val="bg1">
                      <a:lumMod val="75000"/>
                    </a:schemeClr>
                  </a:solidFill>
                </a:rPr>
                <a:t>và</a:t>
              </a:r>
              <a:r>
                <a:rPr lang="en-US" sz="2000" b="1" dirty="0">
                  <a:solidFill>
                    <a:schemeClr val="bg1">
                      <a:lumMod val="75000"/>
                    </a:schemeClr>
                  </a:solidFill>
                </a:rPr>
                <a:t> RESTful API</a:t>
              </a: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bg1">
                      <a:lumMod val="75000"/>
                    </a:schemeClr>
                  </a:solidFill>
                </a:rPr>
                <a:t>APS.NET Web API</a:t>
              </a: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Ứng</a:t>
              </a:r>
              <a:r>
                <a:rPr lang="en-US" sz="2000" b="1" dirty="0">
                  <a:solidFill>
                    <a:schemeClr val="bg1">
                      <a:lumMod val="75000"/>
                    </a:schemeClr>
                  </a:solidFill>
                </a:rPr>
                <a:t> </a:t>
              </a:r>
              <a:r>
                <a:rPr lang="en-US" sz="2000" b="1" dirty="0" err="1">
                  <a:solidFill>
                    <a:schemeClr val="bg1">
                      <a:lumMod val="75000"/>
                    </a:schemeClr>
                  </a:solidFill>
                </a:rPr>
                <a:t>dụng</a:t>
              </a:r>
              <a:r>
                <a:rPr lang="en-US" sz="2000" b="1" dirty="0">
                  <a:solidFill>
                    <a:schemeClr val="bg1">
                      <a:lumMod val="75000"/>
                    </a:schemeClr>
                  </a:solidFill>
                </a:rPr>
                <a:t> Hello Web API</a:t>
              </a:r>
              <a:endParaRPr lang="en-US" sz="2000" b="1" dirty="0">
                <a:solidFill>
                  <a:schemeClr val="bg1">
                    <a:lumMod val="75000"/>
                  </a:schemeClr>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43" name="Group 70">
            <a:extLst>
              <a:ext uri="{FF2B5EF4-FFF2-40B4-BE49-F238E27FC236}">
                <a16:creationId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Tạo ứng dụng ASP.NET Web API</a:t>
              </a:r>
              <a:endParaRPr lang="en-US" sz="2000" b="1" dirty="0">
                <a:solidFill>
                  <a:schemeClr val="bg1">
                    <a:lumMod val="75000"/>
                  </a:schemeClr>
                </a:solidFill>
                <a:latin typeface="Tahoma" pitchFamily="34" charset="0"/>
                <a:cs typeface="Tahoma" pitchFamily="34" charset="0"/>
              </a:endParaRPr>
            </a:p>
          </p:txBody>
        </p:sp>
        <p:grpSp>
          <p:nvGrpSpPr>
            <p:cNvPr id="45"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48"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49"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50" name="Group 33">
            <a:extLst>
              <a:ext uri="{FF2B5EF4-FFF2-40B4-BE49-F238E27FC236}">
                <a16:creationId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Tổng kết bài học</a:t>
              </a:r>
            </a:p>
          </p:txBody>
        </p:sp>
        <p:grpSp>
          <p:nvGrpSpPr>
            <p:cNvPr id="52" name="Group 35">
              <a:extLst>
                <a:ext uri="{FF2B5EF4-FFF2-40B4-BE49-F238E27FC236}">
                  <a16:creationId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55" name="AutoShape 5">
                <a:extLst>
                  <a:ext uri="{FF2B5EF4-FFF2-40B4-BE49-F238E27FC236}">
                    <a16:creationId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56" name="AutoShape 6">
                <a:extLst>
                  <a:ext uri="{FF2B5EF4-FFF2-40B4-BE49-F238E27FC236}">
                    <a16:creationId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spTree>
    <p:extLst>
      <p:ext uri="{BB962C8B-B14F-4D97-AF65-F5344CB8AC3E}">
        <p14:creationId xmlns:p14="http://schemas.microsoft.com/office/powerpoint/2010/main" val="3246689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8/26/2020</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41</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Arial" panose="020B0604020202020204" pitchFamily="34" charset="0"/>
                  <a:cs typeface="Arial" panose="020B0604020202020204" pitchFamily="34" charset="0"/>
                </a:rPr>
                <a:t>API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Web API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tắt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nào</a:t>
              </a: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a:latin typeface="Arial" panose="020B0604020202020204" pitchFamily="34" charset="0"/>
                  <a:cs typeface="Arial" panose="020B0604020202020204" pitchFamily="34" charset="0"/>
                </a:rPr>
                <a:t>Câu 1</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820880" y="2864074"/>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r>
                <a:rPr lang="en-US" sz="2800" dirty="0"/>
                <a:t>Application Programming Interface</a:t>
              </a:r>
              <a:endParaRPr lang="en-US" sz="2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B40994A-A9D2-4188-8BB9-FD9E5920EB3D}"/>
                </a:ext>
              </a:extLst>
            </p:cNvPr>
            <p:cNvSpPr txBox="1"/>
            <p:nvPr/>
          </p:nvSpPr>
          <p:spPr>
            <a:xfrm>
              <a:off x="843003" y="3408918"/>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r>
                <a:rPr lang="en-US" sz="2800" dirty="0"/>
                <a:t>Application Program Interface</a:t>
              </a:r>
              <a:endParaRPr lang="en-US" sz="28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r>
                <a:rPr lang="en-US" sz="2800" dirty="0"/>
                <a:t>Application Programming integrated</a:t>
              </a:r>
              <a:endParaRPr lang="en-US" sz="28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r>
                <a:rPr lang="en-US" sz="2800" dirty="0"/>
                <a:t>Apply Programming integrate</a:t>
              </a:r>
              <a:endParaRPr lang="en-US" sz="2800" dirty="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b="1" dirty="0">
                <a:latin typeface="Arial" panose="020B0604020202020204" pitchFamily="34" charset="0"/>
                <a:cs typeface="Arial" panose="020B0604020202020204" pitchFamily="34" charset="0"/>
              </a:endParaRPr>
            </a:p>
          </p:txBody>
        </p:sp>
      </p:grpSp>
      <p:sp>
        <p:nvSpPr>
          <p:cNvPr id="2" name="Rectangle 1"/>
          <p:cNvSpPr/>
          <p:nvPr/>
        </p:nvSpPr>
        <p:spPr>
          <a:xfrm>
            <a:off x="-817028" y="5680275"/>
            <a:ext cx="407484" cy="461665"/>
          </a:xfrm>
          <a:prstGeom prst="rect">
            <a:avLst/>
          </a:prstGeom>
        </p:spPr>
        <p:txBody>
          <a:bodyPr wrap="none">
            <a:spAutoFit/>
          </a:bodyPr>
          <a:lstStyle/>
          <a:p>
            <a:pPr algn="ctr"/>
            <a:r>
              <a:rPr lang="en-US" sz="2400" b="1" dirty="0">
                <a:latin typeface="Arial" panose="020B0604020202020204" pitchFamily="34" charset="0"/>
                <a:cs typeface="Arial" panose="020B0604020202020204" pitchFamily="34" charset="0"/>
              </a:rPr>
              <a:t>A</a:t>
            </a:r>
          </a:p>
        </p:txBody>
      </p:sp>
    </p:spTree>
    <p:extLst>
      <p:ext uri="{BB962C8B-B14F-4D97-AF65-F5344CB8AC3E}">
        <p14:creationId xmlns:p14="http://schemas.microsoft.com/office/powerpoint/2010/main" val="273288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8/26/2020</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42</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REST </a:t>
              </a:r>
              <a:r>
                <a:rPr lang="en-US" sz="2800" dirty="0" err="1"/>
                <a:t>viết</a:t>
              </a:r>
              <a:r>
                <a:rPr lang="en-US" sz="2800" dirty="0"/>
                <a:t> </a:t>
              </a:r>
              <a:r>
                <a:rPr lang="en-US" sz="2800" dirty="0" err="1"/>
                <a:t>tắt</a:t>
              </a:r>
              <a:r>
                <a:rPr lang="en-US" sz="2800" dirty="0"/>
                <a:t> </a:t>
              </a:r>
              <a:r>
                <a:rPr lang="en-US" sz="2800" dirty="0" err="1"/>
                <a:t>của</a:t>
              </a:r>
              <a:endParaRPr lang="en-US" sz="28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2</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820880" y="2864074"/>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r>
                <a:rPr lang="en-US" sz="2800" dirty="0" err="1"/>
                <a:t>REpresent</a:t>
              </a:r>
              <a:r>
                <a:rPr lang="en-US" sz="2800" dirty="0"/>
                <a:t> State Transfer</a:t>
              </a:r>
              <a:endParaRPr lang="en-US" sz="2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B40994A-A9D2-4188-8BB9-FD9E5920EB3D}"/>
                </a:ext>
              </a:extLst>
            </p:cNvPr>
            <p:cNvSpPr txBox="1"/>
            <p:nvPr/>
          </p:nvSpPr>
          <p:spPr>
            <a:xfrm>
              <a:off x="843003" y="3408918"/>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r>
                <a:rPr lang="en-US" sz="2800" dirty="0" err="1"/>
                <a:t>REpresentational</a:t>
              </a:r>
              <a:r>
                <a:rPr lang="en-US" sz="2800" dirty="0"/>
                <a:t> State Transfer</a:t>
              </a:r>
              <a:endParaRPr lang="en-US" sz="28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r>
                <a:rPr lang="en-US" sz="2800" dirty="0" err="1"/>
                <a:t>REpresent</a:t>
              </a:r>
              <a:r>
                <a:rPr lang="en-US" sz="2800" dirty="0"/>
                <a:t> State Transfer</a:t>
              </a:r>
              <a:endParaRPr lang="en-US" sz="28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r>
                <a:rPr lang="en-US" sz="2800" dirty="0" err="1"/>
                <a:t>Tất</a:t>
              </a:r>
              <a:r>
                <a:rPr lang="en-US" sz="2800" dirty="0"/>
                <a:t> </a:t>
              </a:r>
              <a:r>
                <a:rPr lang="en-US" sz="2800" dirty="0" err="1"/>
                <a:t>cả</a:t>
              </a:r>
              <a:r>
                <a:rPr lang="en-US" sz="2800" dirty="0"/>
                <a:t> </a:t>
              </a:r>
              <a:r>
                <a:rPr lang="en-US" sz="2800" dirty="0" err="1"/>
                <a:t>các</a:t>
              </a:r>
              <a:r>
                <a:rPr lang="en-US" sz="2800" dirty="0"/>
                <a:t> ý </a:t>
              </a:r>
              <a:r>
                <a:rPr lang="en-US" sz="2800" dirty="0" err="1"/>
                <a:t>trên</a:t>
              </a:r>
              <a:r>
                <a:rPr lang="en-US" sz="2800" dirty="0"/>
                <a:t> </a:t>
              </a:r>
              <a:r>
                <a:rPr lang="en-US" sz="2800" dirty="0" err="1"/>
                <a:t>đều</a:t>
              </a:r>
              <a:r>
                <a:rPr lang="en-US" sz="2800" dirty="0"/>
                <a:t> </a:t>
              </a:r>
              <a:r>
                <a:rPr lang="en-US" sz="2800" dirty="0" err="1"/>
                <a:t>không</a:t>
              </a:r>
              <a:r>
                <a:rPr lang="en-US" sz="2800" dirty="0"/>
                <a:t> </a:t>
              </a:r>
              <a:r>
                <a:rPr lang="en-US" sz="2800" dirty="0" err="1"/>
                <a:t>phải</a:t>
              </a:r>
              <a:endParaRPr lang="en-US" sz="2800" dirty="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b="1" dirty="0">
                <a:latin typeface="Arial" panose="020B0604020202020204" pitchFamily="34" charset="0"/>
                <a:cs typeface="Arial" panose="020B0604020202020204" pitchFamily="34" charset="0"/>
              </a:endParaRPr>
            </a:p>
          </p:txBody>
        </p:sp>
      </p:grpSp>
      <p:sp>
        <p:nvSpPr>
          <p:cNvPr id="2" name="Rectangle 1"/>
          <p:cNvSpPr/>
          <p:nvPr/>
        </p:nvSpPr>
        <p:spPr>
          <a:xfrm>
            <a:off x="-817028" y="5680275"/>
            <a:ext cx="407484" cy="461665"/>
          </a:xfrm>
          <a:prstGeom prst="rect">
            <a:avLst/>
          </a:prstGeom>
        </p:spPr>
        <p:txBody>
          <a:bodyPr wrap="none">
            <a:spAutoFit/>
          </a:bodyPr>
          <a:lstStyle/>
          <a:p>
            <a:pPr algn="ctr"/>
            <a:r>
              <a:rPr lang="en-US" sz="2400" b="1" dirty="0">
                <a:latin typeface="Arial" panose="020B0604020202020204" pitchFamily="34" charset="0"/>
                <a:cs typeface="Arial" panose="020B0604020202020204" pitchFamily="34" charset="0"/>
              </a:rPr>
              <a:t>B</a:t>
            </a:r>
          </a:p>
        </p:txBody>
      </p:sp>
    </p:spTree>
    <p:extLst>
      <p:ext uri="{BB962C8B-B14F-4D97-AF65-F5344CB8AC3E}">
        <p14:creationId xmlns:p14="http://schemas.microsoft.com/office/powerpoint/2010/main" val="25233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8/26/2020</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43</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3200" dirty="0" err="1"/>
                <a:t>Trong</a:t>
              </a:r>
              <a:r>
                <a:rPr lang="fr-FR" sz="3200" dirty="0"/>
                <a:t> </a:t>
              </a:r>
              <a:r>
                <a:rPr lang="fr-FR" sz="3200" dirty="0" err="1"/>
                <a:t>những</a:t>
              </a:r>
              <a:r>
                <a:rPr lang="fr-FR" sz="3200" dirty="0"/>
                <a:t> </a:t>
              </a:r>
              <a:r>
                <a:rPr lang="fr-FR" sz="3200" dirty="0" err="1"/>
                <a:t>câu</a:t>
              </a:r>
              <a:r>
                <a:rPr lang="fr-FR" sz="3200" dirty="0"/>
                <a:t> </a:t>
              </a:r>
              <a:r>
                <a:rPr lang="fr-FR" sz="3200" dirty="0" err="1"/>
                <a:t>sau</a:t>
              </a:r>
              <a:r>
                <a:rPr lang="fr-FR" sz="3200" dirty="0"/>
                <a:t> </a:t>
              </a:r>
              <a:r>
                <a:rPr lang="fr-FR" sz="3200" dirty="0" err="1"/>
                <a:t>câu</a:t>
              </a:r>
              <a:r>
                <a:rPr lang="fr-FR" sz="3200" dirty="0"/>
                <a:t> </a:t>
              </a:r>
              <a:r>
                <a:rPr lang="fr-FR" sz="3200" dirty="0" err="1"/>
                <a:t>nào</a:t>
              </a:r>
              <a:r>
                <a:rPr lang="fr-FR" sz="3200" dirty="0"/>
                <a:t> là </a:t>
              </a:r>
              <a:r>
                <a:rPr lang="fr-FR" sz="3200" dirty="0" err="1"/>
                <a:t>sai</a:t>
              </a:r>
              <a:r>
                <a:rPr lang="fr-FR" sz="3200" dirty="0"/>
                <a:t> </a:t>
              </a:r>
              <a:endParaRPr lang="en-US" sz="32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3</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820880" y="2864074"/>
            <a:ext cx="8094520"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r>
                <a:rPr lang="fr-FR" sz="2800" dirty="0"/>
                <a:t>XML là </a:t>
              </a:r>
              <a:r>
                <a:rPr lang="fr-FR" sz="2800" dirty="0" err="1"/>
                <a:t>viết</a:t>
              </a:r>
              <a:r>
                <a:rPr lang="fr-FR" sz="2800" dirty="0"/>
                <a:t> </a:t>
              </a:r>
              <a:r>
                <a:rPr lang="fr-FR" sz="2800" dirty="0" err="1"/>
                <a:t>tắt</a:t>
              </a:r>
              <a:r>
                <a:rPr lang="fr-FR" sz="2800" dirty="0"/>
                <a:t> </a:t>
              </a:r>
              <a:r>
                <a:rPr lang="fr-FR" sz="2800" dirty="0" err="1"/>
                <a:t>của</a:t>
              </a:r>
              <a:r>
                <a:rPr lang="fr-FR" sz="2800" dirty="0"/>
                <a:t> Extensible </a:t>
              </a:r>
              <a:r>
                <a:rPr lang="fr-FR" sz="2800" dirty="0" err="1"/>
                <a:t>Markup</a:t>
              </a:r>
              <a:r>
                <a:rPr lang="fr-FR" sz="2800" dirty="0"/>
                <a:t> </a:t>
              </a:r>
              <a:r>
                <a:rPr lang="fr-FR" sz="2800" dirty="0" err="1"/>
                <a:t>Language</a:t>
              </a:r>
              <a:endParaRPr lang="en-US" sz="2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436947"/>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r>
                <a:rPr lang="fr-FR" sz="2800" dirty="0"/>
                <a:t>JSON là </a:t>
              </a:r>
              <a:r>
                <a:rPr lang="fr-FR" sz="2800" dirty="0" err="1"/>
                <a:t>viết</a:t>
              </a:r>
              <a:r>
                <a:rPr lang="fr-FR" sz="2800" dirty="0"/>
                <a:t> </a:t>
              </a:r>
              <a:r>
                <a:rPr lang="fr-FR" sz="2800" err="1"/>
                <a:t>tắt</a:t>
              </a:r>
              <a:r>
                <a:rPr lang="fr-FR" sz="2800"/>
                <a:t> của </a:t>
              </a:r>
              <a:r>
                <a:rPr lang="en-US" sz="2800"/>
                <a:t>Application </a:t>
              </a:r>
              <a:r>
                <a:rPr lang="en-US" sz="2800" dirty="0"/>
                <a:t>Program Interface</a:t>
              </a:r>
              <a:endParaRPr lang="en-US" sz="28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r>
                <a:rPr lang="fr-FR" sz="2800" dirty="0"/>
                <a:t>JSON là </a:t>
              </a:r>
              <a:r>
                <a:rPr lang="fr-FR" sz="2800" dirty="0" err="1"/>
                <a:t>viết</a:t>
              </a:r>
              <a:r>
                <a:rPr lang="fr-FR" sz="2800" dirty="0"/>
                <a:t> </a:t>
              </a:r>
              <a:r>
                <a:rPr lang="fr-FR" sz="2800" dirty="0" err="1"/>
                <a:t>tắt</a:t>
              </a:r>
              <a:r>
                <a:rPr lang="fr-FR" sz="2800" dirty="0"/>
                <a:t> </a:t>
              </a:r>
              <a:r>
                <a:rPr lang="fr-FR" sz="2800" dirty="0" err="1"/>
                <a:t>của</a:t>
              </a:r>
              <a:r>
                <a:rPr lang="fr-FR" sz="2800" dirty="0"/>
                <a:t> JavaScript Object Notation</a:t>
              </a:r>
              <a:endParaRPr lang="en-US" sz="28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r>
                <a:rPr lang="en-US" sz="2800" dirty="0" err="1"/>
                <a:t>Cả</a:t>
              </a:r>
              <a:r>
                <a:rPr lang="en-US" sz="2800" dirty="0"/>
                <a:t> 3 </a:t>
              </a:r>
              <a:r>
                <a:rPr lang="en-US" sz="2800" dirty="0" err="1"/>
                <a:t>câu</a:t>
              </a:r>
              <a:r>
                <a:rPr lang="en-US" sz="2800" dirty="0"/>
                <a:t> </a:t>
              </a:r>
              <a:r>
                <a:rPr lang="en-US" sz="2800" dirty="0" err="1"/>
                <a:t>trên</a:t>
              </a:r>
              <a:r>
                <a:rPr lang="en-US" sz="2800" dirty="0"/>
                <a:t> </a:t>
              </a:r>
              <a:r>
                <a:rPr lang="en-US" sz="2800" dirty="0" err="1"/>
                <a:t>đều</a:t>
              </a:r>
              <a:r>
                <a:rPr lang="en-US" sz="2800" dirty="0"/>
                <a:t> </a:t>
              </a:r>
              <a:r>
                <a:rPr lang="en-US" sz="2800" dirty="0" err="1"/>
                <a:t>sai</a:t>
              </a:r>
              <a:endParaRPr lang="en-US" sz="2800" dirty="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b="1" dirty="0">
                <a:latin typeface="Arial" panose="020B0604020202020204" pitchFamily="34" charset="0"/>
                <a:cs typeface="Arial" panose="020B0604020202020204" pitchFamily="34" charset="0"/>
              </a:endParaRPr>
            </a:p>
          </p:txBody>
        </p:sp>
      </p:grpSp>
      <p:sp>
        <p:nvSpPr>
          <p:cNvPr id="2" name="Rectangle 1"/>
          <p:cNvSpPr/>
          <p:nvPr/>
        </p:nvSpPr>
        <p:spPr>
          <a:xfrm>
            <a:off x="-817028" y="5680275"/>
            <a:ext cx="407484" cy="461665"/>
          </a:xfrm>
          <a:prstGeom prst="rect">
            <a:avLst/>
          </a:prstGeom>
        </p:spPr>
        <p:txBody>
          <a:bodyPr wrap="none">
            <a:spAutoFit/>
          </a:bodyPr>
          <a:lstStyle/>
          <a:p>
            <a:pPr algn="ctr"/>
            <a:r>
              <a:rPr lang="en-US" sz="2400" b="1" dirty="0">
                <a:latin typeface="Arial" panose="020B0604020202020204" pitchFamily="34" charset="0"/>
                <a:cs typeface="Arial" panose="020B0604020202020204" pitchFamily="34" charset="0"/>
              </a:rPr>
              <a:t>D</a:t>
            </a:r>
          </a:p>
        </p:txBody>
      </p:sp>
    </p:spTree>
    <p:extLst>
      <p:ext uri="{BB962C8B-B14F-4D97-AF65-F5344CB8AC3E}">
        <p14:creationId xmlns:p14="http://schemas.microsoft.com/office/powerpoint/2010/main" val="152604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8/26/2020</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44</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Arial" panose="020B0604020202020204" pitchFamily="34" charset="0"/>
                  <a:cs typeface="Arial" panose="020B0604020202020204" pitchFamily="34" charset="0"/>
                </a:rPr>
                <a:t>Web API </a:t>
              </a:r>
              <a:r>
                <a:rPr lang="en-US" sz="2400" dirty="0" err="1">
                  <a:latin typeface="Arial" panose="020B0604020202020204" pitchFamily="34" charset="0"/>
                  <a:cs typeface="Arial" panose="020B0604020202020204" pitchFamily="34" charset="0"/>
                </a:rPr>
                <a:t>hỗ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đây</a:t>
              </a: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4</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820880" y="2864074"/>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r>
                <a:rPr lang="en-US" sz="2800" dirty="0"/>
                <a:t>TCP</a:t>
              </a:r>
            </a:p>
            <a:p>
              <a:endParaRPr lang="en-US" sz="2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B40994A-A9D2-4188-8BB9-FD9E5920EB3D}"/>
                </a:ext>
              </a:extLst>
            </p:cNvPr>
            <p:cNvSpPr txBox="1"/>
            <p:nvPr/>
          </p:nvSpPr>
          <p:spPr>
            <a:xfrm>
              <a:off x="843003" y="3408918"/>
              <a:ext cx="7502240"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a:t>
              </a:r>
              <a:r>
                <a:rPr lang="en-US" sz="2800" dirty="0"/>
                <a:t>HTTP</a:t>
              </a:r>
            </a:p>
            <a:p>
              <a:endParaRPr lang="en-US" sz="28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r>
                <a:rPr lang="en-US" sz="2800" dirty="0"/>
                <a:t>Soap</a:t>
              </a:r>
            </a:p>
            <a:p>
              <a:endParaRPr lang="en-US" sz="28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r>
                <a:rPr lang="en-US" sz="2800" dirty="0" err="1">
                  <a:latin typeface="Arial" panose="020B0604020202020204" pitchFamily="34" charset="0"/>
                  <a:cs typeface="Arial" panose="020B0604020202020204" pitchFamily="34" charset="0"/>
                </a:rPr>
                <a:t>Tất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giao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thức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trên</a:t>
              </a:r>
              <a:endParaRPr lang="en-US" sz="2800" dirty="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B</a:t>
              </a:r>
            </a:p>
          </p:txBody>
        </p:sp>
      </p:grpSp>
    </p:spTree>
    <p:extLst>
      <p:ext uri="{BB962C8B-B14F-4D97-AF65-F5344CB8AC3E}">
        <p14:creationId xmlns:p14="http://schemas.microsoft.com/office/powerpoint/2010/main" val="188860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8/26/2020</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45</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Arial" panose="020B0604020202020204" pitchFamily="34" charset="0"/>
                  <a:cs typeface="Arial" panose="020B0604020202020204" pitchFamily="34" charset="0"/>
                </a:rPr>
                <a:t>Web API </a:t>
              </a:r>
              <a:r>
                <a:rPr lang="en-US" sz="2400" dirty="0" err="1">
                  <a:latin typeface="Arial" panose="020B0604020202020204" pitchFamily="34" charset="0"/>
                  <a:cs typeface="Arial" panose="020B0604020202020204" pitchFamily="34" charset="0"/>
                </a:rPr>
                <a:t>hỗ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loại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nào</a:t>
              </a: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5</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820880" y="2864074"/>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JSON</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43003" y="3408918"/>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B. 	XML</a:t>
              </a: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BSON</a:t>
              </a: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 	</a:t>
              </a:r>
              <a:r>
                <a:rPr lang="en-US" sz="2800" dirty="0" err="1">
                  <a:latin typeface="Arial" panose="020B0604020202020204" pitchFamily="34" charset="0"/>
                  <a:cs typeface="Arial" panose="020B0604020202020204" pitchFamily="34" charset="0"/>
                </a:rPr>
                <a:t>Tất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định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trên</a:t>
              </a:r>
              <a:endParaRPr lang="en-US" sz="2800" dirty="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D</a:t>
              </a:r>
            </a:p>
          </p:txBody>
        </p:sp>
      </p:grpSp>
    </p:spTree>
    <p:extLst>
      <p:ext uri="{BB962C8B-B14F-4D97-AF65-F5344CB8AC3E}">
        <p14:creationId xmlns:p14="http://schemas.microsoft.com/office/powerpoint/2010/main" val="1886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8/26/2020</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46</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990600"/>
            <a:ext cx="8300998" cy="2126844"/>
            <a:chOff x="843002" y="1111029"/>
            <a:chExt cx="8300998" cy="1658672"/>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3219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.NET framework </a:t>
              </a:r>
              <a:r>
                <a:rPr lang="en-US" sz="2800" dirty="0" err="1"/>
                <a:t>nào</a:t>
              </a:r>
              <a:r>
                <a:rPr lang="en-US" sz="2800" dirty="0"/>
                <a:t> </a:t>
              </a:r>
              <a:r>
                <a:rPr lang="en-US" sz="2800" dirty="0" err="1"/>
                <a:t>hỗ</a:t>
              </a:r>
              <a:r>
                <a:rPr lang="en-US" sz="2800" dirty="0"/>
                <a:t> </a:t>
              </a:r>
              <a:r>
                <a:rPr lang="en-US" sz="2800" dirty="0" err="1"/>
                <a:t>trợ</a:t>
              </a:r>
              <a:r>
                <a:rPr lang="en-US" sz="2800" dirty="0"/>
                <a:t> </a:t>
              </a:r>
              <a:r>
                <a:rPr lang="en-US" sz="2800" dirty="0" err="1"/>
                <a:t>lập</a:t>
              </a:r>
              <a:r>
                <a:rPr lang="en-US" sz="2800" dirty="0"/>
                <a:t> </a:t>
              </a:r>
              <a:r>
                <a:rPr lang="en-US" sz="2800" dirty="0" err="1"/>
                <a:t>trình</a:t>
              </a:r>
              <a:r>
                <a:rPr lang="en-US" sz="2800" dirty="0"/>
                <a:t> Web API</a:t>
              </a:r>
              <a:endParaRPr lang="en-US" sz="36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1111029"/>
              <a:ext cx="1447800" cy="4754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6</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685800" y="3729335"/>
            <a:ext cx="7524363" cy="1920393"/>
            <a:chOff x="820880" y="3164409"/>
            <a:chExt cx="7524363" cy="1920393"/>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3164409"/>
              <a:ext cx="7502240" cy="461665"/>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A. 	</a:t>
              </a:r>
              <a:r>
                <a:rPr lang="en-US" sz="2400" dirty="0"/>
                <a:t>.NET 2.0</a:t>
              </a:r>
            </a:p>
          </p:txBody>
        </p:sp>
        <p:sp>
          <p:nvSpPr>
            <p:cNvPr id="13" name="TextBox 12">
              <a:extLst>
                <a:ext uri="{FF2B5EF4-FFF2-40B4-BE49-F238E27FC236}">
                  <a16:creationId xmlns:a16="http://schemas.microsoft.com/office/drawing/2014/main" id="{0B40994A-A9D2-4188-8BB9-FD9E5920EB3D}"/>
                </a:ext>
              </a:extLst>
            </p:cNvPr>
            <p:cNvSpPr txBox="1"/>
            <p:nvPr/>
          </p:nvSpPr>
          <p:spPr>
            <a:xfrm>
              <a:off x="820880" y="3671640"/>
              <a:ext cx="7502240" cy="461665"/>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B. 	</a:t>
              </a:r>
              <a:r>
                <a:rPr lang="en-US" sz="2400" dirty="0"/>
                <a:t>.NET 3.0</a:t>
              </a:r>
            </a:p>
          </p:txBody>
        </p:sp>
        <p:sp>
          <p:nvSpPr>
            <p:cNvPr id="14" name="TextBox 13">
              <a:extLst>
                <a:ext uri="{FF2B5EF4-FFF2-40B4-BE49-F238E27FC236}">
                  <a16:creationId xmlns:a16="http://schemas.microsoft.com/office/drawing/2014/main" id="{69388DE8-3370-43A6-BA2E-F90EC9FE5F77}"/>
                </a:ext>
              </a:extLst>
            </p:cNvPr>
            <p:cNvSpPr txBox="1"/>
            <p:nvPr/>
          </p:nvSpPr>
          <p:spPr>
            <a:xfrm>
              <a:off x="820880" y="4140653"/>
              <a:ext cx="7502240" cy="461665"/>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 	</a:t>
              </a:r>
              <a:r>
                <a:rPr lang="en-US" sz="2400" dirty="0"/>
                <a:t>.NET 3.5</a:t>
              </a: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623137"/>
              <a:ext cx="7502240" cy="461665"/>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D. 	</a:t>
              </a:r>
              <a:r>
                <a:rPr lang="en-US" sz="2400" dirty="0"/>
                <a:t>.NET 4.0</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9677400" y="5374102"/>
            <a:ext cx="2819400" cy="757083"/>
            <a:chOff x="3055373" y="5523273"/>
            <a:chExt cx="2819400" cy="757083"/>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57082"/>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D</a:t>
              </a:r>
            </a:p>
          </p:txBody>
        </p:sp>
      </p:grpSp>
    </p:spTree>
    <p:extLst>
      <p:ext uri="{BB962C8B-B14F-4D97-AF65-F5344CB8AC3E}">
        <p14:creationId xmlns:p14="http://schemas.microsoft.com/office/powerpoint/2010/main" val="3135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1667 0.00995 L -0.42083 0.0169 " pathEditMode="relative" rAng="0" ptsTypes="AA">
                                      <p:cBhvr>
                                        <p:cTn id="6" dur="2000" fill="hold"/>
                                        <p:tgtEl>
                                          <p:spTgt spid="16"/>
                                        </p:tgtEl>
                                        <p:attrNameLst>
                                          <p:attrName>ppt_x</p:attrName>
                                          <p:attrName>ppt_y</p:attrName>
                                        </p:attrNameLst>
                                      </p:cBhvr>
                                      <p:rCtr x="-21875"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E38E3-ED5A-426F-8DF4-5678BCC67C5C}"/>
              </a:ext>
            </a:extLst>
          </p:cNvPr>
          <p:cNvSpPr>
            <a:spLocks noGrp="1"/>
          </p:cNvSpPr>
          <p:nvPr>
            <p:ph type="title"/>
          </p:nvPr>
        </p:nvSpPr>
        <p:spPr/>
        <p:txBody>
          <a:bodyPr/>
          <a:lstStyle/>
          <a:p>
            <a:r>
              <a:rPr lang="en-US"/>
              <a:t>Trắc nghiệm kiến thức</a:t>
            </a:r>
          </a:p>
        </p:txBody>
      </p:sp>
      <p:sp>
        <p:nvSpPr>
          <p:cNvPr id="3" name="Date Placeholder 2">
            <a:extLst>
              <a:ext uri="{FF2B5EF4-FFF2-40B4-BE49-F238E27FC236}">
                <a16:creationId xmlns:a16="http://schemas.microsoft.com/office/drawing/2014/main" id="{1F12971B-1F7D-4DBD-8540-3D7700BFF2D6}"/>
              </a:ext>
            </a:extLst>
          </p:cNvPr>
          <p:cNvSpPr>
            <a:spLocks noGrp="1"/>
          </p:cNvSpPr>
          <p:nvPr>
            <p:ph type="dt" sz="half" idx="10"/>
          </p:nvPr>
        </p:nvSpPr>
        <p:spPr/>
        <p:txBody>
          <a:bodyPr/>
          <a:lstStyle/>
          <a:p>
            <a:fld id="{FCDA7CFE-D3F1-4D05-B272-66AF912AE536}" type="datetime1">
              <a:rPr lang="en-US" smtClean="0"/>
              <a:t>8/26/2020</a:t>
            </a:fld>
            <a:endParaRPr lang="en-US"/>
          </a:p>
        </p:txBody>
      </p:sp>
      <p:sp>
        <p:nvSpPr>
          <p:cNvPr id="4" name="Footer Placeholder 3">
            <a:extLst>
              <a:ext uri="{FF2B5EF4-FFF2-40B4-BE49-F238E27FC236}">
                <a16:creationId xmlns:a16="http://schemas.microsoft.com/office/drawing/2014/main" id="{C71A45FD-112E-4BE7-8B35-F07726147CA5}"/>
              </a:ext>
            </a:extLst>
          </p:cNvPr>
          <p:cNvSpPr>
            <a:spLocks noGrp="1"/>
          </p:cNvSpPr>
          <p:nvPr>
            <p:ph type="ftr" sz="quarter" idx="11"/>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CD3E4D92-7B15-4660-B263-43AF3363FD41}"/>
              </a:ext>
            </a:extLst>
          </p:cNvPr>
          <p:cNvSpPr>
            <a:spLocks noGrp="1"/>
          </p:cNvSpPr>
          <p:nvPr>
            <p:ph type="sldNum" sz="quarter" idx="12"/>
          </p:nvPr>
        </p:nvSpPr>
        <p:spPr/>
        <p:txBody>
          <a:bodyPr/>
          <a:lstStyle/>
          <a:p>
            <a:fld id="{F4E32468-D4D3-45A6-A508-7622D5375F4E}" type="slidenum">
              <a:rPr lang="en-US" smtClean="0"/>
              <a:pPr/>
              <a:t>47</a:t>
            </a:fld>
            <a:endParaRPr lang="en-US"/>
          </a:p>
        </p:txBody>
      </p:sp>
      <p:grpSp>
        <p:nvGrpSpPr>
          <p:cNvPr id="8" name="Group 7">
            <a:extLst>
              <a:ext uri="{FF2B5EF4-FFF2-40B4-BE49-F238E27FC236}">
                <a16:creationId xmlns:a16="http://schemas.microsoft.com/office/drawing/2014/main" id="{63062289-5BC8-423A-BA47-E8548843BF79}"/>
              </a:ext>
            </a:extLst>
          </p:cNvPr>
          <p:cNvGrpSpPr/>
          <p:nvPr/>
        </p:nvGrpSpPr>
        <p:grpSpPr>
          <a:xfrm>
            <a:off x="445742" y="1009219"/>
            <a:ext cx="8300998" cy="1537759"/>
            <a:chOff x="843002" y="976841"/>
            <a:chExt cx="8300998" cy="1537759"/>
          </a:xfrm>
        </p:grpSpPr>
        <p:sp>
          <p:nvSpPr>
            <p:cNvPr id="9" name="Rectangle: Rounded Corners 8">
              <a:extLst>
                <a:ext uri="{FF2B5EF4-FFF2-40B4-BE49-F238E27FC236}">
                  <a16:creationId xmlns:a16="http://schemas.microsoft.com/office/drawing/2014/main" id="{36681E5B-12CD-48EE-B492-5FE7D8481E3F}"/>
                </a:ext>
              </a:extLst>
            </p:cNvPr>
            <p:cNvSpPr/>
            <p:nvPr/>
          </p:nvSpPr>
          <p:spPr>
            <a:xfrm>
              <a:off x="843002" y="1447800"/>
              <a:ext cx="8300998"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Arial" panose="020B0604020202020204" pitchFamily="34" charset="0"/>
                  <a:cs typeface="Arial" panose="020B0604020202020204" pitchFamily="34" charset="0"/>
                </a:rPr>
                <a:t>CRUD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Web API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tắt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nào</a:t>
              </a:r>
              <a:endParaRPr lang="en-US" sz="2400"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E2AA2B9-DC16-4080-A47D-96BD3432B832}"/>
                </a:ext>
              </a:extLst>
            </p:cNvPr>
            <p:cNvSpPr/>
            <p:nvPr/>
          </p:nvSpPr>
          <p:spPr>
            <a:xfrm>
              <a:off x="1371600" y="976841"/>
              <a:ext cx="1447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7</a:t>
              </a:r>
            </a:p>
          </p:txBody>
        </p:sp>
      </p:grpSp>
      <p:grpSp>
        <p:nvGrpSpPr>
          <p:cNvPr id="11" name="Group 10">
            <a:extLst>
              <a:ext uri="{FF2B5EF4-FFF2-40B4-BE49-F238E27FC236}">
                <a16:creationId xmlns:a16="http://schemas.microsoft.com/office/drawing/2014/main" id="{FE891F8F-E450-4BC8-9FDF-606387D46B51}"/>
              </a:ext>
            </a:extLst>
          </p:cNvPr>
          <p:cNvGrpSpPr/>
          <p:nvPr/>
        </p:nvGrpSpPr>
        <p:grpSpPr>
          <a:xfrm>
            <a:off x="838200" y="2895600"/>
            <a:ext cx="7524363" cy="2165126"/>
            <a:chOff x="820880" y="2864074"/>
            <a:chExt cx="7524363" cy="2165126"/>
          </a:xfrm>
        </p:grpSpPr>
        <p:sp>
          <p:nvSpPr>
            <p:cNvPr id="12" name="TextBox 11">
              <a:extLst>
                <a:ext uri="{FF2B5EF4-FFF2-40B4-BE49-F238E27FC236}">
                  <a16:creationId xmlns:a16="http://schemas.microsoft.com/office/drawing/2014/main" id="{4A000225-DAC3-46AC-A169-7B2ED540B94C}"/>
                </a:ext>
              </a:extLst>
            </p:cNvPr>
            <p:cNvSpPr txBox="1"/>
            <p:nvPr/>
          </p:nvSpPr>
          <p:spPr>
            <a:xfrm>
              <a:off x="820880" y="2864074"/>
              <a:ext cx="7502240"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 	</a:t>
              </a:r>
              <a:r>
                <a:rPr lang="en-US" sz="2800" dirty="0"/>
                <a:t>Concrete, Ready, Until, Delete</a:t>
              </a:r>
            </a:p>
            <a:p>
              <a:endParaRPr lang="en-US" sz="2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B40994A-A9D2-4188-8BB9-FD9E5920EB3D}"/>
                </a:ext>
              </a:extLst>
            </p:cNvPr>
            <p:cNvSpPr txBox="1"/>
            <p:nvPr/>
          </p:nvSpPr>
          <p:spPr>
            <a:xfrm>
              <a:off x="843003" y="3408918"/>
              <a:ext cx="7502240" cy="523220"/>
            </a:xfrm>
            <a:prstGeom prst="rect">
              <a:avLst/>
            </a:prstGeom>
            <a:noFill/>
          </p:spPr>
          <p:txBody>
            <a:bodyPr wrap="square" rtlCol="0">
              <a:spAutoFit/>
            </a:bodyPr>
            <a:lstStyle/>
            <a:p>
              <a:pPr fontAlgn="base"/>
              <a:r>
                <a:rPr lang="en-US" sz="2800" dirty="0">
                  <a:latin typeface="Arial" panose="020B0604020202020204" pitchFamily="34" charset="0"/>
                  <a:cs typeface="Arial" panose="020B0604020202020204" pitchFamily="34" charset="0"/>
                </a:rPr>
                <a:t>B. 	</a:t>
              </a:r>
              <a:r>
                <a:rPr lang="en-US" sz="2800" dirty="0"/>
                <a:t>Post, Get, Put, Delete</a:t>
              </a:r>
            </a:p>
          </p:txBody>
        </p:sp>
        <p:sp>
          <p:nvSpPr>
            <p:cNvPr id="14" name="TextBox 13">
              <a:extLst>
                <a:ext uri="{FF2B5EF4-FFF2-40B4-BE49-F238E27FC236}">
                  <a16:creationId xmlns:a16="http://schemas.microsoft.com/office/drawing/2014/main" id="{69388DE8-3370-43A6-BA2E-F90EC9FE5F77}"/>
                </a:ext>
              </a:extLst>
            </p:cNvPr>
            <p:cNvSpPr txBox="1"/>
            <p:nvPr/>
          </p:nvSpPr>
          <p:spPr>
            <a:xfrm>
              <a:off x="843003" y="3953762"/>
              <a:ext cx="7502240"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 	</a:t>
              </a:r>
              <a:r>
                <a:rPr lang="en-US" sz="2800" dirty="0"/>
                <a:t>Creating, Reading, Updating, Deleting</a:t>
              </a:r>
            </a:p>
            <a:p>
              <a:endParaRPr lang="en-US" sz="28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D3106DC-CEB4-4AA4-B395-442A3F14BFC6}"/>
                </a:ext>
              </a:extLst>
            </p:cNvPr>
            <p:cNvSpPr txBox="1"/>
            <p:nvPr/>
          </p:nvSpPr>
          <p:spPr>
            <a:xfrm>
              <a:off x="843003" y="4505980"/>
              <a:ext cx="7502240" cy="523220"/>
            </a:xfrm>
            <a:prstGeom prst="rect">
              <a:avLst/>
            </a:prstGeom>
            <a:noFill/>
          </p:spPr>
          <p:txBody>
            <a:bodyPr wrap="square" rtlCol="0">
              <a:spAutoFit/>
            </a:bodyPr>
            <a:lstStyle/>
            <a:p>
              <a:pPr fontAlgn="base"/>
              <a:r>
                <a:rPr lang="en-US" sz="2800" dirty="0">
                  <a:latin typeface="Arial" panose="020B0604020202020204" pitchFamily="34" charset="0"/>
                  <a:cs typeface="Arial" panose="020B0604020202020204" pitchFamily="34" charset="0"/>
                </a:rPr>
                <a:t>D. 	</a:t>
              </a:r>
              <a:r>
                <a:rPr lang="en-US" sz="2800" dirty="0"/>
                <a:t>Create, Read, Update, Delete</a:t>
              </a:r>
            </a:p>
          </p:txBody>
        </p:sp>
      </p:grpSp>
      <p:grpSp>
        <p:nvGrpSpPr>
          <p:cNvPr id="16" name="Group 15">
            <a:extLst>
              <a:ext uri="{FF2B5EF4-FFF2-40B4-BE49-F238E27FC236}">
                <a16:creationId xmlns:a16="http://schemas.microsoft.com/office/drawing/2014/main" id="{43B0C68D-9D71-4811-887E-37BDD43CC307}"/>
              </a:ext>
            </a:extLst>
          </p:cNvPr>
          <p:cNvGrpSpPr/>
          <p:nvPr/>
        </p:nvGrpSpPr>
        <p:grpSpPr>
          <a:xfrm>
            <a:off x="-2971800" y="5486400"/>
            <a:ext cx="2819400" cy="766914"/>
            <a:chOff x="3055373" y="5523273"/>
            <a:chExt cx="2819400" cy="766914"/>
          </a:xfrm>
        </p:grpSpPr>
        <p:sp>
          <p:nvSpPr>
            <p:cNvPr id="17" name="Rectangle 16">
              <a:extLst>
                <a:ext uri="{FF2B5EF4-FFF2-40B4-BE49-F238E27FC236}">
                  <a16:creationId xmlns:a16="http://schemas.microsoft.com/office/drawing/2014/main" id="{E3D03458-74F5-4DAB-BEDC-208095A9B20A}"/>
                </a:ext>
              </a:extLst>
            </p:cNvPr>
            <p:cNvSpPr/>
            <p:nvPr/>
          </p:nvSpPr>
          <p:spPr>
            <a:xfrm>
              <a:off x="3055373" y="5523273"/>
              <a:ext cx="1905000" cy="757083"/>
            </a:xfrm>
            <a:prstGeom prst="rect">
              <a:avLst/>
            </a:prstGeom>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ĐÁP ÁN</a:t>
              </a:r>
            </a:p>
          </p:txBody>
        </p:sp>
        <p:sp>
          <p:nvSpPr>
            <p:cNvPr id="18" name="Rectangle 17">
              <a:extLst>
                <a:ext uri="{FF2B5EF4-FFF2-40B4-BE49-F238E27FC236}">
                  <a16:creationId xmlns:a16="http://schemas.microsoft.com/office/drawing/2014/main" id="{76BEBE0B-CC44-4483-807C-57364645D323}"/>
                </a:ext>
              </a:extLst>
            </p:cNvPr>
            <p:cNvSpPr/>
            <p:nvPr/>
          </p:nvSpPr>
          <p:spPr>
            <a:xfrm>
              <a:off x="4953000" y="5523273"/>
              <a:ext cx="921773" cy="766914"/>
            </a:xfrm>
            <a:prstGeom prst="rect">
              <a:avLst/>
            </a:prstGeom>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b="1" dirty="0">
                <a:latin typeface="Arial" panose="020B0604020202020204" pitchFamily="34" charset="0"/>
                <a:cs typeface="Arial" panose="020B0604020202020204" pitchFamily="34" charset="0"/>
              </a:endParaRPr>
            </a:p>
          </p:txBody>
        </p:sp>
      </p:grpSp>
      <p:sp>
        <p:nvSpPr>
          <p:cNvPr id="2" name="Rectangle 1"/>
          <p:cNvSpPr/>
          <p:nvPr/>
        </p:nvSpPr>
        <p:spPr>
          <a:xfrm>
            <a:off x="-850210" y="5562600"/>
            <a:ext cx="481222" cy="584775"/>
          </a:xfrm>
          <a:prstGeom prst="rect">
            <a:avLst/>
          </a:prstGeom>
        </p:spPr>
        <p:txBody>
          <a:bodyPr wrap="none">
            <a:spAutoFit/>
          </a:bodyPr>
          <a:lstStyle/>
          <a:p>
            <a:pPr algn="ctr"/>
            <a:r>
              <a:rPr lang="en-US" sz="3200" b="1" dirty="0">
                <a:latin typeface="Arial" panose="020B0604020202020204" pitchFamily="34" charset="0"/>
                <a:cs typeface="Arial" panose="020B0604020202020204" pitchFamily="34" charset="0"/>
              </a:rPr>
              <a:t>D</a:t>
            </a:r>
          </a:p>
        </p:txBody>
      </p:sp>
    </p:spTree>
    <p:extLst>
      <p:ext uri="{BB962C8B-B14F-4D97-AF65-F5344CB8AC3E}">
        <p14:creationId xmlns:p14="http://schemas.microsoft.com/office/powerpoint/2010/main" val="4166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2.96296E-6 L 0.67083 -0.00301 " pathEditMode="relative" rAng="0" ptsTypes="AA">
                                      <p:cBhvr>
                                        <p:cTn id="6" dur="2000" fill="hold"/>
                                        <p:tgtEl>
                                          <p:spTgt spid="16"/>
                                        </p:tgtEl>
                                        <p:attrNameLst>
                                          <p:attrName>ppt_x</p:attrName>
                                          <p:attrName>ppt_y</p:attrName>
                                        </p:attrNameLst>
                                      </p:cBhvr>
                                      <p:rCtr x="33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b="1" smtClean="0"/>
              <a:t>8/26/2020</a:t>
            </a:fld>
            <a:endParaRPr lang="en-US" b="1"/>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b="1"/>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b="1" smtClean="0"/>
              <a:pPr/>
              <a:t>48</a:t>
            </a:fld>
            <a:endParaRPr lang="en-US" b="1"/>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rPr>
                <a:t>Giới</a:t>
              </a:r>
              <a:r>
                <a:rPr lang="en-US" sz="2000" b="1" dirty="0">
                  <a:solidFill>
                    <a:schemeClr val="bg1">
                      <a:lumMod val="75000"/>
                    </a:schemeClr>
                  </a:solidFill>
                </a:rPr>
                <a:t> </a:t>
              </a:r>
              <a:r>
                <a:rPr lang="en-US" sz="2000" b="1" dirty="0" err="1">
                  <a:solidFill>
                    <a:schemeClr val="bg1">
                      <a:lumMod val="75000"/>
                    </a:schemeClr>
                  </a:solidFill>
                </a:rPr>
                <a:t>thiệu</a:t>
              </a:r>
              <a:r>
                <a:rPr lang="en-US" sz="2000" b="1" dirty="0">
                  <a:solidFill>
                    <a:schemeClr val="bg1">
                      <a:lumMod val="75000"/>
                    </a:schemeClr>
                  </a:solidFill>
                </a:rPr>
                <a:t> API </a:t>
              </a:r>
              <a:r>
                <a:rPr lang="en-US" sz="2000" b="1" dirty="0" err="1">
                  <a:solidFill>
                    <a:schemeClr val="bg1">
                      <a:lumMod val="75000"/>
                    </a:schemeClr>
                  </a:solidFill>
                </a:rPr>
                <a:t>và</a:t>
              </a:r>
              <a:r>
                <a:rPr lang="en-US" sz="2000" b="1" dirty="0">
                  <a:solidFill>
                    <a:schemeClr val="bg1">
                      <a:lumMod val="75000"/>
                    </a:schemeClr>
                  </a:solidFill>
                </a:rPr>
                <a:t> Web API</a:t>
              </a:r>
              <a:endParaRPr lang="en-US" sz="2000" b="1" dirty="0">
                <a:solidFill>
                  <a:schemeClr val="bg1">
                    <a:lumMod val="75000"/>
                  </a:schemeClr>
                </a:solidFill>
                <a:latin typeface="Tahoma" pitchFamily="34" charset="0"/>
                <a:cs typeface="Tahoma"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Mục tiêu bài học</a:t>
              </a: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bg1">
                      <a:lumMod val="75000"/>
                    </a:schemeClr>
                  </a:solidFill>
                </a:rPr>
                <a:t>REST </a:t>
              </a:r>
              <a:r>
                <a:rPr lang="en-US" sz="2000" b="1" dirty="0" err="1">
                  <a:solidFill>
                    <a:schemeClr val="bg1">
                      <a:lumMod val="75000"/>
                    </a:schemeClr>
                  </a:solidFill>
                </a:rPr>
                <a:t>và</a:t>
              </a:r>
              <a:r>
                <a:rPr lang="en-US" sz="2000" b="1" dirty="0">
                  <a:solidFill>
                    <a:schemeClr val="bg1">
                      <a:lumMod val="75000"/>
                    </a:schemeClr>
                  </a:solidFill>
                </a:rPr>
                <a:t> RESTful API</a:t>
              </a: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bg1">
                      <a:lumMod val="75000"/>
                    </a:schemeClr>
                  </a:solidFill>
                </a:rPr>
                <a:t>APS.NET Web API</a:t>
              </a: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Định dạng dữ liệu XML và JSON</a:t>
              </a:r>
              <a:endParaRPr lang="en-US" sz="2000" b="1" dirty="0">
                <a:solidFill>
                  <a:schemeClr val="bg1">
                    <a:lumMod val="75000"/>
                  </a:schemeClr>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43" name="Group 70">
            <a:extLst>
              <a:ext uri="{FF2B5EF4-FFF2-40B4-BE49-F238E27FC236}">
                <a16:creationId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Tạo ứng dụng ASP.NET Web API</a:t>
              </a:r>
              <a:endParaRPr lang="en-US" sz="2000" b="1" dirty="0">
                <a:solidFill>
                  <a:schemeClr val="bg1">
                    <a:lumMod val="75000"/>
                  </a:schemeClr>
                </a:solidFill>
                <a:latin typeface="Tahoma" pitchFamily="34" charset="0"/>
                <a:cs typeface="Tahoma" pitchFamily="34" charset="0"/>
              </a:endParaRPr>
            </a:p>
          </p:txBody>
        </p:sp>
        <p:grpSp>
          <p:nvGrpSpPr>
            <p:cNvPr id="45"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8"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9"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50" name="Group 33">
            <a:extLst>
              <a:ext uri="{FF2B5EF4-FFF2-40B4-BE49-F238E27FC236}">
                <a16:creationId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latin typeface="Tahoma" pitchFamily="34" charset="0"/>
                  <a:cs typeface="Tahoma" pitchFamily="34" charset="0"/>
                </a:rPr>
                <a:t>Tổng kết bài học</a:t>
              </a:r>
            </a:p>
          </p:txBody>
        </p:sp>
        <p:grpSp>
          <p:nvGrpSpPr>
            <p:cNvPr id="52" name="Group 35">
              <a:extLst>
                <a:ext uri="{FF2B5EF4-FFF2-40B4-BE49-F238E27FC236}">
                  <a16:creationId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55" name="AutoShape 5">
                <a:extLst>
                  <a:ext uri="{FF2B5EF4-FFF2-40B4-BE49-F238E27FC236}">
                    <a16:creationId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56" name="AutoShape 6">
                <a:extLst>
                  <a:ext uri="{FF2B5EF4-FFF2-40B4-BE49-F238E27FC236}">
                    <a16:creationId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spTree>
    <p:extLst>
      <p:ext uri="{BB962C8B-B14F-4D97-AF65-F5344CB8AC3E}">
        <p14:creationId xmlns:p14="http://schemas.microsoft.com/office/powerpoint/2010/main" val="3125030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247F9BF-045D-4B99-8DE4-A6CDEC500938}"/>
              </a:ext>
            </a:extLst>
          </p:cNvPr>
          <p:cNvSpPr>
            <a:spLocks noGrp="1"/>
          </p:cNvSpPr>
          <p:nvPr>
            <p:ph idx="1"/>
          </p:nvPr>
        </p:nvSpPr>
        <p:spPr/>
        <p:txBody>
          <a:bodyPr/>
          <a:lstStyle/>
          <a:p>
            <a:r>
              <a:rPr lang="pt-BR" altLang="en-US"/>
              <a:t>Các khái niệm API, Web API</a:t>
            </a:r>
          </a:p>
          <a:p>
            <a:r>
              <a:rPr lang="pt-BR" altLang="en-US"/>
              <a:t>Phân biệt được các khái niệm REST &amp; RESTful</a:t>
            </a:r>
          </a:p>
          <a:p>
            <a:r>
              <a:rPr lang="pt-BR" altLang="en-US"/>
              <a:t>Khái niệm cơ bản về ASP.NET Web API</a:t>
            </a:r>
            <a:endParaRPr lang="en-US" altLang="en-US"/>
          </a:p>
          <a:p>
            <a:r>
              <a:rPr lang="pt-BR" altLang="en-US"/>
              <a:t>Các đặc điểm của loại dữ liệu XML và JSON</a:t>
            </a:r>
            <a:endParaRPr lang="en-US" altLang="en-US"/>
          </a:p>
          <a:p>
            <a:r>
              <a:rPr lang="en-US" altLang="en-US"/>
              <a:t>Cách tạo một dự án ASP.NET Web API</a:t>
            </a:r>
          </a:p>
          <a:p>
            <a:pPr algn="just"/>
            <a:endParaRPr lang="en-US" dirty="0"/>
          </a:p>
          <a:p>
            <a:endParaRPr lang="en-US" dirty="0"/>
          </a:p>
        </p:txBody>
      </p:sp>
      <p:sp>
        <p:nvSpPr>
          <p:cNvPr id="6" name="Title 5">
            <a:extLst>
              <a:ext uri="{FF2B5EF4-FFF2-40B4-BE49-F238E27FC236}">
                <a16:creationId xmlns:a16="http://schemas.microsoft.com/office/drawing/2014/main" id="{0C8A877E-B44C-40E1-992C-FC7D03C12BFD}"/>
              </a:ext>
            </a:extLst>
          </p:cNvPr>
          <p:cNvSpPr>
            <a:spLocks noGrp="1"/>
          </p:cNvSpPr>
          <p:nvPr>
            <p:ph type="title"/>
          </p:nvPr>
        </p:nvSpPr>
        <p:spPr/>
        <p:txBody>
          <a:bodyPr/>
          <a:lstStyle/>
          <a:p>
            <a:r>
              <a:rPr lang="en-US"/>
              <a:t>7. Tổng kết bài học</a:t>
            </a:r>
          </a:p>
        </p:txBody>
      </p:sp>
      <p:sp>
        <p:nvSpPr>
          <p:cNvPr id="3" name="Date Placeholder 2">
            <a:extLst>
              <a:ext uri="{FF2B5EF4-FFF2-40B4-BE49-F238E27FC236}">
                <a16:creationId xmlns:a16="http://schemas.microsoft.com/office/drawing/2014/main" id="{33C5167B-F77C-43F3-80B1-DD472A788016}"/>
              </a:ext>
            </a:extLst>
          </p:cNvPr>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a:extLst>
              <a:ext uri="{FF2B5EF4-FFF2-40B4-BE49-F238E27FC236}">
                <a16:creationId xmlns:a16="http://schemas.microsoft.com/office/drawing/2014/main" id="{020DF506-0178-4B12-8227-1F15927E5EBC}"/>
              </a:ext>
            </a:extLst>
          </p:cNvPr>
          <p:cNvSpPr>
            <a:spLocks noGrp="1"/>
          </p:cNvSpPr>
          <p:nvPr>
            <p:ph type="ftr" sz="quarter" idx="3"/>
          </p:nvPr>
        </p:nvSpPr>
        <p:spPr/>
        <p:txBody>
          <a:bodyPr/>
          <a:lstStyle/>
          <a:p>
            <a:r>
              <a:rPr lang="en-US"/>
              <a:t>Khoa Công nghệ Thông tin - UTEHY</a:t>
            </a:r>
          </a:p>
        </p:txBody>
      </p:sp>
      <p:sp>
        <p:nvSpPr>
          <p:cNvPr id="5" name="Slide Number Placeholder 4">
            <a:extLst>
              <a:ext uri="{FF2B5EF4-FFF2-40B4-BE49-F238E27FC236}">
                <a16:creationId xmlns:a16="http://schemas.microsoft.com/office/drawing/2014/main" id="{E62E01D8-FC4C-4A62-A181-08FBFAC94EBC}"/>
              </a:ext>
            </a:extLst>
          </p:cNvPr>
          <p:cNvSpPr>
            <a:spLocks noGrp="1"/>
          </p:cNvSpPr>
          <p:nvPr>
            <p:ph type="sldNum" sz="quarter" idx="4"/>
          </p:nvPr>
        </p:nvSpPr>
        <p:spPr/>
        <p:txBody>
          <a:bodyPr/>
          <a:lstStyle/>
          <a:p>
            <a:fld id="{F4E32468-D4D3-45A6-A508-7622D5375F4E}" type="slidenum">
              <a:rPr lang="en-US" smtClean="0"/>
              <a:t>49</a:t>
            </a:fld>
            <a:endParaRPr lang="en-US"/>
          </a:p>
        </p:txBody>
      </p:sp>
    </p:spTree>
    <p:extLst>
      <p:ext uri="{BB962C8B-B14F-4D97-AF65-F5344CB8AC3E}">
        <p14:creationId xmlns:p14="http://schemas.microsoft.com/office/powerpoint/2010/main" val="246573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A77F4-A088-44A4-B76E-9FC8C029973E}"/>
              </a:ext>
            </a:extLst>
          </p:cNvPr>
          <p:cNvSpPr>
            <a:spLocks noGrp="1"/>
          </p:cNvSpPr>
          <p:nvPr>
            <p:ph type="title"/>
          </p:nvPr>
        </p:nvSpPr>
        <p:spPr/>
        <p:txBody>
          <a:bodyPr/>
          <a:lstStyle/>
          <a:p>
            <a:r>
              <a:rPr lang="en-US"/>
              <a:t>Nội dung</a:t>
            </a:r>
          </a:p>
        </p:txBody>
      </p:sp>
      <p:sp>
        <p:nvSpPr>
          <p:cNvPr id="3" name="Date Placeholder 2">
            <a:extLst>
              <a:ext uri="{FF2B5EF4-FFF2-40B4-BE49-F238E27FC236}">
                <a16:creationId xmlns:a16="http://schemas.microsoft.com/office/drawing/2014/main" id="{80AFB4BD-BE96-45D0-B212-1B463F01D68C}"/>
              </a:ext>
            </a:extLst>
          </p:cNvPr>
          <p:cNvSpPr>
            <a:spLocks noGrp="1"/>
          </p:cNvSpPr>
          <p:nvPr>
            <p:ph type="dt" sz="half" idx="10"/>
          </p:nvPr>
        </p:nvSpPr>
        <p:spPr/>
        <p:txBody>
          <a:bodyPr/>
          <a:lstStyle/>
          <a:p>
            <a:fld id="{FCDA7CFE-D3F1-4D05-B272-66AF912AE536}" type="datetime1">
              <a:rPr lang="en-US" b="1" smtClean="0"/>
              <a:t>8/26/2020</a:t>
            </a:fld>
            <a:endParaRPr lang="en-US" b="1"/>
          </a:p>
        </p:txBody>
      </p:sp>
      <p:sp>
        <p:nvSpPr>
          <p:cNvPr id="4" name="Footer Placeholder 3">
            <a:extLst>
              <a:ext uri="{FF2B5EF4-FFF2-40B4-BE49-F238E27FC236}">
                <a16:creationId xmlns:a16="http://schemas.microsoft.com/office/drawing/2014/main" id="{DAF42B17-CAB3-415E-BC79-3C3927ABA89D}"/>
              </a:ext>
            </a:extLst>
          </p:cNvPr>
          <p:cNvSpPr>
            <a:spLocks noGrp="1"/>
          </p:cNvSpPr>
          <p:nvPr>
            <p:ph type="ftr" sz="quarter" idx="11"/>
          </p:nvPr>
        </p:nvSpPr>
        <p:spPr/>
        <p:txBody>
          <a:bodyPr/>
          <a:lstStyle/>
          <a:p>
            <a:r>
              <a:rPr lang="en-US" b="1"/>
              <a:t>Khoa Công nghệ Thông tin - UTEHY</a:t>
            </a:r>
          </a:p>
        </p:txBody>
      </p:sp>
      <p:sp>
        <p:nvSpPr>
          <p:cNvPr id="5" name="Slide Number Placeholder 4">
            <a:extLst>
              <a:ext uri="{FF2B5EF4-FFF2-40B4-BE49-F238E27FC236}">
                <a16:creationId xmlns:a16="http://schemas.microsoft.com/office/drawing/2014/main" id="{15B8E446-6C01-4414-8743-453C628DC75B}"/>
              </a:ext>
            </a:extLst>
          </p:cNvPr>
          <p:cNvSpPr>
            <a:spLocks noGrp="1"/>
          </p:cNvSpPr>
          <p:nvPr>
            <p:ph type="sldNum" sz="quarter" idx="12"/>
          </p:nvPr>
        </p:nvSpPr>
        <p:spPr/>
        <p:txBody>
          <a:bodyPr/>
          <a:lstStyle/>
          <a:p>
            <a:fld id="{F4E32468-D4D3-45A6-A508-7622D5375F4E}" type="slidenum">
              <a:rPr lang="en-US" b="1" smtClean="0"/>
              <a:pPr/>
              <a:t>5</a:t>
            </a:fld>
            <a:endParaRPr lang="en-US" b="1"/>
          </a:p>
        </p:txBody>
      </p:sp>
      <p:grpSp>
        <p:nvGrpSpPr>
          <p:cNvPr id="8" name="Group 25">
            <a:extLst>
              <a:ext uri="{FF2B5EF4-FFF2-40B4-BE49-F238E27FC236}">
                <a16:creationId xmlns:a16="http://schemas.microsoft.com/office/drawing/2014/main" id="{93B25F19-6E94-41F1-A873-2E2158D9698D}"/>
              </a:ext>
            </a:extLst>
          </p:cNvPr>
          <p:cNvGrpSpPr>
            <a:grpSpLocks/>
          </p:cNvGrpSpPr>
          <p:nvPr/>
        </p:nvGrpSpPr>
        <p:grpSpPr bwMode="auto">
          <a:xfrm>
            <a:off x="685800" y="1885950"/>
            <a:ext cx="7543800" cy="476250"/>
            <a:chOff x="762000" y="1905000"/>
            <a:chExt cx="7543800" cy="475488"/>
          </a:xfrm>
        </p:grpSpPr>
        <p:sp>
          <p:nvSpPr>
            <p:cNvPr id="9" name="Text Box 12">
              <a:extLst>
                <a:ext uri="{FF2B5EF4-FFF2-40B4-BE49-F238E27FC236}">
                  <a16:creationId xmlns:a16="http://schemas.microsoft.com/office/drawing/2014/main" id="{4F347C4B-3FAE-4199-8E62-5EAF5EA11EE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t>Giới</a:t>
              </a:r>
              <a:r>
                <a:rPr lang="en-US" sz="2000" b="1" dirty="0"/>
                <a:t> </a:t>
              </a:r>
              <a:r>
                <a:rPr lang="en-US" sz="2000" b="1" dirty="0" err="1"/>
                <a:t>thiệu</a:t>
              </a:r>
              <a:r>
                <a:rPr lang="en-US" sz="2000" b="1" dirty="0"/>
                <a:t> API </a:t>
              </a:r>
              <a:r>
                <a:rPr lang="en-US" sz="2000" b="1" dirty="0" err="1"/>
                <a:t>và</a:t>
              </a:r>
              <a:r>
                <a:rPr lang="en-US" sz="2000" b="1" dirty="0"/>
                <a:t> Web API</a:t>
              </a:r>
              <a:endParaRPr lang="en-US" sz="2000" b="1" dirty="0">
                <a:latin typeface="Tahoma" pitchFamily="34" charset="0"/>
                <a:cs typeface="Tahoma" pitchFamily="34" charset="0"/>
              </a:endParaRPr>
            </a:p>
          </p:txBody>
        </p:sp>
        <p:grpSp>
          <p:nvGrpSpPr>
            <p:cNvPr id="10" name="Group 9">
              <a:extLst>
                <a:ext uri="{FF2B5EF4-FFF2-40B4-BE49-F238E27FC236}">
                  <a16:creationId xmlns:a16="http://schemas.microsoft.com/office/drawing/2014/main" id="{A106EE44-3B24-442F-8C87-1CED3685BAE9}"/>
                </a:ext>
              </a:extLst>
            </p:cNvPr>
            <p:cNvGrpSpPr>
              <a:grpSpLocks/>
            </p:cNvGrpSpPr>
            <p:nvPr/>
          </p:nvGrpSpPr>
          <p:grpSpPr bwMode="auto">
            <a:xfrm>
              <a:off x="762000" y="1905000"/>
              <a:ext cx="548640" cy="475488"/>
              <a:chOff x="1110" y="2656"/>
              <a:chExt cx="1549" cy="1351"/>
            </a:xfrm>
          </p:grpSpPr>
          <p:sp>
            <p:nvSpPr>
              <p:cNvPr id="12" name="AutoShape 4">
                <a:extLst>
                  <a:ext uri="{FF2B5EF4-FFF2-40B4-BE49-F238E27FC236}">
                    <a16:creationId xmlns:a16="http://schemas.microsoft.com/office/drawing/2014/main" id="{8CC2019F-AA29-4AA8-8718-BFDBED8F738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13" name="AutoShape 5">
                <a:extLst>
                  <a:ext uri="{FF2B5EF4-FFF2-40B4-BE49-F238E27FC236}">
                    <a16:creationId xmlns:a16="http://schemas.microsoft.com/office/drawing/2014/main" id="{DD786318-CE72-4AE4-89F6-C6F3CB4D9A3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14" name="AutoShape 6">
                <a:extLst>
                  <a:ext uri="{FF2B5EF4-FFF2-40B4-BE49-F238E27FC236}">
                    <a16:creationId xmlns:a16="http://schemas.microsoft.com/office/drawing/2014/main" id="{2FEF7167-62C3-4E73-B9D7-21A9D07F482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2</a:t>
                </a:r>
              </a:p>
            </p:txBody>
          </p:sp>
        </p:grpSp>
        <p:sp>
          <p:nvSpPr>
            <p:cNvPr id="11" name="Line 11">
              <a:extLst>
                <a:ext uri="{FF2B5EF4-FFF2-40B4-BE49-F238E27FC236}">
                  <a16:creationId xmlns:a16="http://schemas.microsoft.com/office/drawing/2014/main" id="{26A02CCD-4E87-4D79-BD13-C351B26AEFEE}"/>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15" name="Group 33">
            <a:extLst>
              <a:ext uri="{FF2B5EF4-FFF2-40B4-BE49-F238E27FC236}">
                <a16:creationId xmlns:a16="http://schemas.microsoft.com/office/drawing/2014/main" id="{11E33FAE-55A3-4AED-88C5-63077DCB09ED}"/>
              </a:ext>
            </a:extLst>
          </p:cNvPr>
          <p:cNvGrpSpPr>
            <a:grpSpLocks/>
          </p:cNvGrpSpPr>
          <p:nvPr/>
        </p:nvGrpSpPr>
        <p:grpSpPr bwMode="auto">
          <a:xfrm>
            <a:off x="685800" y="1219200"/>
            <a:ext cx="7543800" cy="476250"/>
            <a:chOff x="762000" y="1905000"/>
            <a:chExt cx="7543800" cy="475488"/>
          </a:xfrm>
        </p:grpSpPr>
        <p:sp>
          <p:nvSpPr>
            <p:cNvPr id="16" name="Text Box 12">
              <a:extLst>
                <a:ext uri="{FF2B5EF4-FFF2-40B4-BE49-F238E27FC236}">
                  <a16:creationId xmlns:a16="http://schemas.microsoft.com/office/drawing/2014/main" id="{4B348FF2-4E00-4111-A995-9787F61CC49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err="1">
                  <a:solidFill>
                    <a:schemeClr val="bg1">
                      <a:lumMod val="75000"/>
                    </a:schemeClr>
                  </a:solidFill>
                  <a:latin typeface="Tahoma" pitchFamily="34" charset="0"/>
                  <a:cs typeface="Tahoma" pitchFamily="34" charset="0"/>
                </a:rPr>
                <a:t>Mục</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tiêu</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bài</a:t>
              </a:r>
              <a:r>
                <a:rPr lang="en-US" sz="2000" b="1" dirty="0">
                  <a:solidFill>
                    <a:schemeClr val="bg1">
                      <a:lumMod val="75000"/>
                    </a:schemeClr>
                  </a:solidFill>
                  <a:latin typeface="Tahoma" pitchFamily="34" charset="0"/>
                  <a:cs typeface="Tahoma" pitchFamily="34" charset="0"/>
                </a:rPr>
                <a:t> </a:t>
              </a:r>
              <a:r>
                <a:rPr lang="en-US" sz="2000" b="1" dirty="0" err="1">
                  <a:solidFill>
                    <a:schemeClr val="bg1">
                      <a:lumMod val="75000"/>
                    </a:schemeClr>
                  </a:solidFill>
                  <a:latin typeface="Tahoma" pitchFamily="34" charset="0"/>
                  <a:cs typeface="Tahoma" pitchFamily="34" charset="0"/>
                </a:rPr>
                <a:t>học</a:t>
              </a:r>
              <a:endParaRPr lang="en-US" sz="2000" b="1" dirty="0">
                <a:solidFill>
                  <a:schemeClr val="bg1">
                    <a:lumMod val="75000"/>
                  </a:schemeClr>
                </a:solidFill>
                <a:latin typeface="Tahoma" pitchFamily="34" charset="0"/>
                <a:cs typeface="Tahoma" pitchFamily="34" charset="0"/>
              </a:endParaRPr>
            </a:p>
          </p:txBody>
        </p:sp>
        <p:grpSp>
          <p:nvGrpSpPr>
            <p:cNvPr id="17" name="Group 35">
              <a:extLst>
                <a:ext uri="{FF2B5EF4-FFF2-40B4-BE49-F238E27FC236}">
                  <a16:creationId xmlns:a16="http://schemas.microsoft.com/office/drawing/2014/main" id="{7F6703F7-EF00-42EC-9E28-D1BB52BCFC71}"/>
                </a:ext>
              </a:extLst>
            </p:cNvPr>
            <p:cNvGrpSpPr>
              <a:grpSpLocks/>
            </p:cNvGrpSpPr>
            <p:nvPr/>
          </p:nvGrpSpPr>
          <p:grpSpPr bwMode="auto">
            <a:xfrm>
              <a:off x="762000" y="1905000"/>
              <a:ext cx="548640" cy="475488"/>
              <a:chOff x="1110" y="2656"/>
              <a:chExt cx="1549" cy="1351"/>
            </a:xfrm>
          </p:grpSpPr>
          <p:sp>
            <p:nvSpPr>
              <p:cNvPr id="19" name="AutoShape 4">
                <a:extLst>
                  <a:ext uri="{FF2B5EF4-FFF2-40B4-BE49-F238E27FC236}">
                    <a16:creationId xmlns:a16="http://schemas.microsoft.com/office/drawing/2014/main" id="{FE14254B-AC2B-408F-B4D5-4FF1E89D67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p>
            </p:txBody>
          </p:sp>
          <p:sp>
            <p:nvSpPr>
              <p:cNvPr id="20" name="AutoShape 5">
                <a:extLst>
                  <a:ext uri="{FF2B5EF4-FFF2-40B4-BE49-F238E27FC236}">
                    <a16:creationId xmlns:a16="http://schemas.microsoft.com/office/drawing/2014/main" id="{C87FA678-6CA7-43BF-9519-ACAA9C91F4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p>
            </p:txBody>
          </p:sp>
          <p:sp>
            <p:nvSpPr>
              <p:cNvPr id="21" name="AutoShape 6">
                <a:extLst>
                  <a:ext uri="{FF2B5EF4-FFF2-40B4-BE49-F238E27FC236}">
                    <a16:creationId xmlns:a16="http://schemas.microsoft.com/office/drawing/2014/main" id="{41C2B006-9960-473B-920B-4637B0B9BA7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1</a:t>
                </a:r>
              </a:p>
            </p:txBody>
          </p:sp>
        </p:grpSp>
        <p:sp>
          <p:nvSpPr>
            <p:cNvPr id="18" name="Line 11">
              <a:extLst>
                <a:ext uri="{FF2B5EF4-FFF2-40B4-BE49-F238E27FC236}">
                  <a16:creationId xmlns:a16="http://schemas.microsoft.com/office/drawing/2014/main" id="{49BE36C3-04C4-4953-90D7-436D73C39F1A}"/>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p>
          </p:txBody>
        </p:sp>
      </p:grpSp>
      <p:grpSp>
        <p:nvGrpSpPr>
          <p:cNvPr id="22" name="Group 49">
            <a:extLst>
              <a:ext uri="{FF2B5EF4-FFF2-40B4-BE49-F238E27FC236}">
                <a16:creationId xmlns:a16="http://schemas.microsoft.com/office/drawing/2014/main" id="{8D404A38-D9AA-4356-B8F3-3B6C518669CB}"/>
              </a:ext>
            </a:extLst>
          </p:cNvPr>
          <p:cNvGrpSpPr>
            <a:grpSpLocks/>
          </p:cNvGrpSpPr>
          <p:nvPr/>
        </p:nvGrpSpPr>
        <p:grpSpPr bwMode="auto">
          <a:xfrm>
            <a:off x="685800" y="2571750"/>
            <a:ext cx="7543800" cy="476250"/>
            <a:chOff x="762000" y="1905000"/>
            <a:chExt cx="7543800" cy="475488"/>
          </a:xfrm>
        </p:grpSpPr>
        <p:sp>
          <p:nvSpPr>
            <p:cNvPr id="23" name="Text Box 12">
              <a:extLst>
                <a:ext uri="{FF2B5EF4-FFF2-40B4-BE49-F238E27FC236}">
                  <a16:creationId xmlns:a16="http://schemas.microsoft.com/office/drawing/2014/main" id="{826E7AEB-52E2-4BF6-93C3-6B4284F9F278}"/>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bg1">
                      <a:lumMod val="75000"/>
                    </a:schemeClr>
                  </a:solidFill>
                </a:rPr>
                <a:t>REST </a:t>
              </a:r>
              <a:r>
                <a:rPr lang="en-US" sz="2000" b="1" dirty="0" err="1">
                  <a:solidFill>
                    <a:schemeClr val="bg1">
                      <a:lumMod val="75000"/>
                    </a:schemeClr>
                  </a:solidFill>
                </a:rPr>
                <a:t>và</a:t>
              </a:r>
              <a:r>
                <a:rPr lang="en-US" sz="2000" b="1" dirty="0">
                  <a:solidFill>
                    <a:schemeClr val="bg1">
                      <a:lumMod val="75000"/>
                    </a:schemeClr>
                  </a:solidFill>
                </a:rPr>
                <a:t> RESTful API</a:t>
              </a:r>
            </a:p>
          </p:txBody>
        </p:sp>
        <p:grpSp>
          <p:nvGrpSpPr>
            <p:cNvPr id="24" name="Group 28">
              <a:extLst>
                <a:ext uri="{FF2B5EF4-FFF2-40B4-BE49-F238E27FC236}">
                  <a16:creationId xmlns:a16="http://schemas.microsoft.com/office/drawing/2014/main" id="{48233CC2-86EF-4F05-ADA2-3FAF2941CCD3}"/>
                </a:ext>
              </a:extLst>
            </p:cNvPr>
            <p:cNvGrpSpPr>
              <a:grpSpLocks/>
            </p:cNvGrpSpPr>
            <p:nvPr/>
          </p:nvGrpSpPr>
          <p:grpSpPr bwMode="auto">
            <a:xfrm>
              <a:off x="762000" y="1905000"/>
              <a:ext cx="548640" cy="475488"/>
              <a:chOff x="1110" y="2656"/>
              <a:chExt cx="1549" cy="1351"/>
            </a:xfrm>
          </p:grpSpPr>
          <p:sp>
            <p:nvSpPr>
              <p:cNvPr id="26" name="AutoShape 4">
                <a:extLst>
                  <a:ext uri="{FF2B5EF4-FFF2-40B4-BE49-F238E27FC236}">
                    <a16:creationId xmlns:a16="http://schemas.microsoft.com/office/drawing/2014/main" id="{0A8CAFC6-CE1F-4C66-BB24-F8D7CEDD4DF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27" name="AutoShape 5">
                <a:extLst>
                  <a:ext uri="{FF2B5EF4-FFF2-40B4-BE49-F238E27FC236}">
                    <a16:creationId xmlns:a16="http://schemas.microsoft.com/office/drawing/2014/main" id="{B62218A0-F7EE-417A-A956-9DED5423E3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28" name="AutoShape 6">
                <a:extLst>
                  <a:ext uri="{FF2B5EF4-FFF2-40B4-BE49-F238E27FC236}">
                    <a16:creationId xmlns:a16="http://schemas.microsoft.com/office/drawing/2014/main" id="{85B626AE-FBC7-42BA-92A0-4AC1147D5AB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3</a:t>
                </a:r>
              </a:p>
            </p:txBody>
          </p:sp>
        </p:grpSp>
        <p:sp>
          <p:nvSpPr>
            <p:cNvPr id="25" name="Line 11">
              <a:extLst>
                <a:ext uri="{FF2B5EF4-FFF2-40B4-BE49-F238E27FC236}">
                  <a16:creationId xmlns:a16="http://schemas.microsoft.com/office/drawing/2014/main" id="{52E9762E-6A23-4915-8C53-2AF2BA142F3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29" name="Group 70">
            <a:extLst>
              <a:ext uri="{FF2B5EF4-FFF2-40B4-BE49-F238E27FC236}">
                <a16:creationId xmlns:a16="http://schemas.microsoft.com/office/drawing/2014/main" id="{D8A3270F-7210-4A2F-9A6F-8A63F23DE4B0}"/>
              </a:ext>
            </a:extLst>
          </p:cNvPr>
          <p:cNvGrpSpPr>
            <a:grpSpLocks/>
          </p:cNvGrpSpPr>
          <p:nvPr/>
        </p:nvGrpSpPr>
        <p:grpSpPr bwMode="auto">
          <a:xfrm>
            <a:off x="685800" y="3257550"/>
            <a:ext cx="7543800" cy="476250"/>
            <a:chOff x="762000" y="1905000"/>
            <a:chExt cx="7543800" cy="475488"/>
          </a:xfrm>
        </p:grpSpPr>
        <p:sp>
          <p:nvSpPr>
            <p:cNvPr id="30" name="Text Box 12">
              <a:extLst>
                <a:ext uri="{FF2B5EF4-FFF2-40B4-BE49-F238E27FC236}">
                  <a16:creationId xmlns:a16="http://schemas.microsoft.com/office/drawing/2014/main" id="{63BC95EA-2E96-4CE0-AAE0-65D677D68164}"/>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bg1">
                      <a:lumMod val="75000"/>
                    </a:schemeClr>
                  </a:solidFill>
                </a:rPr>
                <a:t>APS.NET Web API</a:t>
              </a:r>
            </a:p>
          </p:txBody>
        </p:sp>
        <p:grpSp>
          <p:nvGrpSpPr>
            <p:cNvPr id="31" name="Group 28">
              <a:extLst>
                <a:ext uri="{FF2B5EF4-FFF2-40B4-BE49-F238E27FC236}">
                  <a16:creationId xmlns:a16="http://schemas.microsoft.com/office/drawing/2014/main" id="{A2C2C134-099A-43EA-BEEC-BDF0EF3BABE8}"/>
                </a:ext>
              </a:extLst>
            </p:cNvPr>
            <p:cNvGrpSpPr>
              <a:grpSpLocks/>
            </p:cNvGrpSpPr>
            <p:nvPr/>
          </p:nvGrpSpPr>
          <p:grpSpPr bwMode="auto">
            <a:xfrm>
              <a:off x="762000" y="1905000"/>
              <a:ext cx="548640" cy="475488"/>
              <a:chOff x="1110" y="2656"/>
              <a:chExt cx="1549" cy="1351"/>
            </a:xfrm>
          </p:grpSpPr>
          <p:sp>
            <p:nvSpPr>
              <p:cNvPr id="33" name="AutoShape 4">
                <a:extLst>
                  <a:ext uri="{FF2B5EF4-FFF2-40B4-BE49-F238E27FC236}">
                    <a16:creationId xmlns:a16="http://schemas.microsoft.com/office/drawing/2014/main" id="{C516C8FB-BDE8-431C-8175-86673FA81A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34" name="AutoShape 5">
                <a:extLst>
                  <a:ext uri="{FF2B5EF4-FFF2-40B4-BE49-F238E27FC236}">
                    <a16:creationId xmlns:a16="http://schemas.microsoft.com/office/drawing/2014/main" id="{F6B83C26-44BC-4F0F-A959-9174CF412A1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35" name="AutoShape 6">
                <a:extLst>
                  <a:ext uri="{FF2B5EF4-FFF2-40B4-BE49-F238E27FC236}">
                    <a16:creationId xmlns:a16="http://schemas.microsoft.com/office/drawing/2014/main" id="{F4AF4F38-887D-4FBA-A3CF-480CBBADC00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4</a:t>
                </a:r>
              </a:p>
            </p:txBody>
          </p:sp>
        </p:grpSp>
        <p:sp>
          <p:nvSpPr>
            <p:cNvPr id="32" name="Line 11">
              <a:extLst>
                <a:ext uri="{FF2B5EF4-FFF2-40B4-BE49-F238E27FC236}">
                  <a16:creationId xmlns:a16="http://schemas.microsoft.com/office/drawing/2014/main" id="{1F570808-BC30-4FEE-A70C-2468E772101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36" name="Group 70">
            <a:extLst>
              <a:ext uri="{FF2B5EF4-FFF2-40B4-BE49-F238E27FC236}">
                <a16:creationId xmlns:a16="http://schemas.microsoft.com/office/drawing/2014/main" id="{C541F7AE-C29D-4D83-83EC-5097576DD836}"/>
              </a:ext>
            </a:extLst>
          </p:cNvPr>
          <p:cNvGrpSpPr>
            <a:grpSpLocks/>
          </p:cNvGrpSpPr>
          <p:nvPr/>
        </p:nvGrpSpPr>
        <p:grpSpPr bwMode="auto">
          <a:xfrm>
            <a:off x="685800" y="3943350"/>
            <a:ext cx="7543800" cy="476250"/>
            <a:chOff x="762000" y="1905000"/>
            <a:chExt cx="7543800" cy="475488"/>
          </a:xfrm>
        </p:grpSpPr>
        <p:sp>
          <p:nvSpPr>
            <p:cNvPr id="37" name="Text Box 12">
              <a:extLst>
                <a:ext uri="{FF2B5EF4-FFF2-40B4-BE49-F238E27FC236}">
                  <a16:creationId xmlns:a16="http://schemas.microsoft.com/office/drawing/2014/main" id="{3055AA74-BACF-4700-B426-A32FB6C8904F}"/>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Định dạng dữ liệu XML và JSON</a:t>
              </a:r>
              <a:endParaRPr lang="en-US" sz="2000" b="1" dirty="0">
                <a:solidFill>
                  <a:schemeClr val="bg1">
                    <a:lumMod val="75000"/>
                  </a:schemeClr>
                </a:solidFill>
                <a:latin typeface="Tahoma" pitchFamily="34" charset="0"/>
                <a:cs typeface="Tahoma" pitchFamily="34" charset="0"/>
              </a:endParaRPr>
            </a:p>
          </p:txBody>
        </p:sp>
        <p:grpSp>
          <p:nvGrpSpPr>
            <p:cNvPr id="38" name="Group 28">
              <a:extLst>
                <a:ext uri="{FF2B5EF4-FFF2-40B4-BE49-F238E27FC236}">
                  <a16:creationId xmlns:a16="http://schemas.microsoft.com/office/drawing/2014/main" id="{C0F60A22-058B-4285-9D88-70EDE3836F51}"/>
                </a:ext>
              </a:extLst>
            </p:cNvPr>
            <p:cNvGrpSpPr>
              <a:grpSpLocks/>
            </p:cNvGrpSpPr>
            <p:nvPr/>
          </p:nvGrpSpPr>
          <p:grpSpPr bwMode="auto">
            <a:xfrm>
              <a:off x="762000" y="1905000"/>
              <a:ext cx="548640" cy="475488"/>
              <a:chOff x="1110" y="2656"/>
              <a:chExt cx="1549" cy="1351"/>
            </a:xfrm>
          </p:grpSpPr>
          <p:sp>
            <p:nvSpPr>
              <p:cNvPr id="40" name="AutoShape 4">
                <a:extLst>
                  <a:ext uri="{FF2B5EF4-FFF2-40B4-BE49-F238E27FC236}">
                    <a16:creationId xmlns:a16="http://schemas.microsoft.com/office/drawing/2014/main" id="{C905FEBE-7BB0-4034-BDBF-D74B9DE456F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1" name="AutoShape 5">
                <a:extLst>
                  <a:ext uri="{FF2B5EF4-FFF2-40B4-BE49-F238E27FC236}">
                    <a16:creationId xmlns:a16="http://schemas.microsoft.com/office/drawing/2014/main" id="{BDBCC363-A9B3-4DBC-9EC7-1C2BB382BB4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2" name="AutoShape 6">
                <a:extLst>
                  <a:ext uri="{FF2B5EF4-FFF2-40B4-BE49-F238E27FC236}">
                    <a16:creationId xmlns:a16="http://schemas.microsoft.com/office/drawing/2014/main" id="{83B6100A-3549-4E95-9325-824EE80D26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3399">
                      <a:shade val="30000"/>
                      <a:satMod val="115000"/>
                    </a:srgbClr>
                  </a:gs>
                  <a:gs pos="50000">
                    <a:srgbClr val="CC3399">
                      <a:shade val="67500"/>
                      <a:satMod val="115000"/>
                    </a:srgbClr>
                  </a:gs>
                  <a:gs pos="100000">
                    <a:srgbClr val="CC3399">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5</a:t>
                </a:r>
              </a:p>
            </p:txBody>
          </p:sp>
        </p:grpSp>
        <p:sp>
          <p:nvSpPr>
            <p:cNvPr id="39" name="Line 11">
              <a:extLst>
                <a:ext uri="{FF2B5EF4-FFF2-40B4-BE49-F238E27FC236}">
                  <a16:creationId xmlns:a16="http://schemas.microsoft.com/office/drawing/2014/main" id="{5F47E4E0-D85C-4F59-A424-CDFB1FB736C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43" name="Group 70">
            <a:extLst>
              <a:ext uri="{FF2B5EF4-FFF2-40B4-BE49-F238E27FC236}">
                <a16:creationId xmlns:a16="http://schemas.microsoft.com/office/drawing/2014/main" id="{6E7DD59A-7148-402E-9B9F-CC42B01B0663}"/>
              </a:ext>
            </a:extLst>
          </p:cNvPr>
          <p:cNvGrpSpPr>
            <a:grpSpLocks/>
          </p:cNvGrpSpPr>
          <p:nvPr/>
        </p:nvGrpSpPr>
        <p:grpSpPr bwMode="auto">
          <a:xfrm>
            <a:off x="685800" y="4648200"/>
            <a:ext cx="7543800" cy="476250"/>
            <a:chOff x="762000" y="1905000"/>
            <a:chExt cx="7543800" cy="475488"/>
          </a:xfrm>
        </p:grpSpPr>
        <p:sp>
          <p:nvSpPr>
            <p:cNvPr id="44" name="Text Box 12">
              <a:extLst>
                <a:ext uri="{FF2B5EF4-FFF2-40B4-BE49-F238E27FC236}">
                  <a16:creationId xmlns:a16="http://schemas.microsoft.com/office/drawing/2014/main" id="{D7D89838-EC66-4A72-B600-8B6B03240B1C}"/>
                </a:ext>
              </a:extLst>
            </p:cNvPr>
            <p:cNvSpPr txBox="1">
              <a:spLocks noChangeArrowheads="1"/>
            </p:cNvSpPr>
            <p:nvPr/>
          </p:nvSpPr>
          <p:spPr bwMode="auto">
            <a:xfrm>
              <a:off x="1371600" y="1962090"/>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Tạo ứng dụng ASP.NET Web API</a:t>
              </a:r>
              <a:endParaRPr lang="en-US" sz="2000" b="1" dirty="0">
                <a:solidFill>
                  <a:schemeClr val="bg1">
                    <a:lumMod val="75000"/>
                  </a:schemeClr>
                </a:solidFill>
                <a:latin typeface="Tahoma" pitchFamily="34" charset="0"/>
                <a:cs typeface="Tahoma" pitchFamily="34" charset="0"/>
              </a:endParaRPr>
            </a:p>
          </p:txBody>
        </p:sp>
        <p:grpSp>
          <p:nvGrpSpPr>
            <p:cNvPr id="45" name="Group 28">
              <a:extLst>
                <a:ext uri="{FF2B5EF4-FFF2-40B4-BE49-F238E27FC236}">
                  <a16:creationId xmlns:a16="http://schemas.microsoft.com/office/drawing/2014/main" id="{A989228B-8D52-420B-8ED9-EB56AD1F6CE7}"/>
                </a:ext>
              </a:extLst>
            </p:cNvPr>
            <p:cNvGrpSpPr>
              <a:grpSpLocks/>
            </p:cNvGrpSpPr>
            <p:nvPr/>
          </p:nvGrpSpPr>
          <p:grpSpPr bwMode="auto">
            <a:xfrm>
              <a:off x="762000" y="1905000"/>
              <a:ext cx="548640" cy="475488"/>
              <a:chOff x="1110" y="2656"/>
              <a:chExt cx="1549" cy="1351"/>
            </a:xfrm>
          </p:grpSpPr>
          <p:sp>
            <p:nvSpPr>
              <p:cNvPr id="47" name="AutoShape 4">
                <a:extLst>
                  <a:ext uri="{FF2B5EF4-FFF2-40B4-BE49-F238E27FC236}">
                    <a16:creationId xmlns:a16="http://schemas.microsoft.com/office/drawing/2014/main" id="{EF7C81D2-62A1-4DE1-B973-619927A06A0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48" name="AutoShape 5">
                <a:extLst>
                  <a:ext uri="{FF2B5EF4-FFF2-40B4-BE49-F238E27FC236}">
                    <a16:creationId xmlns:a16="http://schemas.microsoft.com/office/drawing/2014/main" id="{3F47E9AF-49E6-4A26-9067-810CFACBF18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49" name="AutoShape 6">
                <a:extLst>
                  <a:ext uri="{FF2B5EF4-FFF2-40B4-BE49-F238E27FC236}">
                    <a16:creationId xmlns:a16="http://schemas.microsoft.com/office/drawing/2014/main" id="{E55DBFF0-3A2E-4D7F-A329-AE356731CF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6</a:t>
                </a:r>
              </a:p>
            </p:txBody>
          </p:sp>
        </p:grpSp>
        <p:sp>
          <p:nvSpPr>
            <p:cNvPr id="46" name="Line 11">
              <a:extLst>
                <a:ext uri="{FF2B5EF4-FFF2-40B4-BE49-F238E27FC236}">
                  <a16:creationId xmlns:a16="http://schemas.microsoft.com/office/drawing/2014/main" id="{93876918-C02B-4C41-9AC7-F4C8F327B64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grpSp>
        <p:nvGrpSpPr>
          <p:cNvPr id="50" name="Group 33">
            <a:extLst>
              <a:ext uri="{FF2B5EF4-FFF2-40B4-BE49-F238E27FC236}">
                <a16:creationId xmlns:a16="http://schemas.microsoft.com/office/drawing/2014/main" id="{DA537F8E-3D0C-4E9D-9558-CD83424FB14C}"/>
              </a:ext>
            </a:extLst>
          </p:cNvPr>
          <p:cNvGrpSpPr>
            <a:grpSpLocks/>
          </p:cNvGrpSpPr>
          <p:nvPr/>
        </p:nvGrpSpPr>
        <p:grpSpPr bwMode="auto">
          <a:xfrm>
            <a:off x="685800" y="5407492"/>
            <a:ext cx="7543800" cy="476250"/>
            <a:chOff x="762000" y="1905000"/>
            <a:chExt cx="7543800" cy="475488"/>
          </a:xfrm>
        </p:grpSpPr>
        <p:sp>
          <p:nvSpPr>
            <p:cNvPr id="51" name="Text Box 12">
              <a:extLst>
                <a:ext uri="{FF2B5EF4-FFF2-40B4-BE49-F238E27FC236}">
                  <a16:creationId xmlns:a16="http://schemas.microsoft.com/office/drawing/2014/main" id="{0D15675D-D7FC-4CF3-A7BC-E370448EBA61}"/>
                </a:ext>
              </a:extLst>
            </p:cNvPr>
            <p:cNvSpPr txBox="1">
              <a:spLocks noChangeArrowheads="1"/>
            </p:cNvSpPr>
            <p:nvPr/>
          </p:nvSpPr>
          <p:spPr bwMode="auto">
            <a:xfrm>
              <a:off x="1371600" y="19620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bg1">
                      <a:lumMod val="75000"/>
                    </a:schemeClr>
                  </a:solidFill>
                  <a:latin typeface="Tahoma" pitchFamily="34" charset="0"/>
                  <a:cs typeface="Tahoma" pitchFamily="34" charset="0"/>
                </a:rPr>
                <a:t>Tổng kết bài học</a:t>
              </a:r>
            </a:p>
          </p:txBody>
        </p:sp>
        <p:grpSp>
          <p:nvGrpSpPr>
            <p:cNvPr id="52" name="Group 35">
              <a:extLst>
                <a:ext uri="{FF2B5EF4-FFF2-40B4-BE49-F238E27FC236}">
                  <a16:creationId xmlns:a16="http://schemas.microsoft.com/office/drawing/2014/main" id="{F206C097-BEDC-4566-BB44-C045232FDA52}"/>
                </a:ext>
              </a:extLst>
            </p:cNvPr>
            <p:cNvGrpSpPr>
              <a:grpSpLocks/>
            </p:cNvGrpSpPr>
            <p:nvPr/>
          </p:nvGrpSpPr>
          <p:grpSpPr bwMode="auto">
            <a:xfrm>
              <a:off x="762000" y="1905000"/>
              <a:ext cx="548640" cy="475488"/>
              <a:chOff x="1110" y="2656"/>
              <a:chExt cx="1549" cy="1351"/>
            </a:xfrm>
          </p:grpSpPr>
          <p:sp>
            <p:nvSpPr>
              <p:cNvPr id="54" name="AutoShape 4">
                <a:extLst>
                  <a:ext uri="{FF2B5EF4-FFF2-40B4-BE49-F238E27FC236}">
                    <a16:creationId xmlns:a16="http://schemas.microsoft.com/office/drawing/2014/main" id="{4BC35FEF-433D-4FFC-800D-3C355230AB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b="1">
                  <a:solidFill>
                    <a:schemeClr val="bg1">
                      <a:lumMod val="75000"/>
                    </a:schemeClr>
                  </a:solidFill>
                </a:endParaRPr>
              </a:p>
            </p:txBody>
          </p:sp>
          <p:sp>
            <p:nvSpPr>
              <p:cNvPr id="55" name="AutoShape 5">
                <a:extLst>
                  <a:ext uri="{FF2B5EF4-FFF2-40B4-BE49-F238E27FC236}">
                    <a16:creationId xmlns:a16="http://schemas.microsoft.com/office/drawing/2014/main" id="{58A8DAD8-822C-43EC-913D-3B971674387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b="1">
                  <a:solidFill>
                    <a:schemeClr val="bg1">
                      <a:lumMod val="75000"/>
                    </a:schemeClr>
                  </a:solidFill>
                </a:endParaRPr>
              </a:p>
            </p:txBody>
          </p:sp>
          <p:sp>
            <p:nvSpPr>
              <p:cNvPr id="56" name="AutoShape 6">
                <a:extLst>
                  <a:ext uri="{FF2B5EF4-FFF2-40B4-BE49-F238E27FC236}">
                    <a16:creationId xmlns:a16="http://schemas.microsoft.com/office/drawing/2014/main" id="{A3A2B1F7-F874-4A34-9B1D-4B44696889B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lumMod val="75000"/>
                      </a:schemeClr>
                    </a:solidFill>
                    <a:latin typeface="Tahoma" pitchFamily="34" charset="0"/>
                    <a:ea typeface="Tahoma" pitchFamily="34" charset="0"/>
                    <a:cs typeface="Tahoma" pitchFamily="34" charset="0"/>
                  </a:rPr>
                  <a:t>7</a:t>
                </a:r>
              </a:p>
            </p:txBody>
          </p:sp>
        </p:grpSp>
        <p:sp>
          <p:nvSpPr>
            <p:cNvPr id="53" name="Line 11">
              <a:extLst>
                <a:ext uri="{FF2B5EF4-FFF2-40B4-BE49-F238E27FC236}">
                  <a16:creationId xmlns:a16="http://schemas.microsoft.com/office/drawing/2014/main" id="{3FD0150E-F2C6-4ADE-B69C-FE6855BBE5DD}"/>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b="1">
                <a:solidFill>
                  <a:schemeClr val="bg1">
                    <a:lumMod val="75000"/>
                  </a:schemeClr>
                </a:solidFill>
              </a:endParaRPr>
            </a:p>
          </p:txBody>
        </p:sp>
      </p:grpSp>
    </p:spTree>
    <p:extLst>
      <p:ext uri="{BB962C8B-B14F-4D97-AF65-F5344CB8AC3E}">
        <p14:creationId xmlns:p14="http://schemas.microsoft.com/office/powerpoint/2010/main" val="57972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b="1"/>
              <a:t>API</a:t>
            </a:r>
            <a:r>
              <a:rPr lang="en-US"/>
              <a:t> là viết tắt của Application Programming Interface – giao diện lập trình ứng dụng là tập các phương thức, giao thức, và công cụ được sử dụng cho việc xây dựng các ứng dụng phần mềm.</a:t>
            </a:r>
          </a:p>
          <a:p>
            <a:pPr algn="just"/>
            <a:r>
              <a:rPr lang="en-US"/>
              <a:t>Một trong các mục đích chính của một API là cung cấp khả năng truy xuất đến một tập các hàm hay dùng - ví dụ, hàm để vẽ các cửa sổ hay các icon trên màn hình.</a:t>
            </a:r>
          </a:p>
          <a:p>
            <a:pPr algn="just"/>
            <a:endParaRPr lang="en-US" dirty="0"/>
          </a:p>
        </p:txBody>
      </p:sp>
      <p:sp>
        <p:nvSpPr>
          <p:cNvPr id="2" name="Title 1"/>
          <p:cNvSpPr>
            <a:spLocks noGrp="1"/>
          </p:cNvSpPr>
          <p:nvPr>
            <p:ph type="title"/>
          </p:nvPr>
        </p:nvSpPr>
        <p:spPr/>
        <p:txBody>
          <a:bodyPr>
            <a:normAutofit/>
          </a:bodyPr>
          <a:lstStyle/>
          <a:p>
            <a:r>
              <a:rPr lang="en-US" dirty="0"/>
              <a:t>2. </a:t>
            </a:r>
            <a:r>
              <a:rPr lang="en-US" dirty="0" err="1"/>
              <a:t>Giới</a:t>
            </a:r>
            <a:r>
              <a:rPr lang="en-US" dirty="0"/>
              <a:t> </a:t>
            </a:r>
            <a:r>
              <a:rPr lang="en-US" dirty="0" err="1"/>
              <a:t>thiệu</a:t>
            </a:r>
            <a:r>
              <a:rPr lang="en-US" dirty="0"/>
              <a:t> API </a:t>
            </a:r>
            <a:r>
              <a:rPr lang="en-US" dirty="0" err="1"/>
              <a:t>và</a:t>
            </a:r>
            <a:r>
              <a:rPr lang="en-US" dirty="0"/>
              <a:t> Web API</a:t>
            </a:r>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6</a:t>
            </a:fld>
            <a:endParaRPr lang="en-US"/>
          </a:p>
        </p:txBody>
      </p:sp>
    </p:spTree>
    <p:extLst>
      <p:ext uri="{BB962C8B-B14F-4D97-AF65-F5344CB8AC3E}">
        <p14:creationId xmlns:p14="http://schemas.microsoft.com/office/powerpoint/2010/main" val="383363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a:t>Web API là một API được xây dựng trên nền Web cho phép truy cập thông qua giao thức HTTP. </a:t>
            </a:r>
          </a:p>
          <a:p>
            <a:pPr algn="just"/>
            <a:r>
              <a:rPr lang="en-US"/>
              <a:t>Web API là một khái niệm chứ không phải một công nghệ. </a:t>
            </a:r>
          </a:p>
          <a:p>
            <a:pPr algn="just"/>
            <a:r>
              <a:rPr lang="en-US"/>
              <a:t>Chúng ta có thể xây dựng API Web bằng các công nghệ khác nhau như Java, .NET, v.v. </a:t>
            </a:r>
            <a:endParaRPr lang="en-US" dirty="0"/>
          </a:p>
        </p:txBody>
      </p:sp>
      <p:sp>
        <p:nvSpPr>
          <p:cNvPr id="2" name="Title 1"/>
          <p:cNvSpPr>
            <a:spLocks noGrp="1"/>
          </p:cNvSpPr>
          <p:nvPr>
            <p:ph type="title"/>
          </p:nvPr>
        </p:nvSpPr>
        <p:spPr/>
        <p:txBody>
          <a:bodyPr>
            <a:normAutofit/>
          </a:bodyPr>
          <a:lstStyle/>
          <a:p>
            <a:r>
              <a:rPr lang="en-US" dirty="0"/>
              <a:t>2. </a:t>
            </a:r>
            <a:r>
              <a:rPr lang="en-US" dirty="0" err="1"/>
              <a:t>Giới</a:t>
            </a:r>
            <a:r>
              <a:rPr lang="en-US" dirty="0"/>
              <a:t> </a:t>
            </a:r>
            <a:r>
              <a:rPr lang="en-US" dirty="0" err="1"/>
              <a:t>thiệu</a:t>
            </a:r>
            <a:r>
              <a:rPr lang="en-US" dirty="0"/>
              <a:t> API </a:t>
            </a:r>
            <a:r>
              <a:rPr lang="en-US" dirty="0" err="1"/>
              <a:t>và</a:t>
            </a:r>
            <a:r>
              <a:rPr lang="en-US" dirty="0"/>
              <a:t> Web API</a:t>
            </a:r>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7</a:t>
            </a:fld>
            <a:endParaRPr lang="en-US"/>
          </a:p>
        </p:txBody>
      </p:sp>
    </p:spTree>
    <p:extLst>
      <p:ext uri="{BB962C8B-B14F-4D97-AF65-F5344CB8AC3E}">
        <p14:creationId xmlns:p14="http://schemas.microsoft.com/office/powerpoint/2010/main" val="302905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vi-VN" b="1" dirty="0"/>
              <a:t>Web</a:t>
            </a:r>
            <a:r>
              <a:rPr lang="vi-VN" dirty="0"/>
              <a:t> </a:t>
            </a:r>
            <a:r>
              <a:rPr lang="vi-VN" b="1" dirty="0"/>
              <a:t>API</a:t>
            </a:r>
            <a:r>
              <a:rPr lang="vi-VN" dirty="0"/>
              <a:t> </a:t>
            </a:r>
            <a:endParaRPr lang="en-US" dirty="0"/>
          </a:p>
        </p:txBody>
      </p:sp>
      <p:sp>
        <p:nvSpPr>
          <p:cNvPr id="2" name="Title 1"/>
          <p:cNvSpPr>
            <a:spLocks noGrp="1"/>
          </p:cNvSpPr>
          <p:nvPr>
            <p:ph type="title"/>
          </p:nvPr>
        </p:nvSpPr>
        <p:spPr/>
        <p:txBody>
          <a:bodyPr>
            <a:normAutofit/>
          </a:bodyPr>
          <a:lstStyle/>
          <a:p>
            <a:r>
              <a:rPr lang="en-US" dirty="0"/>
              <a:t>2. </a:t>
            </a:r>
            <a:r>
              <a:rPr lang="en-US" dirty="0" err="1"/>
              <a:t>Giới</a:t>
            </a:r>
            <a:r>
              <a:rPr lang="en-US" dirty="0"/>
              <a:t> </a:t>
            </a:r>
            <a:r>
              <a:rPr lang="en-US" dirty="0" err="1"/>
              <a:t>thiệu</a:t>
            </a:r>
            <a:r>
              <a:rPr lang="en-US" dirty="0"/>
              <a:t> API </a:t>
            </a:r>
            <a:r>
              <a:rPr lang="en-US" dirty="0" err="1"/>
              <a:t>và</a:t>
            </a:r>
            <a:r>
              <a:rPr lang="en-US" dirty="0"/>
              <a:t> Web API</a:t>
            </a:r>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8</a:t>
            </a:fld>
            <a:endParaRPr lang="en-US"/>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350" y="2055813"/>
            <a:ext cx="7442200"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264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vi-VN" b="1" dirty="0"/>
              <a:t>Web</a:t>
            </a:r>
            <a:r>
              <a:rPr lang="vi-VN" dirty="0"/>
              <a:t> </a:t>
            </a:r>
            <a:r>
              <a:rPr lang="vi-VN" b="1" dirty="0"/>
              <a:t>API</a:t>
            </a:r>
            <a:r>
              <a:rPr lang="vi-VN" dirty="0"/>
              <a:t> </a:t>
            </a:r>
            <a:endParaRPr lang="en-US" dirty="0"/>
          </a:p>
        </p:txBody>
      </p:sp>
      <p:sp>
        <p:nvSpPr>
          <p:cNvPr id="2" name="Title 1"/>
          <p:cNvSpPr>
            <a:spLocks noGrp="1"/>
          </p:cNvSpPr>
          <p:nvPr>
            <p:ph type="title"/>
          </p:nvPr>
        </p:nvSpPr>
        <p:spPr/>
        <p:txBody>
          <a:bodyPr>
            <a:normAutofit/>
          </a:bodyPr>
          <a:lstStyle/>
          <a:p>
            <a:r>
              <a:rPr lang="en-US" dirty="0"/>
              <a:t>2. </a:t>
            </a:r>
            <a:r>
              <a:rPr lang="en-US" dirty="0" err="1"/>
              <a:t>Giới</a:t>
            </a:r>
            <a:r>
              <a:rPr lang="en-US" dirty="0"/>
              <a:t> </a:t>
            </a:r>
            <a:r>
              <a:rPr lang="en-US" dirty="0" err="1"/>
              <a:t>thiệu</a:t>
            </a:r>
            <a:r>
              <a:rPr lang="en-US" dirty="0"/>
              <a:t> API </a:t>
            </a:r>
            <a:r>
              <a:rPr lang="en-US" dirty="0" err="1"/>
              <a:t>và</a:t>
            </a:r>
            <a:r>
              <a:rPr lang="en-US" dirty="0"/>
              <a:t> Web API</a:t>
            </a:r>
          </a:p>
        </p:txBody>
      </p:sp>
      <p:sp>
        <p:nvSpPr>
          <p:cNvPr id="3" name="Date Placeholder 2"/>
          <p:cNvSpPr>
            <a:spLocks noGrp="1"/>
          </p:cNvSpPr>
          <p:nvPr>
            <p:ph type="dt" sz="half" idx="2"/>
          </p:nvPr>
        </p:nvSpPr>
        <p:spPr/>
        <p:txBody>
          <a:bodyPr/>
          <a:lstStyle/>
          <a:p>
            <a:fld id="{0FA6372B-C7F7-454A-A4C3-A39283F948ED}" type="datetime1">
              <a:rPr lang="en-US" smtClean="0"/>
              <a:t>8/26/2020</a:t>
            </a:fld>
            <a:endParaRPr lang="en-US"/>
          </a:p>
        </p:txBody>
      </p:sp>
      <p:sp>
        <p:nvSpPr>
          <p:cNvPr id="4" name="Footer Placeholder 3"/>
          <p:cNvSpPr>
            <a:spLocks noGrp="1"/>
          </p:cNvSpPr>
          <p:nvPr>
            <p:ph type="ftr" sz="quarter" idx="3"/>
          </p:nvPr>
        </p:nvSpPr>
        <p:spPr/>
        <p:txBody>
          <a:bodyPr/>
          <a:lstStyle/>
          <a:p>
            <a:r>
              <a:rPr lang="en-US"/>
              <a:t>Khoa Công nghệ Thông tin - UTEHY</a:t>
            </a:r>
          </a:p>
        </p:txBody>
      </p:sp>
      <p:sp>
        <p:nvSpPr>
          <p:cNvPr id="5" name="Slide Number Placeholder 4"/>
          <p:cNvSpPr>
            <a:spLocks noGrp="1"/>
          </p:cNvSpPr>
          <p:nvPr>
            <p:ph type="sldNum" sz="quarter" idx="4"/>
          </p:nvPr>
        </p:nvSpPr>
        <p:spPr/>
        <p:txBody>
          <a:bodyPr/>
          <a:lstStyle/>
          <a:p>
            <a:fld id="{F4E32468-D4D3-45A6-A508-7622D5375F4E}" type="slidenum">
              <a:rPr lang="en-US" smtClean="0"/>
              <a:t>9</a:t>
            </a:fld>
            <a:endParaRPr lang="en-US"/>
          </a:p>
        </p:txBody>
      </p:sp>
      <p:pic>
        <p:nvPicPr>
          <p:cNvPr id="7" name="Picture 6" descr="https://www.tutorialsteacher.com/Content/images/webapi/webapi-overview.png">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6934200" cy="4267200"/>
          </a:xfrm>
          <a:prstGeom prst="rect">
            <a:avLst/>
          </a:prstGeom>
          <a:noFill/>
          <a:ln>
            <a:noFill/>
          </a:ln>
        </p:spPr>
      </p:pic>
    </p:spTree>
    <p:extLst>
      <p:ext uri="{BB962C8B-B14F-4D97-AF65-F5344CB8AC3E}">
        <p14:creationId xmlns:p14="http://schemas.microsoft.com/office/powerpoint/2010/main" val="2749030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5801</TotalTime>
  <Words>3067</Words>
  <Application>Microsoft Office PowerPoint</Application>
  <PresentationFormat>On-screen Show (4:3)</PresentationFormat>
  <Paragraphs>517</Paragraphs>
  <Slides>49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Helvetica Neue</vt:lpstr>
      <vt:lpstr>Arial</vt:lpstr>
      <vt:lpstr>Arial</vt:lpstr>
      <vt:lpstr>Calibri</vt:lpstr>
      <vt:lpstr>Calibri Light</vt:lpstr>
      <vt:lpstr>Cambria</vt:lpstr>
      <vt:lpstr>Courier New</vt:lpstr>
      <vt:lpstr>Tahoma</vt:lpstr>
      <vt:lpstr>Times New Roman</vt:lpstr>
      <vt:lpstr>Wingdings</vt:lpstr>
      <vt:lpstr>Office Theme</vt:lpstr>
      <vt:lpstr>LẬP TRÌNH WEB API</vt:lpstr>
      <vt:lpstr>Nội dung</vt:lpstr>
      <vt:lpstr>Nội dung</vt:lpstr>
      <vt:lpstr>1. Mục tiêu bài học</vt:lpstr>
      <vt:lpstr>Nội dung</vt:lpstr>
      <vt:lpstr>2. Giới thiệu API và Web API</vt:lpstr>
      <vt:lpstr>2. Giới thiệu API và Web API</vt:lpstr>
      <vt:lpstr>2. Giới thiệu API và Web API</vt:lpstr>
      <vt:lpstr>2. Giới thiệu API và Web API</vt:lpstr>
      <vt:lpstr>Nội dung</vt:lpstr>
      <vt:lpstr>3. REST và RESTful API</vt:lpstr>
      <vt:lpstr>3. REST và RESTful API</vt:lpstr>
      <vt:lpstr>Nội dung</vt:lpstr>
      <vt:lpstr>4. APS.NET Web API</vt:lpstr>
      <vt:lpstr>4. APS.NET Web API</vt:lpstr>
      <vt:lpstr>4. APS.NET Web API</vt:lpstr>
      <vt:lpstr>4. APS.NET Web API</vt:lpstr>
      <vt:lpstr>4. APS.NET Web API</vt:lpstr>
      <vt:lpstr>5. Định dạng dữ liệu XML và JSON</vt:lpstr>
      <vt:lpstr>5. Định dạng dữ liệu XML và JSON</vt:lpstr>
      <vt:lpstr>5. Định dạng dữ liệu XML và JSON</vt:lpstr>
      <vt:lpstr>5. Định dạng dữ liệu XML và JSON</vt:lpstr>
      <vt:lpstr>5. Định dạng dữ liệu XML và JSON</vt:lpstr>
      <vt:lpstr>5. Định dạng dữ liệu XML và JSON</vt:lpstr>
      <vt:lpstr>5. Định dạng dữ liệu XML và JSON</vt:lpstr>
      <vt:lpstr>Nội dung</vt:lpstr>
      <vt:lpstr>6. Tạo ứng dụng ASP.NET Web API</vt:lpstr>
      <vt:lpstr>6. Tạo ứng dụng ASP.NET Web API</vt:lpstr>
      <vt:lpstr>6. Tạo ứng dụng ASP.NET Web API</vt:lpstr>
      <vt:lpstr>6. Tạo ứng dụng ASP.NET Web API</vt:lpstr>
      <vt:lpstr>6. Tạo ứng dụng ASP.NET Web API</vt:lpstr>
      <vt:lpstr>6. Tạo ứng dụng ASP.NET Web API</vt:lpstr>
      <vt:lpstr>6. Tạo ứng dụng ASP.NET Web API</vt:lpstr>
      <vt:lpstr>6. Tạo ứng dụng ASP.NET Web API</vt:lpstr>
      <vt:lpstr>6. Tạo ứng dụng ASP.NET Web API</vt:lpstr>
      <vt:lpstr>6. Tạo ứng dụng ASP.NET Web API</vt:lpstr>
      <vt:lpstr>6. Tạo ứng dụng ASP.NET Web API</vt:lpstr>
      <vt:lpstr>6. Tạo ứng dụng ASP.NET Web API</vt:lpstr>
      <vt:lpstr>6. Tạo ứng dụng ASP.NET Web API</vt:lpstr>
      <vt:lpstr>Nội dung</vt:lpstr>
      <vt:lpstr>Trắc nghiệm kiến thức</vt:lpstr>
      <vt:lpstr>Trắc nghiệm kiến thức</vt:lpstr>
      <vt:lpstr>Trắc nghiệm kiến thức</vt:lpstr>
      <vt:lpstr>Trắc nghiệm kiến thức</vt:lpstr>
      <vt:lpstr>Trắc nghiệm kiến thức</vt:lpstr>
      <vt:lpstr>Trắc nghiệm kiến thức</vt:lpstr>
      <vt:lpstr>Trắc nghiệm kiến thức</vt:lpstr>
      <vt:lpstr>Nội dung</vt:lpstr>
      <vt:lpstr>7. Tổng kết bài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QHADMIN</dc:creator>
  <cp:keywords>Slide 01 - Tong quan ve Web API</cp:keywords>
  <cp:lastModifiedBy>Quyet Nguyen</cp:lastModifiedBy>
  <cp:revision>857</cp:revision>
  <dcterms:created xsi:type="dcterms:W3CDTF">2011-01-09T04:46:30Z</dcterms:created>
  <dcterms:modified xsi:type="dcterms:W3CDTF">2020-08-26T04:19:45Z</dcterms:modified>
</cp:coreProperties>
</file>